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2043658"/>
          </a:xfrm>
        </p:spPr>
        <p:txBody>
          <a:bodyPr>
            <a:normAutofit fontScale="90000"/>
          </a:bodyPr>
          <a:lstStyle/>
          <a:p>
            <a:r>
              <a:rPr lang="ca-ES" dirty="0" smtClean="0"/>
              <a:t>COMPARATIVES </a:t>
            </a:r>
            <a:br>
              <a:rPr lang="ca-ES" dirty="0" smtClean="0"/>
            </a:br>
            <a:r>
              <a:rPr lang="ca-ES" dirty="0" smtClean="0"/>
              <a:t>and </a:t>
            </a:r>
            <a:br>
              <a:rPr lang="ca-ES" dirty="0" smtClean="0"/>
            </a:br>
            <a:r>
              <a:rPr lang="ca-ES" dirty="0" smtClean="0"/>
              <a:t>SUPERLATIVES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COMPARATIVE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a-ES" dirty="0" err="1" smtClean="0"/>
              <a:t>We</a:t>
            </a:r>
            <a:r>
              <a:rPr lang="ca-ES" dirty="0" smtClean="0"/>
              <a:t> </a:t>
            </a:r>
            <a:r>
              <a:rPr lang="ca-ES" dirty="0" err="1" smtClean="0"/>
              <a:t>use</a:t>
            </a:r>
            <a:r>
              <a:rPr lang="ca-ES" dirty="0" smtClean="0"/>
              <a:t> </a:t>
            </a:r>
            <a:r>
              <a:rPr lang="ca-ES" b="1" i="1" dirty="0" err="1" smtClean="0">
                <a:solidFill>
                  <a:srgbClr val="00B0F0"/>
                </a:solidFill>
              </a:rPr>
              <a:t>comparative</a:t>
            </a:r>
            <a:r>
              <a:rPr lang="ca-ES" b="1" i="1" dirty="0" smtClean="0">
                <a:solidFill>
                  <a:srgbClr val="00B0F0"/>
                </a:solidFill>
              </a:rPr>
              <a:t> adjectives + </a:t>
            </a:r>
            <a:r>
              <a:rPr lang="ca-ES" b="1" i="1" dirty="0" err="1" smtClean="0">
                <a:solidFill>
                  <a:srgbClr val="00B0F0"/>
                </a:solidFill>
              </a:rPr>
              <a:t>than</a:t>
            </a:r>
            <a:r>
              <a:rPr lang="ca-ES" b="1" i="1" dirty="0" smtClean="0">
                <a:solidFill>
                  <a:srgbClr val="00B0F0"/>
                </a:solidFill>
              </a:rPr>
              <a:t> </a:t>
            </a:r>
            <a:r>
              <a:rPr lang="ca-ES" dirty="0" smtClean="0"/>
              <a:t>to compare </a:t>
            </a:r>
            <a:r>
              <a:rPr lang="ca-ES" dirty="0" err="1" smtClean="0"/>
              <a:t>two</a:t>
            </a:r>
            <a:r>
              <a:rPr lang="ca-ES" dirty="0" smtClean="0"/>
              <a:t> </a:t>
            </a:r>
            <a:r>
              <a:rPr lang="ca-ES" dirty="0" err="1" smtClean="0"/>
              <a:t>things</a:t>
            </a:r>
            <a:r>
              <a:rPr lang="ca-ES" dirty="0" smtClean="0"/>
              <a:t>, </a:t>
            </a:r>
            <a:r>
              <a:rPr lang="ca-ES" dirty="0" err="1" smtClean="0"/>
              <a:t>people</a:t>
            </a:r>
            <a:r>
              <a:rPr lang="ca-ES" dirty="0" smtClean="0"/>
              <a:t> etc.</a:t>
            </a:r>
          </a:p>
          <a:p>
            <a:endParaRPr lang="ca-ES" dirty="0" smtClean="0"/>
          </a:p>
          <a:p>
            <a:r>
              <a:rPr lang="ca-ES" dirty="0" smtClean="0"/>
              <a:t>The </a:t>
            </a:r>
            <a:r>
              <a:rPr lang="ca-ES" dirty="0" err="1" smtClean="0"/>
              <a:t>mouse</a:t>
            </a:r>
            <a:r>
              <a:rPr lang="ca-ES" dirty="0" smtClean="0"/>
              <a:t> is </a:t>
            </a:r>
            <a:r>
              <a:rPr lang="ca-ES" dirty="0" err="1" smtClean="0">
                <a:solidFill>
                  <a:srgbClr val="00B0F0"/>
                </a:solidFill>
              </a:rPr>
              <a:t>smaller</a:t>
            </a:r>
            <a:r>
              <a:rPr lang="ca-ES" dirty="0" smtClean="0">
                <a:solidFill>
                  <a:srgbClr val="00B0F0"/>
                </a:solidFill>
              </a:rPr>
              <a:t> </a:t>
            </a:r>
            <a:r>
              <a:rPr lang="ca-ES" dirty="0" err="1" smtClean="0">
                <a:solidFill>
                  <a:srgbClr val="00B0F0"/>
                </a:solidFill>
              </a:rPr>
              <a:t>than</a:t>
            </a:r>
            <a:r>
              <a:rPr lang="ca-ES" dirty="0" smtClean="0">
                <a:solidFill>
                  <a:srgbClr val="00B0F0"/>
                </a:solidFill>
              </a:rPr>
              <a:t> </a:t>
            </a:r>
            <a:r>
              <a:rPr lang="ca-ES" dirty="0" err="1" smtClean="0"/>
              <a:t>the</a:t>
            </a:r>
            <a:r>
              <a:rPr lang="ca-ES" dirty="0" smtClean="0"/>
              <a:t> </a:t>
            </a:r>
            <a:r>
              <a:rPr lang="ca-ES" dirty="0" err="1" smtClean="0"/>
              <a:t>elephant</a:t>
            </a:r>
            <a:r>
              <a:rPr lang="ca-ES" dirty="0" smtClean="0"/>
              <a:t>.</a:t>
            </a:r>
          </a:p>
          <a:p>
            <a:r>
              <a:rPr lang="ca-ES" dirty="0" smtClean="0"/>
              <a:t>The </a:t>
            </a:r>
            <a:r>
              <a:rPr lang="ca-ES" dirty="0" err="1" smtClean="0"/>
              <a:t>elephant</a:t>
            </a:r>
            <a:r>
              <a:rPr lang="ca-ES" dirty="0" smtClean="0"/>
              <a:t> is </a:t>
            </a:r>
            <a:r>
              <a:rPr lang="ca-ES" dirty="0" err="1" smtClean="0">
                <a:solidFill>
                  <a:srgbClr val="00B0F0"/>
                </a:solidFill>
              </a:rPr>
              <a:t>bigger</a:t>
            </a:r>
            <a:r>
              <a:rPr lang="ca-ES" dirty="0" smtClean="0">
                <a:solidFill>
                  <a:srgbClr val="00B0F0"/>
                </a:solidFill>
              </a:rPr>
              <a:t> </a:t>
            </a:r>
            <a:r>
              <a:rPr lang="ca-ES" dirty="0" err="1" smtClean="0">
                <a:solidFill>
                  <a:srgbClr val="00B0F0"/>
                </a:solidFill>
              </a:rPr>
              <a:t>than</a:t>
            </a:r>
            <a:r>
              <a:rPr lang="ca-ES" dirty="0" smtClean="0">
                <a:solidFill>
                  <a:srgbClr val="00B0F0"/>
                </a:solidFill>
              </a:rPr>
              <a:t> </a:t>
            </a:r>
            <a:r>
              <a:rPr lang="ca-ES" dirty="0" err="1" smtClean="0"/>
              <a:t>the</a:t>
            </a:r>
            <a:r>
              <a:rPr lang="ca-ES" dirty="0" smtClean="0"/>
              <a:t> </a:t>
            </a:r>
            <a:r>
              <a:rPr lang="ca-ES" dirty="0" err="1" smtClean="0"/>
              <a:t>mouse</a:t>
            </a:r>
            <a:r>
              <a:rPr lang="ca-ES" dirty="0" smtClean="0"/>
              <a:t>.</a:t>
            </a:r>
            <a:endParaRPr lang="ca-ES" dirty="0" smtClean="0"/>
          </a:p>
          <a:p>
            <a:endParaRPr lang="es-ES" dirty="0"/>
          </a:p>
        </p:txBody>
      </p:sp>
      <p:pic>
        <p:nvPicPr>
          <p:cNvPr id="4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1763688" y="4581128"/>
            <a:ext cx="5544616" cy="1741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How do </a:t>
            </a:r>
            <a:r>
              <a:rPr lang="ca-ES" dirty="0" err="1" smtClean="0"/>
              <a:t>we</a:t>
            </a:r>
            <a:r>
              <a:rPr lang="ca-ES" dirty="0" smtClean="0"/>
              <a:t> </a:t>
            </a:r>
            <a:r>
              <a:rPr lang="ca-ES" dirty="0" err="1" smtClean="0"/>
              <a:t>form</a:t>
            </a:r>
            <a:r>
              <a:rPr lang="ca-ES" dirty="0" smtClean="0"/>
              <a:t> </a:t>
            </a:r>
            <a:r>
              <a:rPr lang="ca-ES" dirty="0" err="1" smtClean="0"/>
              <a:t>it</a:t>
            </a:r>
            <a:r>
              <a:rPr lang="ca-ES" dirty="0" smtClean="0"/>
              <a:t>?</a:t>
            </a:r>
            <a:endParaRPr lang="es-ES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845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882552"/>
                <a:gridCol w="2160240"/>
                <a:gridCol w="4186808"/>
              </a:tblGrid>
              <a:tr h="370840">
                <a:tc>
                  <a:txBody>
                    <a:bodyPr/>
                    <a:lstStyle/>
                    <a:p>
                      <a:r>
                        <a:rPr lang="ca-ES" dirty="0" smtClean="0"/>
                        <a:t>ADJECTIVE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smtClean="0"/>
                        <a:t>COMPARATIVE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smtClean="0"/>
                        <a:t>RULE</a:t>
                      </a:r>
                      <a:endParaRPr lang="es-E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old</a:t>
                      </a:r>
                      <a:endParaRPr lang="ca-ES" dirty="0" smtClean="0"/>
                    </a:p>
                    <a:p>
                      <a:r>
                        <a:rPr lang="ca-ES" dirty="0" err="1" smtClean="0"/>
                        <a:t>cheap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old</a:t>
                      </a:r>
                      <a:r>
                        <a:rPr lang="ca-ES" b="1" dirty="0" err="1" smtClean="0"/>
                        <a:t>er</a:t>
                      </a:r>
                      <a:endParaRPr lang="ca-ES" b="1" dirty="0" smtClean="0"/>
                    </a:p>
                    <a:p>
                      <a:r>
                        <a:rPr lang="ca-ES" b="0" dirty="0" err="1" smtClean="0"/>
                        <a:t>cheap</a:t>
                      </a:r>
                      <a:r>
                        <a:rPr lang="ca-ES" b="1" dirty="0" err="1" smtClean="0"/>
                        <a:t>er</a:t>
                      </a:r>
                      <a:endParaRPr lang="es-E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dirty="0" err="1" smtClean="0"/>
                        <a:t>One-syllable</a:t>
                      </a:r>
                      <a:r>
                        <a:rPr lang="ca-ES" baseline="0" dirty="0" smtClean="0"/>
                        <a:t> adjectives: </a:t>
                      </a:r>
                      <a:r>
                        <a:rPr lang="ca-ES" baseline="0" dirty="0" err="1" smtClean="0"/>
                        <a:t>add</a:t>
                      </a:r>
                      <a:r>
                        <a:rPr lang="ca-ES" baseline="0" dirty="0" smtClean="0"/>
                        <a:t> -ER</a:t>
                      </a:r>
                      <a:endParaRPr lang="es-E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big</a:t>
                      </a:r>
                      <a:endParaRPr lang="ca-ES" dirty="0" smtClean="0"/>
                    </a:p>
                    <a:p>
                      <a:r>
                        <a:rPr lang="ca-ES" dirty="0" err="1" smtClean="0"/>
                        <a:t>hot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big</a:t>
                      </a:r>
                      <a:r>
                        <a:rPr lang="ca-ES" b="1" dirty="0" err="1" smtClean="0"/>
                        <a:t>ger</a:t>
                      </a:r>
                      <a:endParaRPr lang="ca-ES" b="1" dirty="0" smtClean="0"/>
                    </a:p>
                    <a:p>
                      <a:r>
                        <a:rPr lang="ca-ES" dirty="0" err="1" smtClean="0"/>
                        <a:t>hot</a:t>
                      </a:r>
                      <a:r>
                        <a:rPr lang="ca-ES" b="1" dirty="0" err="1" smtClean="0"/>
                        <a:t>ter</a:t>
                      </a:r>
                      <a:endParaRPr lang="es-E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dirty="0" smtClean="0"/>
                        <a:t>Consonant</a:t>
                      </a:r>
                      <a:r>
                        <a:rPr lang="ca-ES" baseline="0" dirty="0" smtClean="0"/>
                        <a:t> + </a:t>
                      </a:r>
                      <a:r>
                        <a:rPr lang="ca-ES" baseline="0" dirty="0" err="1" smtClean="0"/>
                        <a:t>vowel</a:t>
                      </a:r>
                      <a:r>
                        <a:rPr lang="ca-ES" baseline="0" dirty="0" smtClean="0"/>
                        <a:t> + consonant:</a:t>
                      </a:r>
                    </a:p>
                    <a:p>
                      <a:pPr algn="ctr"/>
                      <a:r>
                        <a:rPr lang="ca-ES" baseline="0" dirty="0" smtClean="0"/>
                        <a:t>DOUBLE </a:t>
                      </a:r>
                      <a:r>
                        <a:rPr lang="ca-ES" baseline="0" dirty="0" err="1" smtClean="0"/>
                        <a:t>the</a:t>
                      </a:r>
                      <a:r>
                        <a:rPr lang="ca-ES" baseline="0" dirty="0" smtClean="0"/>
                        <a:t> consonant + -ER</a:t>
                      </a:r>
                      <a:endParaRPr lang="es-E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dry</a:t>
                      </a:r>
                      <a:endParaRPr lang="ca-ES" dirty="0" smtClean="0"/>
                    </a:p>
                    <a:p>
                      <a:r>
                        <a:rPr lang="ca-ES" dirty="0" err="1" smtClean="0"/>
                        <a:t>healthy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dr</a:t>
                      </a:r>
                      <a:r>
                        <a:rPr lang="ca-ES" b="1" dirty="0" err="1" smtClean="0"/>
                        <a:t>ier</a:t>
                      </a:r>
                      <a:endParaRPr lang="ca-ES" b="1" dirty="0" smtClean="0"/>
                    </a:p>
                    <a:p>
                      <a:r>
                        <a:rPr lang="ca-ES" b="0" dirty="0" err="1" smtClean="0"/>
                        <a:t>health</a:t>
                      </a:r>
                      <a:r>
                        <a:rPr lang="ca-ES" b="1" dirty="0" err="1" smtClean="0"/>
                        <a:t>ier</a:t>
                      </a:r>
                      <a:endParaRPr lang="es-E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dirty="0" err="1" smtClean="0"/>
                        <a:t>One</a:t>
                      </a:r>
                      <a:r>
                        <a:rPr lang="ca-ES" dirty="0" smtClean="0"/>
                        <a:t>-</a:t>
                      </a:r>
                      <a:r>
                        <a:rPr lang="ca-ES" baseline="0" dirty="0" smtClean="0"/>
                        <a:t> or </a:t>
                      </a:r>
                      <a:r>
                        <a:rPr lang="ca-ES" baseline="0" dirty="0" err="1" smtClean="0"/>
                        <a:t>two-syllable</a:t>
                      </a:r>
                      <a:r>
                        <a:rPr lang="ca-ES" baseline="0" dirty="0" smtClean="0"/>
                        <a:t> adjectives </a:t>
                      </a:r>
                      <a:r>
                        <a:rPr lang="ca-ES" baseline="0" dirty="0" err="1" smtClean="0"/>
                        <a:t>ending</a:t>
                      </a:r>
                      <a:r>
                        <a:rPr lang="ca-ES" baseline="0" dirty="0" smtClean="0"/>
                        <a:t> </a:t>
                      </a:r>
                      <a:r>
                        <a:rPr lang="ca-ES" baseline="0" dirty="0" err="1" smtClean="0"/>
                        <a:t>with</a:t>
                      </a:r>
                      <a:r>
                        <a:rPr lang="ca-ES" baseline="0" dirty="0" smtClean="0"/>
                        <a:t> Y: -IER</a:t>
                      </a:r>
                      <a:endParaRPr lang="es-E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famous</a:t>
                      </a:r>
                      <a:endParaRPr lang="ca-ES" dirty="0" smtClean="0"/>
                    </a:p>
                    <a:p>
                      <a:r>
                        <a:rPr lang="ca-ES" dirty="0" err="1" smtClean="0"/>
                        <a:t>expensive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b="1" dirty="0" err="1" smtClean="0"/>
                        <a:t>more</a:t>
                      </a:r>
                      <a:r>
                        <a:rPr lang="ca-ES" dirty="0" smtClean="0"/>
                        <a:t> </a:t>
                      </a:r>
                      <a:r>
                        <a:rPr lang="ca-ES" dirty="0" err="1" smtClean="0"/>
                        <a:t>famous</a:t>
                      </a:r>
                      <a:endParaRPr lang="ca-ES" dirty="0" smtClean="0"/>
                    </a:p>
                    <a:p>
                      <a:r>
                        <a:rPr lang="ca-ES" b="1" dirty="0" err="1" smtClean="0"/>
                        <a:t>more</a:t>
                      </a:r>
                      <a:r>
                        <a:rPr lang="ca-ES" baseline="0" dirty="0" smtClean="0"/>
                        <a:t> </a:t>
                      </a:r>
                      <a:r>
                        <a:rPr lang="ca-ES" baseline="0" dirty="0" err="1" smtClean="0"/>
                        <a:t>expensive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dirty="0" err="1" smtClean="0"/>
                        <a:t>Two</a:t>
                      </a:r>
                      <a:r>
                        <a:rPr lang="ca-ES" dirty="0" smtClean="0"/>
                        <a:t>-</a:t>
                      </a:r>
                      <a:r>
                        <a:rPr lang="ca-ES" baseline="0" dirty="0" smtClean="0"/>
                        <a:t> or </a:t>
                      </a:r>
                      <a:r>
                        <a:rPr lang="ca-ES" baseline="0" dirty="0" err="1" smtClean="0"/>
                        <a:t>more</a:t>
                      </a:r>
                      <a:r>
                        <a:rPr lang="ca-ES" baseline="0" dirty="0" smtClean="0"/>
                        <a:t> </a:t>
                      </a:r>
                      <a:r>
                        <a:rPr lang="ca-ES" baseline="0" dirty="0" err="1" smtClean="0"/>
                        <a:t>syllable</a:t>
                      </a:r>
                      <a:r>
                        <a:rPr lang="ca-ES" baseline="0" dirty="0" smtClean="0"/>
                        <a:t> adjectives:</a:t>
                      </a:r>
                    </a:p>
                    <a:p>
                      <a:pPr algn="ctr"/>
                      <a:r>
                        <a:rPr lang="ca-ES" baseline="0" dirty="0" smtClean="0"/>
                        <a:t>MORE + ADJECTIVE</a:t>
                      </a:r>
                      <a:endParaRPr lang="es-E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good</a:t>
                      </a:r>
                      <a:endParaRPr lang="ca-ES" dirty="0" smtClean="0"/>
                    </a:p>
                    <a:p>
                      <a:r>
                        <a:rPr lang="ca-ES" dirty="0" err="1" smtClean="0"/>
                        <a:t>bad</a:t>
                      </a:r>
                      <a:endParaRPr lang="ca-ES" dirty="0" smtClean="0"/>
                    </a:p>
                    <a:p>
                      <a:r>
                        <a:rPr lang="ca-ES" dirty="0" smtClean="0"/>
                        <a:t>far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better</a:t>
                      </a:r>
                      <a:endParaRPr lang="ca-ES" dirty="0" smtClean="0"/>
                    </a:p>
                    <a:p>
                      <a:r>
                        <a:rPr lang="ca-ES" dirty="0" err="1" smtClean="0"/>
                        <a:t>worse</a:t>
                      </a:r>
                      <a:endParaRPr lang="ca-ES" dirty="0" smtClean="0"/>
                    </a:p>
                    <a:p>
                      <a:r>
                        <a:rPr lang="ca-ES" dirty="0" err="1" smtClean="0"/>
                        <a:t>further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dirty="0" smtClean="0"/>
                        <a:t>IRREGULAR</a:t>
                      </a:r>
                    </a:p>
                    <a:p>
                      <a:pPr algn="ctr"/>
                      <a:endParaRPr lang="es-E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 smtClean="0"/>
              <a:t>SUPERLATIVE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a-ES" dirty="0" err="1" smtClean="0"/>
              <a:t>We</a:t>
            </a:r>
            <a:r>
              <a:rPr lang="ca-ES" dirty="0" smtClean="0"/>
              <a:t> </a:t>
            </a:r>
            <a:r>
              <a:rPr lang="ca-ES" dirty="0" err="1" smtClean="0"/>
              <a:t>use</a:t>
            </a:r>
            <a:r>
              <a:rPr lang="ca-ES" dirty="0" smtClean="0"/>
              <a:t> </a:t>
            </a:r>
            <a:r>
              <a:rPr lang="ca-ES" b="1" i="1" dirty="0" err="1" smtClean="0">
                <a:solidFill>
                  <a:srgbClr val="00B050"/>
                </a:solidFill>
              </a:rPr>
              <a:t>the</a:t>
            </a:r>
            <a:r>
              <a:rPr lang="ca-ES" b="1" i="1" dirty="0" smtClean="0">
                <a:solidFill>
                  <a:srgbClr val="00B050"/>
                </a:solidFill>
              </a:rPr>
              <a:t> + </a:t>
            </a:r>
            <a:r>
              <a:rPr lang="ca-ES" b="1" i="1" dirty="0" err="1" smtClean="0">
                <a:solidFill>
                  <a:srgbClr val="00B050"/>
                </a:solidFill>
              </a:rPr>
              <a:t>superlative</a:t>
            </a:r>
            <a:r>
              <a:rPr lang="ca-ES" b="1" i="1" dirty="0" smtClean="0">
                <a:solidFill>
                  <a:srgbClr val="00B050"/>
                </a:solidFill>
              </a:rPr>
              <a:t> </a:t>
            </a:r>
            <a:r>
              <a:rPr lang="ca-ES" b="1" i="1" dirty="0" err="1" smtClean="0">
                <a:solidFill>
                  <a:srgbClr val="00B050"/>
                </a:solidFill>
              </a:rPr>
              <a:t>adjective</a:t>
            </a:r>
            <a:r>
              <a:rPr lang="ca-ES" b="1" i="1" dirty="0" smtClean="0">
                <a:solidFill>
                  <a:srgbClr val="00B050"/>
                </a:solidFill>
              </a:rPr>
              <a:t> </a:t>
            </a:r>
            <a:r>
              <a:rPr lang="ca-ES" dirty="0" smtClean="0"/>
              <a:t>to </a:t>
            </a:r>
            <a:r>
              <a:rPr lang="ca-ES" dirty="0" err="1" smtClean="0"/>
              <a:t>say</a:t>
            </a:r>
            <a:r>
              <a:rPr lang="ca-ES" dirty="0" smtClean="0"/>
              <a:t> </a:t>
            </a:r>
            <a:r>
              <a:rPr lang="ca-ES" dirty="0" err="1" smtClean="0"/>
              <a:t>which</a:t>
            </a:r>
            <a:r>
              <a:rPr lang="ca-ES" dirty="0" smtClean="0"/>
              <a:t> is </a:t>
            </a:r>
            <a:r>
              <a:rPr lang="ca-ES" dirty="0" err="1" smtClean="0"/>
              <a:t>the</a:t>
            </a:r>
            <a:r>
              <a:rPr lang="ca-ES" dirty="0" smtClean="0"/>
              <a:t> </a:t>
            </a:r>
            <a:r>
              <a:rPr lang="ca-ES" dirty="0" err="1" smtClean="0"/>
              <a:t>bigger</a:t>
            </a:r>
            <a:r>
              <a:rPr lang="ca-ES" dirty="0" smtClean="0"/>
              <a:t>, best, etc. in a </a:t>
            </a:r>
            <a:r>
              <a:rPr lang="ca-ES" dirty="0" err="1" smtClean="0"/>
              <a:t>group</a:t>
            </a:r>
            <a:r>
              <a:rPr lang="ca-ES" dirty="0" smtClean="0"/>
              <a:t>.</a:t>
            </a:r>
          </a:p>
          <a:p>
            <a:r>
              <a:rPr lang="ca-ES" dirty="0" err="1" smtClean="0"/>
              <a:t>After</a:t>
            </a:r>
            <a:r>
              <a:rPr lang="ca-ES" dirty="0" smtClean="0"/>
              <a:t> superlatives, </a:t>
            </a:r>
            <a:r>
              <a:rPr lang="ca-ES" dirty="0" err="1" smtClean="0"/>
              <a:t>we</a:t>
            </a:r>
            <a:r>
              <a:rPr lang="ca-ES" dirty="0" smtClean="0"/>
              <a:t> </a:t>
            </a:r>
            <a:r>
              <a:rPr lang="ca-ES" dirty="0" err="1" smtClean="0"/>
              <a:t>use</a:t>
            </a:r>
            <a:r>
              <a:rPr lang="ca-ES" dirty="0" smtClean="0"/>
              <a:t> IN (</a:t>
            </a:r>
            <a:r>
              <a:rPr lang="ca-ES" dirty="0" err="1" smtClean="0"/>
              <a:t>not</a:t>
            </a:r>
            <a:r>
              <a:rPr lang="ca-ES" dirty="0" smtClean="0"/>
              <a:t> OF) + places.</a:t>
            </a:r>
          </a:p>
          <a:p>
            <a:pPr lvl="1"/>
            <a:r>
              <a:rPr lang="ca-ES" dirty="0" smtClean="0"/>
              <a:t>I am </a:t>
            </a:r>
            <a:r>
              <a:rPr lang="ca-ES" dirty="0" err="1" smtClean="0"/>
              <a:t>the</a:t>
            </a:r>
            <a:r>
              <a:rPr lang="ca-ES" dirty="0" smtClean="0"/>
              <a:t> best </a:t>
            </a:r>
            <a:r>
              <a:rPr lang="ca-ES" dirty="0" err="1" smtClean="0"/>
              <a:t>teacher</a:t>
            </a:r>
            <a:r>
              <a:rPr lang="ca-ES" dirty="0" smtClean="0"/>
              <a:t> IN THE WORLD.</a:t>
            </a:r>
          </a:p>
          <a:p>
            <a:r>
              <a:rPr lang="ca-ES" dirty="0" smtClean="0"/>
              <a:t>The </a:t>
            </a:r>
            <a:r>
              <a:rPr lang="ca-ES" dirty="0" err="1" smtClean="0"/>
              <a:t>red</a:t>
            </a:r>
            <a:r>
              <a:rPr lang="ca-ES" dirty="0" smtClean="0"/>
              <a:t> </a:t>
            </a:r>
            <a:r>
              <a:rPr lang="ca-ES" dirty="0" err="1" smtClean="0"/>
              <a:t>apple</a:t>
            </a:r>
            <a:r>
              <a:rPr lang="ca-ES" dirty="0" smtClean="0"/>
              <a:t> is </a:t>
            </a:r>
            <a:r>
              <a:rPr lang="ca-ES" dirty="0" err="1" smtClean="0">
                <a:solidFill>
                  <a:srgbClr val="00B050"/>
                </a:solidFill>
              </a:rPr>
              <a:t>the</a:t>
            </a:r>
            <a:r>
              <a:rPr lang="ca-ES" dirty="0" smtClean="0">
                <a:solidFill>
                  <a:srgbClr val="00B050"/>
                </a:solidFill>
              </a:rPr>
              <a:t> </a:t>
            </a:r>
            <a:r>
              <a:rPr lang="ca-ES" dirty="0" err="1" smtClean="0">
                <a:solidFill>
                  <a:srgbClr val="00B050"/>
                </a:solidFill>
              </a:rPr>
              <a:t>biggest</a:t>
            </a:r>
            <a:r>
              <a:rPr lang="ca-ES" dirty="0" smtClean="0">
                <a:solidFill>
                  <a:srgbClr val="00B050"/>
                </a:solidFill>
              </a:rPr>
              <a:t> </a:t>
            </a:r>
            <a:r>
              <a:rPr lang="ca-ES" dirty="0" err="1" smtClean="0"/>
              <a:t>apple</a:t>
            </a:r>
            <a:r>
              <a:rPr lang="ca-ES" dirty="0" smtClean="0"/>
              <a:t>.</a:t>
            </a:r>
          </a:p>
          <a:p>
            <a:pPr lvl="1"/>
            <a:endParaRPr lang="ca-ES" dirty="0" smtClean="0"/>
          </a:p>
          <a:p>
            <a:pPr lvl="1"/>
            <a:endParaRPr lang="ca-ES" dirty="0" smtClean="0"/>
          </a:p>
          <a:p>
            <a:endParaRPr lang="es-ES" dirty="0"/>
          </a:p>
        </p:txBody>
      </p:sp>
      <p:pic>
        <p:nvPicPr>
          <p:cNvPr id="1026" name="Picture 2" descr="http://aircleansystems.ca/wp-content/uploads/2014/05/appl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365104"/>
            <a:ext cx="3248150" cy="2043354"/>
          </a:xfrm>
          <a:prstGeom prst="rect">
            <a:avLst/>
          </a:prstGeom>
          <a:noFill/>
        </p:spPr>
      </p:pic>
      <p:pic>
        <p:nvPicPr>
          <p:cNvPr id="6" name="Picture 2" descr="http://aircleansystems.ca/wp-content/uploads/2014/05/apples.png"/>
          <p:cNvPicPr>
            <a:picLocks noChangeAspect="1" noChangeArrowheads="1"/>
          </p:cNvPicPr>
          <p:nvPr/>
        </p:nvPicPr>
        <p:blipFill>
          <a:blip r:embed="rId3" cstate="print"/>
          <a:srcRect l="50989"/>
          <a:stretch>
            <a:fillRect/>
          </a:stretch>
        </p:blipFill>
        <p:spPr bwMode="auto">
          <a:xfrm>
            <a:off x="3635896" y="4509120"/>
            <a:ext cx="1447950" cy="1858504"/>
          </a:xfrm>
          <a:prstGeom prst="rect">
            <a:avLst/>
          </a:prstGeom>
          <a:noFill/>
        </p:spPr>
      </p:pic>
      <p:pic>
        <p:nvPicPr>
          <p:cNvPr id="7" name="Picture 2" descr="http://aircleansystems.ca/wp-content/uploads/2014/05/apples.png"/>
          <p:cNvPicPr>
            <a:picLocks noChangeAspect="1" noChangeArrowheads="1"/>
          </p:cNvPicPr>
          <p:nvPr/>
        </p:nvPicPr>
        <p:blipFill>
          <a:blip r:embed="rId4" cstate="print"/>
          <a:srcRect l="50989"/>
          <a:stretch>
            <a:fillRect/>
          </a:stretch>
        </p:blipFill>
        <p:spPr bwMode="auto">
          <a:xfrm>
            <a:off x="5004048" y="4725144"/>
            <a:ext cx="1223546" cy="15704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a-ES" dirty="0" smtClean="0"/>
              <a:t>How do </a:t>
            </a:r>
            <a:r>
              <a:rPr lang="ca-ES" dirty="0" err="1" smtClean="0"/>
              <a:t>we</a:t>
            </a:r>
            <a:r>
              <a:rPr lang="ca-ES" dirty="0" smtClean="0"/>
              <a:t> </a:t>
            </a:r>
            <a:r>
              <a:rPr lang="ca-ES" dirty="0" err="1" smtClean="0"/>
              <a:t>form</a:t>
            </a:r>
            <a:r>
              <a:rPr lang="ca-ES" dirty="0" smtClean="0"/>
              <a:t> </a:t>
            </a:r>
            <a:r>
              <a:rPr lang="ca-ES" dirty="0" err="1" smtClean="0"/>
              <a:t>it</a:t>
            </a:r>
            <a:r>
              <a:rPr lang="ca-ES" dirty="0" smtClean="0"/>
              <a:t>? </a:t>
            </a:r>
            <a:endParaRPr lang="es-ES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5763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38536"/>
                <a:gridCol w="2016224"/>
                <a:gridCol w="2232248"/>
                <a:gridCol w="2242592"/>
              </a:tblGrid>
              <a:tr h="370840"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Adjective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Comparative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Superlative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Rule</a:t>
                      </a:r>
                      <a:endParaRPr lang="es-E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cold</a:t>
                      </a:r>
                      <a:r>
                        <a:rPr lang="ca-ES" baseline="0" dirty="0" smtClean="0"/>
                        <a:t> </a:t>
                      </a:r>
                    </a:p>
                    <a:p>
                      <a:r>
                        <a:rPr lang="ca-ES" baseline="0" dirty="0" err="1" smtClean="0"/>
                        <a:t>high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cold</a:t>
                      </a:r>
                      <a:r>
                        <a:rPr lang="ca-ES" b="1" dirty="0" err="1" smtClean="0"/>
                        <a:t>er</a:t>
                      </a:r>
                      <a:endParaRPr lang="ca-ES" b="1" dirty="0" smtClean="0"/>
                    </a:p>
                    <a:p>
                      <a:r>
                        <a:rPr lang="ca-ES" dirty="0" err="1" smtClean="0"/>
                        <a:t>high</a:t>
                      </a:r>
                      <a:r>
                        <a:rPr lang="ca-ES" b="1" dirty="0" err="1" smtClean="0"/>
                        <a:t>er</a:t>
                      </a:r>
                      <a:endParaRPr lang="es-E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b="1" dirty="0" err="1" smtClean="0"/>
                        <a:t>the</a:t>
                      </a:r>
                      <a:r>
                        <a:rPr lang="ca-ES" dirty="0" smtClean="0"/>
                        <a:t> </a:t>
                      </a:r>
                      <a:r>
                        <a:rPr lang="ca-ES" dirty="0" err="1" smtClean="0"/>
                        <a:t>cold</a:t>
                      </a:r>
                      <a:r>
                        <a:rPr lang="ca-ES" b="1" dirty="0" err="1" smtClean="0"/>
                        <a:t>est</a:t>
                      </a:r>
                      <a:endParaRPr lang="ca-ES" b="1" dirty="0" smtClean="0"/>
                    </a:p>
                    <a:p>
                      <a:r>
                        <a:rPr lang="ca-ES" b="1" dirty="0" err="1" smtClean="0"/>
                        <a:t>the</a:t>
                      </a:r>
                      <a:r>
                        <a:rPr lang="ca-ES" baseline="0" dirty="0" smtClean="0"/>
                        <a:t> </a:t>
                      </a:r>
                      <a:r>
                        <a:rPr lang="ca-ES" baseline="0" dirty="0" err="1" smtClean="0"/>
                        <a:t>high</a:t>
                      </a:r>
                      <a:r>
                        <a:rPr lang="ca-ES" b="1" baseline="0" dirty="0" err="1" smtClean="0"/>
                        <a:t>est</a:t>
                      </a:r>
                      <a:endParaRPr lang="es-E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add</a:t>
                      </a:r>
                      <a:r>
                        <a:rPr lang="ca-ES" dirty="0" smtClean="0"/>
                        <a:t> -est</a:t>
                      </a:r>
                      <a:endParaRPr lang="es-E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big</a:t>
                      </a:r>
                      <a:endParaRPr lang="ca-ES" dirty="0" smtClean="0"/>
                    </a:p>
                    <a:p>
                      <a:r>
                        <a:rPr lang="ca-ES" dirty="0" err="1" smtClean="0"/>
                        <a:t>hot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big</a:t>
                      </a:r>
                      <a:r>
                        <a:rPr lang="ca-ES" b="1" dirty="0" err="1" smtClean="0"/>
                        <a:t>ger</a:t>
                      </a:r>
                      <a:endParaRPr lang="ca-ES" b="1" dirty="0" smtClean="0"/>
                    </a:p>
                    <a:p>
                      <a:r>
                        <a:rPr lang="ca-ES" dirty="0" err="1" smtClean="0"/>
                        <a:t>hot</a:t>
                      </a:r>
                      <a:r>
                        <a:rPr lang="ca-ES" b="1" dirty="0" err="1" smtClean="0"/>
                        <a:t>ter</a:t>
                      </a:r>
                      <a:endParaRPr lang="es-E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b="1" dirty="0" err="1" smtClean="0"/>
                        <a:t>the</a:t>
                      </a:r>
                      <a:r>
                        <a:rPr lang="ca-ES" dirty="0" smtClean="0"/>
                        <a:t> </a:t>
                      </a:r>
                      <a:r>
                        <a:rPr lang="ca-ES" dirty="0" err="1" smtClean="0"/>
                        <a:t>big</a:t>
                      </a:r>
                      <a:r>
                        <a:rPr lang="ca-ES" b="1" dirty="0" err="1" smtClean="0"/>
                        <a:t>gest</a:t>
                      </a:r>
                      <a:endParaRPr lang="ca-ES" b="1" dirty="0" smtClean="0"/>
                    </a:p>
                    <a:p>
                      <a:r>
                        <a:rPr lang="ca-ES" b="1" dirty="0" err="1" smtClean="0"/>
                        <a:t>the</a:t>
                      </a:r>
                      <a:r>
                        <a:rPr lang="ca-ES" dirty="0" smtClean="0"/>
                        <a:t> </a:t>
                      </a:r>
                      <a:r>
                        <a:rPr lang="ca-ES" dirty="0" err="1" smtClean="0"/>
                        <a:t>hot</a:t>
                      </a:r>
                      <a:r>
                        <a:rPr lang="ca-ES" b="1" dirty="0" err="1" smtClean="0"/>
                        <a:t>test</a:t>
                      </a:r>
                      <a:endParaRPr lang="es-E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double</a:t>
                      </a:r>
                      <a:r>
                        <a:rPr lang="ca-ES" dirty="0" smtClean="0"/>
                        <a:t> consonant</a:t>
                      </a:r>
                    </a:p>
                    <a:p>
                      <a:r>
                        <a:rPr lang="ca-ES" dirty="0" err="1" smtClean="0"/>
                        <a:t>add</a:t>
                      </a:r>
                      <a:r>
                        <a:rPr lang="ca-ES" dirty="0" smtClean="0"/>
                        <a:t> -est</a:t>
                      </a:r>
                      <a:endParaRPr lang="es-E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dry</a:t>
                      </a:r>
                      <a:endParaRPr lang="ca-ES" dirty="0" smtClean="0"/>
                    </a:p>
                    <a:p>
                      <a:r>
                        <a:rPr lang="ca-ES" dirty="0" err="1" smtClean="0"/>
                        <a:t>sunny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drier</a:t>
                      </a:r>
                      <a:endParaRPr lang="ca-ES" dirty="0" smtClean="0"/>
                    </a:p>
                    <a:p>
                      <a:r>
                        <a:rPr lang="ca-ES" dirty="0" err="1" smtClean="0"/>
                        <a:t>sunnier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b="1" dirty="0" err="1" smtClean="0"/>
                        <a:t>the</a:t>
                      </a:r>
                      <a:r>
                        <a:rPr lang="ca-ES" dirty="0" smtClean="0"/>
                        <a:t> </a:t>
                      </a:r>
                      <a:r>
                        <a:rPr lang="ca-ES" dirty="0" err="1" smtClean="0"/>
                        <a:t>dr</a:t>
                      </a:r>
                      <a:r>
                        <a:rPr lang="ca-ES" b="1" dirty="0" err="1" smtClean="0"/>
                        <a:t>iest</a:t>
                      </a:r>
                      <a:endParaRPr lang="ca-ES" b="1" dirty="0" smtClean="0"/>
                    </a:p>
                    <a:p>
                      <a:r>
                        <a:rPr lang="ca-ES" b="1" dirty="0" err="1" smtClean="0"/>
                        <a:t>the</a:t>
                      </a:r>
                      <a:r>
                        <a:rPr lang="ca-ES" baseline="0" dirty="0" smtClean="0"/>
                        <a:t> </a:t>
                      </a:r>
                      <a:r>
                        <a:rPr lang="ca-ES" baseline="0" dirty="0" err="1" smtClean="0"/>
                        <a:t>sunn</a:t>
                      </a:r>
                      <a:r>
                        <a:rPr lang="ca-ES" b="1" baseline="0" dirty="0" err="1" smtClean="0"/>
                        <a:t>iest</a:t>
                      </a:r>
                      <a:endParaRPr lang="es-E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add</a:t>
                      </a:r>
                      <a:r>
                        <a:rPr lang="ca-ES" dirty="0" smtClean="0"/>
                        <a:t> -</a:t>
                      </a:r>
                      <a:r>
                        <a:rPr lang="ca-ES" dirty="0" err="1" smtClean="0"/>
                        <a:t>iest</a:t>
                      </a:r>
                      <a:endParaRPr lang="es-E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dangerous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more</a:t>
                      </a:r>
                      <a:r>
                        <a:rPr lang="ca-ES" dirty="0" smtClean="0"/>
                        <a:t> </a:t>
                      </a:r>
                      <a:r>
                        <a:rPr lang="ca-ES" dirty="0" err="1" smtClean="0"/>
                        <a:t>dangerous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b="1" dirty="0" err="1" smtClean="0"/>
                        <a:t>the</a:t>
                      </a:r>
                      <a:r>
                        <a:rPr lang="ca-ES" b="1" baseline="0" dirty="0" smtClean="0"/>
                        <a:t> most </a:t>
                      </a:r>
                      <a:r>
                        <a:rPr lang="ca-ES" baseline="0" dirty="0" err="1" smtClean="0"/>
                        <a:t>dangerous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the</a:t>
                      </a:r>
                      <a:r>
                        <a:rPr lang="ca-ES" dirty="0" smtClean="0"/>
                        <a:t> most + </a:t>
                      </a:r>
                      <a:r>
                        <a:rPr lang="ca-ES" dirty="0" err="1" smtClean="0"/>
                        <a:t>adjective</a:t>
                      </a:r>
                      <a:endParaRPr lang="es-E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good</a:t>
                      </a:r>
                      <a:endParaRPr lang="ca-ES" dirty="0" smtClean="0"/>
                    </a:p>
                    <a:p>
                      <a:r>
                        <a:rPr lang="ca-ES" dirty="0" err="1" smtClean="0"/>
                        <a:t>bad</a:t>
                      </a:r>
                      <a:endParaRPr lang="ca-ES" dirty="0" smtClean="0"/>
                    </a:p>
                    <a:p>
                      <a:r>
                        <a:rPr lang="ca-ES" dirty="0" smtClean="0"/>
                        <a:t>far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better</a:t>
                      </a:r>
                      <a:endParaRPr lang="ca-ES" dirty="0" smtClean="0"/>
                    </a:p>
                    <a:p>
                      <a:r>
                        <a:rPr lang="ca-ES" dirty="0" err="1" smtClean="0"/>
                        <a:t>worse</a:t>
                      </a:r>
                      <a:endParaRPr lang="ca-ES" dirty="0" smtClean="0"/>
                    </a:p>
                    <a:p>
                      <a:r>
                        <a:rPr lang="ca-ES" dirty="0" err="1" smtClean="0"/>
                        <a:t>further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err="1" smtClean="0"/>
                        <a:t>the</a:t>
                      </a:r>
                      <a:r>
                        <a:rPr lang="ca-ES" dirty="0" smtClean="0"/>
                        <a:t> best</a:t>
                      </a:r>
                    </a:p>
                    <a:p>
                      <a:r>
                        <a:rPr lang="ca-ES" dirty="0" err="1" smtClean="0"/>
                        <a:t>the</a:t>
                      </a:r>
                      <a:r>
                        <a:rPr lang="ca-ES" dirty="0" smtClean="0"/>
                        <a:t> </a:t>
                      </a:r>
                      <a:r>
                        <a:rPr lang="ca-ES" dirty="0" err="1" smtClean="0"/>
                        <a:t>worst</a:t>
                      </a:r>
                      <a:endParaRPr lang="ca-ES" dirty="0" smtClean="0"/>
                    </a:p>
                    <a:p>
                      <a:r>
                        <a:rPr lang="ca-ES" dirty="0" err="1" smtClean="0"/>
                        <a:t>the</a:t>
                      </a:r>
                      <a:r>
                        <a:rPr lang="ca-ES" dirty="0" smtClean="0"/>
                        <a:t> </a:t>
                      </a:r>
                      <a:r>
                        <a:rPr lang="ca-ES" dirty="0" err="1" smtClean="0"/>
                        <a:t>furthest</a:t>
                      </a:r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a-ES" dirty="0" smtClean="0"/>
                        <a:t>irregular</a:t>
                      </a:r>
                      <a:endParaRPr lang="es-E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223</Words>
  <Application>Microsoft Office PowerPoint</Application>
  <PresentationFormat>Presentación en pantalla (4:3)</PresentationFormat>
  <Paragraphs>86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COMPARATIVES  and  SUPERLATIVES</vt:lpstr>
      <vt:lpstr>COMPARATIVE</vt:lpstr>
      <vt:lpstr>How do we form it?</vt:lpstr>
      <vt:lpstr>SUPERLATIVE</vt:lpstr>
      <vt:lpstr>How do we form it?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COMPARATIVES  and  SUPERLATIVES</dc:title>
  <dc:creator>USUARIO1</dc:creator>
  <cp:lastModifiedBy>USUARIO1</cp:lastModifiedBy>
  <cp:revision>3</cp:revision>
  <dcterms:created xsi:type="dcterms:W3CDTF">2016-04-12T16:16:03Z</dcterms:created>
  <dcterms:modified xsi:type="dcterms:W3CDTF">2016-04-12T16:40:38Z</dcterms:modified>
</cp:coreProperties>
</file>