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59" r:id="rId3"/>
    <p:sldId id="261" r:id="rId4"/>
    <p:sldId id="262" r:id="rId5"/>
    <p:sldId id="257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zaitune" initials="cz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400"/>
    <a:srgbClr val="FFE11E"/>
    <a:srgbClr val="FF950E"/>
    <a:srgbClr val="00A1E4"/>
    <a:srgbClr val="006D9B"/>
    <a:srgbClr val="6C6C6C"/>
    <a:srgbClr val="F93F63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Estilo com Tema 1 - Ênfas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Estilo com Tema 1 - Ênfas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8" autoAdjust="0"/>
    <p:restoredTop sz="79693" autoAdjust="0"/>
  </p:normalViewPr>
  <p:slideViewPr>
    <p:cSldViewPr>
      <p:cViewPr varScale="1">
        <p:scale>
          <a:sx n="58" d="100"/>
          <a:sy n="58" d="100"/>
        </p:scale>
        <p:origin x="178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Série 1</c:v>
                </c:pt>
              </c:strCache>
            </c:strRef>
          </c:tx>
          <c:invertIfNegative val="0"/>
          <c:cat>
            <c:strRef>
              <c:f>Plan1!$A$2:$A$7</c:f>
              <c:strCache>
                <c:ptCount val="6"/>
                <c:pt idx="0">
                  <c:v>always</c:v>
                </c:pt>
                <c:pt idx="1">
                  <c:v>usually</c:v>
                </c:pt>
                <c:pt idx="2">
                  <c:v>often</c:v>
                </c:pt>
                <c:pt idx="3">
                  <c:v>sometimes</c:v>
                </c:pt>
                <c:pt idx="4">
                  <c:v>hardly ever</c:v>
                </c:pt>
                <c:pt idx="5">
                  <c:v>never</c:v>
                </c:pt>
              </c:strCache>
            </c:strRef>
          </c:cat>
          <c:val>
            <c:numRef>
              <c:f>Plan1!$B$2:$B$7</c:f>
              <c:numCache>
                <c:formatCode>General</c:formatCode>
                <c:ptCount val="6"/>
                <c:pt idx="0">
                  <c:v>5</c:v>
                </c:pt>
                <c:pt idx="1">
                  <c:v>4</c:v>
                </c:pt>
                <c:pt idx="2">
                  <c:v>3.5</c:v>
                </c:pt>
                <c:pt idx="3">
                  <c:v>2.5</c:v>
                </c:pt>
                <c:pt idx="4">
                  <c:v>1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4-42E7-B3DF-A1348F3052AC}"/>
            </c:ext>
          </c:extLst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Colunas1</c:v>
                </c:pt>
              </c:strCache>
            </c:strRef>
          </c:tx>
          <c:invertIfNegative val="0"/>
          <c:cat>
            <c:strRef>
              <c:f>Plan1!$A$2:$A$7</c:f>
              <c:strCache>
                <c:ptCount val="6"/>
                <c:pt idx="0">
                  <c:v>always</c:v>
                </c:pt>
                <c:pt idx="1">
                  <c:v>usually</c:v>
                </c:pt>
                <c:pt idx="2">
                  <c:v>often</c:v>
                </c:pt>
                <c:pt idx="3">
                  <c:v>sometimes</c:v>
                </c:pt>
                <c:pt idx="4">
                  <c:v>hardly ever</c:v>
                </c:pt>
                <c:pt idx="5">
                  <c:v>never</c:v>
                </c:pt>
              </c:strCache>
            </c:strRef>
          </c:cat>
          <c:val>
            <c:numRef>
              <c:f>Plan1!$C$2:$C$7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1-0F34-42E7-B3DF-A1348F3052AC}"/>
            </c:ext>
          </c:extLst>
        </c:ser>
        <c:ser>
          <c:idx val="2"/>
          <c:order val="2"/>
          <c:tx>
            <c:strRef>
              <c:f>Plan1!$D$1</c:f>
              <c:strCache>
                <c:ptCount val="1"/>
                <c:pt idx="0">
                  <c:v>Colunas2</c:v>
                </c:pt>
              </c:strCache>
            </c:strRef>
          </c:tx>
          <c:invertIfNegative val="0"/>
          <c:cat>
            <c:strRef>
              <c:f>Plan1!$A$2:$A$7</c:f>
              <c:strCache>
                <c:ptCount val="6"/>
                <c:pt idx="0">
                  <c:v>always</c:v>
                </c:pt>
                <c:pt idx="1">
                  <c:v>usually</c:v>
                </c:pt>
                <c:pt idx="2">
                  <c:v>often</c:v>
                </c:pt>
                <c:pt idx="3">
                  <c:v>sometimes</c:v>
                </c:pt>
                <c:pt idx="4">
                  <c:v>hardly ever</c:v>
                </c:pt>
                <c:pt idx="5">
                  <c:v>never</c:v>
                </c:pt>
              </c:strCache>
            </c:strRef>
          </c:cat>
          <c:val>
            <c:numRef>
              <c:f>Plan1!$D$2:$D$7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2-0F34-42E7-B3DF-A1348F3052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17915016"/>
        <c:axId val="2117918248"/>
        <c:axId val="0"/>
      </c:bar3DChart>
      <c:catAx>
        <c:axId val="21179150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>
                <a:solidFill>
                  <a:schemeClr val="bg1"/>
                </a:solidFill>
                <a:latin typeface="Arial Black" pitchFamily="34" charset="0"/>
              </a:defRPr>
            </a:pPr>
            <a:endParaRPr lang="fr-FR"/>
          </a:p>
        </c:txPr>
        <c:crossAx val="2117918248"/>
        <c:crosses val="autoZero"/>
        <c:auto val="1"/>
        <c:lblAlgn val="ctr"/>
        <c:lblOffset val="100"/>
        <c:noMultiLvlLbl val="0"/>
      </c:catAx>
      <c:valAx>
        <c:axId val="211791824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21179150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512C9C-4A0D-4F76-B2A2-35D414B0CA09}" type="datetimeFigureOut">
              <a:rPr lang="pt-BR" smtClean="0"/>
              <a:pPr/>
              <a:t>06/03/2023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BF22A-4B9B-4D0E-A8F4-C0B00432C4DE}" type="slidenum">
              <a:rPr lang="pt-BR" smtClean="0"/>
              <a:pPr/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0611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/>
              <a:t>TEACHER:</a:t>
            </a:r>
            <a:r>
              <a:rPr lang="pt-BR" baseline="0" dirty="0"/>
              <a:t> </a:t>
            </a:r>
            <a:r>
              <a:rPr lang="pt-BR" baseline="0" dirty="0" err="1"/>
              <a:t>Have</a:t>
            </a:r>
            <a:r>
              <a:rPr lang="pt-BR" baseline="0" dirty="0"/>
              <a:t> </a:t>
            </a:r>
            <a:r>
              <a:rPr lang="pt-BR" baseline="0" dirty="0" err="1"/>
              <a:t>students</a:t>
            </a:r>
            <a:r>
              <a:rPr lang="pt-BR" baseline="0" dirty="0"/>
              <a:t> </a:t>
            </a:r>
            <a:r>
              <a:rPr lang="pt-BR" baseline="0" dirty="0" err="1"/>
              <a:t>pay</a:t>
            </a:r>
            <a:r>
              <a:rPr lang="pt-BR" baseline="0" dirty="0"/>
              <a:t> </a:t>
            </a:r>
            <a:r>
              <a:rPr lang="pt-BR" baseline="0" dirty="0" err="1"/>
              <a:t>attention</a:t>
            </a:r>
            <a:r>
              <a:rPr lang="pt-BR" baseline="0" dirty="0"/>
              <a:t> to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graph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</a:t>
            </a:r>
            <a:r>
              <a:rPr lang="pt-BR" baseline="0" dirty="0" err="1"/>
              <a:t>notice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level</a:t>
            </a:r>
            <a:r>
              <a:rPr lang="pt-BR" baseline="0" dirty="0"/>
              <a:t> </a:t>
            </a:r>
            <a:r>
              <a:rPr lang="pt-BR" baseline="0" dirty="0" err="1"/>
              <a:t>of</a:t>
            </a:r>
            <a:r>
              <a:rPr lang="pt-BR" baseline="0" dirty="0"/>
              <a:t> </a:t>
            </a:r>
            <a:r>
              <a:rPr lang="pt-BR" baseline="0" dirty="0" err="1"/>
              <a:t>frequency</a:t>
            </a:r>
            <a:r>
              <a:rPr lang="pt-BR" baseline="0" dirty="0"/>
              <a:t> </a:t>
            </a:r>
            <a:r>
              <a:rPr lang="pt-BR" baseline="0" dirty="0" err="1"/>
              <a:t>each</a:t>
            </a:r>
            <a:r>
              <a:rPr lang="pt-BR" baseline="0" dirty="0"/>
              <a:t> </a:t>
            </a:r>
            <a:r>
              <a:rPr lang="pt-BR" baseline="0" dirty="0" err="1"/>
              <a:t>adverb</a:t>
            </a:r>
            <a:r>
              <a:rPr lang="pt-BR" baseline="0" dirty="0"/>
              <a:t> </a:t>
            </a:r>
            <a:r>
              <a:rPr lang="pt-BR" baseline="0" dirty="0" err="1"/>
              <a:t>refers</a:t>
            </a:r>
            <a:r>
              <a:rPr lang="pt-BR" baseline="0" dirty="0"/>
              <a:t> to.</a:t>
            </a:r>
            <a:endParaRPr lang="pt-BR" dirty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96476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TEACHER:</a:t>
            </a:r>
            <a:r>
              <a:rPr lang="pt-BR" baseline="0" dirty="0"/>
              <a:t> </a:t>
            </a:r>
            <a:r>
              <a:rPr lang="pt-BR" baseline="0" dirty="0" err="1"/>
              <a:t>Ask</a:t>
            </a:r>
            <a:r>
              <a:rPr lang="pt-BR" baseline="0" dirty="0"/>
              <a:t> </a:t>
            </a:r>
            <a:r>
              <a:rPr lang="pt-BR" baseline="0" dirty="0" err="1"/>
              <a:t>students</a:t>
            </a:r>
            <a:r>
              <a:rPr lang="pt-BR" baseline="0" dirty="0"/>
              <a:t> to </a:t>
            </a:r>
            <a:r>
              <a:rPr lang="pt-BR" baseline="0" dirty="0" err="1"/>
              <a:t>read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sentences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</a:t>
            </a:r>
            <a:r>
              <a:rPr lang="pt-BR" baseline="0" dirty="0" err="1"/>
              <a:t>notice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position</a:t>
            </a:r>
            <a:r>
              <a:rPr lang="pt-BR" baseline="0" dirty="0"/>
              <a:t> </a:t>
            </a:r>
            <a:r>
              <a:rPr lang="pt-BR" baseline="0" dirty="0" err="1"/>
              <a:t>of</a:t>
            </a:r>
            <a:r>
              <a:rPr lang="pt-BR" baseline="0" dirty="0"/>
              <a:t> </a:t>
            </a:r>
            <a:r>
              <a:rPr lang="pt-BR" baseline="0" dirty="0" err="1"/>
              <a:t>both</a:t>
            </a:r>
            <a:r>
              <a:rPr lang="pt-BR" baseline="0" dirty="0"/>
              <a:t> </a:t>
            </a:r>
            <a:r>
              <a:rPr lang="pt-BR" baseline="0" dirty="0" err="1"/>
              <a:t>verbs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</a:t>
            </a:r>
            <a:r>
              <a:rPr lang="pt-BR" baseline="0" dirty="0" err="1"/>
              <a:t>adverbs</a:t>
            </a:r>
            <a:r>
              <a:rPr lang="pt-BR" baseline="0" dirty="0"/>
              <a:t>.</a:t>
            </a:r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606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TEACHER:</a:t>
            </a:r>
            <a:r>
              <a:rPr lang="pt-BR" baseline="0" dirty="0"/>
              <a:t> </a:t>
            </a:r>
            <a:r>
              <a:rPr lang="pt-BR" baseline="0" dirty="0" err="1"/>
              <a:t>Ask</a:t>
            </a:r>
            <a:r>
              <a:rPr lang="pt-BR" baseline="0" dirty="0"/>
              <a:t> </a:t>
            </a:r>
            <a:r>
              <a:rPr lang="pt-BR" baseline="0" dirty="0" err="1"/>
              <a:t>students</a:t>
            </a:r>
            <a:r>
              <a:rPr lang="pt-BR" baseline="0" dirty="0"/>
              <a:t> to </a:t>
            </a:r>
            <a:r>
              <a:rPr lang="pt-BR" baseline="0" dirty="0" err="1"/>
              <a:t>read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sentences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</a:t>
            </a:r>
            <a:r>
              <a:rPr lang="pt-BR" baseline="0" dirty="0" err="1"/>
              <a:t>notice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position</a:t>
            </a:r>
            <a:r>
              <a:rPr lang="pt-BR" baseline="0" dirty="0"/>
              <a:t> </a:t>
            </a:r>
            <a:r>
              <a:rPr lang="pt-BR" baseline="0" dirty="0" err="1"/>
              <a:t>of</a:t>
            </a:r>
            <a:r>
              <a:rPr lang="pt-BR" baseline="0" dirty="0"/>
              <a:t> </a:t>
            </a:r>
            <a:r>
              <a:rPr lang="pt-BR" baseline="0" dirty="0" err="1"/>
              <a:t>both</a:t>
            </a:r>
            <a:r>
              <a:rPr lang="pt-BR" baseline="0" dirty="0"/>
              <a:t> </a:t>
            </a:r>
            <a:r>
              <a:rPr lang="pt-BR" baseline="0" dirty="0" err="1"/>
              <a:t>verbs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</a:t>
            </a:r>
            <a:r>
              <a:rPr lang="pt-BR" baseline="0" dirty="0" err="1"/>
              <a:t>adverbs</a:t>
            </a:r>
            <a:r>
              <a:rPr lang="pt-BR" baseline="0" dirty="0"/>
              <a:t>.</a:t>
            </a:r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606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TEACHER:</a:t>
            </a:r>
            <a:r>
              <a:rPr lang="pt-BR" baseline="0" dirty="0"/>
              <a:t> </a:t>
            </a:r>
            <a:r>
              <a:rPr lang="pt-BR" baseline="0" dirty="0" err="1"/>
              <a:t>Ask</a:t>
            </a:r>
            <a:r>
              <a:rPr lang="pt-BR" baseline="0" dirty="0"/>
              <a:t> </a:t>
            </a:r>
            <a:r>
              <a:rPr lang="pt-BR" baseline="0" dirty="0" err="1"/>
              <a:t>students</a:t>
            </a:r>
            <a:r>
              <a:rPr lang="pt-BR" baseline="0" dirty="0"/>
              <a:t> to </a:t>
            </a:r>
            <a:r>
              <a:rPr lang="pt-BR" baseline="0" dirty="0" err="1"/>
              <a:t>read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sentences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</a:t>
            </a:r>
            <a:r>
              <a:rPr lang="pt-BR" baseline="0" dirty="0" err="1"/>
              <a:t>notice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position</a:t>
            </a:r>
            <a:r>
              <a:rPr lang="pt-BR" baseline="0" dirty="0"/>
              <a:t> </a:t>
            </a:r>
            <a:r>
              <a:rPr lang="pt-BR" baseline="0" dirty="0" err="1"/>
              <a:t>of</a:t>
            </a:r>
            <a:r>
              <a:rPr lang="pt-BR" baseline="0" dirty="0"/>
              <a:t> </a:t>
            </a:r>
            <a:r>
              <a:rPr lang="pt-BR" baseline="0" dirty="0" err="1"/>
              <a:t>both</a:t>
            </a:r>
            <a:r>
              <a:rPr lang="pt-BR" baseline="0" dirty="0"/>
              <a:t> </a:t>
            </a:r>
            <a:r>
              <a:rPr lang="pt-BR" baseline="0" dirty="0" err="1"/>
              <a:t>verbs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</a:t>
            </a:r>
            <a:r>
              <a:rPr lang="pt-BR" baseline="0" dirty="0" err="1"/>
              <a:t>adverbs</a:t>
            </a:r>
            <a:r>
              <a:rPr lang="pt-BR" baseline="0" dirty="0"/>
              <a:t>.</a:t>
            </a:r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606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TEACHER:</a:t>
            </a:r>
            <a:r>
              <a:rPr lang="pt-BR" baseline="0" dirty="0"/>
              <a:t> </a:t>
            </a:r>
            <a:r>
              <a:rPr lang="pt-BR" baseline="0" dirty="0" err="1"/>
              <a:t>Ask</a:t>
            </a:r>
            <a:r>
              <a:rPr lang="pt-BR" baseline="0" dirty="0"/>
              <a:t> </a:t>
            </a:r>
            <a:r>
              <a:rPr lang="pt-BR" baseline="0" dirty="0" err="1"/>
              <a:t>students</a:t>
            </a:r>
            <a:r>
              <a:rPr lang="pt-BR" baseline="0" dirty="0"/>
              <a:t> to </a:t>
            </a:r>
            <a:r>
              <a:rPr lang="pt-BR" baseline="0" dirty="0" err="1"/>
              <a:t>read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sentences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</a:t>
            </a:r>
            <a:r>
              <a:rPr lang="pt-BR" baseline="0" dirty="0" err="1"/>
              <a:t>notice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position</a:t>
            </a:r>
            <a:r>
              <a:rPr lang="pt-BR" baseline="0" dirty="0"/>
              <a:t> </a:t>
            </a:r>
            <a:r>
              <a:rPr lang="pt-BR" baseline="0" dirty="0" err="1"/>
              <a:t>of</a:t>
            </a:r>
            <a:r>
              <a:rPr lang="pt-BR" baseline="0" dirty="0"/>
              <a:t> </a:t>
            </a:r>
            <a:r>
              <a:rPr lang="pt-BR" baseline="0" dirty="0" err="1"/>
              <a:t>both</a:t>
            </a:r>
            <a:r>
              <a:rPr lang="pt-BR" baseline="0" dirty="0"/>
              <a:t> </a:t>
            </a:r>
            <a:r>
              <a:rPr lang="pt-BR" baseline="0" dirty="0" err="1"/>
              <a:t>verbs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</a:t>
            </a:r>
            <a:r>
              <a:rPr lang="pt-BR" baseline="0" dirty="0" err="1"/>
              <a:t>adverbs</a:t>
            </a:r>
            <a:r>
              <a:rPr lang="pt-BR" baseline="0" dirty="0"/>
              <a:t>.</a:t>
            </a:r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6064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/>
              <a:t>TEACHER: </a:t>
            </a:r>
            <a:r>
              <a:rPr lang="pt-BR" dirty="0" err="1"/>
              <a:t>Ask</a:t>
            </a:r>
            <a:r>
              <a:rPr lang="pt-BR" dirty="0"/>
              <a:t> </a:t>
            </a:r>
            <a:r>
              <a:rPr lang="pt-BR" dirty="0" err="1"/>
              <a:t>students</a:t>
            </a:r>
            <a:r>
              <a:rPr lang="pt-BR" dirty="0"/>
              <a:t> to </a:t>
            </a:r>
            <a:r>
              <a:rPr lang="pt-BR" dirty="0" err="1"/>
              <a:t>choose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best</a:t>
            </a:r>
            <a:r>
              <a:rPr lang="pt-BR" dirty="0"/>
              <a:t> </a:t>
            </a:r>
            <a:r>
              <a:rPr lang="pt-BR" dirty="0" err="1"/>
              <a:t>option</a:t>
            </a:r>
            <a:r>
              <a:rPr lang="pt-BR" dirty="0"/>
              <a:t> </a:t>
            </a:r>
            <a:r>
              <a:rPr lang="pt-BR" dirty="0" err="1"/>
              <a:t>after</a:t>
            </a:r>
            <a:r>
              <a:rPr lang="pt-BR" dirty="0"/>
              <a:t> </a:t>
            </a:r>
            <a:r>
              <a:rPr lang="pt-BR" dirty="0" err="1"/>
              <a:t>observing</a:t>
            </a:r>
            <a:r>
              <a:rPr lang="pt-BR" dirty="0"/>
              <a:t> </a:t>
            </a:r>
            <a:r>
              <a:rPr lang="pt-BR" dirty="0" err="1"/>
              <a:t>all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previous</a:t>
            </a:r>
            <a:r>
              <a:rPr lang="pt-BR" dirty="0"/>
              <a:t> </a:t>
            </a:r>
            <a:r>
              <a:rPr lang="pt-BR" dirty="0" err="1"/>
              <a:t>sentences</a:t>
            </a:r>
            <a:r>
              <a:rPr lang="pt-BR" dirty="0"/>
              <a:t>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3699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TEACHER: </a:t>
            </a:r>
            <a:r>
              <a:rPr lang="pt-BR" dirty="0" err="1"/>
              <a:t>Ask</a:t>
            </a:r>
            <a:r>
              <a:rPr lang="pt-BR" dirty="0"/>
              <a:t> </a:t>
            </a:r>
            <a:r>
              <a:rPr lang="pt-BR" dirty="0" err="1"/>
              <a:t>students</a:t>
            </a:r>
            <a:r>
              <a:rPr lang="pt-BR" dirty="0"/>
              <a:t> </a:t>
            </a:r>
            <a:r>
              <a:rPr lang="pt-BR" dirty="0" err="1"/>
              <a:t>if</a:t>
            </a:r>
            <a:r>
              <a:rPr lang="pt-BR" dirty="0"/>
              <a:t> </a:t>
            </a:r>
            <a:r>
              <a:rPr lang="pt-BR" dirty="0" err="1"/>
              <a:t>they</a:t>
            </a:r>
            <a:r>
              <a:rPr lang="pt-BR" dirty="0"/>
              <a:t> </a:t>
            </a:r>
            <a:r>
              <a:rPr lang="pt-BR" dirty="0" err="1"/>
              <a:t>got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correct</a:t>
            </a:r>
            <a:r>
              <a:rPr lang="pt-BR" dirty="0"/>
              <a:t> </a:t>
            </a:r>
            <a:r>
              <a:rPr lang="pt-BR" dirty="0" err="1"/>
              <a:t>answers</a:t>
            </a:r>
            <a:r>
              <a:rPr lang="pt-BR" dirty="0"/>
              <a:t>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29637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/>
              <a:t>TEACHER: </a:t>
            </a:r>
            <a:r>
              <a:rPr lang="pt-BR" dirty="0" err="1"/>
              <a:t>Get</a:t>
            </a:r>
            <a:r>
              <a:rPr lang="pt-BR" dirty="0"/>
              <a:t> </a:t>
            </a:r>
            <a:r>
              <a:rPr lang="pt-BR" dirty="0" err="1"/>
              <a:t>students</a:t>
            </a:r>
            <a:r>
              <a:rPr lang="pt-BR" dirty="0"/>
              <a:t> to </a:t>
            </a:r>
            <a:r>
              <a:rPr lang="pt-BR" dirty="0" err="1"/>
              <a:t>read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information</a:t>
            </a:r>
            <a:r>
              <a:rPr lang="pt-BR" dirty="0"/>
              <a:t> </a:t>
            </a:r>
            <a:r>
              <a:rPr lang="pt-BR" dirty="0" err="1"/>
              <a:t>about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adverb</a:t>
            </a:r>
            <a:r>
              <a:rPr lang="pt-BR" dirty="0"/>
              <a:t> </a:t>
            </a:r>
            <a:r>
              <a:rPr lang="pt-BR" i="1" dirty="0" err="1"/>
              <a:t>sometimes</a:t>
            </a:r>
            <a:r>
              <a:rPr lang="pt-BR" i="0" dirty="0"/>
              <a:t> </a:t>
            </a:r>
            <a:r>
              <a:rPr lang="pt-BR" i="0" dirty="0" err="1"/>
              <a:t>and</a:t>
            </a:r>
            <a:r>
              <a:rPr lang="pt-BR" i="0" dirty="0"/>
              <a:t> </a:t>
            </a:r>
            <a:r>
              <a:rPr lang="pt-BR" i="0" dirty="0" err="1"/>
              <a:t>thin</a:t>
            </a:r>
            <a:r>
              <a:rPr lang="pt-BR" i="0" baseline="0" dirty="0" err="1"/>
              <a:t>k</a:t>
            </a:r>
            <a:r>
              <a:rPr lang="pt-BR" i="0" baseline="0" dirty="0"/>
              <a:t> </a:t>
            </a:r>
            <a:r>
              <a:rPr lang="pt-BR" i="0" baseline="0" dirty="0" err="1"/>
              <a:t>of</a:t>
            </a:r>
            <a:r>
              <a:rPr lang="pt-BR" i="0" baseline="0" dirty="0"/>
              <a:t> </a:t>
            </a:r>
            <a:r>
              <a:rPr lang="pt-BR" i="0" baseline="0" dirty="0" err="1"/>
              <a:t>other</a:t>
            </a:r>
            <a:r>
              <a:rPr lang="pt-BR" i="0" baseline="0" dirty="0"/>
              <a:t> </a:t>
            </a:r>
            <a:r>
              <a:rPr lang="pt-BR" i="0" baseline="0" dirty="0" err="1"/>
              <a:t>sentences</a:t>
            </a:r>
            <a:r>
              <a:rPr lang="pt-BR" i="0" baseline="0" dirty="0"/>
              <a:t> </a:t>
            </a:r>
            <a:r>
              <a:rPr lang="pt-BR" i="0" baseline="0" dirty="0" err="1"/>
              <a:t>related</a:t>
            </a:r>
            <a:r>
              <a:rPr lang="pt-BR" i="0" baseline="0" dirty="0"/>
              <a:t> to </a:t>
            </a:r>
            <a:r>
              <a:rPr lang="pt-BR" i="0" baseline="0" dirty="0" err="1"/>
              <a:t>their</a:t>
            </a:r>
            <a:r>
              <a:rPr lang="pt-BR" i="0" baseline="0" dirty="0"/>
              <a:t> </a:t>
            </a:r>
            <a:r>
              <a:rPr lang="pt-BR" i="0" baseline="0" dirty="0" err="1"/>
              <a:t>routines</a:t>
            </a:r>
            <a:r>
              <a:rPr lang="pt-BR" i="0" baseline="0" dirty="0"/>
              <a:t> </a:t>
            </a:r>
            <a:r>
              <a:rPr lang="pt-BR" i="0" baseline="0" dirty="0" err="1"/>
              <a:t>where</a:t>
            </a:r>
            <a:r>
              <a:rPr lang="pt-BR" i="0" baseline="0" dirty="0"/>
              <a:t> it </a:t>
            </a:r>
            <a:r>
              <a:rPr lang="pt-BR" i="0" baseline="0" dirty="0" err="1"/>
              <a:t>can</a:t>
            </a:r>
            <a:r>
              <a:rPr lang="pt-BR" i="0" baseline="0" dirty="0"/>
              <a:t> </a:t>
            </a:r>
            <a:r>
              <a:rPr lang="pt-BR" i="0" baseline="0" dirty="0" err="1"/>
              <a:t>be</a:t>
            </a:r>
            <a:r>
              <a:rPr lang="pt-BR" i="0" baseline="0" dirty="0"/>
              <a:t> </a:t>
            </a:r>
            <a:r>
              <a:rPr lang="pt-BR" i="0" baseline="0" dirty="0" err="1"/>
              <a:t>used</a:t>
            </a:r>
            <a:r>
              <a:rPr lang="pt-BR" i="0" baseline="0" dirty="0"/>
              <a:t>.</a:t>
            </a:r>
            <a:endParaRPr lang="pt-BR" dirty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7083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/>
              <a:t>TEACHER: </a:t>
            </a:r>
            <a:r>
              <a:rPr lang="pt-BR" dirty="0" err="1"/>
              <a:t>Ask</a:t>
            </a:r>
            <a:r>
              <a:rPr lang="pt-BR" dirty="0"/>
              <a:t> </a:t>
            </a:r>
            <a:r>
              <a:rPr lang="pt-BR" dirty="0" err="1"/>
              <a:t>students</a:t>
            </a:r>
            <a:r>
              <a:rPr lang="pt-BR" dirty="0"/>
              <a:t> to </a:t>
            </a:r>
            <a:r>
              <a:rPr lang="pt-BR" dirty="0" err="1"/>
              <a:t>ask</a:t>
            </a:r>
            <a:r>
              <a:rPr lang="pt-BR" dirty="0"/>
              <a:t> </a:t>
            </a:r>
            <a:r>
              <a:rPr lang="pt-BR" dirty="0" err="1"/>
              <a:t>their</a:t>
            </a:r>
            <a:r>
              <a:rPr lang="pt-BR" baseline="0" dirty="0"/>
              <a:t> </a:t>
            </a:r>
            <a:r>
              <a:rPr lang="pt-BR" baseline="0" dirty="0" err="1"/>
              <a:t>classmates</a:t>
            </a:r>
            <a:r>
              <a:rPr lang="pt-BR" dirty="0"/>
              <a:t> </a:t>
            </a:r>
            <a:r>
              <a:rPr lang="pt-BR" dirty="0" err="1"/>
              <a:t>questions</a:t>
            </a:r>
            <a:r>
              <a:rPr lang="pt-BR" dirty="0"/>
              <a:t> </a:t>
            </a:r>
            <a:r>
              <a:rPr lang="pt-BR" dirty="0" err="1"/>
              <a:t>about</a:t>
            </a:r>
            <a:r>
              <a:rPr lang="pt-BR" dirty="0"/>
              <a:t> </a:t>
            </a:r>
            <a:r>
              <a:rPr lang="pt-BR" dirty="0" err="1"/>
              <a:t>frequency</a:t>
            </a:r>
            <a:r>
              <a:rPr lang="pt-BR" dirty="0"/>
              <a:t> </a:t>
            </a:r>
            <a:r>
              <a:rPr lang="pt-BR" dirty="0" err="1"/>
              <a:t>using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cues</a:t>
            </a:r>
            <a:r>
              <a:rPr lang="pt-BR" dirty="0"/>
              <a:t> </a:t>
            </a:r>
            <a:r>
              <a:rPr lang="pt-BR" dirty="0" err="1"/>
              <a:t>given</a:t>
            </a:r>
            <a:r>
              <a:rPr lang="pt-BR" dirty="0"/>
              <a:t>. </a:t>
            </a:r>
            <a:r>
              <a:rPr lang="pt-BR" dirty="0" err="1"/>
              <a:t>They</a:t>
            </a:r>
            <a:r>
              <a:rPr lang="pt-BR" dirty="0"/>
              <a:t> </a:t>
            </a:r>
            <a:r>
              <a:rPr lang="pt-BR" dirty="0" err="1"/>
              <a:t>should</a:t>
            </a:r>
            <a:r>
              <a:rPr lang="pt-BR" dirty="0"/>
              <a:t> </a:t>
            </a:r>
            <a:r>
              <a:rPr lang="pt-BR" dirty="0" err="1"/>
              <a:t>keep</a:t>
            </a:r>
            <a:r>
              <a:rPr lang="pt-BR" dirty="0"/>
              <a:t> a </a:t>
            </a:r>
            <a:r>
              <a:rPr lang="pt-BR" dirty="0" err="1"/>
              <a:t>record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answers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then</a:t>
            </a:r>
            <a:r>
              <a:rPr lang="pt-BR" dirty="0"/>
              <a:t> </a:t>
            </a:r>
            <a:r>
              <a:rPr lang="pt-BR" dirty="0" err="1"/>
              <a:t>check</a:t>
            </a:r>
            <a:r>
              <a:rPr lang="pt-BR" dirty="0"/>
              <a:t> </a:t>
            </a:r>
            <a:r>
              <a:rPr lang="pt-BR" dirty="0" err="1"/>
              <a:t>what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most</a:t>
            </a:r>
            <a:r>
              <a:rPr lang="pt-BR" dirty="0"/>
              <a:t> popular </a:t>
            </a:r>
            <a:r>
              <a:rPr lang="pt-BR" dirty="0" err="1"/>
              <a:t>activity</a:t>
            </a:r>
            <a:r>
              <a:rPr lang="pt-BR" dirty="0"/>
              <a:t> is.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0901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TEACHER:</a:t>
            </a:r>
            <a:r>
              <a:rPr lang="pt-BR" baseline="0" dirty="0"/>
              <a:t> </a:t>
            </a:r>
            <a:r>
              <a:rPr lang="pt-BR" baseline="0" dirty="0" err="1"/>
              <a:t>Have</a:t>
            </a:r>
            <a:r>
              <a:rPr lang="pt-BR" baseline="0" dirty="0"/>
              <a:t> </a:t>
            </a:r>
            <a:r>
              <a:rPr lang="pt-BR" baseline="0" dirty="0" err="1"/>
              <a:t>students</a:t>
            </a:r>
            <a:r>
              <a:rPr lang="pt-BR" baseline="0" dirty="0"/>
              <a:t> </a:t>
            </a:r>
            <a:r>
              <a:rPr lang="pt-BR" baseline="0" dirty="0" err="1"/>
              <a:t>read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sentences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</a:t>
            </a:r>
            <a:r>
              <a:rPr lang="pt-BR" baseline="0" dirty="0" err="1"/>
              <a:t>pay</a:t>
            </a:r>
            <a:r>
              <a:rPr lang="pt-BR" baseline="0" dirty="0"/>
              <a:t> close </a:t>
            </a:r>
            <a:r>
              <a:rPr lang="pt-BR" baseline="0" dirty="0" err="1"/>
              <a:t>attention</a:t>
            </a:r>
            <a:r>
              <a:rPr lang="pt-BR" baseline="0" dirty="0"/>
              <a:t> to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frequency</a:t>
            </a:r>
            <a:r>
              <a:rPr lang="pt-BR" baseline="0" dirty="0"/>
              <a:t> </a:t>
            </a:r>
            <a:r>
              <a:rPr lang="pt-BR" baseline="0" dirty="0" err="1"/>
              <a:t>adverbs</a:t>
            </a:r>
            <a:r>
              <a:rPr lang="pt-BR" baseline="0" dirty="0"/>
              <a:t>.</a:t>
            </a:r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6064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/>
              <a:t>TEACHER: </a:t>
            </a:r>
            <a:r>
              <a:rPr lang="pt-BR" dirty="0" err="1"/>
              <a:t>Ask</a:t>
            </a:r>
            <a:r>
              <a:rPr lang="pt-BR" dirty="0"/>
              <a:t> </a:t>
            </a:r>
            <a:r>
              <a:rPr lang="pt-BR" dirty="0" err="1"/>
              <a:t>students</a:t>
            </a:r>
            <a:r>
              <a:rPr lang="pt-BR" dirty="0"/>
              <a:t> </a:t>
            </a:r>
            <a:r>
              <a:rPr lang="pt-BR" dirty="0" err="1"/>
              <a:t>ito</a:t>
            </a:r>
            <a:r>
              <a:rPr lang="pt-BR" dirty="0"/>
              <a:t> </a:t>
            </a:r>
            <a:r>
              <a:rPr lang="pt-BR" dirty="0" err="1"/>
              <a:t>choose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best</a:t>
            </a:r>
            <a:r>
              <a:rPr lang="pt-BR" dirty="0"/>
              <a:t> </a:t>
            </a:r>
            <a:r>
              <a:rPr lang="pt-BR" dirty="0" err="1"/>
              <a:t>option</a:t>
            </a:r>
            <a:r>
              <a:rPr lang="pt-BR" dirty="0"/>
              <a:t> for </a:t>
            </a:r>
            <a:r>
              <a:rPr lang="pt-BR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frequency</a:t>
            </a:r>
            <a:r>
              <a:rPr lang="pt-BR" baseline="0" dirty="0"/>
              <a:t> </a:t>
            </a:r>
            <a:r>
              <a:rPr lang="pt-BR" baseline="0" dirty="0" err="1"/>
              <a:t>adverbs</a:t>
            </a:r>
            <a:r>
              <a:rPr lang="pt-BR" baseline="0" dirty="0"/>
              <a:t> </a:t>
            </a:r>
            <a:r>
              <a:rPr lang="pt-BR" baseline="0" dirty="0" err="1"/>
              <a:t>they’ve</a:t>
            </a:r>
            <a:r>
              <a:rPr lang="pt-BR" baseline="0" dirty="0"/>
              <a:t> </a:t>
            </a:r>
            <a:r>
              <a:rPr lang="pt-BR" baseline="0" dirty="0" err="1"/>
              <a:t>just</a:t>
            </a:r>
            <a:r>
              <a:rPr lang="pt-BR" baseline="0" dirty="0"/>
              <a:t> </a:t>
            </a:r>
            <a:r>
              <a:rPr lang="pt-BR" baseline="0" dirty="0" err="1"/>
              <a:t>seen</a:t>
            </a:r>
            <a:r>
              <a:rPr lang="pt-BR" baseline="0" dirty="0"/>
              <a:t>.</a:t>
            </a:r>
            <a:endParaRPr lang="pt-BR" dirty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53262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TEACHER: </a:t>
            </a:r>
            <a:r>
              <a:rPr lang="pt-BR" dirty="0" err="1"/>
              <a:t>Ask</a:t>
            </a:r>
            <a:r>
              <a:rPr lang="pt-BR" dirty="0"/>
              <a:t> </a:t>
            </a:r>
            <a:r>
              <a:rPr lang="pt-BR" dirty="0" err="1"/>
              <a:t>students</a:t>
            </a:r>
            <a:r>
              <a:rPr lang="pt-BR" dirty="0"/>
              <a:t> </a:t>
            </a:r>
            <a:r>
              <a:rPr lang="pt-BR" dirty="0" err="1"/>
              <a:t>if</a:t>
            </a:r>
            <a:r>
              <a:rPr lang="pt-BR" dirty="0"/>
              <a:t> </a:t>
            </a:r>
            <a:r>
              <a:rPr lang="pt-BR" dirty="0" err="1"/>
              <a:t>they</a:t>
            </a:r>
            <a:r>
              <a:rPr lang="pt-BR" dirty="0"/>
              <a:t> </a:t>
            </a:r>
            <a:r>
              <a:rPr lang="pt-BR" dirty="0" err="1"/>
              <a:t>got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correct</a:t>
            </a:r>
            <a:r>
              <a:rPr lang="pt-BR" dirty="0"/>
              <a:t> </a:t>
            </a:r>
            <a:r>
              <a:rPr lang="pt-BR" dirty="0" err="1"/>
              <a:t>answer</a:t>
            </a:r>
            <a:r>
              <a:rPr lang="pt-BR" dirty="0"/>
              <a:t>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32777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TEACHER:</a:t>
            </a:r>
            <a:r>
              <a:rPr lang="pt-BR" baseline="0" dirty="0"/>
              <a:t> </a:t>
            </a:r>
            <a:r>
              <a:rPr lang="pt-BR" baseline="0" dirty="0" err="1"/>
              <a:t>Have</a:t>
            </a:r>
            <a:r>
              <a:rPr lang="pt-BR" baseline="0" dirty="0"/>
              <a:t> </a:t>
            </a:r>
            <a:r>
              <a:rPr lang="pt-BR" baseline="0" dirty="0" err="1"/>
              <a:t>students</a:t>
            </a:r>
            <a:r>
              <a:rPr lang="pt-BR" baseline="0" dirty="0"/>
              <a:t> </a:t>
            </a:r>
            <a:r>
              <a:rPr lang="pt-BR" baseline="0" dirty="0" err="1"/>
              <a:t>insert</a:t>
            </a:r>
            <a:r>
              <a:rPr lang="pt-BR" baseline="0" dirty="0"/>
              <a:t> </a:t>
            </a:r>
            <a:r>
              <a:rPr lang="pt-BR" baseline="0" dirty="0" err="1"/>
              <a:t>frequency</a:t>
            </a:r>
            <a:r>
              <a:rPr lang="pt-BR" baseline="0" dirty="0"/>
              <a:t> </a:t>
            </a:r>
            <a:r>
              <a:rPr lang="pt-BR" baseline="0" dirty="0" err="1"/>
              <a:t>adverbs</a:t>
            </a:r>
            <a:r>
              <a:rPr lang="pt-BR" baseline="0" dirty="0"/>
              <a:t> in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sentences</a:t>
            </a:r>
            <a:r>
              <a:rPr lang="pt-BR" baseline="0" dirty="0"/>
              <a:t>. </a:t>
            </a:r>
            <a:r>
              <a:rPr lang="pt-BR" baseline="0" dirty="0" err="1"/>
              <a:t>They</a:t>
            </a:r>
            <a:r>
              <a:rPr lang="pt-BR" baseline="0" dirty="0"/>
              <a:t> </a:t>
            </a:r>
            <a:r>
              <a:rPr lang="pt-BR" baseline="0" dirty="0" err="1"/>
              <a:t>should</a:t>
            </a:r>
            <a:r>
              <a:rPr lang="pt-BR" baseline="0" dirty="0"/>
              <a:t> </a:t>
            </a:r>
            <a:r>
              <a:rPr lang="pt-BR" baseline="0" dirty="0" err="1"/>
              <a:t>pay</a:t>
            </a:r>
            <a:r>
              <a:rPr lang="pt-BR" baseline="0" dirty="0"/>
              <a:t> </a:t>
            </a:r>
            <a:r>
              <a:rPr lang="pt-BR" baseline="0" dirty="0" err="1"/>
              <a:t>attention</a:t>
            </a:r>
            <a:r>
              <a:rPr lang="pt-BR" baseline="0" dirty="0"/>
              <a:t> to </a:t>
            </a:r>
            <a:r>
              <a:rPr lang="pt-BR" baseline="0" dirty="0" err="1"/>
              <a:t>the</a:t>
            </a:r>
            <a:r>
              <a:rPr lang="pt-BR" baseline="0" dirty="0"/>
              <a:t> position </a:t>
            </a:r>
            <a:r>
              <a:rPr lang="pt-BR" baseline="0" dirty="0" err="1"/>
              <a:t>of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adverb</a:t>
            </a:r>
            <a:r>
              <a:rPr lang="pt-BR" baseline="0" dirty="0"/>
              <a:t> </a:t>
            </a:r>
            <a:r>
              <a:rPr lang="pt-BR" baseline="0" dirty="0" err="1"/>
              <a:t>and</a:t>
            </a:r>
            <a:r>
              <a:rPr lang="pt-BR" baseline="0" dirty="0"/>
              <a:t> to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meaning</a:t>
            </a:r>
            <a:r>
              <a:rPr lang="pt-BR" baseline="0" dirty="0"/>
              <a:t> </a:t>
            </a:r>
            <a:r>
              <a:rPr lang="pt-BR" baseline="0" dirty="0" err="1"/>
              <a:t>of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sentence</a:t>
            </a:r>
            <a:r>
              <a:rPr lang="pt-BR" baseline="0" dirty="0"/>
              <a:t>.</a:t>
            </a:r>
          </a:p>
          <a:p>
            <a:r>
              <a:rPr lang="pt-BR" baseline="0" dirty="0" err="1"/>
              <a:t>After</a:t>
            </a:r>
            <a:r>
              <a:rPr lang="pt-BR" baseline="0" dirty="0"/>
              <a:t> </a:t>
            </a:r>
            <a:r>
              <a:rPr lang="pt-BR" baseline="0" dirty="0" err="1"/>
              <a:t>that</a:t>
            </a:r>
            <a:r>
              <a:rPr lang="pt-BR" baseline="0" dirty="0"/>
              <a:t>, </a:t>
            </a:r>
            <a:r>
              <a:rPr lang="pt-BR" baseline="0" dirty="0" err="1"/>
              <a:t>ask</a:t>
            </a:r>
            <a:r>
              <a:rPr lang="pt-BR" baseline="0" dirty="0"/>
              <a:t> </a:t>
            </a:r>
            <a:r>
              <a:rPr lang="pt-BR" baseline="0" dirty="0" err="1"/>
              <a:t>them</a:t>
            </a:r>
            <a:r>
              <a:rPr lang="pt-BR" baseline="0" dirty="0"/>
              <a:t> </a:t>
            </a:r>
            <a:r>
              <a:rPr lang="pt-BR" baseline="0" dirty="0" err="1"/>
              <a:t>to</a:t>
            </a:r>
            <a:r>
              <a:rPr lang="pt-BR" baseline="0" dirty="0"/>
              <a:t> </a:t>
            </a:r>
            <a:r>
              <a:rPr lang="pt-BR" baseline="0" dirty="0" err="1"/>
              <a:t>insert</a:t>
            </a:r>
            <a:r>
              <a:rPr lang="pt-BR" baseline="0" dirty="0"/>
              <a:t> </a:t>
            </a:r>
            <a:r>
              <a:rPr lang="pt-BR" baseline="0" dirty="0" err="1"/>
              <a:t>adverbs</a:t>
            </a:r>
            <a:r>
              <a:rPr lang="pt-BR" baseline="0" dirty="0"/>
              <a:t> </a:t>
            </a:r>
            <a:r>
              <a:rPr lang="pt-BR" baseline="0" dirty="0" err="1"/>
              <a:t>so</a:t>
            </a:r>
            <a:r>
              <a:rPr lang="pt-BR" baseline="0" dirty="0"/>
              <a:t> </a:t>
            </a:r>
            <a:r>
              <a:rPr lang="pt-BR" baseline="0" dirty="0" err="1"/>
              <a:t>that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sentences</a:t>
            </a:r>
            <a:r>
              <a:rPr lang="pt-BR" baseline="0" dirty="0"/>
              <a:t> are </a:t>
            </a:r>
            <a:r>
              <a:rPr lang="pt-BR" baseline="0" dirty="0" err="1"/>
              <a:t>true</a:t>
            </a:r>
            <a:r>
              <a:rPr lang="pt-BR" baseline="0" dirty="0"/>
              <a:t> for </a:t>
            </a:r>
            <a:r>
              <a:rPr lang="pt-BR" baseline="0" dirty="0" err="1"/>
              <a:t>them</a:t>
            </a:r>
            <a:r>
              <a:rPr lang="pt-BR" baseline="0" dirty="0"/>
              <a:t> . </a:t>
            </a:r>
          </a:p>
          <a:p>
            <a:r>
              <a:rPr lang="pt-BR" baseline="0" dirty="0" err="1"/>
              <a:t>Then</a:t>
            </a:r>
            <a:r>
              <a:rPr lang="pt-BR" baseline="0" dirty="0"/>
              <a:t>, </a:t>
            </a:r>
            <a:r>
              <a:rPr lang="pt-BR" baseline="0" dirty="0" err="1"/>
              <a:t>ask</a:t>
            </a:r>
            <a:r>
              <a:rPr lang="pt-BR" baseline="0" dirty="0"/>
              <a:t> </a:t>
            </a:r>
            <a:r>
              <a:rPr lang="pt-BR" baseline="0" dirty="0" err="1"/>
              <a:t>them</a:t>
            </a:r>
            <a:r>
              <a:rPr lang="pt-BR" baseline="0" dirty="0"/>
              <a:t> </a:t>
            </a:r>
            <a:r>
              <a:rPr lang="pt-BR" baseline="0" dirty="0" err="1"/>
              <a:t>to</a:t>
            </a:r>
            <a:r>
              <a:rPr lang="pt-BR" baseline="0" dirty="0"/>
              <a:t> </a:t>
            </a:r>
            <a:r>
              <a:rPr lang="pt-BR" baseline="0" dirty="0" err="1"/>
              <a:t>make</a:t>
            </a:r>
            <a:r>
              <a:rPr lang="pt-BR" baseline="0" dirty="0"/>
              <a:t> </a:t>
            </a:r>
            <a:r>
              <a:rPr lang="pt-BR" baseline="0" dirty="0" err="1"/>
              <a:t>one</a:t>
            </a:r>
            <a:r>
              <a:rPr lang="pt-BR" baseline="0" dirty="0"/>
              <a:t> </a:t>
            </a:r>
            <a:r>
              <a:rPr lang="pt-BR" baseline="0" dirty="0" err="1"/>
              <a:t>of</a:t>
            </a:r>
            <a:r>
              <a:rPr lang="pt-BR" baseline="0" dirty="0"/>
              <a:t> </a:t>
            </a:r>
            <a:r>
              <a:rPr lang="pt-BR" baseline="0" dirty="0" err="1"/>
              <a:t>the</a:t>
            </a:r>
            <a:r>
              <a:rPr lang="pt-BR" baseline="0" dirty="0"/>
              <a:t> </a:t>
            </a:r>
            <a:r>
              <a:rPr lang="pt-BR" baseline="0" dirty="0" err="1"/>
              <a:t>sentences</a:t>
            </a:r>
            <a:r>
              <a:rPr lang="pt-BR" baseline="0" dirty="0"/>
              <a:t> </a:t>
            </a:r>
            <a:r>
              <a:rPr lang="pt-BR" baseline="0" dirty="0" err="1"/>
              <a:t>not</a:t>
            </a:r>
            <a:r>
              <a:rPr lang="pt-BR" baseline="0" dirty="0"/>
              <a:t> </a:t>
            </a:r>
            <a:r>
              <a:rPr lang="pt-BR" baseline="0" dirty="0" err="1"/>
              <a:t>true</a:t>
            </a:r>
            <a:r>
              <a:rPr lang="pt-BR" baseline="0" dirty="0"/>
              <a:t> for </a:t>
            </a:r>
            <a:r>
              <a:rPr lang="pt-BR" baseline="0" dirty="0" err="1"/>
              <a:t>them</a:t>
            </a:r>
            <a:r>
              <a:rPr lang="pt-BR" baseline="0" dirty="0"/>
              <a:t>.  In </a:t>
            </a:r>
            <a:r>
              <a:rPr lang="pt-BR" baseline="0" dirty="0" err="1"/>
              <a:t>pairs</a:t>
            </a:r>
            <a:r>
              <a:rPr lang="pt-BR" baseline="0" dirty="0"/>
              <a:t>, </a:t>
            </a:r>
            <a:r>
              <a:rPr lang="pt-BR" baseline="0" dirty="0" err="1"/>
              <a:t>they</a:t>
            </a:r>
            <a:r>
              <a:rPr lang="pt-BR" baseline="0" dirty="0"/>
              <a:t> </a:t>
            </a:r>
            <a:r>
              <a:rPr lang="pt-BR" baseline="0" dirty="0" err="1"/>
              <a:t>should</a:t>
            </a:r>
            <a:r>
              <a:rPr lang="pt-BR" baseline="0" dirty="0"/>
              <a:t> </a:t>
            </a:r>
            <a:r>
              <a:rPr lang="pt-BR" baseline="0" dirty="0" err="1"/>
              <a:t>ask</a:t>
            </a:r>
            <a:r>
              <a:rPr lang="pt-BR" baseline="0" dirty="0"/>
              <a:t> </a:t>
            </a:r>
            <a:r>
              <a:rPr lang="pt-BR" baseline="0" dirty="0" err="1"/>
              <a:t>partners</a:t>
            </a:r>
            <a:r>
              <a:rPr lang="pt-BR" baseline="0" dirty="0"/>
              <a:t> </a:t>
            </a:r>
            <a:r>
              <a:rPr lang="pt-BR" baseline="0" dirty="0" err="1"/>
              <a:t>questions</a:t>
            </a:r>
            <a:r>
              <a:rPr lang="pt-BR" baseline="0" dirty="0"/>
              <a:t> in </a:t>
            </a:r>
            <a:r>
              <a:rPr lang="pt-BR" baseline="0" dirty="0" err="1"/>
              <a:t>order</a:t>
            </a:r>
            <a:r>
              <a:rPr lang="pt-BR" baseline="0" dirty="0"/>
              <a:t> </a:t>
            </a:r>
            <a:r>
              <a:rPr lang="pt-BR" baseline="0" dirty="0" err="1"/>
              <a:t>to</a:t>
            </a:r>
            <a:r>
              <a:rPr lang="pt-BR" baseline="0" dirty="0"/>
              <a:t> </a:t>
            </a:r>
            <a:r>
              <a:rPr lang="pt-BR" baseline="0" dirty="0" err="1"/>
              <a:t>discover</a:t>
            </a:r>
            <a:r>
              <a:rPr lang="pt-BR" baseline="0" dirty="0"/>
              <a:t> </a:t>
            </a:r>
            <a:r>
              <a:rPr lang="pt-BR" baseline="0" dirty="0" err="1"/>
              <a:t>which</a:t>
            </a:r>
            <a:r>
              <a:rPr lang="pt-BR" baseline="0" dirty="0"/>
              <a:t> </a:t>
            </a:r>
            <a:r>
              <a:rPr lang="pt-BR" baseline="0" dirty="0" err="1"/>
              <a:t>sentence</a:t>
            </a:r>
            <a:r>
              <a:rPr lang="pt-BR" baseline="0" dirty="0"/>
              <a:t> </a:t>
            </a:r>
            <a:r>
              <a:rPr lang="pt-BR" baseline="0" dirty="0" err="1"/>
              <a:t>is</a:t>
            </a:r>
            <a:r>
              <a:rPr lang="pt-BR" baseline="0" dirty="0"/>
              <a:t> </a:t>
            </a:r>
            <a:r>
              <a:rPr lang="pt-BR" baseline="0" dirty="0" err="1"/>
              <a:t>incorrect</a:t>
            </a:r>
            <a:r>
              <a:rPr lang="pt-BR" baseline="0"/>
              <a:t>. </a:t>
            </a:r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606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TEACHER:</a:t>
            </a:r>
            <a:r>
              <a:rPr lang="pt-BR" baseline="0" dirty="0"/>
              <a:t> </a:t>
            </a:r>
            <a:r>
              <a:rPr lang="pt-BR" baseline="0" dirty="0" err="1"/>
              <a:t>Ask</a:t>
            </a:r>
            <a:r>
              <a:rPr lang="pt-BR" baseline="0" dirty="0"/>
              <a:t> </a:t>
            </a:r>
            <a:r>
              <a:rPr lang="pt-BR" baseline="0" dirty="0" err="1"/>
              <a:t>students</a:t>
            </a:r>
            <a:r>
              <a:rPr lang="pt-BR" baseline="0" dirty="0"/>
              <a:t> to </a:t>
            </a:r>
            <a:r>
              <a:rPr lang="pt-BR" baseline="0" dirty="0" err="1"/>
              <a:t>think</a:t>
            </a:r>
            <a:r>
              <a:rPr lang="pt-BR" baseline="0" dirty="0"/>
              <a:t> </a:t>
            </a:r>
            <a:r>
              <a:rPr lang="pt-BR" baseline="0" dirty="0" err="1"/>
              <a:t>of</a:t>
            </a:r>
            <a:r>
              <a:rPr lang="pt-BR" baseline="0" dirty="0"/>
              <a:t> </a:t>
            </a:r>
            <a:r>
              <a:rPr lang="pt-BR" baseline="0" dirty="0" err="1"/>
              <a:t>an</a:t>
            </a:r>
            <a:r>
              <a:rPr lang="pt-BR" baseline="0" dirty="0"/>
              <a:t> </a:t>
            </a:r>
            <a:r>
              <a:rPr lang="pt-BR" baseline="0" dirty="0" err="1"/>
              <a:t>appropriatte</a:t>
            </a:r>
            <a:r>
              <a:rPr lang="pt-BR" baseline="0" dirty="0"/>
              <a:t> </a:t>
            </a:r>
            <a:r>
              <a:rPr lang="pt-BR" baseline="0" dirty="0" err="1"/>
              <a:t>verb</a:t>
            </a:r>
            <a:r>
              <a:rPr lang="pt-BR" baseline="0" dirty="0"/>
              <a:t> for </a:t>
            </a:r>
            <a:r>
              <a:rPr lang="pt-BR" baseline="0" dirty="0" err="1"/>
              <a:t>each</a:t>
            </a:r>
            <a:r>
              <a:rPr lang="pt-BR" baseline="0" dirty="0"/>
              <a:t> </a:t>
            </a:r>
            <a:r>
              <a:rPr lang="pt-BR" baseline="0" dirty="0" err="1"/>
              <a:t>situation</a:t>
            </a:r>
            <a:r>
              <a:rPr lang="pt-BR" baseline="0" dirty="0"/>
              <a:t>. </a:t>
            </a:r>
            <a:r>
              <a:rPr lang="pt-BR" baseline="0" dirty="0" err="1"/>
              <a:t>After</a:t>
            </a:r>
            <a:r>
              <a:rPr lang="pt-BR" baseline="0" dirty="0"/>
              <a:t> </a:t>
            </a:r>
            <a:r>
              <a:rPr lang="pt-BR" baseline="0" dirty="0" err="1"/>
              <a:t>that</a:t>
            </a:r>
            <a:r>
              <a:rPr lang="pt-BR" baseline="0" dirty="0"/>
              <a:t>, </a:t>
            </a:r>
            <a:r>
              <a:rPr lang="pt-BR" baseline="0" dirty="0" err="1"/>
              <a:t>they</a:t>
            </a:r>
            <a:r>
              <a:rPr lang="pt-BR" baseline="0" dirty="0"/>
              <a:t> </a:t>
            </a:r>
            <a:r>
              <a:rPr lang="pt-BR" baseline="0" dirty="0" err="1"/>
              <a:t>should</a:t>
            </a:r>
            <a:r>
              <a:rPr lang="pt-BR" baseline="0" dirty="0"/>
              <a:t> </a:t>
            </a:r>
            <a:r>
              <a:rPr lang="pt-BR" baseline="0" dirty="0" err="1"/>
              <a:t>exchange</a:t>
            </a:r>
            <a:r>
              <a:rPr lang="pt-BR" baseline="0" dirty="0"/>
              <a:t> </a:t>
            </a:r>
            <a:r>
              <a:rPr lang="pt-BR" baseline="0" dirty="0" err="1"/>
              <a:t>their</a:t>
            </a:r>
            <a:r>
              <a:rPr lang="pt-BR" baseline="0" dirty="0"/>
              <a:t> </a:t>
            </a:r>
            <a:r>
              <a:rPr lang="pt-BR" baseline="0" dirty="0" err="1"/>
              <a:t>ideas</a:t>
            </a:r>
            <a:r>
              <a:rPr lang="pt-BR" baseline="0" dirty="0"/>
              <a:t> </a:t>
            </a:r>
            <a:r>
              <a:rPr lang="pt-BR" baseline="0" dirty="0" err="1"/>
              <a:t>with</a:t>
            </a:r>
            <a:r>
              <a:rPr lang="pt-BR" baseline="0" dirty="0"/>
              <a:t> a </a:t>
            </a:r>
            <a:r>
              <a:rPr lang="pt-BR" baseline="0" dirty="0" err="1"/>
              <a:t>partner</a:t>
            </a:r>
            <a:r>
              <a:rPr lang="pt-BR" baseline="0" dirty="0"/>
              <a:t>.</a:t>
            </a:r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BF22A-4B9B-4D0E-A8F4-C0B00432C4DE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606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Agrupar 6"/>
          <p:cNvGrpSpPr/>
          <p:nvPr userDrawn="1"/>
        </p:nvGrpSpPr>
        <p:grpSpPr>
          <a:xfrm>
            <a:off x="2183" y="116632"/>
            <a:ext cx="9141817" cy="980728"/>
            <a:chOff x="2183" y="0"/>
            <a:chExt cx="9141817" cy="980728"/>
          </a:xfrm>
        </p:grpSpPr>
        <p:sp>
          <p:nvSpPr>
            <p:cNvPr id="8" name="Rectángulo 7"/>
            <p:cNvSpPr/>
            <p:nvPr/>
          </p:nvSpPr>
          <p:spPr>
            <a:xfrm>
              <a:off x="2183" y="144016"/>
              <a:ext cx="9141817" cy="836712"/>
            </a:xfrm>
            <a:prstGeom prst="rect">
              <a:avLst/>
            </a:prstGeom>
            <a:solidFill>
              <a:srgbClr val="FFFFFF">
                <a:alpha val="78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/>
            </a:p>
          </p:txBody>
        </p:sp>
        <p:sp>
          <p:nvSpPr>
            <p:cNvPr id="9" name="Rectángulo 8"/>
            <p:cNvSpPr/>
            <p:nvPr/>
          </p:nvSpPr>
          <p:spPr>
            <a:xfrm>
              <a:off x="2183" y="0"/>
              <a:ext cx="9141817" cy="836712"/>
            </a:xfrm>
            <a:prstGeom prst="rect">
              <a:avLst/>
            </a:prstGeom>
            <a:solidFill>
              <a:srgbClr val="FFFFFF">
                <a:alpha val="78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/>
            </a:p>
          </p:txBody>
        </p:sp>
        <p:sp>
          <p:nvSpPr>
            <p:cNvPr id="10" name="Rectángulo 9"/>
            <p:cNvSpPr/>
            <p:nvPr/>
          </p:nvSpPr>
          <p:spPr>
            <a:xfrm>
              <a:off x="2183" y="44624"/>
              <a:ext cx="9141817" cy="606574"/>
            </a:xfrm>
            <a:prstGeom prst="rect">
              <a:avLst/>
            </a:prstGeom>
            <a:solidFill>
              <a:srgbClr val="FFFFFF">
                <a:alpha val="78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/>
            </a:p>
          </p:txBody>
        </p:sp>
      </p:grpSp>
      <p:sp>
        <p:nvSpPr>
          <p:cNvPr id="12" name="Título 11"/>
          <p:cNvSpPr>
            <a:spLocks noGrp="1"/>
          </p:cNvSpPr>
          <p:nvPr>
            <p:ph type="title" hasCustomPrompt="1"/>
          </p:nvPr>
        </p:nvSpPr>
        <p:spPr>
          <a:xfrm>
            <a:off x="0" y="188640"/>
            <a:ext cx="9144000" cy="706090"/>
          </a:xfrm>
        </p:spPr>
        <p:txBody>
          <a:bodyPr/>
          <a:lstStyle>
            <a:lvl1pPr>
              <a:defRPr sz="3600" b="0" baseline="0">
                <a:latin typeface="Arial"/>
                <a:cs typeface="Arial"/>
              </a:defRPr>
            </a:lvl1pPr>
          </a:lstStyle>
          <a:p>
            <a:r>
              <a:rPr lang="pt-BR" dirty="0"/>
              <a:t>SIMPLE PRESENT TENSE - for </a:t>
            </a:r>
            <a:r>
              <a:rPr lang="pt-BR" dirty="0" err="1"/>
              <a:t>routines</a:t>
            </a:r>
            <a:endParaRPr lang="es-ES" dirty="0"/>
          </a:p>
        </p:txBody>
      </p:sp>
      <p:sp>
        <p:nvSpPr>
          <p:cNvPr id="14" name="Marcador de texto 13"/>
          <p:cNvSpPr>
            <a:spLocks noGrp="1"/>
          </p:cNvSpPr>
          <p:nvPr>
            <p:ph type="body" sz="quarter" idx="10"/>
          </p:nvPr>
        </p:nvSpPr>
        <p:spPr>
          <a:xfrm>
            <a:off x="468313" y="1557338"/>
            <a:ext cx="8207375" cy="4464050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err="1"/>
              <a:t>Haga</a:t>
            </a:r>
            <a:r>
              <a:rPr lang="pt-BR" dirty="0"/>
              <a:t> </a:t>
            </a:r>
            <a:r>
              <a:rPr lang="pt-BR" dirty="0" err="1"/>
              <a:t>clic</a:t>
            </a:r>
            <a:r>
              <a:rPr lang="pt-BR" dirty="0"/>
              <a:t> para modificar </a:t>
            </a:r>
            <a:r>
              <a:rPr lang="pt-BR" dirty="0" err="1"/>
              <a:t>el</a:t>
            </a:r>
            <a:r>
              <a:rPr lang="pt-BR" dirty="0"/>
              <a:t> estilo de texto </a:t>
            </a:r>
            <a:r>
              <a:rPr lang="pt-BR" dirty="0" err="1"/>
              <a:t>del</a:t>
            </a:r>
            <a:r>
              <a:rPr lang="pt-BR" dirty="0"/>
              <a:t> </a:t>
            </a:r>
            <a:r>
              <a:rPr lang="pt-BR" dirty="0" err="1"/>
              <a:t>patrón</a:t>
            </a:r>
            <a:endParaRPr lang="pt-BR" dirty="0"/>
          </a:p>
          <a:p>
            <a:pPr lvl="1"/>
            <a:r>
              <a:rPr lang="pt-BR" dirty="0"/>
              <a:t>Segundo </a:t>
            </a:r>
            <a:r>
              <a:rPr lang="pt-BR" dirty="0" err="1"/>
              <a:t>nivel</a:t>
            </a:r>
            <a:endParaRPr lang="pt-BR" dirty="0"/>
          </a:p>
          <a:p>
            <a:pPr lvl="2"/>
            <a:r>
              <a:rPr lang="pt-BR" dirty="0" err="1"/>
              <a:t>Tercer</a:t>
            </a:r>
            <a:r>
              <a:rPr lang="pt-BR" dirty="0"/>
              <a:t> </a:t>
            </a:r>
            <a:r>
              <a:rPr lang="pt-BR" dirty="0" err="1"/>
              <a:t>nivel</a:t>
            </a:r>
            <a:endParaRPr lang="pt-BR" dirty="0"/>
          </a:p>
          <a:p>
            <a:pPr lvl="3"/>
            <a:r>
              <a:rPr lang="pt-BR" dirty="0"/>
              <a:t>Cuarto </a:t>
            </a:r>
            <a:r>
              <a:rPr lang="pt-BR" dirty="0" err="1"/>
              <a:t>nivel</a:t>
            </a:r>
            <a:endParaRPr lang="pt-BR" dirty="0"/>
          </a:p>
          <a:p>
            <a:pPr lvl="4"/>
            <a:r>
              <a:rPr lang="pt-BR" dirty="0"/>
              <a:t>Quinto </a:t>
            </a:r>
            <a:r>
              <a:rPr lang="pt-BR" dirty="0" err="1"/>
              <a:t>nivel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texto 7"/>
          <p:cNvSpPr>
            <a:spLocks noGrp="1"/>
          </p:cNvSpPr>
          <p:nvPr>
            <p:ph type="body" sz="quarter" idx="10" hasCustomPrompt="1"/>
          </p:nvPr>
        </p:nvSpPr>
        <p:spPr>
          <a:xfrm>
            <a:off x="179388" y="2420938"/>
            <a:ext cx="8713787" cy="2016125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lvl="0"/>
            <a:r>
              <a:rPr lang="es-ES" sz="5400" b="1" dirty="0" err="1">
                <a:solidFill>
                  <a:srgbClr val="FFFFFF"/>
                </a:solidFill>
                <a:latin typeface="Arial Black"/>
                <a:cs typeface="Arial Black"/>
              </a:rPr>
              <a:t>On</a:t>
            </a:r>
            <a:r>
              <a:rPr lang="es-ES" sz="5400" b="1" dirty="0">
                <a:solidFill>
                  <a:srgbClr val="FFFFFF"/>
                </a:solidFill>
                <a:latin typeface="Arial Black"/>
                <a:cs typeface="Arial Black"/>
              </a:rPr>
              <a:t>, in, </a:t>
            </a:r>
            <a:r>
              <a:rPr lang="es-ES" sz="5400" b="1" dirty="0" err="1">
                <a:solidFill>
                  <a:srgbClr val="FFFFFF"/>
                </a:solidFill>
                <a:latin typeface="Arial Black"/>
                <a:cs typeface="Arial Black"/>
              </a:rPr>
              <a:t>under</a:t>
            </a:r>
            <a:r>
              <a:rPr lang="es-ES" sz="5400" b="1" dirty="0">
                <a:solidFill>
                  <a:srgbClr val="FFFFFF"/>
                </a:solidFill>
                <a:latin typeface="Arial Black"/>
                <a:cs typeface="Arial Black"/>
              </a:rPr>
              <a:t>, </a:t>
            </a:r>
            <a:r>
              <a:rPr lang="es-ES" sz="5400" b="1" dirty="0" err="1">
                <a:solidFill>
                  <a:srgbClr val="FFFFFF"/>
                </a:solidFill>
                <a:latin typeface="Arial Black"/>
                <a:cs typeface="Arial Black"/>
              </a:rPr>
              <a:t>next</a:t>
            </a:r>
            <a:r>
              <a:rPr lang="es-ES" sz="5400" b="1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lang="es-ES" sz="5400" b="1" dirty="0" err="1">
                <a:solidFill>
                  <a:srgbClr val="FFFFFF"/>
                </a:solidFill>
                <a:latin typeface="Arial Black"/>
                <a:cs typeface="Arial Black"/>
              </a:rPr>
              <a:t>to</a:t>
            </a:r>
            <a:r>
              <a:rPr lang="es-ES" sz="5400" b="1" dirty="0">
                <a:solidFill>
                  <a:srgbClr val="FFFFFF"/>
                </a:solidFill>
                <a:latin typeface="Arial Black"/>
                <a:cs typeface="Arial Black"/>
              </a:rPr>
              <a:t>, </a:t>
            </a:r>
            <a:br>
              <a:rPr lang="es-ES" sz="5400" b="1" dirty="0">
                <a:solidFill>
                  <a:srgbClr val="FFFFFF"/>
                </a:solidFill>
                <a:latin typeface="Arial Black"/>
                <a:cs typeface="Arial Black"/>
              </a:rPr>
            </a:br>
            <a:r>
              <a:rPr lang="es-ES" sz="5400" b="1" dirty="0" err="1">
                <a:solidFill>
                  <a:srgbClr val="FFFFFF"/>
                </a:solidFill>
                <a:latin typeface="Arial Black"/>
                <a:cs typeface="Arial Black"/>
              </a:rPr>
              <a:t>across</a:t>
            </a:r>
            <a:r>
              <a:rPr lang="es-ES" sz="5400" b="1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lang="es-ES" sz="5400" b="1" dirty="0" err="1">
                <a:solidFill>
                  <a:srgbClr val="FFFFFF"/>
                </a:solidFill>
                <a:latin typeface="Arial Black"/>
                <a:cs typeface="Arial Black"/>
              </a:rPr>
              <a:t>from</a:t>
            </a:r>
            <a:r>
              <a:rPr lang="es-ES" sz="5400" b="1" dirty="0">
                <a:solidFill>
                  <a:srgbClr val="FFFFFF"/>
                </a:solidFill>
                <a:latin typeface="Arial Black"/>
                <a:cs typeface="Arial Black"/>
              </a:rPr>
              <a:t>, </a:t>
            </a:r>
            <a:r>
              <a:rPr lang="es-ES" sz="5400" b="1" dirty="0" err="1">
                <a:solidFill>
                  <a:srgbClr val="FFFFFF"/>
                </a:solidFill>
                <a:latin typeface="Arial Black"/>
                <a:cs typeface="Arial Black"/>
              </a:rPr>
              <a:t>between</a:t>
            </a:r>
            <a:r>
              <a:rPr lang="es-ES" sz="5400" b="1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Agrupar 17"/>
          <p:cNvGrpSpPr/>
          <p:nvPr userDrawn="1"/>
        </p:nvGrpSpPr>
        <p:grpSpPr>
          <a:xfrm>
            <a:off x="2183" y="1691156"/>
            <a:ext cx="9141817" cy="4474148"/>
            <a:chOff x="2183" y="1519756"/>
            <a:chExt cx="9141817" cy="4474148"/>
          </a:xfrm>
        </p:grpSpPr>
        <p:grpSp>
          <p:nvGrpSpPr>
            <p:cNvPr id="2" name="Agrupar 1"/>
            <p:cNvGrpSpPr/>
            <p:nvPr userDrawn="1"/>
          </p:nvGrpSpPr>
          <p:grpSpPr>
            <a:xfrm>
              <a:off x="2183" y="1519756"/>
              <a:ext cx="9141817" cy="4285508"/>
              <a:chOff x="2183" y="263658"/>
              <a:chExt cx="9141817" cy="5541606"/>
            </a:xfrm>
          </p:grpSpPr>
          <p:grpSp>
            <p:nvGrpSpPr>
              <p:cNvPr id="3" name="Agrupar 2"/>
              <p:cNvGrpSpPr/>
              <p:nvPr userDrawn="1"/>
            </p:nvGrpSpPr>
            <p:grpSpPr>
              <a:xfrm>
                <a:off x="2183" y="263658"/>
                <a:ext cx="9141817" cy="1121734"/>
                <a:chOff x="2183" y="-141006"/>
                <a:chExt cx="9141817" cy="1121734"/>
              </a:xfrm>
            </p:grpSpPr>
            <p:sp>
              <p:nvSpPr>
                <p:cNvPr id="4" name="Rectángulo 3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5" name="Rectángulo 4"/>
                <p:cNvSpPr/>
                <p:nvPr/>
              </p:nvSpPr>
              <p:spPr>
                <a:xfrm>
                  <a:off x="2183" y="0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6" name="Rectángulo 5"/>
                <p:cNvSpPr/>
                <p:nvPr/>
              </p:nvSpPr>
              <p:spPr>
                <a:xfrm>
                  <a:off x="2183" y="-141006"/>
                  <a:ext cx="9141817" cy="606574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  <p:grpSp>
            <p:nvGrpSpPr>
              <p:cNvPr id="12" name="Agrupar 11"/>
              <p:cNvGrpSpPr/>
              <p:nvPr userDrawn="1"/>
            </p:nvGrpSpPr>
            <p:grpSpPr>
              <a:xfrm>
                <a:off x="2183" y="555483"/>
                <a:ext cx="9141817" cy="5249781"/>
                <a:chOff x="2183" y="-55511"/>
                <a:chExt cx="9141817" cy="1036239"/>
              </a:xfrm>
            </p:grpSpPr>
            <p:sp>
              <p:nvSpPr>
                <p:cNvPr id="13" name="Rectángulo 12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4" name="Rectángulo 13"/>
                <p:cNvSpPr/>
                <p:nvPr/>
              </p:nvSpPr>
              <p:spPr>
                <a:xfrm>
                  <a:off x="2183" y="-55511"/>
                  <a:ext cx="9141817" cy="95573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5" name="Rectángulo 14"/>
                <p:cNvSpPr/>
                <p:nvPr/>
              </p:nvSpPr>
              <p:spPr>
                <a:xfrm>
                  <a:off x="2183" y="44624"/>
                  <a:ext cx="9141817" cy="789068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</p:grpSp>
        <p:grpSp>
          <p:nvGrpSpPr>
            <p:cNvPr id="7" name="Agrupar 6"/>
            <p:cNvGrpSpPr/>
            <p:nvPr userDrawn="1"/>
          </p:nvGrpSpPr>
          <p:grpSpPr>
            <a:xfrm>
              <a:off x="2183" y="1844824"/>
              <a:ext cx="9141817" cy="4149080"/>
              <a:chOff x="2183" y="-3168352"/>
              <a:chExt cx="9141817" cy="4149080"/>
            </a:xfrm>
          </p:grpSpPr>
          <p:sp>
            <p:nvSpPr>
              <p:cNvPr id="9" name="Rectángulo 8"/>
              <p:cNvSpPr/>
              <p:nvPr/>
            </p:nvSpPr>
            <p:spPr>
              <a:xfrm>
                <a:off x="2183" y="144016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0" name="Rectángulo 9"/>
              <p:cNvSpPr/>
              <p:nvPr/>
            </p:nvSpPr>
            <p:spPr>
              <a:xfrm>
                <a:off x="2183" y="0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1" name="Rectángulo 10"/>
              <p:cNvSpPr/>
              <p:nvPr/>
            </p:nvSpPr>
            <p:spPr>
              <a:xfrm>
                <a:off x="2183" y="-3168352"/>
                <a:ext cx="9141817" cy="3819550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</p:grpSp>
      </p:grpSp>
      <p:sp>
        <p:nvSpPr>
          <p:cNvPr id="17" name="Marcador de texto 16"/>
          <p:cNvSpPr>
            <a:spLocks noGrp="1"/>
          </p:cNvSpPr>
          <p:nvPr>
            <p:ph type="body" sz="quarter" idx="10" hasCustomPrompt="1"/>
          </p:nvPr>
        </p:nvSpPr>
        <p:spPr>
          <a:xfrm>
            <a:off x="250825" y="1988840"/>
            <a:ext cx="8642350" cy="158353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marL="0" indent="0">
              <a:buNone/>
            </a:pP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The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Simple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Present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Tense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is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used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to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express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routine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actions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,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things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we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do as a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habit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.</a:t>
            </a:r>
          </a:p>
          <a:p>
            <a:pPr marL="0" indent="0">
              <a:buNone/>
            </a:pPr>
            <a:endParaRPr lang="es-ES" sz="2400" dirty="0">
              <a:solidFill>
                <a:srgbClr val="F93F63"/>
              </a:solidFill>
              <a:latin typeface="Arial"/>
              <a:cs typeface="Arial"/>
            </a:endParaRPr>
          </a:p>
        </p:txBody>
      </p:sp>
      <p:sp>
        <p:nvSpPr>
          <p:cNvPr id="20" name="Título 19"/>
          <p:cNvSpPr>
            <a:spLocks noGrp="1"/>
          </p:cNvSpPr>
          <p:nvPr>
            <p:ph type="title" hasCustomPrompt="1"/>
          </p:nvPr>
        </p:nvSpPr>
        <p:spPr>
          <a:xfrm>
            <a:off x="457200" y="188640"/>
            <a:ext cx="8229600" cy="1296144"/>
          </a:xfrm>
        </p:spPr>
        <p:txBody>
          <a:bodyPr/>
          <a:lstStyle/>
          <a:p>
            <a:pPr marL="0" indent="0"/>
            <a: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  <a:t>SIMPLE PRESENT TENSE</a:t>
            </a:r>
            <a:b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</a:b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for</a:t>
            </a:r>
            <a:r>
              <a:rPr lang="es-ES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routines</a:t>
            </a:r>
            <a:endParaRPr lang="es-ES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5" name="Marcador de contenido 24"/>
          <p:cNvSpPr>
            <a:spLocks noGrp="1"/>
          </p:cNvSpPr>
          <p:nvPr>
            <p:ph sz="quarter" idx="12" hasCustomPrompt="1"/>
          </p:nvPr>
        </p:nvSpPr>
        <p:spPr>
          <a:xfrm>
            <a:off x="250825" y="3572372"/>
            <a:ext cx="8569325" cy="122396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marL="0" indent="0">
              <a:buNone/>
            </a:pPr>
            <a:r>
              <a:rPr lang="es-ES" sz="1800" b="1" dirty="0" err="1">
                <a:solidFill>
                  <a:srgbClr val="595959"/>
                </a:solidFill>
                <a:latin typeface="Arial"/>
                <a:cs typeface="Arial"/>
              </a:rPr>
              <a:t>E.g</a:t>
            </a:r>
            <a:r>
              <a:rPr lang="es-ES" sz="1800" b="1" dirty="0">
                <a:solidFill>
                  <a:srgbClr val="595959"/>
                </a:solidFill>
                <a:latin typeface="Arial"/>
                <a:cs typeface="Arial"/>
              </a:rPr>
              <a:t>.:</a:t>
            </a:r>
          </a:p>
          <a:p>
            <a:pPr marL="0" indent="0">
              <a:buNone/>
            </a:pP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I’m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a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student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We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get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up at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seven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every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day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You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work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hard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during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the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week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endParaRPr lang="es-ES" sz="1800" dirty="0">
              <a:solidFill>
                <a:srgbClr val="595959"/>
              </a:solidFill>
              <a:latin typeface="Arial"/>
              <a:cs typeface="Arial"/>
            </a:endParaRPr>
          </a:p>
        </p:txBody>
      </p:sp>
      <p:sp>
        <p:nvSpPr>
          <p:cNvPr id="27" name="Marcador de contenido 26"/>
          <p:cNvSpPr>
            <a:spLocks noGrp="1"/>
          </p:cNvSpPr>
          <p:nvPr>
            <p:ph sz="quarter" idx="13"/>
          </p:nvPr>
        </p:nvSpPr>
        <p:spPr>
          <a:xfrm>
            <a:off x="250825" y="5012235"/>
            <a:ext cx="8642350" cy="7921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marL="0" indent="0">
              <a:buNone/>
            </a:pP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*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Some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signal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words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of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the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Simple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Present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are: </a:t>
            </a:r>
            <a:b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</a:b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every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day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/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month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/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week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always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usually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sometimes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...</a:t>
            </a:r>
          </a:p>
          <a:p>
            <a:pPr marL="0" indent="0">
              <a:buNone/>
            </a:pPr>
            <a:endParaRPr lang="es-ES" sz="2000" dirty="0">
              <a:solidFill>
                <a:srgbClr val="595959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71060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Agrupar 17"/>
          <p:cNvGrpSpPr/>
          <p:nvPr userDrawn="1"/>
        </p:nvGrpSpPr>
        <p:grpSpPr>
          <a:xfrm>
            <a:off x="2183" y="1691156"/>
            <a:ext cx="9141817" cy="4474148"/>
            <a:chOff x="2183" y="1519756"/>
            <a:chExt cx="9141817" cy="4474148"/>
          </a:xfrm>
        </p:grpSpPr>
        <p:grpSp>
          <p:nvGrpSpPr>
            <p:cNvPr id="2" name="Agrupar 1"/>
            <p:cNvGrpSpPr/>
            <p:nvPr userDrawn="1"/>
          </p:nvGrpSpPr>
          <p:grpSpPr>
            <a:xfrm>
              <a:off x="2183" y="1519756"/>
              <a:ext cx="9141817" cy="4285508"/>
              <a:chOff x="2183" y="263658"/>
              <a:chExt cx="9141817" cy="5541606"/>
            </a:xfrm>
          </p:grpSpPr>
          <p:grpSp>
            <p:nvGrpSpPr>
              <p:cNvPr id="3" name="Agrupar 2"/>
              <p:cNvGrpSpPr/>
              <p:nvPr userDrawn="1"/>
            </p:nvGrpSpPr>
            <p:grpSpPr>
              <a:xfrm>
                <a:off x="2183" y="263658"/>
                <a:ext cx="9141817" cy="1121734"/>
                <a:chOff x="2183" y="-141006"/>
                <a:chExt cx="9141817" cy="1121734"/>
              </a:xfrm>
            </p:grpSpPr>
            <p:sp>
              <p:nvSpPr>
                <p:cNvPr id="4" name="Rectángulo 3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5" name="Rectángulo 4"/>
                <p:cNvSpPr/>
                <p:nvPr/>
              </p:nvSpPr>
              <p:spPr>
                <a:xfrm>
                  <a:off x="2183" y="0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6" name="Rectángulo 5"/>
                <p:cNvSpPr/>
                <p:nvPr/>
              </p:nvSpPr>
              <p:spPr>
                <a:xfrm>
                  <a:off x="2183" y="-141006"/>
                  <a:ext cx="9141817" cy="606574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  <p:grpSp>
            <p:nvGrpSpPr>
              <p:cNvPr id="12" name="Agrupar 11"/>
              <p:cNvGrpSpPr/>
              <p:nvPr userDrawn="1"/>
            </p:nvGrpSpPr>
            <p:grpSpPr>
              <a:xfrm>
                <a:off x="2183" y="555483"/>
                <a:ext cx="9141817" cy="5249781"/>
                <a:chOff x="2183" y="-55511"/>
                <a:chExt cx="9141817" cy="1036239"/>
              </a:xfrm>
            </p:grpSpPr>
            <p:sp>
              <p:nvSpPr>
                <p:cNvPr id="13" name="Rectángulo 12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4" name="Rectángulo 13"/>
                <p:cNvSpPr/>
                <p:nvPr/>
              </p:nvSpPr>
              <p:spPr>
                <a:xfrm>
                  <a:off x="2183" y="-55511"/>
                  <a:ext cx="9141817" cy="95573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5" name="Rectángulo 14"/>
                <p:cNvSpPr/>
                <p:nvPr/>
              </p:nvSpPr>
              <p:spPr>
                <a:xfrm>
                  <a:off x="2183" y="44624"/>
                  <a:ext cx="9141817" cy="789068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</p:grpSp>
        <p:grpSp>
          <p:nvGrpSpPr>
            <p:cNvPr id="7" name="Agrupar 6"/>
            <p:cNvGrpSpPr/>
            <p:nvPr userDrawn="1"/>
          </p:nvGrpSpPr>
          <p:grpSpPr>
            <a:xfrm>
              <a:off x="2183" y="1844824"/>
              <a:ext cx="9141817" cy="4149080"/>
              <a:chOff x="2183" y="-3168352"/>
              <a:chExt cx="9141817" cy="4149080"/>
            </a:xfrm>
          </p:grpSpPr>
          <p:sp>
            <p:nvSpPr>
              <p:cNvPr id="9" name="Rectángulo 8"/>
              <p:cNvSpPr/>
              <p:nvPr/>
            </p:nvSpPr>
            <p:spPr>
              <a:xfrm>
                <a:off x="2183" y="144016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0" name="Rectángulo 9"/>
              <p:cNvSpPr/>
              <p:nvPr/>
            </p:nvSpPr>
            <p:spPr>
              <a:xfrm>
                <a:off x="2183" y="0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1" name="Rectángulo 10"/>
              <p:cNvSpPr/>
              <p:nvPr/>
            </p:nvSpPr>
            <p:spPr>
              <a:xfrm>
                <a:off x="2183" y="-3168352"/>
                <a:ext cx="9141817" cy="3819550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</p:grpSp>
      </p:grpSp>
      <p:sp>
        <p:nvSpPr>
          <p:cNvPr id="17" name="Marcador de texto 16"/>
          <p:cNvSpPr>
            <a:spLocks noGrp="1"/>
          </p:cNvSpPr>
          <p:nvPr>
            <p:ph type="body" sz="quarter" idx="10" hasCustomPrompt="1"/>
          </p:nvPr>
        </p:nvSpPr>
        <p:spPr>
          <a:xfrm>
            <a:off x="250825" y="1988840"/>
            <a:ext cx="8642350" cy="158353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marL="0" indent="0">
              <a:buNone/>
            </a:pP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The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Simple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Present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Tense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is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used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to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express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routine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actions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,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things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we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do as a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habit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.</a:t>
            </a:r>
          </a:p>
          <a:p>
            <a:pPr marL="0" indent="0">
              <a:buNone/>
            </a:pPr>
            <a:endParaRPr lang="es-ES" sz="2400" dirty="0">
              <a:solidFill>
                <a:srgbClr val="F93F63"/>
              </a:solidFill>
              <a:latin typeface="Arial"/>
              <a:cs typeface="Arial"/>
            </a:endParaRPr>
          </a:p>
        </p:txBody>
      </p:sp>
      <p:sp>
        <p:nvSpPr>
          <p:cNvPr id="20" name="Título 19"/>
          <p:cNvSpPr>
            <a:spLocks noGrp="1"/>
          </p:cNvSpPr>
          <p:nvPr>
            <p:ph type="title" hasCustomPrompt="1"/>
          </p:nvPr>
        </p:nvSpPr>
        <p:spPr>
          <a:xfrm>
            <a:off x="457200" y="188640"/>
            <a:ext cx="8229600" cy="1296144"/>
          </a:xfrm>
        </p:spPr>
        <p:txBody>
          <a:bodyPr/>
          <a:lstStyle/>
          <a:p>
            <a:pPr marL="0" indent="0"/>
            <a: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  <a:t>SIMPLE PRESENT TENSE</a:t>
            </a:r>
            <a:b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</a:b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for</a:t>
            </a:r>
            <a:r>
              <a:rPr lang="es-ES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routines</a:t>
            </a:r>
            <a:endParaRPr lang="es-ES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5" name="Marcador de contenido 24"/>
          <p:cNvSpPr>
            <a:spLocks noGrp="1"/>
          </p:cNvSpPr>
          <p:nvPr>
            <p:ph sz="quarter" idx="12" hasCustomPrompt="1"/>
          </p:nvPr>
        </p:nvSpPr>
        <p:spPr>
          <a:xfrm>
            <a:off x="250825" y="3572372"/>
            <a:ext cx="8569325" cy="122396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marL="0" indent="0">
              <a:buNone/>
            </a:pPr>
            <a:r>
              <a:rPr lang="es-ES" sz="1800" b="1" dirty="0" err="1">
                <a:solidFill>
                  <a:srgbClr val="595959"/>
                </a:solidFill>
                <a:latin typeface="Arial"/>
                <a:cs typeface="Arial"/>
              </a:rPr>
              <a:t>E.g</a:t>
            </a:r>
            <a:r>
              <a:rPr lang="es-ES" sz="1800" b="1" dirty="0">
                <a:solidFill>
                  <a:srgbClr val="595959"/>
                </a:solidFill>
                <a:latin typeface="Arial"/>
                <a:cs typeface="Arial"/>
              </a:rPr>
              <a:t>.:</a:t>
            </a:r>
          </a:p>
          <a:p>
            <a:pPr marL="0" indent="0">
              <a:buNone/>
            </a:pP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I’m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a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student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We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get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up at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seven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every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day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You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work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hard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during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the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week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endParaRPr lang="es-ES" sz="1800" dirty="0">
              <a:solidFill>
                <a:srgbClr val="595959"/>
              </a:solidFill>
              <a:latin typeface="Arial"/>
              <a:cs typeface="Arial"/>
            </a:endParaRPr>
          </a:p>
        </p:txBody>
      </p:sp>
      <p:sp>
        <p:nvSpPr>
          <p:cNvPr id="27" name="Marcador de contenido 26"/>
          <p:cNvSpPr>
            <a:spLocks noGrp="1"/>
          </p:cNvSpPr>
          <p:nvPr>
            <p:ph sz="quarter" idx="13"/>
          </p:nvPr>
        </p:nvSpPr>
        <p:spPr>
          <a:xfrm>
            <a:off x="250825" y="5012235"/>
            <a:ext cx="8642350" cy="7921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marL="0" indent="0">
              <a:buNone/>
            </a:pP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*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Some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signal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words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of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the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Simple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Present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are: </a:t>
            </a:r>
            <a:b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</a:b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every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day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/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month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/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week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always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usually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sometimes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...</a:t>
            </a:r>
          </a:p>
          <a:p>
            <a:pPr marL="0" indent="0">
              <a:buNone/>
            </a:pPr>
            <a:endParaRPr lang="es-ES" sz="2000" dirty="0">
              <a:solidFill>
                <a:srgbClr val="595959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08610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Agrupar 17"/>
          <p:cNvGrpSpPr/>
          <p:nvPr userDrawn="1"/>
        </p:nvGrpSpPr>
        <p:grpSpPr>
          <a:xfrm>
            <a:off x="2183" y="1691156"/>
            <a:ext cx="9141817" cy="4474148"/>
            <a:chOff x="2183" y="1519756"/>
            <a:chExt cx="9141817" cy="4474148"/>
          </a:xfrm>
        </p:grpSpPr>
        <p:grpSp>
          <p:nvGrpSpPr>
            <p:cNvPr id="2" name="Agrupar 1"/>
            <p:cNvGrpSpPr/>
            <p:nvPr userDrawn="1"/>
          </p:nvGrpSpPr>
          <p:grpSpPr>
            <a:xfrm>
              <a:off x="2183" y="1519756"/>
              <a:ext cx="9141817" cy="4285508"/>
              <a:chOff x="2183" y="263658"/>
              <a:chExt cx="9141817" cy="5541606"/>
            </a:xfrm>
          </p:grpSpPr>
          <p:grpSp>
            <p:nvGrpSpPr>
              <p:cNvPr id="3" name="Agrupar 2"/>
              <p:cNvGrpSpPr/>
              <p:nvPr userDrawn="1"/>
            </p:nvGrpSpPr>
            <p:grpSpPr>
              <a:xfrm>
                <a:off x="2183" y="263658"/>
                <a:ext cx="9141817" cy="1121734"/>
                <a:chOff x="2183" y="-141006"/>
                <a:chExt cx="9141817" cy="1121734"/>
              </a:xfrm>
            </p:grpSpPr>
            <p:sp>
              <p:nvSpPr>
                <p:cNvPr id="4" name="Rectángulo 3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5" name="Rectángulo 4"/>
                <p:cNvSpPr/>
                <p:nvPr/>
              </p:nvSpPr>
              <p:spPr>
                <a:xfrm>
                  <a:off x="2183" y="0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6" name="Rectángulo 5"/>
                <p:cNvSpPr/>
                <p:nvPr/>
              </p:nvSpPr>
              <p:spPr>
                <a:xfrm>
                  <a:off x="2183" y="-141006"/>
                  <a:ext cx="9141817" cy="606574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  <p:grpSp>
            <p:nvGrpSpPr>
              <p:cNvPr id="12" name="Agrupar 11"/>
              <p:cNvGrpSpPr/>
              <p:nvPr userDrawn="1"/>
            </p:nvGrpSpPr>
            <p:grpSpPr>
              <a:xfrm>
                <a:off x="2183" y="555483"/>
                <a:ext cx="9141817" cy="5249781"/>
                <a:chOff x="2183" y="-55511"/>
                <a:chExt cx="9141817" cy="1036239"/>
              </a:xfrm>
            </p:grpSpPr>
            <p:sp>
              <p:nvSpPr>
                <p:cNvPr id="13" name="Rectángulo 12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4" name="Rectángulo 13"/>
                <p:cNvSpPr/>
                <p:nvPr/>
              </p:nvSpPr>
              <p:spPr>
                <a:xfrm>
                  <a:off x="2183" y="-55511"/>
                  <a:ext cx="9141817" cy="95573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5" name="Rectángulo 14"/>
                <p:cNvSpPr/>
                <p:nvPr/>
              </p:nvSpPr>
              <p:spPr>
                <a:xfrm>
                  <a:off x="2183" y="44624"/>
                  <a:ext cx="9141817" cy="789068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</p:grpSp>
        <p:grpSp>
          <p:nvGrpSpPr>
            <p:cNvPr id="7" name="Agrupar 6"/>
            <p:cNvGrpSpPr/>
            <p:nvPr userDrawn="1"/>
          </p:nvGrpSpPr>
          <p:grpSpPr>
            <a:xfrm>
              <a:off x="2183" y="1844824"/>
              <a:ext cx="9141817" cy="4149080"/>
              <a:chOff x="2183" y="-3168352"/>
              <a:chExt cx="9141817" cy="4149080"/>
            </a:xfrm>
          </p:grpSpPr>
          <p:sp>
            <p:nvSpPr>
              <p:cNvPr id="9" name="Rectángulo 8"/>
              <p:cNvSpPr/>
              <p:nvPr/>
            </p:nvSpPr>
            <p:spPr>
              <a:xfrm>
                <a:off x="2183" y="144016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0" name="Rectángulo 9"/>
              <p:cNvSpPr/>
              <p:nvPr/>
            </p:nvSpPr>
            <p:spPr>
              <a:xfrm>
                <a:off x="2183" y="0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1" name="Rectángulo 10"/>
              <p:cNvSpPr/>
              <p:nvPr/>
            </p:nvSpPr>
            <p:spPr>
              <a:xfrm>
                <a:off x="2183" y="-3168352"/>
                <a:ext cx="9141817" cy="3819550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</p:grpSp>
      </p:grpSp>
      <p:sp>
        <p:nvSpPr>
          <p:cNvPr id="17" name="Marcador de texto 16"/>
          <p:cNvSpPr>
            <a:spLocks noGrp="1"/>
          </p:cNvSpPr>
          <p:nvPr>
            <p:ph type="body" sz="quarter" idx="10" hasCustomPrompt="1"/>
          </p:nvPr>
        </p:nvSpPr>
        <p:spPr>
          <a:xfrm>
            <a:off x="250825" y="1988840"/>
            <a:ext cx="8642350" cy="158353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marL="0" indent="0">
              <a:buNone/>
            </a:pP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The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Simple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Present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Tense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is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used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to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express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routine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actions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,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things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we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 do as a </a:t>
            </a:r>
            <a:r>
              <a:rPr lang="es-ES" dirty="0" err="1">
                <a:solidFill>
                  <a:srgbClr val="F93F63"/>
                </a:solidFill>
                <a:latin typeface="Arial Black"/>
                <a:cs typeface="Arial Black"/>
              </a:rPr>
              <a:t>habit</a:t>
            </a:r>
            <a:r>
              <a:rPr lang="es-ES" dirty="0">
                <a:solidFill>
                  <a:srgbClr val="F93F63"/>
                </a:solidFill>
                <a:latin typeface="Arial Black"/>
                <a:cs typeface="Arial Black"/>
              </a:rPr>
              <a:t>.</a:t>
            </a:r>
          </a:p>
          <a:p>
            <a:pPr marL="0" indent="0">
              <a:buNone/>
            </a:pPr>
            <a:endParaRPr lang="es-ES" sz="2400" dirty="0">
              <a:solidFill>
                <a:srgbClr val="F93F63"/>
              </a:solidFill>
              <a:latin typeface="Arial"/>
              <a:cs typeface="Arial"/>
            </a:endParaRPr>
          </a:p>
        </p:txBody>
      </p:sp>
      <p:sp>
        <p:nvSpPr>
          <p:cNvPr id="20" name="Título 19"/>
          <p:cNvSpPr>
            <a:spLocks noGrp="1"/>
          </p:cNvSpPr>
          <p:nvPr>
            <p:ph type="title" hasCustomPrompt="1"/>
          </p:nvPr>
        </p:nvSpPr>
        <p:spPr>
          <a:xfrm>
            <a:off x="457200" y="188640"/>
            <a:ext cx="8229600" cy="1296144"/>
          </a:xfrm>
        </p:spPr>
        <p:txBody>
          <a:bodyPr/>
          <a:lstStyle/>
          <a:p>
            <a:pPr marL="0" indent="0"/>
            <a: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  <a:t>SIMPLE PRESENT TENSE</a:t>
            </a:r>
            <a:b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</a:b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for</a:t>
            </a:r>
            <a:r>
              <a:rPr lang="es-ES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routines</a:t>
            </a:r>
            <a:endParaRPr lang="es-ES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5" name="Marcador de contenido 24"/>
          <p:cNvSpPr>
            <a:spLocks noGrp="1"/>
          </p:cNvSpPr>
          <p:nvPr>
            <p:ph sz="quarter" idx="12" hasCustomPrompt="1"/>
          </p:nvPr>
        </p:nvSpPr>
        <p:spPr>
          <a:xfrm>
            <a:off x="250825" y="3572372"/>
            <a:ext cx="8569325" cy="122396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marL="0" indent="0">
              <a:buNone/>
            </a:pPr>
            <a:r>
              <a:rPr lang="es-ES" sz="1800" b="1" dirty="0" err="1">
                <a:solidFill>
                  <a:srgbClr val="595959"/>
                </a:solidFill>
                <a:latin typeface="Arial"/>
                <a:cs typeface="Arial"/>
              </a:rPr>
              <a:t>E.g</a:t>
            </a:r>
            <a:r>
              <a:rPr lang="es-ES" sz="1800" b="1" dirty="0">
                <a:solidFill>
                  <a:srgbClr val="595959"/>
                </a:solidFill>
                <a:latin typeface="Arial"/>
                <a:cs typeface="Arial"/>
              </a:rPr>
              <a:t>.:</a:t>
            </a:r>
          </a:p>
          <a:p>
            <a:pPr marL="0" indent="0">
              <a:buNone/>
            </a:pP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I’m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a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student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We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get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up at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seven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every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day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You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work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hard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during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the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1800" dirty="0" err="1">
                <a:solidFill>
                  <a:srgbClr val="595959"/>
                </a:solidFill>
                <a:latin typeface="Arial"/>
                <a:cs typeface="Arial"/>
              </a:rPr>
              <a:t>week</a:t>
            </a:r>
            <a:r>
              <a:rPr lang="es-ES" sz="1800" dirty="0">
                <a:solidFill>
                  <a:srgbClr val="595959"/>
                </a:solidFill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endParaRPr lang="es-ES" sz="1800" dirty="0">
              <a:solidFill>
                <a:srgbClr val="595959"/>
              </a:solidFill>
              <a:latin typeface="Arial"/>
              <a:cs typeface="Arial"/>
            </a:endParaRPr>
          </a:p>
        </p:txBody>
      </p:sp>
      <p:sp>
        <p:nvSpPr>
          <p:cNvPr id="27" name="Marcador de contenido 26"/>
          <p:cNvSpPr>
            <a:spLocks noGrp="1"/>
          </p:cNvSpPr>
          <p:nvPr>
            <p:ph sz="quarter" idx="13"/>
          </p:nvPr>
        </p:nvSpPr>
        <p:spPr>
          <a:xfrm>
            <a:off x="250825" y="5012235"/>
            <a:ext cx="8642350" cy="7921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marL="0" indent="0">
              <a:buNone/>
            </a:pP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*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Some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signal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words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of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the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Simple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Present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are: </a:t>
            </a:r>
            <a:b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</a:b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every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day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/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month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/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week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always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usually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sometimes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...</a:t>
            </a:r>
          </a:p>
          <a:p>
            <a:pPr marL="0" indent="0">
              <a:buNone/>
            </a:pPr>
            <a:endParaRPr lang="es-ES" sz="2000" dirty="0">
              <a:solidFill>
                <a:srgbClr val="595959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52860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Agrupar 17"/>
          <p:cNvGrpSpPr/>
          <p:nvPr userDrawn="1"/>
        </p:nvGrpSpPr>
        <p:grpSpPr>
          <a:xfrm>
            <a:off x="2183" y="1691156"/>
            <a:ext cx="9141817" cy="4474148"/>
            <a:chOff x="2183" y="1519756"/>
            <a:chExt cx="9141817" cy="4474148"/>
          </a:xfrm>
        </p:grpSpPr>
        <p:grpSp>
          <p:nvGrpSpPr>
            <p:cNvPr id="2" name="Agrupar 1"/>
            <p:cNvGrpSpPr/>
            <p:nvPr userDrawn="1"/>
          </p:nvGrpSpPr>
          <p:grpSpPr>
            <a:xfrm>
              <a:off x="2183" y="1519756"/>
              <a:ext cx="9141817" cy="4285508"/>
              <a:chOff x="2183" y="263658"/>
              <a:chExt cx="9141817" cy="5541606"/>
            </a:xfrm>
          </p:grpSpPr>
          <p:grpSp>
            <p:nvGrpSpPr>
              <p:cNvPr id="3" name="Agrupar 2"/>
              <p:cNvGrpSpPr/>
              <p:nvPr userDrawn="1"/>
            </p:nvGrpSpPr>
            <p:grpSpPr>
              <a:xfrm>
                <a:off x="2183" y="263658"/>
                <a:ext cx="9141817" cy="1121734"/>
                <a:chOff x="2183" y="-141006"/>
                <a:chExt cx="9141817" cy="1121734"/>
              </a:xfrm>
            </p:grpSpPr>
            <p:sp>
              <p:nvSpPr>
                <p:cNvPr id="4" name="Rectángulo 3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5" name="Rectángulo 4"/>
                <p:cNvSpPr/>
                <p:nvPr/>
              </p:nvSpPr>
              <p:spPr>
                <a:xfrm>
                  <a:off x="2183" y="0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6" name="Rectángulo 5"/>
                <p:cNvSpPr/>
                <p:nvPr/>
              </p:nvSpPr>
              <p:spPr>
                <a:xfrm>
                  <a:off x="2183" y="-141006"/>
                  <a:ext cx="9141817" cy="606574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  <p:grpSp>
            <p:nvGrpSpPr>
              <p:cNvPr id="12" name="Agrupar 11"/>
              <p:cNvGrpSpPr/>
              <p:nvPr userDrawn="1"/>
            </p:nvGrpSpPr>
            <p:grpSpPr>
              <a:xfrm>
                <a:off x="2183" y="555483"/>
                <a:ext cx="9141817" cy="5249781"/>
                <a:chOff x="2183" y="-55511"/>
                <a:chExt cx="9141817" cy="1036239"/>
              </a:xfrm>
            </p:grpSpPr>
            <p:sp>
              <p:nvSpPr>
                <p:cNvPr id="13" name="Rectángulo 12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4" name="Rectángulo 13"/>
                <p:cNvSpPr/>
                <p:nvPr/>
              </p:nvSpPr>
              <p:spPr>
                <a:xfrm>
                  <a:off x="2183" y="-55511"/>
                  <a:ext cx="9141817" cy="95573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5" name="Rectángulo 14"/>
                <p:cNvSpPr/>
                <p:nvPr/>
              </p:nvSpPr>
              <p:spPr>
                <a:xfrm>
                  <a:off x="2183" y="44624"/>
                  <a:ext cx="9141817" cy="789068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</p:grpSp>
        <p:grpSp>
          <p:nvGrpSpPr>
            <p:cNvPr id="7" name="Agrupar 6"/>
            <p:cNvGrpSpPr/>
            <p:nvPr userDrawn="1"/>
          </p:nvGrpSpPr>
          <p:grpSpPr>
            <a:xfrm>
              <a:off x="2183" y="1844824"/>
              <a:ext cx="9141817" cy="4149080"/>
              <a:chOff x="2183" y="-3168352"/>
              <a:chExt cx="9141817" cy="4149080"/>
            </a:xfrm>
          </p:grpSpPr>
          <p:sp>
            <p:nvSpPr>
              <p:cNvPr id="9" name="Rectángulo 8"/>
              <p:cNvSpPr/>
              <p:nvPr/>
            </p:nvSpPr>
            <p:spPr>
              <a:xfrm>
                <a:off x="2183" y="144016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0" name="Rectángulo 9"/>
              <p:cNvSpPr/>
              <p:nvPr/>
            </p:nvSpPr>
            <p:spPr>
              <a:xfrm>
                <a:off x="2183" y="0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1" name="Rectángulo 10"/>
              <p:cNvSpPr/>
              <p:nvPr/>
            </p:nvSpPr>
            <p:spPr>
              <a:xfrm>
                <a:off x="2183" y="-3168352"/>
                <a:ext cx="9141817" cy="3819550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</p:grpSp>
      </p:grpSp>
      <p:sp>
        <p:nvSpPr>
          <p:cNvPr id="20" name="Título 19"/>
          <p:cNvSpPr>
            <a:spLocks noGrp="1"/>
          </p:cNvSpPr>
          <p:nvPr>
            <p:ph type="title" hasCustomPrompt="1"/>
          </p:nvPr>
        </p:nvSpPr>
        <p:spPr>
          <a:xfrm>
            <a:off x="457200" y="188640"/>
            <a:ext cx="8229600" cy="1296144"/>
          </a:xfrm>
        </p:spPr>
        <p:txBody>
          <a:bodyPr/>
          <a:lstStyle/>
          <a:p>
            <a:pPr marL="0" indent="0"/>
            <a: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  <a:t>SIMPLE PRESENT TENSE</a:t>
            </a:r>
            <a:b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</a:b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for</a:t>
            </a:r>
            <a:r>
              <a:rPr lang="es-ES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routines</a:t>
            </a:r>
            <a:endParaRPr lang="es-ES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6" name="Marcador de posición de imagen 15"/>
          <p:cNvSpPr>
            <a:spLocks noGrp="1"/>
          </p:cNvSpPr>
          <p:nvPr>
            <p:ph type="pic" sz="quarter" idx="10"/>
          </p:nvPr>
        </p:nvSpPr>
        <p:spPr>
          <a:xfrm>
            <a:off x="467544" y="1988840"/>
            <a:ext cx="8281169" cy="3816350"/>
          </a:xfrm>
          <a:prstGeom prst="rect">
            <a:avLst/>
          </a:prstGeom>
        </p:spPr>
        <p:txBody>
          <a:bodyPr vert="horz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2121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Agrupar 17"/>
          <p:cNvGrpSpPr/>
          <p:nvPr userDrawn="1"/>
        </p:nvGrpSpPr>
        <p:grpSpPr>
          <a:xfrm>
            <a:off x="2183" y="1691156"/>
            <a:ext cx="9141817" cy="4474148"/>
            <a:chOff x="2183" y="1519756"/>
            <a:chExt cx="9141817" cy="4474148"/>
          </a:xfrm>
        </p:grpSpPr>
        <p:grpSp>
          <p:nvGrpSpPr>
            <p:cNvPr id="2" name="Agrupar 1"/>
            <p:cNvGrpSpPr/>
            <p:nvPr userDrawn="1"/>
          </p:nvGrpSpPr>
          <p:grpSpPr>
            <a:xfrm>
              <a:off x="2183" y="1519756"/>
              <a:ext cx="9141817" cy="4285508"/>
              <a:chOff x="2183" y="263658"/>
              <a:chExt cx="9141817" cy="5541606"/>
            </a:xfrm>
          </p:grpSpPr>
          <p:grpSp>
            <p:nvGrpSpPr>
              <p:cNvPr id="3" name="Agrupar 2"/>
              <p:cNvGrpSpPr/>
              <p:nvPr userDrawn="1"/>
            </p:nvGrpSpPr>
            <p:grpSpPr>
              <a:xfrm>
                <a:off x="2183" y="263658"/>
                <a:ext cx="9141817" cy="1121734"/>
                <a:chOff x="2183" y="-141006"/>
                <a:chExt cx="9141817" cy="1121734"/>
              </a:xfrm>
            </p:grpSpPr>
            <p:sp>
              <p:nvSpPr>
                <p:cNvPr id="4" name="Rectángulo 3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5" name="Rectángulo 4"/>
                <p:cNvSpPr/>
                <p:nvPr/>
              </p:nvSpPr>
              <p:spPr>
                <a:xfrm>
                  <a:off x="2183" y="0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6" name="Rectángulo 5"/>
                <p:cNvSpPr/>
                <p:nvPr/>
              </p:nvSpPr>
              <p:spPr>
                <a:xfrm>
                  <a:off x="2183" y="-141006"/>
                  <a:ext cx="9141817" cy="606574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  <p:grpSp>
            <p:nvGrpSpPr>
              <p:cNvPr id="12" name="Agrupar 11"/>
              <p:cNvGrpSpPr/>
              <p:nvPr userDrawn="1"/>
            </p:nvGrpSpPr>
            <p:grpSpPr>
              <a:xfrm>
                <a:off x="2183" y="555483"/>
                <a:ext cx="9141817" cy="5249781"/>
                <a:chOff x="2183" y="-55511"/>
                <a:chExt cx="9141817" cy="1036239"/>
              </a:xfrm>
            </p:grpSpPr>
            <p:sp>
              <p:nvSpPr>
                <p:cNvPr id="13" name="Rectángulo 12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4" name="Rectángulo 13"/>
                <p:cNvSpPr/>
                <p:nvPr/>
              </p:nvSpPr>
              <p:spPr>
                <a:xfrm>
                  <a:off x="2183" y="-55511"/>
                  <a:ext cx="9141817" cy="95573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5" name="Rectángulo 14"/>
                <p:cNvSpPr/>
                <p:nvPr/>
              </p:nvSpPr>
              <p:spPr>
                <a:xfrm>
                  <a:off x="2183" y="44624"/>
                  <a:ext cx="9141817" cy="789068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</p:grpSp>
        <p:grpSp>
          <p:nvGrpSpPr>
            <p:cNvPr id="7" name="Agrupar 6"/>
            <p:cNvGrpSpPr/>
            <p:nvPr userDrawn="1"/>
          </p:nvGrpSpPr>
          <p:grpSpPr>
            <a:xfrm>
              <a:off x="2183" y="1844824"/>
              <a:ext cx="9141817" cy="4149080"/>
              <a:chOff x="2183" y="-3168352"/>
              <a:chExt cx="9141817" cy="4149080"/>
            </a:xfrm>
          </p:grpSpPr>
          <p:sp>
            <p:nvSpPr>
              <p:cNvPr id="9" name="Rectángulo 8"/>
              <p:cNvSpPr/>
              <p:nvPr/>
            </p:nvSpPr>
            <p:spPr>
              <a:xfrm>
                <a:off x="2183" y="144016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0" name="Rectángulo 9"/>
              <p:cNvSpPr/>
              <p:nvPr/>
            </p:nvSpPr>
            <p:spPr>
              <a:xfrm>
                <a:off x="2183" y="0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1" name="Rectángulo 10"/>
              <p:cNvSpPr/>
              <p:nvPr/>
            </p:nvSpPr>
            <p:spPr>
              <a:xfrm>
                <a:off x="2183" y="-3168352"/>
                <a:ext cx="9141817" cy="3819550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</p:grpSp>
      </p:grpSp>
      <p:sp>
        <p:nvSpPr>
          <p:cNvPr id="20" name="Título 19"/>
          <p:cNvSpPr>
            <a:spLocks noGrp="1"/>
          </p:cNvSpPr>
          <p:nvPr>
            <p:ph type="title" hasCustomPrompt="1"/>
          </p:nvPr>
        </p:nvSpPr>
        <p:spPr>
          <a:xfrm>
            <a:off x="457200" y="188640"/>
            <a:ext cx="8229600" cy="1296144"/>
          </a:xfrm>
        </p:spPr>
        <p:txBody>
          <a:bodyPr/>
          <a:lstStyle/>
          <a:p>
            <a:pPr marL="0" indent="0"/>
            <a: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  <a:t>SIMPLE PRESENT TENSE</a:t>
            </a:r>
            <a:b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</a:b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for</a:t>
            </a:r>
            <a:r>
              <a:rPr lang="es-ES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routines</a:t>
            </a:r>
            <a:endParaRPr lang="es-ES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6" name="Marcador de posición de imagen 15"/>
          <p:cNvSpPr>
            <a:spLocks noGrp="1"/>
          </p:cNvSpPr>
          <p:nvPr>
            <p:ph type="pic" sz="quarter" idx="10"/>
          </p:nvPr>
        </p:nvSpPr>
        <p:spPr>
          <a:xfrm>
            <a:off x="467546" y="1772816"/>
            <a:ext cx="2160238" cy="2160240"/>
          </a:xfrm>
          <a:prstGeom prst="rect">
            <a:avLst/>
          </a:prstGeom>
        </p:spPr>
        <p:txBody>
          <a:bodyPr vert="horz"/>
          <a:lstStyle/>
          <a:p>
            <a:endParaRPr lang="es-ES"/>
          </a:p>
        </p:txBody>
      </p:sp>
      <p:sp>
        <p:nvSpPr>
          <p:cNvPr id="23" name="Marcador de posición de imagen 15"/>
          <p:cNvSpPr>
            <a:spLocks noGrp="1"/>
          </p:cNvSpPr>
          <p:nvPr>
            <p:ph type="pic" sz="quarter" idx="11"/>
          </p:nvPr>
        </p:nvSpPr>
        <p:spPr>
          <a:xfrm>
            <a:off x="2627784" y="1772816"/>
            <a:ext cx="2160238" cy="2160240"/>
          </a:xfrm>
          <a:prstGeom prst="rect">
            <a:avLst/>
          </a:prstGeom>
        </p:spPr>
        <p:txBody>
          <a:bodyPr vert="horz"/>
          <a:lstStyle/>
          <a:p>
            <a:endParaRPr lang="es-ES"/>
          </a:p>
        </p:txBody>
      </p:sp>
      <p:sp>
        <p:nvSpPr>
          <p:cNvPr id="24" name="Marcador de posición de imagen 15"/>
          <p:cNvSpPr>
            <a:spLocks noGrp="1"/>
          </p:cNvSpPr>
          <p:nvPr>
            <p:ph type="pic" sz="quarter" idx="12"/>
          </p:nvPr>
        </p:nvSpPr>
        <p:spPr>
          <a:xfrm>
            <a:off x="467546" y="3933056"/>
            <a:ext cx="2160238" cy="2160240"/>
          </a:xfrm>
          <a:prstGeom prst="rect">
            <a:avLst/>
          </a:prstGeom>
        </p:spPr>
        <p:txBody>
          <a:bodyPr vert="horz"/>
          <a:lstStyle/>
          <a:p>
            <a:endParaRPr lang="es-ES"/>
          </a:p>
        </p:txBody>
      </p:sp>
      <p:sp>
        <p:nvSpPr>
          <p:cNvPr id="25" name="Marcador de posición de imagen 15"/>
          <p:cNvSpPr>
            <a:spLocks noGrp="1"/>
          </p:cNvSpPr>
          <p:nvPr>
            <p:ph type="pic" sz="quarter" idx="13"/>
          </p:nvPr>
        </p:nvSpPr>
        <p:spPr>
          <a:xfrm>
            <a:off x="2627784" y="3933056"/>
            <a:ext cx="2160238" cy="2160240"/>
          </a:xfrm>
          <a:prstGeom prst="rect">
            <a:avLst/>
          </a:prstGeom>
        </p:spPr>
        <p:txBody>
          <a:bodyPr vert="horz"/>
          <a:lstStyle/>
          <a:p>
            <a:endParaRPr lang="es-ES"/>
          </a:p>
        </p:txBody>
      </p:sp>
      <p:sp>
        <p:nvSpPr>
          <p:cNvPr id="26" name="Rectangle 44"/>
          <p:cNvSpPr/>
          <p:nvPr userDrawn="1"/>
        </p:nvSpPr>
        <p:spPr bwMode="auto">
          <a:xfrm>
            <a:off x="5004048" y="5224686"/>
            <a:ext cx="3923928" cy="4365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7" name="Rectangle 42"/>
          <p:cNvSpPr/>
          <p:nvPr userDrawn="1"/>
        </p:nvSpPr>
        <p:spPr bwMode="auto">
          <a:xfrm>
            <a:off x="5004048" y="4357663"/>
            <a:ext cx="3923928" cy="43497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44" name="Agrupar 58"/>
          <p:cNvGrpSpPr>
            <a:grpSpLocks/>
          </p:cNvGrpSpPr>
          <p:nvPr userDrawn="1"/>
        </p:nvGrpSpPr>
        <p:grpSpPr bwMode="auto">
          <a:xfrm>
            <a:off x="539552" y="1777528"/>
            <a:ext cx="553442" cy="571352"/>
            <a:chOff x="4133048" y="1052736"/>
            <a:chExt cx="5210089" cy="5376597"/>
          </a:xfrm>
        </p:grpSpPr>
        <p:grpSp>
          <p:nvGrpSpPr>
            <p:cNvPr id="45" name="Agrupar 59"/>
            <p:cNvGrpSpPr>
              <a:grpSpLocks/>
            </p:cNvGrpSpPr>
            <p:nvPr/>
          </p:nvGrpSpPr>
          <p:grpSpPr bwMode="auto">
            <a:xfrm>
              <a:off x="4283968" y="1052736"/>
              <a:ext cx="4975456" cy="4896544"/>
              <a:chOff x="107504" y="1052736"/>
              <a:chExt cx="4975456" cy="4896544"/>
            </a:xfrm>
          </p:grpSpPr>
          <p:sp>
            <p:nvSpPr>
              <p:cNvPr id="52" name="Oval 31"/>
              <p:cNvSpPr/>
              <p:nvPr/>
            </p:nvSpPr>
            <p:spPr bwMode="auto">
              <a:xfrm>
                <a:off x="108332" y="1052736"/>
                <a:ext cx="4830711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53" name="Oval 31"/>
              <p:cNvSpPr/>
              <p:nvPr/>
            </p:nvSpPr>
            <p:spPr bwMode="auto">
              <a:xfrm>
                <a:off x="251649" y="1128584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  <p:grpSp>
          <p:nvGrpSpPr>
            <p:cNvPr id="46" name="Agrupar 60"/>
            <p:cNvGrpSpPr>
              <a:grpSpLocks/>
            </p:cNvGrpSpPr>
            <p:nvPr/>
          </p:nvGrpSpPr>
          <p:grpSpPr bwMode="auto">
            <a:xfrm>
              <a:off x="4133048" y="1124744"/>
              <a:ext cx="5210089" cy="5304589"/>
              <a:chOff x="107504" y="1052736"/>
              <a:chExt cx="5210089" cy="5304589"/>
            </a:xfrm>
          </p:grpSpPr>
          <p:sp>
            <p:nvSpPr>
              <p:cNvPr id="47" name="Oval 31"/>
              <p:cNvSpPr/>
              <p:nvPr/>
            </p:nvSpPr>
            <p:spPr bwMode="auto">
              <a:xfrm>
                <a:off x="107504" y="1056574"/>
                <a:ext cx="4830711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48" name="Oval 31"/>
              <p:cNvSpPr/>
              <p:nvPr/>
            </p:nvSpPr>
            <p:spPr bwMode="auto">
              <a:xfrm>
                <a:off x="250821" y="11324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49" name="Oval 31"/>
              <p:cNvSpPr/>
              <p:nvPr/>
            </p:nvSpPr>
            <p:spPr bwMode="auto">
              <a:xfrm>
                <a:off x="267682" y="13178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50" name="Oval 31"/>
              <p:cNvSpPr/>
              <p:nvPr/>
            </p:nvSpPr>
            <p:spPr bwMode="auto">
              <a:xfrm>
                <a:off x="486877" y="13178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51" name="Oval 31"/>
              <p:cNvSpPr/>
              <p:nvPr/>
            </p:nvSpPr>
            <p:spPr bwMode="auto">
              <a:xfrm>
                <a:off x="267682" y="1536926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</p:grpSp>
      <p:sp>
        <p:nvSpPr>
          <p:cNvPr id="54" name="Marcador de texto 65"/>
          <p:cNvSpPr>
            <a:spLocks noGrp="1"/>
          </p:cNvSpPr>
          <p:nvPr>
            <p:ph type="body" sz="quarter" idx="15" hasCustomPrompt="1"/>
          </p:nvPr>
        </p:nvSpPr>
        <p:spPr>
          <a:xfrm>
            <a:off x="610228" y="1882816"/>
            <a:ext cx="412100" cy="361172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F52351"/>
                </a:solidFill>
                <a:latin typeface="Arial Black"/>
                <a:cs typeface="Arial Black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grpSp>
        <p:nvGrpSpPr>
          <p:cNvPr id="55" name="Agrupar 58"/>
          <p:cNvGrpSpPr>
            <a:grpSpLocks/>
          </p:cNvGrpSpPr>
          <p:nvPr userDrawn="1"/>
        </p:nvGrpSpPr>
        <p:grpSpPr bwMode="auto">
          <a:xfrm>
            <a:off x="2794422" y="1777528"/>
            <a:ext cx="553442" cy="571352"/>
            <a:chOff x="4133048" y="1052736"/>
            <a:chExt cx="5210089" cy="5376597"/>
          </a:xfrm>
        </p:grpSpPr>
        <p:grpSp>
          <p:nvGrpSpPr>
            <p:cNvPr id="56" name="Agrupar 59"/>
            <p:cNvGrpSpPr>
              <a:grpSpLocks/>
            </p:cNvGrpSpPr>
            <p:nvPr/>
          </p:nvGrpSpPr>
          <p:grpSpPr bwMode="auto">
            <a:xfrm>
              <a:off x="4283968" y="1052736"/>
              <a:ext cx="4975456" cy="4896544"/>
              <a:chOff x="107504" y="1052736"/>
              <a:chExt cx="4975456" cy="4896544"/>
            </a:xfrm>
          </p:grpSpPr>
          <p:sp>
            <p:nvSpPr>
              <p:cNvPr id="63" name="Oval 31"/>
              <p:cNvSpPr/>
              <p:nvPr/>
            </p:nvSpPr>
            <p:spPr bwMode="auto">
              <a:xfrm>
                <a:off x="108332" y="1052736"/>
                <a:ext cx="4830711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64" name="Oval 31"/>
              <p:cNvSpPr/>
              <p:nvPr/>
            </p:nvSpPr>
            <p:spPr bwMode="auto">
              <a:xfrm>
                <a:off x="251649" y="1128584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  <p:grpSp>
          <p:nvGrpSpPr>
            <p:cNvPr id="57" name="Agrupar 60"/>
            <p:cNvGrpSpPr>
              <a:grpSpLocks/>
            </p:cNvGrpSpPr>
            <p:nvPr/>
          </p:nvGrpSpPr>
          <p:grpSpPr bwMode="auto">
            <a:xfrm>
              <a:off x="4133048" y="1124744"/>
              <a:ext cx="5210089" cy="5304589"/>
              <a:chOff x="107504" y="1052736"/>
              <a:chExt cx="5210089" cy="5304589"/>
            </a:xfrm>
          </p:grpSpPr>
          <p:sp>
            <p:nvSpPr>
              <p:cNvPr id="58" name="Oval 31"/>
              <p:cNvSpPr/>
              <p:nvPr/>
            </p:nvSpPr>
            <p:spPr bwMode="auto">
              <a:xfrm>
                <a:off x="107504" y="1056574"/>
                <a:ext cx="4830711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59" name="Oval 31"/>
              <p:cNvSpPr/>
              <p:nvPr/>
            </p:nvSpPr>
            <p:spPr bwMode="auto">
              <a:xfrm>
                <a:off x="250821" y="11324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60" name="Oval 31"/>
              <p:cNvSpPr/>
              <p:nvPr/>
            </p:nvSpPr>
            <p:spPr bwMode="auto">
              <a:xfrm>
                <a:off x="267682" y="13178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61" name="Oval 31"/>
              <p:cNvSpPr/>
              <p:nvPr/>
            </p:nvSpPr>
            <p:spPr bwMode="auto">
              <a:xfrm>
                <a:off x="486877" y="13178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62" name="Oval 31"/>
              <p:cNvSpPr/>
              <p:nvPr/>
            </p:nvSpPr>
            <p:spPr bwMode="auto">
              <a:xfrm>
                <a:off x="267682" y="1536926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</p:grpSp>
      <p:sp>
        <p:nvSpPr>
          <p:cNvPr id="65" name="Marcador de texto 65"/>
          <p:cNvSpPr>
            <a:spLocks noGrp="1"/>
          </p:cNvSpPr>
          <p:nvPr>
            <p:ph type="body" sz="quarter" idx="16" hasCustomPrompt="1"/>
          </p:nvPr>
        </p:nvSpPr>
        <p:spPr>
          <a:xfrm>
            <a:off x="2865098" y="1882816"/>
            <a:ext cx="412100" cy="361172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F52351"/>
                </a:solidFill>
                <a:latin typeface="Arial Black"/>
                <a:cs typeface="Arial Black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grpSp>
        <p:nvGrpSpPr>
          <p:cNvPr id="80" name="Agrupar 58"/>
          <p:cNvGrpSpPr>
            <a:grpSpLocks/>
          </p:cNvGrpSpPr>
          <p:nvPr userDrawn="1"/>
        </p:nvGrpSpPr>
        <p:grpSpPr bwMode="auto">
          <a:xfrm>
            <a:off x="539552" y="4005064"/>
            <a:ext cx="553442" cy="571352"/>
            <a:chOff x="4133048" y="1052736"/>
            <a:chExt cx="5210089" cy="5376597"/>
          </a:xfrm>
        </p:grpSpPr>
        <p:grpSp>
          <p:nvGrpSpPr>
            <p:cNvPr id="81" name="Agrupar 59"/>
            <p:cNvGrpSpPr>
              <a:grpSpLocks/>
            </p:cNvGrpSpPr>
            <p:nvPr/>
          </p:nvGrpSpPr>
          <p:grpSpPr bwMode="auto">
            <a:xfrm>
              <a:off x="4283968" y="1052736"/>
              <a:ext cx="4975456" cy="4896544"/>
              <a:chOff x="107504" y="1052736"/>
              <a:chExt cx="4975456" cy="4896544"/>
            </a:xfrm>
          </p:grpSpPr>
          <p:sp>
            <p:nvSpPr>
              <p:cNvPr id="88" name="Oval 31"/>
              <p:cNvSpPr/>
              <p:nvPr/>
            </p:nvSpPr>
            <p:spPr bwMode="auto">
              <a:xfrm>
                <a:off x="108332" y="1052736"/>
                <a:ext cx="4830711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89" name="Oval 31"/>
              <p:cNvSpPr/>
              <p:nvPr/>
            </p:nvSpPr>
            <p:spPr bwMode="auto">
              <a:xfrm>
                <a:off x="251649" y="1128584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  <p:grpSp>
          <p:nvGrpSpPr>
            <p:cNvPr id="82" name="Agrupar 60"/>
            <p:cNvGrpSpPr>
              <a:grpSpLocks/>
            </p:cNvGrpSpPr>
            <p:nvPr/>
          </p:nvGrpSpPr>
          <p:grpSpPr bwMode="auto">
            <a:xfrm>
              <a:off x="4133048" y="1124744"/>
              <a:ext cx="5210089" cy="5304589"/>
              <a:chOff x="107504" y="1052736"/>
              <a:chExt cx="5210089" cy="5304589"/>
            </a:xfrm>
          </p:grpSpPr>
          <p:sp>
            <p:nvSpPr>
              <p:cNvPr id="83" name="Oval 31"/>
              <p:cNvSpPr/>
              <p:nvPr/>
            </p:nvSpPr>
            <p:spPr bwMode="auto">
              <a:xfrm>
                <a:off x="107504" y="1056574"/>
                <a:ext cx="4830711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84" name="Oval 31"/>
              <p:cNvSpPr/>
              <p:nvPr/>
            </p:nvSpPr>
            <p:spPr bwMode="auto">
              <a:xfrm>
                <a:off x="250821" y="11324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85" name="Oval 31"/>
              <p:cNvSpPr/>
              <p:nvPr/>
            </p:nvSpPr>
            <p:spPr bwMode="auto">
              <a:xfrm>
                <a:off x="267682" y="13178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86" name="Oval 31"/>
              <p:cNvSpPr/>
              <p:nvPr/>
            </p:nvSpPr>
            <p:spPr bwMode="auto">
              <a:xfrm>
                <a:off x="486877" y="13178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87" name="Oval 31"/>
              <p:cNvSpPr/>
              <p:nvPr/>
            </p:nvSpPr>
            <p:spPr bwMode="auto">
              <a:xfrm>
                <a:off x="267682" y="1536926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</p:grpSp>
      <p:sp>
        <p:nvSpPr>
          <p:cNvPr id="90" name="Marcador de texto 65"/>
          <p:cNvSpPr>
            <a:spLocks noGrp="1"/>
          </p:cNvSpPr>
          <p:nvPr>
            <p:ph type="body" sz="quarter" idx="17" hasCustomPrompt="1"/>
          </p:nvPr>
        </p:nvSpPr>
        <p:spPr>
          <a:xfrm>
            <a:off x="610228" y="4110352"/>
            <a:ext cx="412100" cy="361172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F52351"/>
                </a:solidFill>
                <a:latin typeface="Arial Black"/>
                <a:cs typeface="Arial Black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grpSp>
        <p:nvGrpSpPr>
          <p:cNvPr id="91" name="Agrupar 58"/>
          <p:cNvGrpSpPr>
            <a:grpSpLocks/>
          </p:cNvGrpSpPr>
          <p:nvPr userDrawn="1"/>
        </p:nvGrpSpPr>
        <p:grpSpPr bwMode="auto">
          <a:xfrm>
            <a:off x="2794422" y="4005064"/>
            <a:ext cx="553442" cy="571352"/>
            <a:chOff x="4133048" y="1052736"/>
            <a:chExt cx="5210089" cy="5376597"/>
          </a:xfrm>
        </p:grpSpPr>
        <p:grpSp>
          <p:nvGrpSpPr>
            <p:cNvPr id="92" name="Agrupar 59"/>
            <p:cNvGrpSpPr>
              <a:grpSpLocks/>
            </p:cNvGrpSpPr>
            <p:nvPr/>
          </p:nvGrpSpPr>
          <p:grpSpPr bwMode="auto">
            <a:xfrm>
              <a:off x="4283968" y="1052736"/>
              <a:ext cx="4975456" cy="4896544"/>
              <a:chOff x="107504" y="1052736"/>
              <a:chExt cx="4975456" cy="4896544"/>
            </a:xfrm>
          </p:grpSpPr>
          <p:sp>
            <p:nvSpPr>
              <p:cNvPr id="99" name="Oval 31"/>
              <p:cNvSpPr/>
              <p:nvPr/>
            </p:nvSpPr>
            <p:spPr bwMode="auto">
              <a:xfrm>
                <a:off x="108332" y="1052736"/>
                <a:ext cx="4830711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00" name="Oval 31"/>
              <p:cNvSpPr/>
              <p:nvPr/>
            </p:nvSpPr>
            <p:spPr bwMode="auto">
              <a:xfrm>
                <a:off x="251649" y="1128584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  <p:grpSp>
          <p:nvGrpSpPr>
            <p:cNvPr id="93" name="Agrupar 60"/>
            <p:cNvGrpSpPr>
              <a:grpSpLocks/>
            </p:cNvGrpSpPr>
            <p:nvPr/>
          </p:nvGrpSpPr>
          <p:grpSpPr bwMode="auto">
            <a:xfrm>
              <a:off x="4133048" y="1124744"/>
              <a:ext cx="5210089" cy="5304589"/>
              <a:chOff x="107504" y="1052736"/>
              <a:chExt cx="5210089" cy="5304589"/>
            </a:xfrm>
          </p:grpSpPr>
          <p:sp>
            <p:nvSpPr>
              <p:cNvPr id="94" name="Oval 31"/>
              <p:cNvSpPr/>
              <p:nvPr/>
            </p:nvSpPr>
            <p:spPr bwMode="auto">
              <a:xfrm>
                <a:off x="107504" y="1056574"/>
                <a:ext cx="4830711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5" name="Oval 31"/>
              <p:cNvSpPr/>
              <p:nvPr/>
            </p:nvSpPr>
            <p:spPr bwMode="auto">
              <a:xfrm>
                <a:off x="250821" y="11324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6" name="Oval 31"/>
              <p:cNvSpPr/>
              <p:nvPr/>
            </p:nvSpPr>
            <p:spPr bwMode="auto">
              <a:xfrm>
                <a:off x="267682" y="13178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7" name="Oval 31"/>
              <p:cNvSpPr/>
              <p:nvPr/>
            </p:nvSpPr>
            <p:spPr bwMode="auto">
              <a:xfrm>
                <a:off x="486877" y="1317817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98" name="Oval 31"/>
              <p:cNvSpPr/>
              <p:nvPr/>
            </p:nvSpPr>
            <p:spPr bwMode="auto">
              <a:xfrm>
                <a:off x="267682" y="1536926"/>
                <a:ext cx="4830716" cy="4820399"/>
              </a:xfrm>
              <a:prstGeom prst="ellipse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</p:grpSp>
      <p:sp>
        <p:nvSpPr>
          <p:cNvPr id="101" name="Marcador de texto 65"/>
          <p:cNvSpPr>
            <a:spLocks noGrp="1"/>
          </p:cNvSpPr>
          <p:nvPr>
            <p:ph type="body" sz="quarter" idx="18" hasCustomPrompt="1"/>
          </p:nvPr>
        </p:nvSpPr>
        <p:spPr>
          <a:xfrm>
            <a:off x="2865098" y="4110352"/>
            <a:ext cx="412100" cy="361172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F52351"/>
                </a:solidFill>
                <a:latin typeface="Arial Black"/>
                <a:cs typeface="Arial Black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103" name="Marcador de contenido 26"/>
          <p:cNvSpPr>
            <a:spLocks noGrp="1"/>
          </p:cNvSpPr>
          <p:nvPr>
            <p:ph sz="quarter" idx="19"/>
          </p:nvPr>
        </p:nvSpPr>
        <p:spPr>
          <a:xfrm>
            <a:off x="5076055" y="2133722"/>
            <a:ext cx="3817119" cy="1439294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</a:lstStyle>
          <a:p>
            <a:pPr marL="0" indent="0">
              <a:buNone/>
            </a:pP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*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Some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signal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words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of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the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Simple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Present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are: </a:t>
            </a:r>
            <a:b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</a:b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every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day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/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month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 /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week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always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usually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lang="es-ES" sz="2000" b="1" dirty="0" err="1">
                <a:solidFill>
                  <a:srgbClr val="595959"/>
                </a:solidFill>
                <a:latin typeface="Arial"/>
                <a:cs typeface="Arial"/>
              </a:rPr>
              <a:t>sometimes</a:t>
            </a:r>
            <a:r>
              <a:rPr lang="es-ES" sz="2000" b="1" dirty="0">
                <a:solidFill>
                  <a:srgbClr val="595959"/>
                </a:solidFill>
                <a:latin typeface="Arial"/>
                <a:cs typeface="Arial"/>
              </a:rPr>
              <a:t>...</a:t>
            </a:r>
          </a:p>
          <a:p>
            <a:pPr marL="0" indent="0">
              <a:buNone/>
            </a:pPr>
            <a:endParaRPr lang="es-ES" sz="2000" dirty="0">
              <a:solidFill>
                <a:srgbClr val="595959"/>
              </a:solidFill>
              <a:latin typeface="Arial"/>
              <a:cs typeface="Arial"/>
            </a:endParaRPr>
          </a:p>
        </p:txBody>
      </p:sp>
      <p:sp>
        <p:nvSpPr>
          <p:cNvPr id="17" name="Marcador de texto 16"/>
          <p:cNvSpPr>
            <a:spLocks noGrp="1"/>
          </p:cNvSpPr>
          <p:nvPr>
            <p:ph type="body" sz="quarter" idx="20" hasCustomPrompt="1"/>
          </p:nvPr>
        </p:nvSpPr>
        <p:spPr>
          <a:xfrm>
            <a:off x="5076825" y="3933825"/>
            <a:ext cx="3816350" cy="2016125"/>
          </a:xfrm>
          <a:prstGeom prst="rect">
            <a:avLst/>
          </a:prstGeom>
        </p:spPr>
        <p:txBody>
          <a:bodyPr vert="horz"/>
          <a:lstStyle>
            <a:lvl1pPr>
              <a:lnSpc>
                <a:spcPct val="130000"/>
              </a:lnSpc>
              <a:spcBef>
                <a:spcPct val="20000"/>
              </a:spcBef>
              <a:buFont typeface="Arial" charset="0"/>
              <a:buNone/>
              <a:defRPr sz="3200"/>
            </a:lvl1pPr>
          </a:lstStyle>
          <a:p>
            <a:pPr>
              <a:lnSpc>
                <a:spcPct val="13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WALK THE DOG WITH HER BROTHER </a:t>
            </a:r>
          </a:p>
          <a:p>
            <a:pPr>
              <a:lnSpc>
                <a:spcPct val="13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PLAY BASEBALL</a:t>
            </a: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GO TO BED AT 10</a:t>
            </a: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GRANDMA / COOK BADLY</a:t>
            </a:r>
          </a:p>
        </p:txBody>
      </p:sp>
    </p:spTree>
    <p:extLst>
      <p:ext uri="{BB962C8B-B14F-4D97-AF65-F5344CB8AC3E}">
        <p14:creationId xmlns:p14="http://schemas.microsoft.com/office/powerpoint/2010/main" val="1738804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Agrupar 17"/>
          <p:cNvGrpSpPr/>
          <p:nvPr userDrawn="1"/>
        </p:nvGrpSpPr>
        <p:grpSpPr>
          <a:xfrm>
            <a:off x="2183" y="1691156"/>
            <a:ext cx="9141817" cy="4474148"/>
            <a:chOff x="2183" y="1519756"/>
            <a:chExt cx="9141817" cy="4474148"/>
          </a:xfrm>
        </p:grpSpPr>
        <p:grpSp>
          <p:nvGrpSpPr>
            <p:cNvPr id="2" name="Agrupar 1"/>
            <p:cNvGrpSpPr/>
            <p:nvPr userDrawn="1"/>
          </p:nvGrpSpPr>
          <p:grpSpPr>
            <a:xfrm>
              <a:off x="2183" y="1519756"/>
              <a:ext cx="9141817" cy="4285508"/>
              <a:chOff x="2183" y="263658"/>
              <a:chExt cx="9141817" cy="5541606"/>
            </a:xfrm>
          </p:grpSpPr>
          <p:grpSp>
            <p:nvGrpSpPr>
              <p:cNvPr id="3" name="Agrupar 2"/>
              <p:cNvGrpSpPr/>
              <p:nvPr userDrawn="1"/>
            </p:nvGrpSpPr>
            <p:grpSpPr>
              <a:xfrm>
                <a:off x="2183" y="263658"/>
                <a:ext cx="9141817" cy="1121734"/>
                <a:chOff x="2183" y="-141006"/>
                <a:chExt cx="9141817" cy="1121734"/>
              </a:xfrm>
            </p:grpSpPr>
            <p:sp>
              <p:nvSpPr>
                <p:cNvPr id="4" name="Rectángulo 3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5" name="Rectángulo 4"/>
                <p:cNvSpPr/>
                <p:nvPr/>
              </p:nvSpPr>
              <p:spPr>
                <a:xfrm>
                  <a:off x="2183" y="0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6" name="Rectángulo 5"/>
                <p:cNvSpPr/>
                <p:nvPr/>
              </p:nvSpPr>
              <p:spPr>
                <a:xfrm>
                  <a:off x="2183" y="-141006"/>
                  <a:ext cx="9141817" cy="606574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  <p:grpSp>
            <p:nvGrpSpPr>
              <p:cNvPr id="12" name="Agrupar 11"/>
              <p:cNvGrpSpPr/>
              <p:nvPr userDrawn="1"/>
            </p:nvGrpSpPr>
            <p:grpSpPr>
              <a:xfrm>
                <a:off x="2183" y="555483"/>
                <a:ext cx="9141817" cy="5249781"/>
                <a:chOff x="2183" y="-55511"/>
                <a:chExt cx="9141817" cy="1036239"/>
              </a:xfrm>
            </p:grpSpPr>
            <p:sp>
              <p:nvSpPr>
                <p:cNvPr id="13" name="Rectángulo 12"/>
                <p:cNvSpPr/>
                <p:nvPr/>
              </p:nvSpPr>
              <p:spPr>
                <a:xfrm>
                  <a:off x="2183" y="144016"/>
                  <a:ext cx="9141817" cy="83671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4" name="Rectángulo 13"/>
                <p:cNvSpPr/>
                <p:nvPr/>
              </p:nvSpPr>
              <p:spPr>
                <a:xfrm>
                  <a:off x="2183" y="-55511"/>
                  <a:ext cx="9141817" cy="955732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  <p:sp>
              <p:nvSpPr>
                <p:cNvPr id="15" name="Rectángulo 14"/>
                <p:cNvSpPr/>
                <p:nvPr/>
              </p:nvSpPr>
              <p:spPr>
                <a:xfrm>
                  <a:off x="2183" y="44624"/>
                  <a:ext cx="9141817" cy="789068"/>
                </a:xfrm>
                <a:prstGeom prst="rect">
                  <a:avLst/>
                </a:prstGeom>
                <a:solidFill>
                  <a:srgbClr val="FFFFFF">
                    <a:alpha val="78000"/>
                  </a:srgb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s-ES"/>
                </a:p>
              </p:txBody>
            </p:sp>
          </p:grpSp>
        </p:grpSp>
        <p:grpSp>
          <p:nvGrpSpPr>
            <p:cNvPr id="7" name="Agrupar 6"/>
            <p:cNvGrpSpPr/>
            <p:nvPr userDrawn="1"/>
          </p:nvGrpSpPr>
          <p:grpSpPr>
            <a:xfrm>
              <a:off x="2183" y="1844824"/>
              <a:ext cx="9141817" cy="4149080"/>
              <a:chOff x="2183" y="-3168352"/>
              <a:chExt cx="9141817" cy="4149080"/>
            </a:xfrm>
          </p:grpSpPr>
          <p:sp>
            <p:nvSpPr>
              <p:cNvPr id="9" name="Rectángulo 8"/>
              <p:cNvSpPr/>
              <p:nvPr/>
            </p:nvSpPr>
            <p:spPr>
              <a:xfrm>
                <a:off x="2183" y="144016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0" name="Rectángulo 9"/>
              <p:cNvSpPr/>
              <p:nvPr/>
            </p:nvSpPr>
            <p:spPr>
              <a:xfrm>
                <a:off x="2183" y="0"/>
                <a:ext cx="9141817" cy="836712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  <p:sp>
            <p:nvSpPr>
              <p:cNvPr id="11" name="Rectángulo 10"/>
              <p:cNvSpPr/>
              <p:nvPr/>
            </p:nvSpPr>
            <p:spPr>
              <a:xfrm>
                <a:off x="2183" y="-3168352"/>
                <a:ext cx="9141817" cy="3819550"/>
              </a:xfrm>
              <a:prstGeom prst="rect">
                <a:avLst/>
              </a:prstGeom>
              <a:solidFill>
                <a:srgbClr val="FFFFFF">
                  <a:alpha val="78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"/>
              </a:p>
            </p:txBody>
          </p:sp>
        </p:grpSp>
      </p:grpSp>
      <p:sp>
        <p:nvSpPr>
          <p:cNvPr id="20" name="Título 19"/>
          <p:cNvSpPr>
            <a:spLocks noGrp="1"/>
          </p:cNvSpPr>
          <p:nvPr>
            <p:ph type="title" hasCustomPrompt="1"/>
          </p:nvPr>
        </p:nvSpPr>
        <p:spPr>
          <a:xfrm>
            <a:off x="457200" y="188640"/>
            <a:ext cx="8229600" cy="1296144"/>
          </a:xfrm>
        </p:spPr>
        <p:txBody>
          <a:bodyPr/>
          <a:lstStyle/>
          <a:p>
            <a:pPr marL="0" indent="0"/>
            <a: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  <a:t>SIMPLE PRESENT TENSE</a:t>
            </a:r>
            <a:b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</a:b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for</a:t>
            </a:r>
            <a:r>
              <a:rPr lang="es-ES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dirty="0" err="1">
                <a:solidFill>
                  <a:schemeClr val="bg1"/>
                </a:solidFill>
                <a:latin typeface="Arial"/>
                <a:cs typeface="Arial"/>
              </a:rPr>
              <a:t>routines</a:t>
            </a:r>
            <a:endParaRPr lang="es-ES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6" name="Marcador de posición de imagen 15"/>
          <p:cNvSpPr>
            <a:spLocks noGrp="1"/>
          </p:cNvSpPr>
          <p:nvPr>
            <p:ph type="pic" sz="quarter" idx="10"/>
          </p:nvPr>
        </p:nvSpPr>
        <p:spPr>
          <a:xfrm>
            <a:off x="539556" y="2060848"/>
            <a:ext cx="3816418" cy="3816422"/>
          </a:xfrm>
          <a:prstGeom prst="rect">
            <a:avLst/>
          </a:prstGeom>
        </p:spPr>
        <p:txBody>
          <a:bodyPr vert="horz"/>
          <a:lstStyle/>
          <a:p>
            <a:endParaRPr lang="es-ES"/>
          </a:p>
        </p:txBody>
      </p:sp>
      <p:sp>
        <p:nvSpPr>
          <p:cNvPr id="26" name="Rectangle 44"/>
          <p:cNvSpPr/>
          <p:nvPr userDrawn="1"/>
        </p:nvSpPr>
        <p:spPr bwMode="auto">
          <a:xfrm>
            <a:off x="4788024" y="5368032"/>
            <a:ext cx="3923928" cy="4365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7" name="Rectangle 42"/>
          <p:cNvSpPr/>
          <p:nvPr userDrawn="1"/>
        </p:nvSpPr>
        <p:spPr bwMode="auto">
          <a:xfrm>
            <a:off x="4788024" y="4501009"/>
            <a:ext cx="3923928" cy="43497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" name="Marcador de contenido 26"/>
          <p:cNvSpPr>
            <a:spLocks noGrp="1"/>
          </p:cNvSpPr>
          <p:nvPr>
            <p:ph sz="quarter" idx="19" hasCustomPrompt="1"/>
          </p:nvPr>
        </p:nvSpPr>
        <p:spPr>
          <a:xfrm>
            <a:off x="4860031" y="2277068"/>
            <a:ext cx="4067945" cy="1439294"/>
          </a:xfrm>
          <a:prstGeom prst="rect">
            <a:avLst/>
          </a:prstGeom>
        </p:spPr>
        <p:txBody>
          <a:bodyPr vert="horz"/>
          <a:lstStyle>
            <a:lvl1pPr>
              <a:defRPr sz="2800" baseline="0">
                <a:latin typeface="Arial Black"/>
                <a:cs typeface="Arial Black"/>
              </a:defRPr>
            </a:lvl1pPr>
          </a:lstStyle>
          <a:p>
            <a:pPr marL="0" indent="0">
              <a:buNone/>
            </a:pPr>
            <a:r>
              <a:rPr lang="es-ES" dirty="0" err="1"/>
              <a:t>Associate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image</a:t>
            </a:r>
            <a:r>
              <a:rPr lang="es-ES" dirty="0"/>
              <a:t> </a:t>
            </a:r>
            <a:r>
              <a:rPr lang="es-ES" dirty="0" err="1"/>
              <a:t>with</a:t>
            </a:r>
            <a:r>
              <a:rPr lang="es-ES" dirty="0"/>
              <a:t> </a:t>
            </a:r>
            <a:r>
              <a:rPr lang="es-ES" dirty="0" err="1"/>
              <a:t>one</a:t>
            </a:r>
            <a:r>
              <a:rPr lang="es-ES" dirty="0"/>
              <a:t> of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phrases</a:t>
            </a:r>
            <a:r>
              <a:rPr lang="es-ES" dirty="0"/>
              <a:t> </a:t>
            </a:r>
            <a:r>
              <a:rPr lang="es-ES" dirty="0" err="1"/>
              <a:t>below</a:t>
            </a:r>
            <a:endParaRPr lang="es-ES" dirty="0"/>
          </a:p>
        </p:txBody>
      </p:sp>
      <p:sp>
        <p:nvSpPr>
          <p:cNvPr id="17" name="Marcador de texto 16"/>
          <p:cNvSpPr>
            <a:spLocks noGrp="1"/>
          </p:cNvSpPr>
          <p:nvPr>
            <p:ph type="body" sz="quarter" idx="20" hasCustomPrompt="1"/>
          </p:nvPr>
        </p:nvSpPr>
        <p:spPr>
          <a:xfrm>
            <a:off x="4932114" y="4077171"/>
            <a:ext cx="3816350" cy="2016125"/>
          </a:xfrm>
          <a:prstGeom prst="rect">
            <a:avLst/>
          </a:prstGeom>
        </p:spPr>
        <p:txBody>
          <a:bodyPr vert="horz"/>
          <a:lstStyle>
            <a:lvl1pPr>
              <a:lnSpc>
                <a:spcPct val="130000"/>
              </a:lnSpc>
              <a:spcBef>
                <a:spcPct val="20000"/>
              </a:spcBef>
              <a:buFont typeface="Arial" charset="0"/>
              <a:buNone/>
              <a:defRPr sz="3200"/>
            </a:lvl1pPr>
          </a:lstStyle>
          <a:p>
            <a:pPr>
              <a:lnSpc>
                <a:spcPct val="13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WALK THE DOG WITH HER BROTHER </a:t>
            </a:r>
          </a:p>
          <a:p>
            <a:pPr>
              <a:lnSpc>
                <a:spcPct val="13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PLAY BASEBALL</a:t>
            </a: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GO TO BED AT 10</a:t>
            </a: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GRANDMA / COOK BADLY</a:t>
            </a:r>
          </a:p>
        </p:txBody>
      </p:sp>
    </p:spTree>
    <p:extLst>
      <p:ext uri="{BB962C8B-B14F-4D97-AF65-F5344CB8AC3E}">
        <p14:creationId xmlns:p14="http://schemas.microsoft.com/office/powerpoint/2010/main" val="1793215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188640"/>
            <a:ext cx="8229600" cy="70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z="4400" b="1" dirty="0">
                <a:solidFill>
                  <a:srgbClr val="F93F63"/>
                </a:solidFill>
                <a:latin typeface="Arial Black" charset="0"/>
                <a:cs typeface="Arial Black" charset="0"/>
              </a:rPr>
              <a:t>ON</a:t>
            </a:r>
          </a:p>
        </p:txBody>
      </p:sp>
      <p:sp>
        <p:nvSpPr>
          <p:cNvPr id="8" name="Rectángulo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523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Rectángulo 8"/>
          <p:cNvSpPr/>
          <p:nvPr userDrawn="1"/>
        </p:nvSpPr>
        <p:spPr>
          <a:xfrm>
            <a:off x="0" y="6381750"/>
            <a:ext cx="9144000" cy="476250"/>
          </a:xfrm>
          <a:prstGeom prst="rect">
            <a:avLst/>
          </a:prstGeom>
          <a:solidFill>
            <a:srgbClr val="F523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93F63"/>
              </a:solidFill>
            </a:endParaRPr>
          </a:p>
        </p:txBody>
      </p:sp>
      <p:cxnSp>
        <p:nvCxnSpPr>
          <p:cNvPr id="10" name="Conector recto 9"/>
          <p:cNvCxnSpPr/>
          <p:nvPr userDrawn="1"/>
        </p:nvCxnSpPr>
        <p:spPr>
          <a:xfrm>
            <a:off x="468313" y="6669088"/>
            <a:ext cx="8207375" cy="0"/>
          </a:xfrm>
          <a:prstGeom prst="line">
            <a:avLst/>
          </a:prstGeom>
          <a:ln w="3175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ángulo 10"/>
          <p:cNvSpPr/>
          <p:nvPr userDrawn="1"/>
        </p:nvSpPr>
        <p:spPr>
          <a:xfrm>
            <a:off x="3635375" y="6381750"/>
            <a:ext cx="1873250" cy="476250"/>
          </a:xfrm>
          <a:prstGeom prst="rect">
            <a:avLst/>
          </a:prstGeom>
          <a:solidFill>
            <a:srgbClr val="F523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Imagen 14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6532563"/>
            <a:ext cx="129540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55" r:id="rId9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://www.thinkstockphotos.com/image/stock-photo-blizzard-on-the-road/518277863" TargetMode="External"/><Relationship Id="rId7" Type="http://schemas.openxmlformats.org/officeDocument/2006/relationships/hyperlink" Target="http://www.thinkstockphotos.com/image/stock-photo-beautiful-new-england-style-home-exterior-at/47201806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jpeg"/><Relationship Id="rId5" Type="http://schemas.openxmlformats.org/officeDocument/2006/relationships/hyperlink" Target="http://www.thinkstockphotos.com/image/stock-photo-portrait-of-happy-laughing-man/492529287" TargetMode="Externa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://www.thinkstockphotos.com/image/stock-photo-businessman-using-smart-phone/187625854" TargetMode="External"/><Relationship Id="rId7" Type="http://schemas.openxmlformats.org/officeDocument/2006/relationships/hyperlink" Target="http://www.thinkstockphotos.com.au/image/stock-photo-security-guard-watching-elementary-students/78617479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hyperlink" Target="http://www.thinkstockphotos.com/image/stock-photo-crowd-audience-looking-at-screen/500669179" TargetMode="Externa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hyperlink" Target="http://www.thinkstockphotos.com/image/stock-photo-secondary-school-students-walking-in-park/78775246" TargetMode="External"/><Relationship Id="rId7" Type="http://schemas.openxmlformats.org/officeDocument/2006/relationships/hyperlink" Target="http://www.thinkstockphotos.com/image/stock-photo-businessmen-eating-lunch/83066392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hyperlink" Target="http://www.thinkstockphotos.com/image/stock-photo-father-and-son-playing-video-game/490068697" TargetMode="Externa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http://www.thinkstockphotos.com/image/stock-photo-man-photographing-his-catch/78774611" TargetMode="External"/><Relationship Id="rId7" Type="http://schemas.openxmlformats.org/officeDocument/2006/relationships/hyperlink" Target="http://www.thinkstockphotos.com/image/stock-photo-low-section-view-of-a-soccer-player-kicking-a/94786408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hyperlink" Target="http://www.thinkstockphotos.com/image/stock-photo-multi-ethnic-girl-preparing-food-in-the/463276909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http://www.thinkstockphotos.com/image/stock-photo-teenagers-friends-having-fun-playing-guitar/477096927" TargetMode="External"/><Relationship Id="rId7" Type="http://schemas.openxmlformats.org/officeDocument/2006/relationships/hyperlink" Target="http://www.thinkstockphotos.com/image/stock-photo-beautiful-young-women-in-shopping-urban-city/478607205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hyperlink" Target="http://www.thinkstockphotos.com/image/stock-photo-math-problems/470493341" TargetMode="External"/><Relationship Id="rId10" Type="http://schemas.openxmlformats.org/officeDocument/2006/relationships/image" Target="../media/image17.jpeg"/><Relationship Id="rId4" Type="http://schemas.openxmlformats.org/officeDocument/2006/relationships/image" Target="../media/image14.jpeg"/><Relationship Id="rId9" Type="http://schemas.openxmlformats.org/officeDocument/2006/relationships/hyperlink" Target="http://www.thinkstockphotos.com/image/stock-photo-pupils-in-elementary-school-basketball-team/510129847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inkstockphotos.com/image/stock-illustration-web-calendar/168814859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inkstockphotos.com/image/stock-illustration-web-calendar/168814859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hyperlink" Target="http://www.thinkstockphotos.com/image/stock-photo-skateboarder-jump-at-skatepark/464673522" TargetMode="External"/><Relationship Id="rId7" Type="http://schemas.openxmlformats.org/officeDocument/2006/relationships/hyperlink" Target="http://www.thinkstockphotos.com/image/stock-photo-reading/479096608" TargetMode="External"/><Relationship Id="rId12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11" Type="http://schemas.openxmlformats.org/officeDocument/2006/relationships/hyperlink" Target="http://www.thinkstockphotos.com/image/stock-photo-female-teacher-writing-various-high-school/187895802" TargetMode="External"/><Relationship Id="rId5" Type="http://schemas.openxmlformats.org/officeDocument/2006/relationships/hyperlink" Target="http://www.thinkstockphotos.com/image/stock-photo-boy-doing-his-homework/84516640" TargetMode="External"/><Relationship Id="rId10" Type="http://schemas.openxmlformats.org/officeDocument/2006/relationships/image" Target="../media/image22.jpeg"/><Relationship Id="rId4" Type="http://schemas.openxmlformats.org/officeDocument/2006/relationships/image" Target="../media/image19.jpeg"/><Relationship Id="rId9" Type="http://schemas.openxmlformats.org/officeDocument/2006/relationships/hyperlink" Target="http://www.thinkstockphotos.com/image/stock-photo-two-families-eating-meal-at-outdoor/469186632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inkstockphotos.com/image/stock-photo-frequency-adverbs-and-speech-bubble/483717473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exto 4"/>
          <p:cNvSpPr>
            <a:spLocks noGrp="1"/>
          </p:cNvSpPr>
          <p:nvPr>
            <p:ph type="body" sz="quarter" idx="10"/>
          </p:nvPr>
        </p:nvSpPr>
        <p:spPr>
          <a:xfrm>
            <a:off x="539551" y="2780953"/>
            <a:ext cx="8136905" cy="1296094"/>
          </a:xfrm>
        </p:spPr>
        <p:txBody>
          <a:bodyPr/>
          <a:lstStyle/>
          <a:p>
            <a:pPr marL="0" indent="0" algn="ctr">
              <a:buNone/>
            </a:pPr>
            <a:r>
              <a:rPr lang="es-ES" sz="4400" dirty="0">
                <a:solidFill>
                  <a:srgbClr val="FFFFFF"/>
                </a:solidFill>
                <a:latin typeface="Arial Black"/>
                <a:cs typeface="Arial Black"/>
              </a:rPr>
              <a:t>FREQUENCY ADVERBS</a:t>
            </a:r>
            <a:br>
              <a:rPr lang="es-ES" sz="4400" dirty="0">
                <a:solidFill>
                  <a:srgbClr val="FFFFFF"/>
                </a:solidFill>
                <a:latin typeface="Arial Black"/>
                <a:cs typeface="Arial Black"/>
              </a:rPr>
            </a:br>
            <a:endParaRPr lang="es-ES" dirty="0">
              <a:solidFill>
                <a:srgbClr val="FFFFFF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1915091174"/>
              </p:ext>
            </p:extLst>
          </p:nvPr>
        </p:nvGraphicFramePr>
        <p:xfrm>
          <a:off x="1331640" y="1268760"/>
          <a:ext cx="6691338" cy="4675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2071670" y="285728"/>
            <a:ext cx="4786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Arial Black" pitchFamily="34" charset="0"/>
              </a:rPr>
              <a:t>FREQUENCY GRAPH</a:t>
            </a:r>
          </a:p>
        </p:txBody>
      </p:sp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quarter" idx="10"/>
          </p:nvPr>
        </p:nvSpPr>
        <p:spPr>
          <a:xfrm>
            <a:off x="755576" y="4653136"/>
            <a:ext cx="2000264" cy="1223566"/>
          </a:xfrm>
        </p:spPr>
        <p:txBody>
          <a:bodyPr/>
          <a:lstStyle/>
          <a:p>
            <a:pPr algn="ctr">
              <a:buNone/>
            </a:pPr>
            <a:r>
              <a:rPr lang="pt-BR" sz="2000" dirty="0" err="1">
                <a:latin typeface="Arial"/>
                <a:cs typeface="Arial"/>
              </a:rPr>
              <a:t>It</a:t>
            </a:r>
            <a:r>
              <a:rPr lang="pt-BR" sz="2000" dirty="0" err="1">
                <a:solidFill>
                  <a:srgbClr val="006D9B"/>
                </a:solidFill>
                <a:latin typeface="Arial"/>
                <a:cs typeface="Arial"/>
              </a:rPr>
              <a:t>’s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solidFill>
                  <a:srgbClr val="F93F63"/>
                </a:solidFill>
                <a:latin typeface="Arial"/>
                <a:cs typeface="Arial"/>
              </a:rPr>
              <a:t>usually</a:t>
            </a:r>
            <a:r>
              <a:rPr lang="pt-BR" sz="20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pt-BR" sz="2000" dirty="0" err="1">
                <a:latin typeface="Arial"/>
                <a:cs typeface="Arial"/>
              </a:rPr>
              <a:t>snowy</a:t>
            </a:r>
            <a:r>
              <a:rPr lang="pt-BR" sz="2000" dirty="0">
                <a:latin typeface="Arial"/>
                <a:cs typeface="Arial"/>
              </a:rPr>
              <a:t> in </a:t>
            </a:r>
            <a:r>
              <a:rPr lang="pt-BR" sz="2000" dirty="0" err="1">
                <a:latin typeface="Arial"/>
                <a:cs typeface="Arial"/>
              </a:rPr>
              <a:t>January</a:t>
            </a:r>
            <a:r>
              <a:rPr lang="pt-BR" sz="2000" dirty="0">
                <a:latin typeface="Arial"/>
                <a:cs typeface="Arial"/>
              </a:rPr>
              <a:t>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Look and </a:t>
            </a:r>
            <a:r>
              <a:rPr lang="es-ES" dirty="0" err="1">
                <a:solidFill>
                  <a:schemeClr val="bg1"/>
                </a:solidFill>
                <a:latin typeface="Arial Black"/>
                <a:cs typeface="Arial Black"/>
              </a:rPr>
              <a:t>read</a:t>
            </a:r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.</a:t>
            </a:r>
          </a:p>
        </p:txBody>
      </p:sp>
      <p:sp>
        <p:nvSpPr>
          <p:cNvPr id="8" name="Espaço Reservado para Texto 5"/>
          <p:cNvSpPr txBox="1">
            <a:spLocks/>
          </p:cNvSpPr>
          <p:nvPr/>
        </p:nvSpPr>
        <p:spPr>
          <a:xfrm>
            <a:off x="3635896" y="4643446"/>
            <a:ext cx="2357454" cy="1223566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2000" dirty="0">
                <a:latin typeface="Arial"/>
                <a:cs typeface="Arial"/>
              </a:rPr>
              <a:t>He</a:t>
            </a:r>
            <a:r>
              <a:rPr lang="pt-BR" sz="2000" dirty="0">
                <a:solidFill>
                  <a:srgbClr val="006D9B"/>
                </a:solidFill>
                <a:latin typeface="Arial"/>
                <a:cs typeface="Arial"/>
              </a:rPr>
              <a:t>‘s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always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happy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when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he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travels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to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the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mountains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</a:p>
        </p:txBody>
      </p:sp>
      <p:sp>
        <p:nvSpPr>
          <p:cNvPr id="10" name="Espaço Reservado para Texto 5"/>
          <p:cNvSpPr txBox="1">
            <a:spLocks/>
          </p:cNvSpPr>
          <p:nvPr/>
        </p:nvSpPr>
        <p:spPr>
          <a:xfrm>
            <a:off x="6444208" y="4653136"/>
            <a:ext cx="2357454" cy="1223566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2000" dirty="0" err="1">
                <a:latin typeface="Arial"/>
                <a:cs typeface="Arial"/>
              </a:rPr>
              <a:t>She</a:t>
            </a:r>
            <a:r>
              <a:rPr lang="pt-BR" sz="2000" dirty="0" err="1">
                <a:solidFill>
                  <a:srgbClr val="006D9B"/>
                </a:solidFill>
                <a:latin typeface="Arial"/>
                <a:cs typeface="Arial"/>
              </a:rPr>
              <a:t>’s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never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home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on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Saturday</a:t>
            </a:r>
            <a:r>
              <a:rPr kumimoji="0" lang="pt-BR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evenings</a:t>
            </a:r>
            <a:r>
              <a:rPr kumimoji="0" lang="pt-BR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9" name="Imagem 8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7497" y="2609987"/>
            <a:ext cx="2357454" cy="1928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m 13">
            <a:hlinkClick r:id="rId5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63888" y="2846577"/>
            <a:ext cx="2547944" cy="1692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m 14">
            <a:hlinkClick r:id="rId7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5193" y="2062155"/>
            <a:ext cx="1651210" cy="2476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4597860"/>
      </p:ext>
    </p:extLst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quarter" idx="10"/>
          </p:nvPr>
        </p:nvSpPr>
        <p:spPr>
          <a:xfrm>
            <a:off x="571472" y="4643446"/>
            <a:ext cx="2000264" cy="1223566"/>
          </a:xfrm>
        </p:spPr>
        <p:txBody>
          <a:bodyPr/>
          <a:lstStyle/>
          <a:p>
            <a:pPr>
              <a:buNone/>
            </a:pPr>
            <a:r>
              <a:rPr lang="pt-BR" sz="2000" dirty="0" err="1">
                <a:latin typeface="Arial"/>
                <a:cs typeface="Arial"/>
              </a:rPr>
              <a:t>We’</a:t>
            </a:r>
            <a:r>
              <a:rPr lang="pt-BR" sz="2000" dirty="0" err="1">
                <a:solidFill>
                  <a:srgbClr val="006D9B"/>
                </a:solidFill>
                <a:latin typeface="Arial"/>
                <a:cs typeface="Arial"/>
              </a:rPr>
              <a:t>re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solidFill>
                  <a:srgbClr val="F93F63"/>
                </a:solidFill>
                <a:latin typeface="Arial"/>
                <a:cs typeface="Arial"/>
              </a:rPr>
              <a:t>often</a:t>
            </a:r>
            <a:r>
              <a:rPr lang="pt-BR" sz="20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pt-BR" sz="2000" dirty="0" err="1">
                <a:latin typeface="Arial"/>
                <a:cs typeface="Arial"/>
              </a:rPr>
              <a:t>at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latin typeface="Arial"/>
                <a:cs typeface="Arial"/>
              </a:rPr>
              <a:t>the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latin typeface="Arial"/>
                <a:cs typeface="Arial"/>
              </a:rPr>
              <a:t>movies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latin typeface="Arial"/>
                <a:cs typeface="Arial"/>
              </a:rPr>
              <a:t>on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latin typeface="Arial"/>
                <a:cs typeface="Arial"/>
              </a:rPr>
              <a:t>Friday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latin typeface="Arial"/>
                <a:cs typeface="Arial"/>
              </a:rPr>
              <a:t>evenings</a:t>
            </a:r>
            <a:r>
              <a:rPr lang="pt-BR" sz="2000" dirty="0">
                <a:latin typeface="Arial"/>
                <a:cs typeface="Arial"/>
              </a:rPr>
              <a:t>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Look and </a:t>
            </a:r>
            <a:r>
              <a:rPr lang="es-ES" dirty="0" err="1">
                <a:solidFill>
                  <a:schemeClr val="bg1"/>
                </a:solidFill>
                <a:latin typeface="Arial Black"/>
                <a:cs typeface="Arial Black"/>
              </a:rPr>
              <a:t>read</a:t>
            </a:r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.</a:t>
            </a:r>
          </a:p>
        </p:txBody>
      </p:sp>
      <p:sp>
        <p:nvSpPr>
          <p:cNvPr id="8" name="Espaço Reservado para Texto 5"/>
          <p:cNvSpPr txBox="1">
            <a:spLocks/>
          </p:cNvSpPr>
          <p:nvPr/>
        </p:nvSpPr>
        <p:spPr>
          <a:xfrm>
            <a:off x="3347864" y="4653136"/>
            <a:ext cx="2357454" cy="1223566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2000" dirty="0">
                <a:latin typeface="Arial"/>
                <a:cs typeface="Arial"/>
              </a:rPr>
              <a:t>I</a:t>
            </a:r>
            <a:r>
              <a:rPr lang="pt-BR" sz="2000" dirty="0">
                <a:solidFill>
                  <a:srgbClr val="006D9B"/>
                </a:solidFill>
                <a:latin typeface="Arial"/>
                <a:cs typeface="Arial"/>
              </a:rPr>
              <a:t>‘m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always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online.</a:t>
            </a:r>
          </a:p>
        </p:txBody>
      </p:sp>
      <p:sp>
        <p:nvSpPr>
          <p:cNvPr id="10" name="Espaço Reservado para Texto 5"/>
          <p:cNvSpPr txBox="1">
            <a:spLocks/>
          </p:cNvSpPr>
          <p:nvPr/>
        </p:nvSpPr>
        <p:spPr>
          <a:xfrm>
            <a:off x="6286512" y="4643446"/>
            <a:ext cx="2357454" cy="1223566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2000" dirty="0" err="1">
                <a:latin typeface="Arial"/>
                <a:cs typeface="Arial"/>
              </a:rPr>
              <a:t>They</a:t>
            </a:r>
            <a:r>
              <a:rPr lang="pt-BR" sz="2000" dirty="0" err="1">
                <a:solidFill>
                  <a:srgbClr val="006D9B"/>
                </a:solidFill>
                <a:latin typeface="Arial"/>
                <a:cs typeface="Arial"/>
              </a:rPr>
              <a:t>’re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hardly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ever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late for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class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</a:p>
        </p:txBody>
      </p:sp>
      <p:pic>
        <p:nvPicPr>
          <p:cNvPr id="11" name="Imagem 10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0124" y="2765586"/>
            <a:ext cx="2619382" cy="17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11">
            <a:hlinkClick r:id="rId5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339" y="2790812"/>
            <a:ext cx="2325211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>
            <a:hlinkClick r:id="rId7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6696" y="2804254"/>
            <a:ext cx="2571768" cy="1701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4597860"/>
      </p:ext>
    </p:extLst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quarter" idx="10"/>
          </p:nvPr>
        </p:nvSpPr>
        <p:spPr>
          <a:xfrm>
            <a:off x="323528" y="4653136"/>
            <a:ext cx="2000264" cy="1223566"/>
          </a:xfrm>
        </p:spPr>
        <p:txBody>
          <a:bodyPr/>
          <a:lstStyle/>
          <a:p>
            <a:pPr>
              <a:buNone/>
            </a:pPr>
            <a:r>
              <a:rPr lang="pt-BR" sz="2000" dirty="0" err="1">
                <a:latin typeface="Arial"/>
                <a:cs typeface="Arial"/>
              </a:rPr>
              <a:t>They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solidFill>
                  <a:srgbClr val="F93F63"/>
                </a:solidFill>
                <a:latin typeface="Arial"/>
                <a:cs typeface="Arial"/>
              </a:rPr>
              <a:t>always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solidFill>
                  <a:srgbClr val="006D9B"/>
                </a:solidFill>
                <a:latin typeface="Arial"/>
                <a:cs typeface="Arial"/>
              </a:rPr>
              <a:t>go</a:t>
            </a:r>
            <a:r>
              <a:rPr lang="pt-BR" sz="2000" dirty="0">
                <a:latin typeface="Arial"/>
                <a:cs typeface="Arial"/>
              </a:rPr>
              <a:t> to </a:t>
            </a:r>
            <a:r>
              <a:rPr lang="pt-BR" sz="2000" dirty="0" err="1">
                <a:latin typeface="Arial"/>
                <a:cs typeface="Arial"/>
              </a:rPr>
              <a:t>school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latin typeface="Arial"/>
                <a:cs typeface="Arial"/>
              </a:rPr>
              <a:t>on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latin typeface="Arial"/>
                <a:cs typeface="Arial"/>
              </a:rPr>
              <a:t>foot</a:t>
            </a:r>
            <a:r>
              <a:rPr lang="pt-BR" sz="2000" dirty="0">
                <a:latin typeface="Arial"/>
                <a:cs typeface="Arial"/>
              </a:rPr>
              <a:t>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Look and </a:t>
            </a:r>
            <a:r>
              <a:rPr lang="es-ES" dirty="0" err="1">
                <a:solidFill>
                  <a:schemeClr val="bg1"/>
                </a:solidFill>
                <a:latin typeface="Arial Black"/>
                <a:cs typeface="Arial Black"/>
              </a:rPr>
              <a:t>read</a:t>
            </a:r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.</a:t>
            </a:r>
          </a:p>
        </p:txBody>
      </p:sp>
      <p:pic>
        <p:nvPicPr>
          <p:cNvPr id="5" name="Imagem 4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6709" y="2357430"/>
            <a:ext cx="142876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>
            <a:hlinkClick r:id="rId5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82692" y="2754489"/>
            <a:ext cx="2619382" cy="1746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ço Reservado para Texto 5"/>
          <p:cNvSpPr txBox="1">
            <a:spLocks/>
          </p:cNvSpPr>
          <p:nvPr/>
        </p:nvSpPr>
        <p:spPr>
          <a:xfrm>
            <a:off x="2843808" y="4653136"/>
            <a:ext cx="2357454" cy="1223566"/>
          </a:xfrm>
          <a:prstGeom prst="rect">
            <a:avLst/>
          </a:prstGeom>
        </p:spPr>
        <p:txBody>
          <a:bodyPr vert="horz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sz="2000" dirty="0">
                <a:latin typeface="Arial"/>
                <a:cs typeface="Arial"/>
              </a:rPr>
              <a:t>He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usually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rgbClr val="006D9B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plays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video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games</a:t>
            </a:r>
            <a:r>
              <a:rPr kumimoji="0" lang="pt-BR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with</a:t>
            </a:r>
            <a:r>
              <a:rPr kumimoji="0" lang="pt-BR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his</a:t>
            </a:r>
            <a:r>
              <a:rPr kumimoji="0" lang="pt-BR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dad</a:t>
            </a:r>
            <a:r>
              <a:rPr kumimoji="0" lang="pt-BR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9" name="Imagem 8">
            <a:hlinkClick r:id="rId7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5379" y="2624147"/>
            <a:ext cx="2813552" cy="1876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Espaço Reservado para Texto 5"/>
          <p:cNvSpPr txBox="1">
            <a:spLocks/>
          </p:cNvSpPr>
          <p:nvPr/>
        </p:nvSpPr>
        <p:spPr>
          <a:xfrm>
            <a:off x="6084168" y="4653136"/>
            <a:ext cx="2357454" cy="1223566"/>
          </a:xfrm>
          <a:prstGeom prst="rect">
            <a:avLst/>
          </a:prstGeom>
        </p:spPr>
        <p:txBody>
          <a:bodyPr vert="horz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sz="2000" dirty="0" err="1">
                <a:latin typeface="Arial"/>
                <a:cs typeface="Arial"/>
              </a:rPr>
              <a:t>We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often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6D9B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have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lunch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at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a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restaurant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4597860"/>
      </p:ext>
    </p:extLst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quarter" idx="10"/>
          </p:nvPr>
        </p:nvSpPr>
        <p:spPr>
          <a:xfrm>
            <a:off x="571472" y="4797722"/>
            <a:ext cx="2000264" cy="1223566"/>
          </a:xfrm>
        </p:spPr>
        <p:txBody>
          <a:bodyPr/>
          <a:lstStyle/>
          <a:p>
            <a:pPr>
              <a:buNone/>
            </a:pPr>
            <a:r>
              <a:rPr lang="pt-BR" sz="2000" dirty="0">
                <a:latin typeface="Arial"/>
                <a:cs typeface="Arial"/>
              </a:rPr>
              <a:t>I </a:t>
            </a:r>
            <a:r>
              <a:rPr lang="pt-BR" sz="2000" dirty="0" err="1">
                <a:solidFill>
                  <a:srgbClr val="F93F63"/>
                </a:solidFill>
                <a:latin typeface="Arial"/>
                <a:cs typeface="Arial"/>
              </a:rPr>
              <a:t>hardly</a:t>
            </a:r>
            <a:r>
              <a:rPr lang="pt-BR" sz="2000" dirty="0">
                <a:solidFill>
                  <a:srgbClr val="F93F63"/>
                </a:solidFill>
                <a:latin typeface="Arial"/>
                <a:cs typeface="Arial"/>
              </a:rPr>
              <a:t> </a:t>
            </a:r>
            <a:r>
              <a:rPr lang="pt-BR" sz="2000" dirty="0" err="1">
                <a:solidFill>
                  <a:srgbClr val="F93F63"/>
                </a:solidFill>
                <a:latin typeface="Arial"/>
                <a:cs typeface="Arial"/>
              </a:rPr>
              <a:t>ever</a:t>
            </a:r>
            <a:r>
              <a:rPr lang="pt-BR" sz="2000" dirty="0">
                <a:solidFill>
                  <a:srgbClr val="F93F63"/>
                </a:solidFill>
                <a:latin typeface="Arial"/>
                <a:cs typeface="Arial"/>
              </a:rPr>
              <a:t> </a:t>
            </a:r>
            <a:r>
              <a:rPr lang="pt-BR" sz="2000" dirty="0" err="1">
                <a:solidFill>
                  <a:srgbClr val="006D9B"/>
                </a:solidFill>
                <a:latin typeface="Arial"/>
                <a:cs typeface="Arial"/>
              </a:rPr>
              <a:t>go</a:t>
            </a:r>
            <a:r>
              <a:rPr lang="pt-BR" sz="2000" dirty="0">
                <a:latin typeface="Arial"/>
                <a:cs typeface="Arial"/>
              </a:rPr>
              <a:t> </a:t>
            </a:r>
            <a:r>
              <a:rPr lang="pt-BR" sz="2000" dirty="0" err="1">
                <a:latin typeface="Arial"/>
                <a:cs typeface="Arial"/>
              </a:rPr>
              <a:t>fishing</a:t>
            </a:r>
            <a:r>
              <a:rPr lang="pt-BR" sz="2000" dirty="0">
                <a:latin typeface="Arial"/>
                <a:cs typeface="Arial"/>
              </a:rPr>
              <a:t>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Look and </a:t>
            </a:r>
            <a:r>
              <a:rPr lang="es-ES" dirty="0" err="1">
                <a:solidFill>
                  <a:schemeClr val="bg1"/>
                </a:solidFill>
                <a:latin typeface="Arial Black"/>
                <a:cs typeface="Arial Black"/>
              </a:rPr>
              <a:t>read</a:t>
            </a:r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.</a:t>
            </a:r>
          </a:p>
        </p:txBody>
      </p:sp>
      <p:sp>
        <p:nvSpPr>
          <p:cNvPr id="8" name="Espaço Reservado para Texto 5"/>
          <p:cNvSpPr txBox="1">
            <a:spLocks/>
          </p:cNvSpPr>
          <p:nvPr/>
        </p:nvSpPr>
        <p:spPr>
          <a:xfrm>
            <a:off x="3131840" y="4797722"/>
            <a:ext cx="2357454" cy="1223566"/>
          </a:xfrm>
          <a:prstGeom prst="rect">
            <a:avLst/>
          </a:prstGeom>
        </p:spPr>
        <p:txBody>
          <a:bodyPr vert="horz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sz="2000" dirty="0" err="1">
                <a:latin typeface="Arial"/>
                <a:cs typeface="Arial"/>
              </a:rPr>
              <a:t>She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hardly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ever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6D9B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cooks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dinner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for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the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family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</a:p>
        </p:txBody>
      </p:sp>
      <p:sp>
        <p:nvSpPr>
          <p:cNvPr id="10" name="Espaço Reservado para Texto 5"/>
          <p:cNvSpPr txBox="1">
            <a:spLocks/>
          </p:cNvSpPr>
          <p:nvPr/>
        </p:nvSpPr>
        <p:spPr>
          <a:xfrm>
            <a:off x="6084168" y="4797722"/>
            <a:ext cx="2357454" cy="1223566"/>
          </a:xfrm>
          <a:prstGeom prst="rect">
            <a:avLst/>
          </a:prstGeom>
        </p:spPr>
        <p:txBody>
          <a:bodyPr vert="horz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sz="2000" dirty="0" err="1">
                <a:latin typeface="Arial"/>
                <a:cs typeface="Arial"/>
              </a:rPr>
              <a:t>You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3F63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never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rgbClr val="006D9B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play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soccer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during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break</a:t>
            </a:r>
            <a:r>
              <a: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!</a:t>
            </a:r>
          </a:p>
        </p:txBody>
      </p:sp>
      <p:pic>
        <p:nvPicPr>
          <p:cNvPr id="11" name="Imagem 10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187" y="2071678"/>
            <a:ext cx="1695026" cy="2547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11">
            <a:hlinkClick r:id="rId5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0364" y="2871331"/>
            <a:ext cx="2619382" cy="1748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>
            <a:hlinkClick r:id="rId7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46117" y="2895593"/>
            <a:ext cx="2585791" cy="1724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4597860"/>
      </p:ext>
    </p:extLst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4"/>
          <p:cNvSpPr txBox="1">
            <a:spLocks/>
          </p:cNvSpPr>
          <p:nvPr/>
        </p:nvSpPr>
        <p:spPr>
          <a:xfrm>
            <a:off x="467544" y="1989262"/>
            <a:ext cx="8144520" cy="336856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s-ES" sz="2400" dirty="0" err="1">
                <a:solidFill>
                  <a:schemeClr val="tx1"/>
                </a:solidFill>
                <a:latin typeface="Arial Black"/>
                <a:cs typeface="Arial Black"/>
              </a:rPr>
              <a:t>What’s</a:t>
            </a:r>
            <a:r>
              <a:rPr lang="es-ES" sz="2400" dirty="0">
                <a:solidFill>
                  <a:schemeClr val="tx1"/>
                </a:solidFill>
                <a:latin typeface="Arial Black"/>
                <a:cs typeface="Arial Black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 Black"/>
                <a:cs typeface="Arial Black"/>
              </a:rPr>
              <a:t>the</a:t>
            </a:r>
            <a:r>
              <a:rPr lang="es-ES" sz="2400" dirty="0">
                <a:solidFill>
                  <a:schemeClr val="tx1"/>
                </a:solidFill>
                <a:latin typeface="Arial Black"/>
                <a:cs typeface="Arial Black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 Black"/>
                <a:cs typeface="Arial Black"/>
              </a:rPr>
              <a:t>correct</a:t>
            </a:r>
            <a:r>
              <a:rPr lang="es-ES" sz="2400" dirty="0">
                <a:solidFill>
                  <a:schemeClr val="tx1"/>
                </a:solidFill>
                <a:latin typeface="Arial Black"/>
                <a:cs typeface="Arial Black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 Black"/>
                <a:cs typeface="Arial Black"/>
              </a:rPr>
              <a:t>option</a:t>
            </a:r>
            <a:r>
              <a:rPr lang="es-ES" sz="2400" dirty="0">
                <a:solidFill>
                  <a:schemeClr val="tx1"/>
                </a:solidFill>
                <a:latin typeface="Arial Black"/>
                <a:cs typeface="Arial Black"/>
              </a:rPr>
              <a:t>?</a:t>
            </a: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FontTx/>
              <a:buChar char="-"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Frequency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adverbs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come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before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/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after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verb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80000"/>
              </a:lnSpc>
              <a:buFontTx/>
              <a:buChar char="-"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FontTx/>
              <a:buChar char="-"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Frequency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adverbs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come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before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/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after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other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verbs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80000"/>
              </a:lnSpc>
              <a:buFontTx/>
              <a:buChar char="-"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rgbClr val="F93F63"/>
              </a:solidFill>
              <a:latin typeface="Arial"/>
              <a:cs typeface="Arial"/>
            </a:endParaRPr>
          </a:p>
        </p:txBody>
      </p:sp>
      <p:sp>
        <p:nvSpPr>
          <p:cNvPr id="6" name="Marcador de texto 4"/>
          <p:cNvSpPr txBox="1">
            <a:spLocks/>
          </p:cNvSpPr>
          <p:nvPr/>
        </p:nvSpPr>
        <p:spPr>
          <a:xfrm>
            <a:off x="539551" y="188640"/>
            <a:ext cx="8136905" cy="12960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3600" dirty="0">
                <a:solidFill>
                  <a:schemeClr val="bg1"/>
                </a:solidFill>
                <a:latin typeface="Arial Black"/>
                <a:cs typeface="Arial Black"/>
              </a:rPr>
              <a:t>FREQUENCY ADVERBS</a:t>
            </a:r>
          </a:p>
          <a:p>
            <a:pPr marL="0" indent="0" algn="ctr">
              <a:buNone/>
            </a:pP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Always</a:t>
            </a: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, </a:t>
            </a: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usually</a:t>
            </a: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, </a:t>
            </a: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often</a:t>
            </a: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, </a:t>
            </a: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sometimes</a:t>
            </a: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, </a:t>
            </a: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hardly</a:t>
            </a: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ever</a:t>
            </a: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, </a:t>
            </a: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never</a:t>
            </a: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129644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4"/>
          <p:cNvSpPr txBox="1">
            <a:spLocks/>
          </p:cNvSpPr>
          <p:nvPr/>
        </p:nvSpPr>
        <p:spPr>
          <a:xfrm>
            <a:off x="467544" y="1989262"/>
            <a:ext cx="8144520" cy="336856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s-ES" sz="2400" dirty="0" err="1">
                <a:solidFill>
                  <a:schemeClr val="tx1"/>
                </a:solidFill>
                <a:latin typeface="Arial Black"/>
                <a:cs typeface="Arial Black"/>
              </a:rPr>
              <a:t>What’s</a:t>
            </a:r>
            <a:r>
              <a:rPr lang="es-ES" sz="2400" dirty="0">
                <a:solidFill>
                  <a:schemeClr val="tx1"/>
                </a:solidFill>
                <a:latin typeface="Arial Black"/>
                <a:cs typeface="Arial Black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 Black"/>
                <a:cs typeface="Arial Black"/>
              </a:rPr>
              <a:t>the</a:t>
            </a:r>
            <a:r>
              <a:rPr lang="es-ES" sz="2400" dirty="0">
                <a:solidFill>
                  <a:schemeClr val="tx1"/>
                </a:solidFill>
                <a:latin typeface="Arial Black"/>
                <a:cs typeface="Arial Black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 Black"/>
                <a:cs typeface="Arial Black"/>
              </a:rPr>
              <a:t>correct</a:t>
            </a:r>
            <a:r>
              <a:rPr lang="es-ES" sz="2400" dirty="0">
                <a:solidFill>
                  <a:schemeClr val="tx1"/>
                </a:solidFill>
                <a:latin typeface="Arial Black"/>
                <a:cs typeface="Arial Black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 Black"/>
                <a:cs typeface="Arial Black"/>
              </a:rPr>
              <a:t>option</a:t>
            </a:r>
            <a:r>
              <a:rPr lang="es-ES" sz="2400" dirty="0">
                <a:solidFill>
                  <a:schemeClr val="tx1"/>
                </a:solidFill>
                <a:latin typeface="Arial Black"/>
                <a:cs typeface="Arial Black"/>
              </a:rPr>
              <a:t>?</a:t>
            </a: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FontTx/>
              <a:buChar char="-"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Frequency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adverbs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come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before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/ </a:t>
            </a:r>
            <a:r>
              <a:rPr lang="es-ES" sz="2400" dirty="0" err="1">
                <a:solidFill>
                  <a:srgbClr val="F93F63"/>
                </a:solidFill>
                <a:latin typeface="Arial Black" pitchFamily="34" charset="0"/>
                <a:cs typeface="Arial" pitchFamily="34" charset="0"/>
              </a:rPr>
              <a:t>after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verb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80000"/>
              </a:lnSpc>
              <a:buFontTx/>
              <a:buChar char="-"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FontTx/>
              <a:buChar char="-"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Frequency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adverbs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come </a:t>
            </a:r>
            <a:r>
              <a:rPr lang="es-ES" sz="2400" dirty="0" err="1">
                <a:solidFill>
                  <a:srgbClr val="F93F63"/>
                </a:solidFill>
                <a:latin typeface="Arial Black" pitchFamily="34" charset="0"/>
                <a:cs typeface="Arial" pitchFamily="34" charset="0"/>
              </a:rPr>
              <a:t>before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/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after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other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verbs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80000"/>
              </a:lnSpc>
              <a:buFontTx/>
              <a:buChar char="-"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rgbClr val="F93F63"/>
              </a:solidFill>
              <a:latin typeface="Arial"/>
              <a:cs typeface="Arial"/>
            </a:endParaRPr>
          </a:p>
        </p:txBody>
      </p:sp>
      <p:sp>
        <p:nvSpPr>
          <p:cNvPr id="6" name="Marcador de texto 4"/>
          <p:cNvSpPr txBox="1">
            <a:spLocks/>
          </p:cNvSpPr>
          <p:nvPr/>
        </p:nvSpPr>
        <p:spPr>
          <a:xfrm>
            <a:off x="539551" y="188640"/>
            <a:ext cx="8136905" cy="12960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4400" dirty="0" err="1">
                <a:solidFill>
                  <a:schemeClr val="bg1"/>
                </a:solidFill>
                <a:latin typeface="Arial Black"/>
                <a:cs typeface="Arial Black"/>
              </a:rPr>
              <a:t>Check</a:t>
            </a:r>
            <a: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1296445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4"/>
          <p:cNvSpPr txBox="1">
            <a:spLocks/>
          </p:cNvSpPr>
          <p:nvPr/>
        </p:nvSpPr>
        <p:spPr>
          <a:xfrm>
            <a:off x="502884" y="2000240"/>
            <a:ext cx="8173572" cy="400052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frequency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adverb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>
                <a:solidFill>
                  <a:srgbClr val="F93F63"/>
                </a:solidFill>
                <a:latin typeface="Arial Black"/>
                <a:cs typeface="Arial Black"/>
              </a:rPr>
              <a:t>SOMETIMES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can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used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different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positions in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sentence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80000"/>
              </a:lnSpc>
              <a:buNone/>
            </a:pPr>
            <a:endParaRPr lang="es-E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s-ES" sz="2000" dirty="0" err="1">
                <a:solidFill>
                  <a:srgbClr val="F93F63"/>
                </a:solidFill>
                <a:latin typeface="Arial" pitchFamily="34" charset="0"/>
                <a:cs typeface="Arial" pitchFamily="34" charset="0"/>
              </a:rPr>
              <a:t>Sometimes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I’m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sleepy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after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lunch.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I’m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sleepy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after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lunch </a:t>
            </a:r>
            <a:r>
              <a:rPr lang="es-ES" sz="2000" dirty="0" err="1">
                <a:solidFill>
                  <a:srgbClr val="F93F63"/>
                </a:solidFill>
                <a:latin typeface="Arial" pitchFamily="34" charset="0"/>
                <a:cs typeface="Arial" pitchFamily="34" charset="0"/>
              </a:rPr>
              <a:t>sometimes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s-E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es-ES" sz="2000" dirty="0">
                <a:solidFill>
                  <a:srgbClr val="00A1E4"/>
                </a:solidFill>
                <a:latin typeface="Arial" pitchFamily="34" charset="0"/>
                <a:cs typeface="Arial" pitchFamily="34" charset="0"/>
              </a:rPr>
              <a:t>VERB TO BE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I’m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rgbClr val="F93F63"/>
                </a:solidFill>
                <a:latin typeface="Arial" pitchFamily="34" charset="0"/>
                <a:cs typeface="Arial" pitchFamily="34" charset="0"/>
              </a:rPr>
              <a:t>sometimes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sleepy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after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lunch.</a:t>
            </a:r>
          </a:p>
          <a:p>
            <a:pPr marL="0" indent="0">
              <a:lnSpc>
                <a:spcPct val="80000"/>
              </a:lnSpc>
              <a:buNone/>
            </a:pPr>
            <a:endParaRPr lang="es-E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s-ES" sz="2000" dirty="0" err="1">
                <a:solidFill>
                  <a:srgbClr val="F93F63"/>
                </a:solidFill>
                <a:latin typeface="Arial" pitchFamily="34" charset="0"/>
                <a:cs typeface="Arial" pitchFamily="34" charset="0"/>
              </a:rPr>
              <a:t>Sometimes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check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my e-mails.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check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my e-mails </a:t>
            </a:r>
            <a:r>
              <a:rPr lang="es-ES" sz="2000" dirty="0" err="1">
                <a:solidFill>
                  <a:srgbClr val="F93F63"/>
                </a:solidFill>
                <a:latin typeface="Arial" pitchFamily="34" charset="0"/>
                <a:cs typeface="Arial" pitchFamily="34" charset="0"/>
              </a:rPr>
              <a:t>sometimes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s-E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          </a:t>
            </a:r>
            <a:r>
              <a:rPr lang="es-ES" sz="2000" dirty="0">
                <a:solidFill>
                  <a:srgbClr val="00A1E4"/>
                </a:solidFill>
                <a:latin typeface="Arial" pitchFamily="34" charset="0"/>
                <a:cs typeface="Arial" pitchFamily="34" charset="0"/>
              </a:rPr>
              <a:t>OTHER VERBS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es-ES" sz="2000" dirty="0" err="1">
                <a:solidFill>
                  <a:srgbClr val="F93F63"/>
                </a:solidFill>
                <a:latin typeface="Arial" pitchFamily="34" charset="0"/>
                <a:cs typeface="Arial" pitchFamily="34" charset="0"/>
              </a:rPr>
              <a:t>sometimes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check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my e-mails.</a:t>
            </a:r>
          </a:p>
          <a:p>
            <a:pPr marL="0" indent="0">
              <a:lnSpc>
                <a:spcPct val="80000"/>
              </a:lnSpc>
              <a:buNone/>
            </a:pPr>
            <a:endParaRPr lang="es-E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REMEMBER!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*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ask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about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frequency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we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use </a:t>
            </a:r>
            <a:r>
              <a:rPr lang="es-ES" sz="2000" dirty="0">
                <a:solidFill>
                  <a:srgbClr val="F93F63"/>
                </a:solidFill>
                <a:latin typeface="Arial" pitchFamily="34" charset="0"/>
                <a:cs typeface="Arial" pitchFamily="34" charset="0"/>
              </a:rPr>
              <a:t>HOW OFTEN</a:t>
            </a:r>
            <a:r>
              <a:rPr lang="es-E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lnSpc>
                <a:spcPct val="80000"/>
              </a:lnSpc>
              <a:buNone/>
            </a:pPr>
            <a:endParaRPr lang="es-E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rgbClr val="F93F63"/>
              </a:solidFill>
              <a:latin typeface="Arial"/>
              <a:cs typeface="Arial"/>
            </a:endParaRPr>
          </a:p>
        </p:txBody>
      </p:sp>
      <p:sp>
        <p:nvSpPr>
          <p:cNvPr id="6" name="Marcador de texto 4"/>
          <p:cNvSpPr txBox="1">
            <a:spLocks/>
          </p:cNvSpPr>
          <p:nvPr/>
        </p:nvSpPr>
        <p:spPr>
          <a:xfrm>
            <a:off x="539551" y="188640"/>
            <a:ext cx="8136905" cy="12960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  <a:t>Look.</a:t>
            </a:r>
          </a:p>
        </p:txBody>
      </p:sp>
      <p:cxnSp>
        <p:nvCxnSpPr>
          <p:cNvPr id="9" name="Conector reto 8"/>
          <p:cNvCxnSpPr/>
          <p:nvPr/>
        </p:nvCxnSpPr>
        <p:spPr>
          <a:xfrm rot="5400000">
            <a:off x="4196582" y="3356768"/>
            <a:ext cx="1037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to 8"/>
          <p:cNvCxnSpPr/>
          <p:nvPr/>
        </p:nvCxnSpPr>
        <p:spPr>
          <a:xfrm rot="5400000">
            <a:off x="4198170" y="4522910"/>
            <a:ext cx="1037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1296445"/>
      </p:ext>
    </p:extLst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4"/>
          <p:cNvSpPr txBox="1">
            <a:spLocks/>
          </p:cNvSpPr>
          <p:nvPr/>
        </p:nvSpPr>
        <p:spPr>
          <a:xfrm>
            <a:off x="142844" y="2000240"/>
            <a:ext cx="8715436" cy="400052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rgbClr val="F93F63"/>
              </a:solidFill>
              <a:latin typeface="Arial"/>
              <a:cs typeface="Arial"/>
            </a:endParaRPr>
          </a:p>
        </p:txBody>
      </p:sp>
      <p:sp>
        <p:nvSpPr>
          <p:cNvPr id="6" name="Marcador de texto 4"/>
          <p:cNvSpPr txBox="1">
            <a:spLocks/>
          </p:cNvSpPr>
          <p:nvPr/>
        </p:nvSpPr>
        <p:spPr>
          <a:xfrm>
            <a:off x="539551" y="188640"/>
            <a:ext cx="8136905" cy="12960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4400" dirty="0" err="1">
                <a:solidFill>
                  <a:schemeClr val="bg1"/>
                </a:solidFill>
                <a:latin typeface="Arial Black"/>
                <a:cs typeface="Arial Black"/>
              </a:rPr>
              <a:t>About</a:t>
            </a:r>
            <a: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  <a:t> </a:t>
            </a:r>
            <a:r>
              <a:rPr lang="es-ES" sz="4400" dirty="0" err="1">
                <a:solidFill>
                  <a:schemeClr val="bg1"/>
                </a:solidFill>
                <a:latin typeface="Arial Black"/>
                <a:cs typeface="Arial Black"/>
              </a:rPr>
              <a:t>you</a:t>
            </a:r>
            <a:r>
              <a:rPr lang="es-ES" sz="4400" dirty="0">
                <a:solidFill>
                  <a:schemeClr val="bg1"/>
                </a:solidFill>
                <a:latin typeface="Arial Black"/>
                <a:cs typeface="Arial Black"/>
              </a:rPr>
              <a:t>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536149" y="3738900"/>
            <a:ext cx="2071702" cy="400110"/>
          </a:xfrm>
          <a:prstGeom prst="rect">
            <a:avLst/>
          </a:prstGeom>
          <a:ln>
            <a:solidFill>
              <a:srgbClr val="FFE11E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F93F63"/>
                </a:solidFill>
                <a:latin typeface="Arial Black" pitchFamily="34" charset="0"/>
                <a:cs typeface="Arial" pitchFamily="34" charset="0"/>
              </a:rPr>
              <a:t>HOW OFTEN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903252" y="2843644"/>
            <a:ext cx="2160000" cy="369332"/>
          </a:xfrm>
          <a:prstGeom prst="rect">
            <a:avLst/>
          </a:prstGeom>
          <a:ln>
            <a:solidFill>
              <a:srgbClr val="FF74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play </a:t>
            </a:r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cards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?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607587" y="2432686"/>
            <a:ext cx="1928826" cy="36933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go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 online?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6072198" y="4715852"/>
            <a:ext cx="2533390" cy="3693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eat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sandwiches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?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3607587" y="5075892"/>
            <a:ext cx="1928826" cy="369332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be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at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 home?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827584" y="4715852"/>
            <a:ext cx="2235668" cy="369332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go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 to </a:t>
            </a:r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the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mall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?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467544" y="3769678"/>
            <a:ext cx="2232248" cy="369332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study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French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? 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6429388" y="3769678"/>
            <a:ext cx="1928826" cy="369332"/>
          </a:xfrm>
          <a:prstGeom prst="rect">
            <a:avLst/>
          </a:prstGeom>
          <a:ln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play soccer?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6072198" y="2843644"/>
            <a:ext cx="1928826" cy="36933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be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 </a:t>
            </a:r>
            <a:r>
              <a:rPr lang="pt-BR" dirty="0" err="1">
                <a:solidFill>
                  <a:srgbClr val="F93F63"/>
                </a:solidFill>
                <a:latin typeface="Arial Black"/>
                <a:cs typeface="Arial Black"/>
              </a:rPr>
              <a:t>sleepy</a:t>
            </a:r>
            <a:r>
              <a:rPr lang="pt-BR" dirty="0">
                <a:solidFill>
                  <a:srgbClr val="F93F63"/>
                </a:solidFill>
                <a:latin typeface="Arial Black"/>
                <a:cs typeface="Arial Black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61296445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quarter" idx="10"/>
          </p:nvPr>
        </p:nvSpPr>
        <p:spPr>
          <a:xfrm>
            <a:off x="539552" y="4653136"/>
            <a:ext cx="1785950" cy="1223566"/>
          </a:xfrm>
        </p:spPr>
        <p:txBody>
          <a:bodyPr/>
          <a:lstStyle/>
          <a:p>
            <a:pPr>
              <a:buNone/>
            </a:pPr>
            <a:r>
              <a:rPr lang="pt-BR" sz="1600" dirty="0">
                <a:latin typeface="Arial"/>
                <a:cs typeface="Arial"/>
              </a:rPr>
              <a:t>I </a:t>
            </a:r>
            <a:r>
              <a:rPr lang="pt-BR" sz="1600" dirty="0" err="1">
                <a:latin typeface="Arial"/>
                <a:cs typeface="Arial"/>
              </a:rPr>
              <a:t>hang</a:t>
            </a:r>
            <a:r>
              <a:rPr lang="pt-BR" sz="1600" dirty="0">
                <a:latin typeface="Arial"/>
                <a:cs typeface="Arial"/>
              </a:rPr>
              <a:t> out </a:t>
            </a:r>
            <a:r>
              <a:rPr lang="pt-BR" sz="1600" dirty="0" err="1">
                <a:latin typeface="Arial"/>
                <a:cs typeface="Arial"/>
              </a:rPr>
              <a:t>with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my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friends</a:t>
            </a:r>
            <a:r>
              <a:rPr lang="pt-BR" sz="16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pt-BR" sz="1600" dirty="0" err="1">
                <a:solidFill>
                  <a:srgbClr val="F93F63"/>
                </a:solidFill>
                <a:latin typeface="Arial"/>
                <a:cs typeface="Arial"/>
              </a:rPr>
              <a:t>twice</a:t>
            </a:r>
            <a:r>
              <a:rPr lang="pt-BR" sz="1600" dirty="0">
                <a:solidFill>
                  <a:srgbClr val="F93F63"/>
                </a:solidFill>
                <a:latin typeface="Arial"/>
                <a:cs typeface="Arial"/>
              </a:rPr>
              <a:t> a </a:t>
            </a:r>
            <a:r>
              <a:rPr lang="pt-BR" sz="1600" dirty="0" err="1">
                <a:solidFill>
                  <a:srgbClr val="F93F63"/>
                </a:solidFill>
                <a:latin typeface="Arial"/>
                <a:cs typeface="Arial"/>
              </a:rPr>
              <a:t>week</a:t>
            </a:r>
            <a:r>
              <a:rPr lang="pt-BR" sz="1600" dirty="0">
                <a:latin typeface="Arial"/>
                <a:cs typeface="Arial"/>
              </a:rPr>
              <a:t>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Look and </a:t>
            </a:r>
            <a:r>
              <a:rPr lang="es-ES" dirty="0" err="1">
                <a:solidFill>
                  <a:schemeClr val="bg1"/>
                </a:solidFill>
                <a:latin typeface="Arial Black"/>
                <a:cs typeface="Arial Black"/>
              </a:rPr>
              <a:t>read</a:t>
            </a:r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.</a:t>
            </a:r>
          </a:p>
        </p:txBody>
      </p:sp>
      <p:sp>
        <p:nvSpPr>
          <p:cNvPr id="8" name="Espaço Reservado para Texto 5"/>
          <p:cNvSpPr txBox="1">
            <a:spLocks/>
          </p:cNvSpPr>
          <p:nvPr/>
        </p:nvSpPr>
        <p:spPr>
          <a:xfrm>
            <a:off x="6732240" y="4653136"/>
            <a:ext cx="1785950" cy="1143008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1600" dirty="0" err="1">
                <a:latin typeface="Arial"/>
                <a:cs typeface="Arial"/>
              </a:rPr>
              <a:t>We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have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Physical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Education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solidFill>
                  <a:srgbClr val="F93F63"/>
                </a:solidFill>
                <a:latin typeface="Arial"/>
                <a:cs typeface="Arial"/>
              </a:rPr>
              <a:t>three</a:t>
            </a:r>
            <a:r>
              <a:rPr lang="pt-BR" sz="1600" dirty="0">
                <a:solidFill>
                  <a:srgbClr val="F93F63"/>
                </a:solidFill>
                <a:latin typeface="Arial"/>
                <a:cs typeface="Arial"/>
              </a:rPr>
              <a:t> times a </a:t>
            </a:r>
            <a:r>
              <a:rPr lang="pt-BR" sz="1600" dirty="0" err="1">
                <a:solidFill>
                  <a:srgbClr val="F93F63"/>
                </a:solidFill>
                <a:latin typeface="Arial"/>
                <a:cs typeface="Arial"/>
              </a:rPr>
              <a:t>week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</a:p>
        </p:txBody>
      </p:sp>
      <p:sp>
        <p:nvSpPr>
          <p:cNvPr id="10" name="Espaço Reservado para Texto 5"/>
          <p:cNvSpPr txBox="1">
            <a:spLocks/>
          </p:cNvSpPr>
          <p:nvPr/>
        </p:nvSpPr>
        <p:spPr>
          <a:xfrm>
            <a:off x="4716016" y="4653136"/>
            <a:ext cx="1714512" cy="1009252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1600" dirty="0" err="1">
                <a:latin typeface="Arial"/>
                <a:cs typeface="Arial"/>
              </a:rPr>
              <a:t>They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go</a:t>
            </a:r>
            <a:r>
              <a:rPr lang="pt-BR" sz="1600" dirty="0">
                <a:latin typeface="Arial"/>
                <a:cs typeface="Arial"/>
              </a:rPr>
              <a:t> shopping</a:t>
            </a:r>
            <a:r>
              <a:rPr lang="pt-BR" sz="16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pt-BR" sz="1600" dirty="0" err="1">
                <a:solidFill>
                  <a:srgbClr val="F93F63"/>
                </a:solidFill>
                <a:latin typeface="Arial"/>
                <a:cs typeface="Arial"/>
              </a:rPr>
              <a:t>once</a:t>
            </a:r>
            <a:r>
              <a:rPr lang="pt-BR" sz="1600" dirty="0">
                <a:solidFill>
                  <a:srgbClr val="F93F63"/>
                </a:solidFill>
                <a:latin typeface="Arial"/>
                <a:cs typeface="Arial"/>
              </a:rPr>
              <a:t> a </a:t>
            </a:r>
            <a:r>
              <a:rPr lang="pt-BR" sz="1600" dirty="0" err="1">
                <a:solidFill>
                  <a:srgbClr val="F93F63"/>
                </a:solidFill>
                <a:latin typeface="Arial"/>
                <a:cs typeface="Arial"/>
              </a:rPr>
              <a:t>week</a:t>
            </a:r>
            <a:r>
              <a:rPr lang="pt-BR" sz="1600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pic>
        <p:nvPicPr>
          <p:cNvPr id="9" name="Imagem 8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910" y="3270555"/>
            <a:ext cx="1857388" cy="123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m 13">
            <a:hlinkClick r:id="rId5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11099" y="3276592"/>
            <a:ext cx="183572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m 14">
            <a:hlinkClick r:id="rId7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7536" y="2809867"/>
            <a:ext cx="1690688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m 15">
            <a:hlinkClick r:id="rId9"/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8578" y="3135420"/>
            <a:ext cx="2047878" cy="1365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Espaço Reservado para Texto 5"/>
          <p:cNvSpPr txBox="1">
            <a:spLocks/>
          </p:cNvSpPr>
          <p:nvPr/>
        </p:nvSpPr>
        <p:spPr>
          <a:xfrm>
            <a:off x="2699792" y="4653136"/>
            <a:ext cx="1643074" cy="937814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1600" dirty="0">
                <a:latin typeface="Arial"/>
                <a:cs typeface="Arial"/>
              </a:rPr>
              <a:t>He </a:t>
            </a:r>
            <a:r>
              <a:rPr lang="pt-BR" sz="1600" dirty="0" err="1">
                <a:latin typeface="Arial"/>
                <a:cs typeface="Arial"/>
              </a:rPr>
              <a:t>studies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Math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solidFill>
                  <a:srgbClr val="F93F63"/>
                </a:solidFill>
                <a:latin typeface="Arial"/>
                <a:cs typeface="Arial"/>
              </a:rPr>
              <a:t>every</a:t>
            </a:r>
            <a:r>
              <a:rPr lang="pt-BR" sz="1600" dirty="0">
                <a:solidFill>
                  <a:srgbClr val="F93F63"/>
                </a:solidFill>
                <a:latin typeface="Arial"/>
                <a:cs typeface="Arial"/>
              </a:rPr>
              <a:t> </a:t>
            </a:r>
            <a:r>
              <a:rPr lang="pt-BR" sz="1600" dirty="0" err="1">
                <a:solidFill>
                  <a:srgbClr val="F93F63"/>
                </a:solidFill>
                <a:latin typeface="Arial"/>
                <a:cs typeface="Arial"/>
              </a:rPr>
              <a:t>day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4597860"/>
      </p:ext>
    </p:extLst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4"/>
          <p:cNvSpPr txBox="1">
            <a:spLocks/>
          </p:cNvSpPr>
          <p:nvPr/>
        </p:nvSpPr>
        <p:spPr>
          <a:xfrm>
            <a:off x="4039412" y="2428868"/>
            <a:ext cx="4675992" cy="292895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What’s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correct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option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FontTx/>
              <a:buChar char="-"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These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frequency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adverbs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usually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come </a:t>
            </a:r>
            <a:r>
              <a:rPr lang="es-ES" sz="24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in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the</a:t>
            </a:r>
            <a:r>
              <a:rPr lang="es-ES" sz="24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beginning</a:t>
            </a:r>
            <a:r>
              <a:rPr lang="es-ES" sz="24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 / at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the</a:t>
            </a:r>
            <a:r>
              <a:rPr lang="es-ES" sz="24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end</a:t>
            </a:r>
            <a:r>
              <a:rPr lang="es-ES" sz="24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sentences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rgbClr val="F93F63"/>
              </a:solidFill>
              <a:latin typeface="Arial"/>
              <a:cs typeface="Arial"/>
            </a:endParaRPr>
          </a:p>
        </p:txBody>
      </p:sp>
      <p:sp>
        <p:nvSpPr>
          <p:cNvPr id="6" name="Marcador de texto 4"/>
          <p:cNvSpPr txBox="1">
            <a:spLocks/>
          </p:cNvSpPr>
          <p:nvPr/>
        </p:nvSpPr>
        <p:spPr>
          <a:xfrm>
            <a:off x="539551" y="188640"/>
            <a:ext cx="8136905" cy="12960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3600" dirty="0">
                <a:solidFill>
                  <a:schemeClr val="bg1"/>
                </a:solidFill>
                <a:latin typeface="Arial Black"/>
                <a:cs typeface="Arial Black"/>
              </a:rPr>
              <a:t>FREQUENCY ADVERBS</a:t>
            </a:r>
          </a:p>
          <a:p>
            <a:pPr marL="0" indent="0" algn="ctr">
              <a:buNone/>
            </a:pP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once, </a:t>
            </a: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twice</a:t>
            </a: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, </a:t>
            </a: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three</a:t>
            </a: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 times, </a:t>
            </a: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every</a:t>
            </a:r>
            <a:r>
              <a:rPr lang="es-ES" sz="240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sz="2400" dirty="0" err="1">
                <a:solidFill>
                  <a:schemeClr val="bg1"/>
                </a:solidFill>
                <a:latin typeface="Arial"/>
                <a:cs typeface="Arial"/>
              </a:rPr>
              <a:t>day</a:t>
            </a:r>
            <a:endParaRPr lang="es-ES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5" name="Imagem 4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2910" y="2214554"/>
            <a:ext cx="32385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61296445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4"/>
          <p:cNvSpPr txBox="1">
            <a:spLocks/>
          </p:cNvSpPr>
          <p:nvPr/>
        </p:nvSpPr>
        <p:spPr>
          <a:xfrm>
            <a:off x="4039412" y="2428868"/>
            <a:ext cx="4675992" cy="292895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What’s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correct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option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FontTx/>
              <a:buChar char="-"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These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frequency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adverbs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usually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come </a:t>
            </a:r>
            <a:r>
              <a:rPr lang="es-ES" sz="24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in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the</a:t>
            </a:r>
            <a:r>
              <a:rPr lang="es-ES" sz="24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beginning</a:t>
            </a:r>
            <a:r>
              <a:rPr lang="es-ES" sz="24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 / </a:t>
            </a:r>
            <a:r>
              <a:rPr lang="es-ES" sz="2400" dirty="0">
                <a:solidFill>
                  <a:srgbClr val="F93F63"/>
                </a:solidFill>
                <a:latin typeface="Arial Black" pitchFamily="34" charset="0"/>
                <a:cs typeface="Arial" pitchFamily="34" charset="0"/>
              </a:rPr>
              <a:t>at </a:t>
            </a:r>
            <a:r>
              <a:rPr lang="es-ES" sz="2400" dirty="0" err="1">
                <a:solidFill>
                  <a:srgbClr val="F93F63"/>
                </a:solidFill>
                <a:latin typeface="Arial Black" pitchFamily="34" charset="0"/>
                <a:cs typeface="Arial" pitchFamily="34" charset="0"/>
              </a:rPr>
              <a:t>the</a:t>
            </a:r>
            <a:r>
              <a:rPr lang="es-ES" sz="2400" dirty="0">
                <a:solidFill>
                  <a:srgbClr val="F93F63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rgbClr val="F93F63"/>
                </a:solidFill>
                <a:latin typeface="Arial Black" pitchFamily="34" charset="0"/>
                <a:cs typeface="Arial" pitchFamily="34" charset="0"/>
              </a:rPr>
              <a:t>end</a:t>
            </a:r>
            <a:r>
              <a:rPr lang="es-ES" sz="2400" dirty="0">
                <a:solidFill>
                  <a:srgbClr val="F93F63"/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sentences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s-ES" sz="2400" dirty="0">
              <a:solidFill>
                <a:srgbClr val="F93F63"/>
              </a:solidFill>
              <a:latin typeface="Arial"/>
              <a:cs typeface="Arial"/>
            </a:endParaRPr>
          </a:p>
        </p:txBody>
      </p:sp>
      <p:sp>
        <p:nvSpPr>
          <p:cNvPr id="6" name="Marcador de texto 4"/>
          <p:cNvSpPr txBox="1">
            <a:spLocks/>
          </p:cNvSpPr>
          <p:nvPr/>
        </p:nvSpPr>
        <p:spPr>
          <a:xfrm>
            <a:off x="539551" y="188640"/>
            <a:ext cx="8136905" cy="12960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3600" dirty="0">
              <a:solidFill>
                <a:schemeClr val="bg1"/>
              </a:solidFill>
              <a:latin typeface="Arial Black"/>
              <a:cs typeface="Arial Black"/>
            </a:endParaRPr>
          </a:p>
          <a:p>
            <a:pPr marL="0" indent="0">
              <a:buNone/>
            </a:pPr>
            <a:r>
              <a:rPr lang="es-ES" sz="3600" dirty="0" err="1">
                <a:solidFill>
                  <a:schemeClr val="bg1"/>
                </a:solidFill>
                <a:latin typeface="Arial Black"/>
                <a:cs typeface="Arial Black"/>
              </a:rPr>
              <a:t>Check</a:t>
            </a:r>
            <a:r>
              <a:rPr lang="es-ES" sz="3600" dirty="0">
                <a:solidFill>
                  <a:schemeClr val="bg1"/>
                </a:solidFill>
                <a:latin typeface="Arial Black"/>
                <a:cs typeface="Arial Black"/>
              </a:rPr>
              <a:t>.</a:t>
            </a:r>
          </a:p>
        </p:txBody>
      </p:sp>
      <p:pic>
        <p:nvPicPr>
          <p:cNvPr id="7" name="Imagem 4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2910" y="2214554"/>
            <a:ext cx="32385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61296445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quarter" idx="10"/>
          </p:nvPr>
        </p:nvSpPr>
        <p:spPr>
          <a:xfrm>
            <a:off x="714348" y="2428868"/>
            <a:ext cx="8001056" cy="428628"/>
          </a:xfrm>
        </p:spPr>
        <p:txBody>
          <a:bodyPr/>
          <a:lstStyle/>
          <a:p>
            <a:pPr>
              <a:buNone/>
            </a:pPr>
            <a:r>
              <a:rPr lang="pt-BR" sz="1600" dirty="0">
                <a:latin typeface="Arial"/>
                <a:cs typeface="Arial"/>
              </a:rPr>
              <a:t>I do </a:t>
            </a:r>
            <a:r>
              <a:rPr lang="pt-BR" sz="1600" dirty="0" err="1">
                <a:latin typeface="Arial"/>
                <a:cs typeface="Arial"/>
              </a:rPr>
              <a:t>my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homework</a:t>
            </a:r>
            <a:r>
              <a:rPr lang="pt-BR" sz="1600" dirty="0">
                <a:latin typeface="Arial"/>
                <a:cs typeface="Arial"/>
              </a:rPr>
              <a:t>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 err="1">
                <a:solidFill>
                  <a:schemeClr val="bg1"/>
                </a:solidFill>
                <a:latin typeface="Arial Black"/>
                <a:cs typeface="Arial Black"/>
              </a:rPr>
              <a:t>About</a:t>
            </a:r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chemeClr val="bg1"/>
                </a:solidFill>
                <a:latin typeface="Arial Black"/>
                <a:cs typeface="Arial Black"/>
              </a:rPr>
              <a:t>you</a:t>
            </a:r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.</a:t>
            </a:r>
          </a:p>
        </p:txBody>
      </p:sp>
      <p:sp>
        <p:nvSpPr>
          <p:cNvPr id="8" name="Espaço Reservado para Texto 5"/>
          <p:cNvSpPr txBox="1">
            <a:spLocks/>
          </p:cNvSpPr>
          <p:nvPr/>
        </p:nvSpPr>
        <p:spPr>
          <a:xfrm>
            <a:off x="714348" y="3500438"/>
            <a:ext cx="8072494" cy="1143008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1600" dirty="0" err="1">
                <a:latin typeface="Arial"/>
                <a:cs typeface="Arial"/>
              </a:rPr>
              <a:t>My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Math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teacher</a:t>
            </a:r>
            <a:r>
              <a:rPr lang="pt-BR" sz="1600" dirty="0">
                <a:latin typeface="Arial"/>
                <a:cs typeface="Arial"/>
              </a:rPr>
              <a:t> is </a:t>
            </a:r>
            <a:r>
              <a:rPr lang="pt-BR" sz="1600" dirty="0" err="1">
                <a:latin typeface="Arial"/>
                <a:cs typeface="Arial"/>
              </a:rPr>
              <a:t>worried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</a:p>
          <a:p>
            <a:pPr marL="342900" lvl="0" indent="-342900">
              <a:spcBef>
                <a:spcPct val="20000"/>
              </a:spcBef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It</a:t>
            </a:r>
            <a:r>
              <a:rPr lang="pt-BR" sz="1600" baseline="0" dirty="0">
                <a:latin typeface="Arial"/>
                <a:cs typeface="Arial"/>
              </a:rPr>
              <a:t>’s </a:t>
            </a:r>
            <a:r>
              <a:rPr lang="pt-BR" sz="1600" baseline="0" dirty="0" err="1">
                <a:latin typeface="Arial"/>
                <a:cs typeface="Arial"/>
              </a:rPr>
              <a:t>sunny</a:t>
            </a:r>
            <a:r>
              <a:rPr lang="pt-BR" sz="1600" baseline="0" dirty="0">
                <a:latin typeface="Arial"/>
                <a:cs typeface="Arial"/>
              </a:rPr>
              <a:t> in </a:t>
            </a:r>
            <a:r>
              <a:rPr lang="pt-BR" sz="1600" baseline="0" dirty="0" err="1">
                <a:latin typeface="Arial"/>
                <a:cs typeface="Arial"/>
              </a:rPr>
              <a:t>my</a:t>
            </a:r>
            <a:r>
              <a:rPr lang="pt-BR" sz="1600" baseline="0" dirty="0">
                <a:latin typeface="Arial"/>
                <a:cs typeface="Arial"/>
              </a:rPr>
              <a:t> </a:t>
            </a:r>
            <a:r>
              <a:rPr lang="pt-BR" sz="1600" baseline="0" dirty="0" err="1">
                <a:latin typeface="Arial"/>
                <a:cs typeface="Arial"/>
              </a:rPr>
              <a:t>hometown</a:t>
            </a:r>
            <a:r>
              <a:rPr lang="pt-BR" sz="1600" baseline="0" dirty="0">
                <a:latin typeface="Arial"/>
                <a:cs typeface="Arial"/>
              </a:rPr>
              <a:t>.</a:t>
            </a:r>
          </a:p>
          <a:p>
            <a:pPr marL="342900" lvl="0" indent="-342900">
              <a:spcBef>
                <a:spcPct val="20000"/>
              </a:spcBef>
            </a:pPr>
            <a:r>
              <a:rPr kumimoji="0" lang="pt-BR" sz="1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 </a:t>
            </a:r>
            <a:r>
              <a:rPr kumimoji="0" lang="pt-BR" sz="1600" b="0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go</a:t>
            </a:r>
            <a:r>
              <a:rPr kumimoji="0" lang="pt-BR" sz="1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1600" b="0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skateboarding</a:t>
            </a:r>
            <a:r>
              <a:rPr kumimoji="0" lang="pt-BR" sz="1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1600" b="0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on</a:t>
            </a:r>
            <a:r>
              <a:rPr kumimoji="0" lang="pt-BR" sz="1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weekends.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Espaço Reservado para Texto 5"/>
          <p:cNvSpPr txBox="1">
            <a:spLocks/>
          </p:cNvSpPr>
          <p:nvPr/>
        </p:nvSpPr>
        <p:spPr>
          <a:xfrm>
            <a:off x="642910" y="3143248"/>
            <a:ext cx="7715304" cy="428628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My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family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and</a:t>
            </a:r>
            <a:r>
              <a:rPr lang="pt-BR" sz="1600" dirty="0">
                <a:latin typeface="Arial"/>
                <a:cs typeface="Arial"/>
              </a:rPr>
              <a:t> I </a:t>
            </a:r>
            <a:r>
              <a:rPr lang="pt-BR" sz="1600" dirty="0" err="1">
                <a:latin typeface="Arial"/>
                <a:cs typeface="Arial"/>
              </a:rPr>
              <a:t>eat</a:t>
            </a:r>
            <a:r>
              <a:rPr lang="pt-BR" sz="1600" dirty="0">
                <a:latin typeface="Arial"/>
                <a:cs typeface="Arial"/>
              </a:rPr>
              <a:t> out.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7" name="Espaço Reservado para Texto 5"/>
          <p:cNvSpPr txBox="1">
            <a:spLocks/>
          </p:cNvSpPr>
          <p:nvPr/>
        </p:nvSpPr>
        <p:spPr>
          <a:xfrm>
            <a:off x="714348" y="2786058"/>
            <a:ext cx="8001056" cy="428628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1600" dirty="0" err="1">
                <a:latin typeface="Arial"/>
                <a:cs typeface="Arial"/>
              </a:rPr>
              <a:t>My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mother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reads</a:t>
            </a:r>
            <a:r>
              <a:rPr lang="pt-BR" sz="1600" dirty="0">
                <a:latin typeface="Arial"/>
                <a:cs typeface="Arial"/>
              </a:rPr>
              <a:t> books.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11" name="Imagem 10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93898" y="4715493"/>
            <a:ext cx="1690688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11">
            <a:hlinkClick r:id="rId5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4690490"/>
            <a:ext cx="172819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>
            <a:hlinkClick r:id="rId7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2276872"/>
            <a:ext cx="1316642" cy="1972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m 17">
            <a:hlinkClick r:id="rId9"/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56176" y="2892320"/>
            <a:ext cx="2035338" cy="1356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m 18">
            <a:hlinkClick r:id="rId11"/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8016" y="4509120"/>
            <a:ext cx="1333498" cy="1333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4597860"/>
      </p:ext>
    </p:extLst>
  </p:cSld>
  <p:clrMapOvr>
    <a:masterClrMapping/>
  </p:clrMapOvr>
  <p:transition spd="slow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quarter" idx="10"/>
          </p:nvPr>
        </p:nvSpPr>
        <p:spPr>
          <a:xfrm>
            <a:off x="714348" y="2428868"/>
            <a:ext cx="8001056" cy="428628"/>
          </a:xfrm>
        </p:spPr>
        <p:txBody>
          <a:bodyPr/>
          <a:lstStyle/>
          <a:p>
            <a:pPr>
              <a:buNone/>
            </a:pPr>
            <a:r>
              <a:rPr lang="pt-BR" sz="1600" dirty="0">
                <a:latin typeface="Arial"/>
                <a:cs typeface="Arial"/>
              </a:rPr>
              <a:t>I </a:t>
            </a:r>
            <a:r>
              <a:rPr lang="pt-BR" sz="1600" dirty="0" err="1">
                <a:latin typeface="Arial"/>
                <a:cs typeface="Arial"/>
              </a:rPr>
              <a:t>always</a:t>
            </a:r>
            <a:r>
              <a:rPr lang="pt-BR" sz="1600" dirty="0">
                <a:latin typeface="Arial"/>
                <a:cs typeface="Arial"/>
              </a:rPr>
              <a:t> do </a:t>
            </a:r>
            <a:r>
              <a:rPr lang="pt-BR" sz="1600" dirty="0" err="1">
                <a:latin typeface="Arial"/>
                <a:cs typeface="Arial"/>
              </a:rPr>
              <a:t>this</a:t>
            </a:r>
            <a:r>
              <a:rPr lang="pt-BR" sz="1600" dirty="0">
                <a:latin typeface="Arial"/>
                <a:cs typeface="Arial"/>
              </a:rPr>
              <a:t> in </a:t>
            </a:r>
            <a:r>
              <a:rPr lang="pt-BR" sz="1600" dirty="0" err="1">
                <a:latin typeface="Arial"/>
                <a:cs typeface="Arial"/>
              </a:rPr>
              <a:t>the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morning</a:t>
            </a:r>
            <a:r>
              <a:rPr lang="pt-BR" sz="1600" dirty="0">
                <a:latin typeface="Arial"/>
                <a:cs typeface="Arial"/>
              </a:rPr>
              <a:t>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 err="1">
                <a:solidFill>
                  <a:schemeClr val="bg1"/>
                </a:solidFill>
                <a:latin typeface="Arial Black"/>
                <a:cs typeface="Arial Black"/>
              </a:rPr>
              <a:t>Guess</a:t>
            </a:r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chemeClr val="bg1"/>
                </a:solidFill>
                <a:latin typeface="Arial Black"/>
                <a:cs typeface="Arial Black"/>
              </a:rPr>
              <a:t>the</a:t>
            </a:r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 </a:t>
            </a:r>
            <a:r>
              <a:rPr lang="es-ES" dirty="0" err="1">
                <a:solidFill>
                  <a:schemeClr val="bg1"/>
                </a:solidFill>
                <a:latin typeface="Arial Black"/>
                <a:cs typeface="Arial Black"/>
              </a:rPr>
              <a:t>verb</a:t>
            </a:r>
            <a:r>
              <a:rPr lang="es-ES" dirty="0">
                <a:solidFill>
                  <a:schemeClr val="bg1"/>
                </a:solidFill>
                <a:latin typeface="Arial Black"/>
                <a:cs typeface="Arial Black"/>
              </a:rPr>
              <a:t>.</a:t>
            </a:r>
          </a:p>
        </p:txBody>
      </p:sp>
      <p:sp>
        <p:nvSpPr>
          <p:cNvPr id="8" name="Espaço Reservado para Texto 5"/>
          <p:cNvSpPr txBox="1">
            <a:spLocks/>
          </p:cNvSpPr>
          <p:nvPr/>
        </p:nvSpPr>
        <p:spPr>
          <a:xfrm>
            <a:off x="714348" y="3500438"/>
            <a:ext cx="8072494" cy="1143008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1600" dirty="0" err="1">
                <a:latin typeface="Arial"/>
                <a:cs typeface="Arial"/>
              </a:rPr>
              <a:t>Politicians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often</a:t>
            </a:r>
            <a:r>
              <a:rPr lang="pt-BR" sz="1600" dirty="0">
                <a:latin typeface="Arial"/>
                <a:cs typeface="Arial"/>
              </a:rPr>
              <a:t> do it.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2900" lvl="0" indent="-342900">
              <a:spcBef>
                <a:spcPct val="20000"/>
              </a:spcBef>
            </a:pPr>
            <a:r>
              <a:rPr lang="pt-BR" sz="1600" dirty="0" err="1">
                <a:latin typeface="Arial"/>
                <a:cs typeface="Arial"/>
              </a:rPr>
              <a:t>Dogs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and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cats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hardly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ever</a:t>
            </a:r>
            <a:r>
              <a:rPr lang="pt-BR" sz="1600" dirty="0">
                <a:latin typeface="Arial"/>
                <a:cs typeface="Arial"/>
              </a:rPr>
              <a:t> do it.</a:t>
            </a:r>
            <a:endParaRPr lang="pt-BR" sz="1600" baseline="0" dirty="0">
              <a:latin typeface="Arial"/>
              <a:cs typeface="Arial"/>
            </a:endParaRPr>
          </a:p>
          <a:p>
            <a:pPr marL="342900" lvl="0" indent="-342900">
              <a:spcBef>
                <a:spcPct val="20000"/>
              </a:spcBef>
            </a:pPr>
            <a:r>
              <a:rPr kumimoji="0" lang="pt-BR" sz="1600" b="0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Athletes</a:t>
            </a:r>
            <a:r>
              <a:rPr kumimoji="0" lang="pt-BR" sz="1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pt-BR" sz="1600" b="0" i="0" u="none" strike="noStrike" kern="1200" cap="none" spc="0" normalizeH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sometimes</a:t>
            </a:r>
            <a:r>
              <a:rPr kumimoji="0" lang="pt-BR" sz="1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do it.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Espaço Reservado para Texto 5"/>
          <p:cNvSpPr txBox="1">
            <a:spLocks/>
          </p:cNvSpPr>
          <p:nvPr/>
        </p:nvSpPr>
        <p:spPr>
          <a:xfrm>
            <a:off x="642910" y="3143248"/>
            <a:ext cx="7715304" cy="428628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1600" dirty="0">
                <a:latin typeface="Arial"/>
                <a:cs typeface="Arial"/>
              </a:rPr>
              <a:t> Young </a:t>
            </a:r>
            <a:r>
              <a:rPr lang="pt-BR" sz="1600" dirty="0" err="1">
                <a:latin typeface="Arial"/>
                <a:cs typeface="Arial"/>
              </a:rPr>
              <a:t>people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usually</a:t>
            </a:r>
            <a:r>
              <a:rPr lang="pt-BR" sz="1600" dirty="0">
                <a:latin typeface="Arial"/>
                <a:cs typeface="Arial"/>
              </a:rPr>
              <a:t> do it </a:t>
            </a:r>
            <a:r>
              <a:rPr lang="pt-BR" sz="1600" dirty="0" err="1">
                <a:latin typeface="Arial"/>
                <a:cs typeface="Arial"/>
              </a:rPr>
              <a:t>on</a:t>
            </a:r>
            <a:r>
              <a:rPr lang="pt-BR" sz="1600" dirty="0">
                <a:latin typeface="Arial"/>
                <a:cs typeface="Arial"/>
              </a:rPr>
              <a:t> weekends.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7" name="Espaço Reservado para Texto 5"/>
          <p:cNvSpPr txBox="1">
            <a:spLocks/>
          </p:cNvSpPr>
          <p:nvPr/>
        </p:nvSpPr>
        <p:spPr>
          <a:xfrm>
            <a:off x="714348" y="2786058"/>
            <a:ext cx="8001056" cy="428628"/>
          </a:xfrm>
          <a:prstGeom prst="rect">
            <a:avLst/>
          </a:prstGeom>
        </p:spPr>
        <p:txBody>
          <a:bodyPr vert="horz"/>
          <a:lstStyle/>
          <a:p>
            <a:pPr marL="342900" lvl="0" indent="-342900">
              <a:spcBef>
                <a:spcPct val="20000"/>
              </a:spcBef>
            </a:pPr>
            <a:r>
              <a:rPr lang="pt-BR" sz="1600" dirty="0" err="1">
                <a:latin typeface="Arial"/>
                <a:cs typeface="Arial"/>
              </a:rPr>
              <a:t>My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mother</a:t>
            </a:r>
            <a:r>
              <a:rPr lang="pt-BR" sz="1600" dirty="0">
                <a:latin typeface="Arial"/>
                <a:cs typeface="Arial"/>
              </a:rPr>
              <a:t> </a:t>
            </a:r>
            <a:r>
              <a:rPr lang="pt-BR" sz="1600" dirty="0" err="1">
                <a:latin typeface="Arial"/>
                <a:cs typeface="Arial"/>
              </a:rPr>
              <a:t>never</a:t>
            </a:r>
            <a:r>
              <a:rPr lang="pt-BR" sz="1600" dirty="0">
                <a:latin typeface="Arial"/>
                <a:cs typeface="Arial"/>
              </a:rPr>
              <a:t> does it.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14" name="Imagem 13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9190" y="2589603"/>
            <a:ext cx="3667128" cy="2750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4597860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805</Words>
  <Application>Microsoft Office PowerPoint</Application>
  <PresentationFormat>Affichage à l'écran (4:3)</PresentationFormat>
  <Paragraphs>126</Paragraphs>
  <Slides>15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Arial Black</vt:lpstr>
      <vt:lpstr>Calibri</vt:lpstr>
      <vt:lpstr>Tema do Office</vt:lpstr>
      <vt:lpstr>Présentation PowerPoint</vt:lpstr>
      <vt:lpstr>Présentation PowerPoint</vt:lpstr>
      <vt:lpstr>Look and read.</vt:lpstr>
      <vt:lpstr>Look and read.</vt:lpstr>
      <vt:lpstr>Look and read.</vt:lpstr>
      <vt:lpstr>Look and read.</vt:lpstr>
      <vt:lpstr>Présentation PowerPoint</vt:lpstr>
      <vt:lpstr>Présentation PowerPoint</vt:lpstr>
      <vt:lpstr>Présentation PowerPoint</vt:lpstr>
      <vt:lpstr>Présentation PowerPoint</vt:lpstr>
      <vt:lpstr>Look and read.</vt:lpstr>
      <vt:lpstr>Présentation PowerPoint</vt:lpstr>
      <vt:lpstr>Présentation PowerPoint</vt:lpstr>
      <vt:lpstr>About you.</vt:lpstr>
      <vt:lpstr>Guess the verb.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IMPLE PRESENT TENSE</dc:title>
  <dc:creator>Hilani</dc:creator>
  <cp:lastModifiedBy>toshiba</cp:lastModifiedBy>
  <cp:revision>108</cp:revision>
  <dcterms:created xsi:type="dcterms:W3CDTF">2015-01-08T15:47:12Z</dcterms:created>
  <dcterms:modified xsi:type="dcterms:W3CDTF">2023-03-06T21:52:26Z</dcterms:modified>
</cp:coreProperties>
</file>