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bookmarkIdSeed="2">
  <p:sldMasterIdLst>
    <p:sldMasterId id="2147484526" r:id="rId1"/>
  </p:sldMasterIdLst>
  <p:notesMasterIdLst>
    <p:notesMasterId r:id="rId20"/>
  </p:notesMasterIdLst>
  <p:handoutMasterIdLst>
    <p:handoutMasterId r:id="rId21"/>
  </p:handoutMasterIdLst>
  <p:sldIdLst>
    <p:sldId id="787" r:id="rId2"/>
    <p:sldId id="865" r:id="rId3"/>
    <p:sldId id="866" r:id="rId4"/>
    <p:sldId id="870" r:id="rId5"/>
    <p:sldId id="869" r:id="rId6"/>
    <p:sldId id="874" r:id="rId7"/>
    <p:sldId id="875" r:id="rId8"/>
    <p:sldId id="893" r:id="rId9"/>
    <p:sldId id="879" r:id="rId10"/>
    <p:sldId id="880" r:id="rId11"/>
    <p:sldId id="883" r:id="rId12"/>
    <p:sldId id="884" r:id="rId13"/>
    <p:sldId id="895" r:id="rId14"/>
    <p:sldId id="885" r:id="rId15"/>
    <p:sldId id="892" r:id="rId16"/>
    <p:sldId id="891" r:id="rId17"/>
    <p:sldId id="894" r:id="rId18"/>
    <p:sldId id="843" r:id="rId19"/>
  </p:sldIdLst>
  <p:sldSz cx="9144000" cy="6858000" type="screen4x3"/>
  <p:notesSz cx="7099300" cy="10234613"/>
  <p:defaultTextStyle>
    <a:defPPr>
      <a:defRPr lang="fr-F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CC"/>
    <a:srgbClr val="0000CC"/>
    <a:srgbClr val="000099"/>
    <a:srgbClr val="006600"/>
    <a:srgbClr val="2211A3"/>
    <a:srgbClr val="004AF0"/>
    <a:srgbClr val="80B210"/>
    <a:srgbClr val="F69B16"/>
    <a:srgbClr val="FF5050"/>
    <a:srgbClr val="CC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21E4AEA4-8DFA-4A89-87EB-49C32662AFE0}" styleName="Style moyen 2 - Accentuatio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93D81CF-94F2-401A-BA57-92F5A7B2D0C5}" styleName="Style moyen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BC89EF96-8CEA-46FF-86C4-4CE0E7609802}" styleName="Style léger 3 - Accentuation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B301B821-A1FF-4177-AEE7-76D212191A09}" styleName="Style moyen 1 - Accentuation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5940675A-B579-460E-94D1-54222C63F5DA}" styleName="Aucun style, grille du tableau">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073A0DAA-6AF3-43AB-8588-CEC1D06C72B9}" styleName="Style moye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55" autoAdjust="0"/>
    <p:restoredTop sz="60323" autoAdjust="0"/>
  </p:normalViewPr>
  <p:slideViewPr>
    <p:cSldViewPr>
      <p:cViewPr varScale="1">
        <p:scale>
          <a:sx n="66" d="100"/>
          <a:sy n="66" d="100"/>
        </p:scale>
        <p:origin x="1300" y="32"/>
      </p:cViewPr>
      <p:guideLst>
        <p:guide orient="horz" pos="2160"/>
        <p:guide pos="2880"/>
      </p:guideLst>
    </p:cSldViewPr>
  </p:slideViewPr>
  <p:outlineViewPr>
    <p:cViewPr>
      <p:scale>
        <a:sx n="33" d="100"/>
        <a:sy n="33" d="100"/>
      </p:scale>
      <p:origin x="0" y="4481"/>
    </p:cViewPr>
  </p:outlineViewPr>
  <p:notesTextViewPr>
    <p:cViewPr>
      <p:scale>
        <a:sx n="125" d="100"/>
        <a:sy n="125"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0109E65-0956-487A-96CA-AB20607263B0}" type="doc">
      <dgm:prSet loTypeId="urn:microsoft.com/office/officeart/2005/8/layout/vList3#5" loCatId="list" qsTypeId="urn:microsoft.com/office/officeart/2005/8/quickstyle/simple1" qsCatId="simple" csTypeId="urn:microsoft.com/office/officeart/2005/8/colors/accent1_2" csCatId="accent1" phldr="1"/>
      <dgm:spPr/>
      <dgm:t>
        <a:bodyPr/>
        <a:lstStyle/>
        <a:p>
          <a:endParaRPr lang="fr-FR"/>
        </a:p>
      </dgm:t>
    </dgm:pt>
    <dgm:pt modelId="{5B9086C3-E971-4B47-A75C-96E80A0387AE}">
      <dgm:prSet phldrT="[Texte]" custT="1"/>
      <dgm:spPr>
        <a:solidFill>
          <a:schemeClr val="accent1">
            <a:hueOff val="0"/>
            <a:satOff val="0"/>
            <a:lumOff val="0"/>
            <a:alpha val="30000"/>
          </a:schemeClr>
        </a:solidFill>
        <a:ln>
          <a:noFill/>
        </a:ln>
      </dgm:spPr>
      <dgm:t>
        <a:bodyPr/>
        <a:lstStyle/>
        <a:p>
          <a:pPr algn="just"/>
          <a:r>
            <a:rPr lang="fr-FR" sz="2800" b="0" dirty="0">
              <a:solidFill>
                <a:schemeClr val="tx1"/>
              </a:solidFill>
              <a:latin typeface="+mn-lt"/>
              <a:cs typeface="Arial" pitchFamily="34" charset="0"/>
            </a:rPr>
            <a:t>Introduction</a:t>
          </a:r>
        </a:p>
      </dgm:t>
    </dgm:pt>
    <dgm:pt modelId="{39C1D2D4-B3D9-48B1-8536-5C591A357D9D}" type="parTrans" cxnId="{6B9B903F-AEB3-4347-88F4-2B28DFCEEDFA}">
      <dgm:prSet/>
      <dgm:spPr/>
      <dgm:t>
        <a:bodyPr/>
        <a:lstStyle/>
        <a:p>
          <a:pPr algn="l"/>
          <a:endParaRPr lang="fr-FR" sz="2800" b="0">
            <a:solidFill>
              <a:schemeClr val="tx1"/>
            </a:solidFill>
            <a:latin typeface="+mn-lt"/>
            <a:cs typeface="Arial" pitchFamily="34" charset="0"/>
          </a:endParaRPr>
        </a:p>
      </dgm:t>
    </dgm:pt>
    <dgm:pt modelId="{576632A3-AD2A-43A0-8F08-F09DFCCD088A}" type="sibTrans" cxnId="{6B9B903F-AEB3-4347-88F4-2B28DFCEEDFA}">
      <dgm:prSet/>
      <dgm:spPr/>
      <dgm:t>
        <a:bodyPr/>
        <a:lstStyle/>
        <a:p>
          <a:pPr algn="l"/>
          <a:endParaRPr lang="fr-FR" sz="2800" b="0">
            <a:solidFill>
              <a:schemeClr val="tx1"/>
            </a:solidFill>
            <a:latin typeface="+mn-lt"/>
            <a:cs typeface="Arial" pitchFamily="34" charset="0"/>
          </a:endParaRPr>
        </a:p>
      </dgm:t>
    </dgm:pt>
    <dgm:pt modelId="{6DEC1D74-5000-4CCE-ADD3-E0BECA1C4024}">
      <dgm:prSet phldrT="[Texte]" custT="1"/>
      <dgm:spPr>
        <a:solidFill>
          <a:schemeClr val="accent1">
            <a:hueOff val="0"/>
            <a:satOff val="0"/>
            <a:lumOff val="0"/>
            <a:alpha val="30000"/>
          </a:schemeClr>
        </a:solidFill>
        <a:ln>
          <a:noFill/>
        </a:ln>
      </dgm:spPr>
      <dgm:t>
        <a:bodyPr/>
        <a:lstStyle/>
        <a:p>
          <a:pPr algn="just"/>
          <a:r>
            <a:rPr lang="fr-FR" sz="2800" dirty="0">
              <a:solidFill>
                <a:schemeClr val="tx1"/>
              </a:solidFill>
            </a:rPr>
            <a:t>Définition et objectifs </a:t>
          </a:r>
          <a:endParaRPr lang="fr-FR" sz="2800" b="0" dirty="0">
            <a:solidFill>
              <a:schemeClr val="tx1"/>
            </a:solidFill>
            <a:latin typeface="+mn-lt"/>
            <a:cs typeface="Arial" pitchFamily="34" charset="0"/>
          </a:endParaRPr>
        </a:p>
      </dgm:t>
    </dgm:pt>
    <dgm:pt modelId="{B3D710F9-4C80-4FC5-82EE-F64DE8AC2A71}" type="parTrans" cxnId="{3BE9AD83-0E54-4C2E-906A-A504D112EDB1}">
      <dgm:prSet/>
      <dgm:spPr/>
      <dgm:t>
        <a:bodyPr/>
        <a:lstStyle/>
        <a:p>
          <a:pPr algn="l"/>
          <a:endParaRPr lang="fr-FR" sz="2800" b="0">
            <a:solidFill>
              <a:schemeClr val="tx1"/>
            </a:solidFill>
            <a:latin typeface="+mn-lt"/>
            <a:cs typeface="Arial" pitchFamily="34" charset="0"/>
          </a:endParaRPr>
        </a:p>
      </dgm:t>
    </dgm:pt>
    <dgm:pt modelId="{D97B354B-5391-483F-BEB5-E734BF1EC99F}" type="sibTrans" cxnId="{3BE9AD83-0E54-4C2E-906A-A504D112EDB1}">
      <dgm:prSet/>
      <dgm:spPr/>
      <dgm:t>
        <a:bodyPr/>
        <a:lstStyle/>
        <a:p>
          <a:pPr algn="l"/>
          <a:endParaRPr lang="fr-FR" sz="2800" b="0">
            <a:solidFill>
              <a:schemeClr val="tx1"/>
            </a:solidFill>
            <a:latin typeface="+mn-lt"/>
            <a:cs typeface="Arial" pitchFamily="34" charset="0"/>
          </a:endParaRPr>
        </a:p>
      </dgm:t>
    </dgm:pt>
    <dgm:pt modelId="{9692AF04-4635-473A-BC36-9F21848957EE}">
      <dgm:prSet phldrT="[Texte]" custT="1"/>
      <dgm:spPr>
        <a:solidFill>
          <a:schemeClr val="accent1">
            <a:hueOff val="0"/>
            <a:satOff val="0"/>
            <a:lumOff val="0"/>
            <a:alpha val="30000"/>
          </a:schemeClr>
        </a:solidFill>
        <a:ln>
          <a:noFill/>
        </a:ln>
      </dgm:spPr>
      <dgm:t>
        <a:bodyPr/>
        <a:lstStyle/>
        <a:p>
          <a:pPr algn="just"/>
          <a:r>
            <a:rPr lang="fr-FR" sz="2800" dirty="0">
              <a:solidFill>
                <a:schemeClr val="tx1"/>
              </a:solidFill>
            </a:rPr>
            <a:t>Qualités exigées d’un logiciel</a:t>
          </a:r>
          <a:r>
            <a:rPr lang="fr-FR" sz="2800" b="0" dirty="0">
              <a:solidFill>
                <a:schemeClr val="tx1"/>
              </a:solidFill>
              <a:latin typeface="+mn-lt"/>
              <a:cs typeface="Arial" pitchFamily="34" charset="0"/>
            </a:rPr>
            <a:t> </a:t>
          </a:r>
        </a:p>
      </dgm:t>
    </dgm:pt>
    <dgm:pt modelId="{871B4FDA-FE04-4B62-889D-833BCEC095C7}" type="parTrans" cxnId="{0D129C7B-7092-4C0E-B15C-455903679052}">
      <dgm:prSet/>
      <dgm:spPr/>
      <dgm:t>
        <a:bodyPr/>
        <a:lstStyle/>
        <a:p>
          <a:pPr algn="l"/>
          <a:endParaRPr lang="fr-FR" sz="2800" b="0">
            <a:solidFill>
              <a:schemeClr val="tx1"/>
            </a:solidFill>
            <a:latin typeface="+mn-lt"/>
            <a:cs typeface="Arial" pitchFamily="34" charset="0"/>
          </a:endParaRPr>
        </a:p>
      </dgm:t>
    </dgm:pt>
    <dgm:pt modelId="{F11175A7-D84B-4887-9A52-30A49151267E}" type="sibTrans" cxnId="{0D129C7B-7092-4C0E-B15C-455903679052}">
      <dgm:prSet/>
      <dgm:spPr/>
      <dgm:t>
        <a:bodyPr/>
        <a:lstStyle/>
        <a:p>
          <a:pPr algn="l"/>
          <a:endParaRPr lang="fr-FR" sz="2800" b="0">
            <a:solidFill>
              <a:schemeClr val="tx1"/>
            </a:solidFill>
            <a:latin typeface="+mn-lt"/>
            <a:cs typeface="Arial" pitchFamily="34" charset="0"/>
          </a:endParaRPr>
        </a:p>
      </dgm:t>
    </dgm:pt>
    <dgm:pt modelId="{7E7FA5AE-858D-46CF-BBC1-A7013963B898}">
      <dgm:prSet custT="1"/>
      <dgm:spPr>
        <a:solidFill>
          <a:schemeClr val="accent1">
            <a:hueOff val="0"/>
            <a:satOff val="0"/>
            <a:lumOff val="0"/>
            <a:alpha val="30000"/>
          </a:schemeClr>
        </a:solidFill>
        <a:ln>
          <a:noFill/>
        </a:ln>
      </dgm:spPr>
      <dgm:t>
        <a:bodyPr/>
        <a:lstStyle/>
        <a:p>
          <a:pPr algn="just"/>
          <a:r>
            <a:rPr lang="fr-FR" sz="2800" dirty="0">
              <a:solidFill>
                <a:schemeClr val="tx1"/>
              </a:solidFill>
            </a:rPr>
            <a:t>Cycle de vie d'un logiciel</a:t>
          </a:r>
          <a:endParaRPr lang="fr-FR" sz="2800" b="0" dirty="0">
            <a:solidFill>
              <a:schemeClr val="tx1"/>
            </a:solidFill>
            <a:latin typeface="+mn-lt"/>
            <a:cs typeface="Arial" pitchFamily="34" charset="0"/>
          </a:endParaRPr>
        </a:p>
      </dgm:t>
    </dgm:pt>
    <dgm:pt modelId="{B00C7B9F-0FA2-401B-A6F2-80335653589A}" type="parTrans" cxnId="{D106ACC7-CCAC-4C7F-B371-22E1FCD9D998}">
      <dgm:prSet/>
      <dgm:spPr/>
      <dgm:t>
        <a:bodyPr/>
        <a:lstStyle/>
        <a:p>
          <a:pPr algn="l"/>
          <a:endParaRPr lang="fr-FR" sz="2800" b="0">
            <a:solidFill>
              <a:schemeClr val="tx1"/>
            </a:solidFill>
            <a:latin typeface="+mn-lt"/>
            <a:cs typeface="Arial" pitchFamily="34" charset="0"/>
          </a:endParaRPr>
        </a:p>
      </dgm:t>
    </dgm:pt>
    <dgm:pt modelId="{675726B0-D949-47E5-97BD-1691F856BF66}" type="sibTrans" cxnId="{D106ACC7-CCAC-4C7F-B371-22E1FCD9D998}">
      <dgm:prSet/>
      <dgm:spPr/>
      <dgm:t>
        <a:bodyPr/>
        <a:lstStyle/>
        <a:p>
          <a:pPr algn="l"/>
          <a:endParaRPr lang="fr-FR" sz="2800" b="0">
            <a:solidFill>
              <a:schemeClr val="tx1"/>
            </a:solidFill>
            <a:latin typeface="+mn-lt"/>
            <a:cs typeface="Arial" pitchFamily="34" charset="0"/>
          </a:endParaRPr>
        </a:p>
      </dgm:t>
    </dgm:pt>
    <dgm:pt modelId="{2097F541-FB3C-4483-AA61-EFB5A269FAF5}">
      <dgm:prSet custT="1"/>
      <dgm:spPr>
        <a:solidFill>
          <a:schemeClr val="accent1">
            <a:hueOff val="0"/>
            <a:satOff val="0"/>
            <a:lumOff val="0"/>
            <a:alpha val="30000"/>
          </a:schemeClr>
        </a:solidFill>
        <a:ln>
          <a:noFill/>
        </a:ln>
      </dgm:spPr>
      <dgm:t>
        <a:bodyPr/>
        <a:lstStyle/>
        <a:p>
          <a:pPr algn="just"/>
          <a:r>
            <a:rPr lang="fr-FR" sz="2800" dirty="0">
              <a:solidFill>
                <a:schemeClr val="tx1"/>
              </a:solidFill>
            </a:rPr>
            <a:t>Modèles de cycle de vie d'un logiciel</a:t>
          </a:r>
          <a:endParaRPr lang="fr-FR" sz="2800" b="0" dirty="0">
            <a:solidFill>
              <a:schemeClr val="tx1"/>
            </a:solidFill>
            <a:latin typeface="+mn-lt"/>
            <a:cs typeface="Arial" pitchFamily="34" charset="0"/>
          </a:endParaRPr>
        </a:p>
      </dgm:t>
    </dgm:pt>
    <dgm:pt modelId="{16BB0305-939A-45A3-9C4E-C37B2FE9F0B7}" type="parTrans" cxnId="{FE2AFFBF-1056-4A88-AB3F-B057C7DB5372}">
      <dgm:prSet/>
      <dgm:spPr/>
    </dgm:pt>
    <dgm:pt modelId="{124EBDA1-C801-4AF7-842A-0B30FDD97C87}" type="sibTrans" cxnId="{FE2AFFBF-1056-4A88-AB3F-B057C7DB5372}">
      <dgm:prSet/>
      <dgm:spPr/>
    </dgm:pt>
    <dgm:pt modelId="{77BF991A-D64A-4C75-A3BF-CBF8AC2D16BE}" type="pres">
      <dgm:prSet presAssocID="{30109E65-0956-487A-96CA-AB20607263B0}" presName="linearFlow" presStyleCnt="0">
        <dgm:presLayoutVars>
          <dgm:dir/>
          <dgm:resizeHandles val="exact"/>
        </dgm:presLayoutVars>
      </dgm:prSet>
      <dgm:spPr/>
    </dgm:pt>
    <dgm:pt modelId="{2A0E384A-FD1F-4514-A2FF-584B6B636260}" type="pres">
      <dgm:prSet presAssocID="{5B9086C3-E971-4B47-A75C-96E80A0387AE}" presName="composite" presStyleCnt="0"/>
      <dgm:spPr/>
    </dgm:pt>
    <dgm:pt modelId="{13FCA3D0-87A5-44BD-85B8-EE200B697623}" type="pres">
      <dgm:prSet presAssocID="{5B9086C3-E971-4B47-A75C-96E80A0387AE}" presName="imgShp" presStyleLbl="fgImgPlace1" presStyleIdx="0" presStyleCnt="5"/>
      <dgm:spPr/>
    </dgm:pt>
    <dgm:pt modelId="{72031C3B-B8BF-4ED2-AB2C-6A775C893F59}" type="pres">
      <dgm:prSet presAssocID="{5B9086C3-E971-4B47-A75C-96E80A0387AE}" presName="txShp" presStyleLbl="node1" presStyleIdx="0" presStyleCnt="5">
        <dgm:presLayoutVars>
          <dgm:bulletEnabled val="1"/>
        </dgm:presLayoutVars>
      </dgm:prSet>
      <dgm:spPr/>
    </dgm:pt>
    <dgm:pt modelId="{CF49AB01-B3E8-451E-B518-4C9CB0BCE0F2}" type="pres">
      <dgm:prSet presAssocID="{576632A3-AD2A-43A0-8F08-F09DFCCD088A}" presName="spacing" presStyleCnt="0"/>
      <dgm:spPr/>
    </dgm:pt>
    <dgm:pt modelId="{10D14807-5659-4DC9-9D3F-13F18137F0A2}" type="pres">
      <dgm:prSet presAssocID="{6DEC1D74-5000-4CCE-ADD3-E0BECA1C4024}" presName="composite" presStyleCnt="0"/>
      <dgm:spPr/>
    </dgm:pt>
    <dgm:pt modelId="{B590E227-3882-4973-8005-F15C827D32C8}" type="pres">
      <dgm:prSet presAssocID="{6DEC1D74-5000-4CCE-ADD3-E0BECA1C4024}" presName="imgShp" presStyleLbl="fgImgPlace1" presStyleIdx="1" presStyleCnt="5"/>
      <dgm:spPr/>
    </dgm:pt>
    <dgm:pt modelId="{23C24411-E6F7-4801-A84A-1B128AE9923A}" type="pres">
      <dgm:prSet presAssocID="{6DEC1D74-5000-4CCE-ADD3-E0BECA1C4024}" presName="txShp" presStyleLbl="node1" presStyleIdx="1" presStyleCnt="5" custLinFactNeighborX="-356" custLinFactNeighborY="-5516">
        <dgm:presLayoutVars>
          <dgm:bulletEnabled val="1"/>
        </dgm:presLayoutVars>
      </dgm:prSet>
      <dgm:spPr/>
    </dgm:pt>
    <dgm:pt modelId="{B52FEA16-D6DB-4F3A-83DF-EA89C03D76D7}" type="pres">
      <dgm:prSet presAssocID="{D97B354B-5391-483F-BEB5-E734BF1EC99F}" presName="spacing" presStyleCnt="0"/>
      <dgm:spPr/>
    </dgm:pt>
    <dgm:pt modelId="{1E606B42-5477-4CF4-8866-9451A542A3C9}" type="pres">
      <dgm:prSet presAssocID="{9692AF04-4635-473A-BC36-9F21848957EE}" presName="composite" presStyleCnt="0"/>
      <dgm:spPr/>
    </dgm:pt>
    <dgm:pt modelId="{E39FD48C-F2C4-4ADB-8045-A408B9AA1E1A}" type="pres">
      <dgm:prSet presAssocID="{9692AF04-4635-473A-BC36-9F21848957EE}" presName="imgShp" presStyleLbl="fgImgPlace1" presStyleIdx="2" presStyleCnt="5"/>
      <dgm:spPr/>
    </dgm:pt>
    <dgm:pt modelId="{EFFB078D-CCD1-41DD-9D9C-FC3F3E5C10A9}" type="pres">
      <dgm:prSet presAssocID="{9692AF04-4635-473A-BC36-9F21848957EE}" presName="txShp" presStyleLbl="node1" presStyleIdx="2" presStyleCnt="5" custLinFactNeighborX="-194" custLinFactNeighborY="1158">
        <dgm:presLayoutVars>
          <dgm:bulletEnabled val="1"/>
        </dgm:presLayoutVars>
      </dgm:prSet>
      <dgm:spPr/>
    </dgm:pt>
    <dgm:pt modelId="{9CD2971B-1E39-4394-8D27-B129B67D621F}" type="pres">
      <dgm:prSet presAssocID="{F11175A7-D84B-4887-9A52-30A49151267E}" presName="spacing" presStyleCnt="0"/>
      <dgm:spPr/>
    </dgm:pt>
    <dgm:pt modelId="{29E1D1A8-2A54-4AC8-9DF7-D6B298FA3A88}" type="pres">
      <dgm:prSet presAssocID="{7E7FA5AE-858D-46CF-BBC1-A7013963B898}" presName="composite" presStyleCnt="0"/>
      <dgm:spPr/>
    </dgm:pt>
    <dgm:pt modelId="{8204E15B-07EC-45D4-8753-8887660DAA7F}" type="pres">
      <dgm:prSet presAssocID="{7E7FA5AE-858D-46CF-BBC1-A7013963B898}" presName="imgShp" presStyleLbl="fgImgPlace1" presStyleIdx="3" presStyleCnt="5"/>
      <dgm:spPr/>
    </dgm:pt>
    <dgm:pt modelId="{96BD6573-25B2-4E24-BBCF-66422F3F3DFF}" type="pres">
      <dgm:prSet presAssocID="{7E7FA5AE-858D-46CF-BBC1-A7013963B898}" presName="txShp" presStyleLbl="node1" presStyleIdx="3" presStyleCnt="5">
        <dgm:presLayoutVars>
          <dgm:bulletEnabled val="1"/>
        </dgm:presLayoutVars>
      </dgm:prSet>
      <dgm:spPr/>
    </dgm:pt>
    <dgm:pt modelId="{70794C26-57F4-42BE-97FF-E4885B028FAF}" type="pres">
      <dgm:prSet presAssocID="{675726B0-D949-47E5-97BD-1691F856BF66}" presName="spacing" presStyleCnt="0"/>
      <dgm:spPr/>
    </dgm:pt>
    <dgm:pt modelId="{DC38C69E-E113-40CB-90BA-DC9CD127724B}" type="pres">
      <dgm:prSet presAssocID="{2097F541-FB3C-4483-AA61-EFB5A269FAF5}" presName="composite" presStyleCnt="0"/>
      <dgm:spPr/>
    </dgm:pt>
    <dgm:pt modelId="{F5AEEFAD-25C7-44BB-8B61-911A036E34D8}" type="pres">
      <dgm:prSet presAssocID="{2097F541-FB3C-4483-AA61-EFB5A269FAF5}" presName="imgShp" presStyleLbl="fgImgPlace1" presStyleIdx="4" presStyleCnt="5"/>
      <dgm:spPr/>
    </dgm:pt>
    <dgm:pt modelId="{D4E8D666-6185-49D0-9F3E-860262C35B76}" type="pres">
      <dgm:prSet presAssocID="{2097F541-FB3C-4483-AA61-EFB5A269FAF5}" presName="txShp" presStyleLbl="node1" presStyleIdx="4" presStyleCnt="5">
        <dgm:presLayoutVars>
          <dgm:bulletEnabled val="1"/>
        </dgm:presLayoutVars>
      </dgm:prSet>
      <dgm:spPr/>
    </dgm:pt>
  </dgm:ptLst>
  <dgm:cxnLst>
    <dgm:cxn modelId="{F5A20730-9BC6-4F48-8088-04AF1A48904E}" type="presOf" srcId="{6DEC1D74-5000-4CCE-ADD3-E0BECA1C4024}" destId="{23C24411-E6F7-4801-A84A-1B128AE9923A}" srcOrd="0" destOrd="0" presId="urn:microsoft.com/office/officeart/2005/8/layout/vList3#5"/>
    <dgm:cxn modelId="{6B9B903F-AEB3-4347-88F4-2B28DFCEEDFA}" srcId="{30109E65-0956-487A-96CA-AB20607263B0}" destId="{5B9086C3-E971-4B47-A75C-96E80A0387AE}" srcOrd="0" destOrd="0" parTransId="{39C1D2D4-B3D9-48B1-8536-5C591A357D9D}" sibTransId="{576632A3-AD2A-43A0-8F08-F09DFCCD088A}"/>
    <dgm:cxn modelId="{272E5A46-47FC-4526-B8E7-78403A3EFD7C}" type="presOf" srcId="{9692AF04-4635-473A-BC36-9F21848957EE}" destId="{EFFB078D-CCD1-41DD-9D9C-FC3F3E5C10A9}" srcOrd="0" destOrd="0" presId="urn:microsoft.com/office/officeart/2005/8/layout/vList3#5"/>
    <dgm:cxn modelId="{F5B86A47-3C55-4117-AA45-0BCFA01E7F9B}" type="presOf" srcId="{5B9086C3-E971-4B47-A75C-96E80A0387AE}" destId="{72031C3B-B8BF-4ED2-AB2C-6A775C893F59}" srcOrd="0" destOrd="0" presId="urn:microsoft.com/office/officeart/2005/8/layout/vList3#5"/>
    <dgm:cxn modelId="{93421C7B-825E-46C5-A467-EAF94413A2E4}" type="presOf" srcId="{30109E65-0956-487A-96CA-AB20607263B0}" destId="{77BF991A-D64A-4C75-A3BF-CBF8AC2D16BE}" srcOrd="0" destOrd="0" presId="urn:microsoft.com/office/officeart/2005/8/layout/vList3#5"/>
    <dgm:cxn modelId="{0D129C7B-7092-4C0E-B15C-455903679052}" srcId="{30109E65-0956-487A-96CA-AB20607263B0}" destId="{9692AF04-4635-473A-BC36-9F21848957EE}" srcOrd="2" destOrd="0" parTransId="{871B4FDA-FE04-4B62-889D-833BCEC095C7}" sibTransId="{F11175A7-D84B-4887-9A52-30A49151267E}"/>
    <dgm:cxn modelId="{3BE9AD83-0E54-4C2E-906A-A504D112EDB1}" srcId="{30109E65-0956-487A-96CA-AB20607263B0}" destId="{6DEC1D74-5000-4CCE-ADD3-E0BECA1C4024}" srcOrd="1" destOrd="0" parTransId="{B3D710F9-4C80-4FC5-82EE-F64DE8AC2A71}" sibTransId="{D97B354B-5391-483F-BEB5-E734BF1EC99F}"/>
    <dgm:cxn modelId="{9525A688-C731-4AF5-B693-987E71FD90F0}" type="presOf" srcId="{2097F541-FB3C-4483-AA61-EFB5A269FAF5}" destId="{D4E8D666-6185-49D0-9F3E-860262C35B76}" srcOrd="0" destOrd="0" presId="urn:microsoft.com/office/officeart/2005/8/layout/vList3#5"/>
    <dgm:cxn modelId="{FE2AFFBF-1056-4A88-AB3F-B057C7DB5372}" srcId="{30109E65-0956-487A-96CA-AB20607263B0}" destId="{2097F541-FB3C-4483-AA61-EFB5A269FAF5}" srcOrd="4" destOrd="0" parTransId="{16BB0305-939A-45A3-9C4E-C37B2FE9F0B7}" sibTransId="{124EBDA1-C801-4AF7-842A-0B30FDD97C87}"/>
    <dgm:cxn modelId="{D106ACC7-CCAC-4C7F-B371-22E1FCD9D998}" srcId="{30109E65-0956-487A-96CA-AB20607263B0}" destId="{7E7FA5AE-858D-46CF-BBC1-A7013963B898}" srcOrd="3" destOrd="0" parTransId="{B00C7B9F-0FA2-401B-A6F2-80335653589A}" sibTransId="{675726B0-D949-47E5-97BD-1691F856BF66}"/>
    <dgm:cxn modelId="{8D44D1CA-0EB5-4344-86FE-105ED2828AA1}" type="presOf" srcId="{7E7FA5AE-858D-46CF-BBC1-A7013963B898}" destId="{96BD6573-25B2-4E24-BBCF-66422F3F3DFF}" srcOrd="0" destOrd="0" presId="urn:microsoft.com/office/officeart/2005/8/layout/vList3#5"/>
    <dgm:cxn modelId="{D89DD0F1-F4E7-4508-930E-C90B093CA0D6}" type="presParOf" srcId="{77BF991A-D64A-4C75-A3BF-CBF8AC2D16BE}" destId="{2A0E384A-FD1F-4514-A2FF-584B6B636260}" srcOrd="0" destOrd="0" presId="urn:microsoft.com/office/officeart/2005/8/layout/vList3#5"/>
    <dgm:cxn modelId="{8397E074-81C0-4014-8590-E110A01E57BA}" type="presParOf" srcId="{2A0E384A-FD1F-4514-A2FF-584B6B636260}" destId="{13FCA3D0-87A5-44BD-85B8-EE200B697623}" srcOrd="0" destOrd="0" presId="urn:microsoft.com/office/officeart/2005/8/layout/vList3#5"/>
    <dgm:cxn modelId="{532B5341-0983-4976-8EAD-41AB5AA9CD97}" type="presParOf" srcId="{2A0E384A-FD1F-4514-A2FF-584B6B636260}" destId="{72031C3B-B8BF-4ED2-AB2C-6A775C893F59}" srcOrd="1" destOrd="0" presId="urn:microsoft.com/office/officeart/2005/8/layout/vList3#5"/>
    <dgm:cxn modelId="{AB48D845-E7B9-48A4-9AAB-4093F180A63B}" type="presParOf" srcId="{77BF991A-D64A-4C75-A3BF-CBF8AC2D16BE}" destId="{CF49AB01-B3E8-451E-B518-4C9CB0BCE0F2}" srcOrd="1" destOrd="0" presId="urn:microsoft.com/office/officeart/2005/8/layout/vList3#5"/>
    <dgm:cxn modelId="{95AC7026-5D73-44A7-9F36-3951F4091737}" type="presParOf" srcId="{77BF991A-D64A-4C75-A3BF-CBF8AC2D16BE}" destId="{10D14807-5659-4DC9-9D3F-13F18137F0A2}" srcOrd="2" destOrd="0" presId="urn:microsoft.com/office/officeart/2005/8/layout/vList3#5"/>
    <dgm:cxn modelId="{2DC23712-73E2-4029-9243-A30735BEB502}" type="presParOf" srcId="{10D14807-5659-4DC9-9D3F-13F18137F0A2}" destId="{B590E227-3882-4973-8005-F15C827D32C8}" srcOrd="0" destOrd="0" presId="urn:microsoft.com/office/officeart/2005/8/layout/vList3#5"/>
    <dgm:cxn modelId="{B8BCE2D5-1A01-4657-84C8-C23ACF901F8B}" type="presParOf" srcId="{10D14807-5659-4DC9-9D3F-13F18137F0A2}" destId="{23C24411-E6F7-4801-A84A-1B128AE9923A}" srcOrd="1" destOrd="0" presId="urn:microsoft.com/office/officeart/2005/8/layout/vList3#5"/>
    <dgm:cxn modelId="{993F024E-F16E-4AAB-8EA2-B5E67762D047}" type="presParOf" srcId="{77BF991A-D64A-4C75-A3BF-CBF8AC2D16BE}" destId="{B52FEA16-D6DB-4F3A-83DF-EA89C03D76D7}" srcOrd="3" destOrd="0" presId="urn:microsoft.com/office/officeart/2005/8/layout/vList3#5"/>
    <dgm:cxn modelId="{CE985155-DBA5-487B-9C99-42EF97B78B74}" type="presParOf" srcId="{77BF991A-D64A-4C75-A3BF-CBF8AC2D16BE}" destId="{1E606B42-5477-4CF4-8866-9451A542A3C9}" srcOrd="4" destOrd="0" presId="urn:microsoft.com/office/officeart/2005/8/layout/vList3#5"/>
    <dgm:cxn modelId="{FDC0FBEB-BFE6-4FCF-854D-0A0512C88B13}" type="presParOf" srcId="{1E606B42-5477-4CF4-8866-9451A542A3C9}" destId="{E39FD48C-F2C4-4ADB-8045-A408B9AA1E1A}" srcOrd="0" destOrd="0" presId="urn:microsoft.com/office/officeart/2005/8/layout/vList3#5"/>
    <dgm:cxn modelId="{B31C8A2E-8CF0-40E9-8BBB-00DF17E6EDFD}" type="presParOf" srcId="{1E606B42-5477-4CF4-8866-9451A542A3C9}" destId="{EFFB078D-CCD1-41DD-9D9C-FC3F3E5C10A9}" srcOrd="1" destOrd="0" presId="urn:microsoft.com/office/officeart/2005/8/layout/vList3#5"/>
    <dgm:cxn modelId="{7861174D-A8E8-47AC-9660-436B2E5E3A79}" type="presParOf" srcId="{77BF991A-D64A-4C75-A3BF-CBF8AC2D16BE}" destId="{9CD2971B-1E39-4394-8D27-B129B67D621F}" srcOrd="5" destOrd="0" presId="urn:microsoft.com/office/officeart/2005/8/layout/vList3#5"/>
    <dgm:cxn modelId="{5E631375-B1FD-4A6E-9C24-1DF3D80F32E4}" type="presParOf" srcId="{77BF991A-D64A-4C75-A3BF-CBF8AC2D16BE}" destId="{29E1D1A8-2A54-4AC8-9DF7-D6B298FA3A88}" srcOrd="6" destOrd="0" presId="urn:microsoft.com/office/officeart/2005/8/layout/vList3#5"/>
    <dgm:cxn modelId="{A0F73DBC-9BB5-4D10-A22F-3EC3347018A9}" type="presParOf" srcId="{29E1D1A8-2A54-4AC8-9DF7-D6B298FA3A88}" destId="{8204E15B-07EC-45D4-8753-8887660DAA7F}" srcOrd="0" destOrd="0" presId="urn:microsoft.com/office/officeart/2005/8/layout/vList3#5"/>
    <dgm:cxn modelId="{4A85365F-C1A1-479D-A880-64A7B6CB1A65}" type="presParOf" srcId="{29E1D1A8-2A54-4AC8-9DF7-D6B298FA3A88}" destId="{96BD6573-25B2-4E24-BBCF-66422F3F3DFF}" srcOrd="1" destOrd="0" presId="urn:microsoft.com/office/officeart/2005/8/layout/vList3#5"/>
    <dgm:cxn modelId="{B38C1496-F5C7-43AF-BCA2-140F0587D9E4}" type="presParOf" srcId="{77BF991A-D64A-4C75-A3BF-CBF8AC2D16BE}" destId="{70794C26-57F4-42BE-97FF-E4885B028FAF}" srcOrd="7" destOrd="0" presId="urn:microsoft.com/office/officeart/2005/8/layout/vList3#5"/>
    <dgm:cxn modelId="{9B723301-3A7E-4F4A-AE0D-6865DAF8E74F}" type="presParOf" srcId="{77BF991A-D64A-4C75-A3BF-CBF8AC2D16BE}" destId="{DC38C69E-E113-40CB-90BA-DC9CD127724B}" srcOrd="8" destOrd="0" presId="urn:microsoft.com/office/officeart/2005/8/layout/vList3#5"/>
    <dgm:cxn modelId="{1A4E6B29-8ED2-47A7-9086-0C234C43F9F3}" type="presParOf" srcId="{DC38C69E-E113-40CB-90BA-DC9CD127724B}" destId="{F5AEEFAD-25C7-44BB-8B61-911A036E34D8}" srcOrd="0" destOrd="0" presId="urn:microsoft.com/office/officeart/2005/8/layout/vList3#5"/>
    <dgm:cxn modelId="{FD7E62BA-1697-45E8-A4B3-C9DB08F11379}" type="presParOf" srcId="{DC38C69E-E113-40CB-90BA-DC9CD127724B}" destId="{D4E8D666-6185-49D0-9F3E-860262C35B76}" srcOrd="1" destOrd="0" presId="urn:microsoft.com/office/officeart/2005/8/layout/vList3#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031C3B-B8BF-4ED2-AB2C-6A775C893F59}">
      <dsp:nvSpPr>
        <dsp:cNvPr id="0" name=""/>
        <dsp:cNvSpPr/>
      </dsp:nvSpPr>
      <dsp:spPr>
        <a:xfrm rot="10800000">
          <a:off x="1649127" y="1632"/>
          <a:ext cx="5827395" cy="725300"/>
        </a:xfrm>
        <a:prstGeom prst="homePlate">
          <a:avLst/>
        </a:prstGeom>
        <a:solidFill>
          <a:schemeClr val="accent1">
            <a:hueOff val="0"/>
            <a:satOff val="0"/>
            <a:lumOff val="0"/>
            <a:alpha val="30000"/>
          </a:schemeClr>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9838" tIns="106680" rIns="199136" bIns="106680" numCol="1" spcCol="1270" anchor="ctr" anchorCtr="0">
          <a:noAutofit/>
        </a:bodyPr>
        <a:lstStyle/>
        <a:p>
          <a:pPr marL="0" lvl="0" indent="0" algn="just" defTabSz="1244600">
            <a:lnSpc>
              <a:spcPct val="90000"/>
            </a:lnSpc>
            <a:spcBef>
              <a:spcPct val="0"/>
            </a:spcBef>
            <a:spcAft>
              <a:spcPct val="35000"/>
            </a:spcAft>
            <a:buNone/>
          </a:pPr>
          <a:r>
            <a:rPr lang="fr-FR" sz="2800" b="0" kern="1200" dirty="0">
              <a:solidFill>
                <a:schemeClr val="tx1"/>
              </a:solidFill>
              <a:latin typeface="+mn-lt"/>
              <a:cs typeface="Arial" pitchFamily="34" charset="0"/>
            </a:rPr>
            <a:t>Introduction</a:t>
          </a:r>
        </a:p>
      </dsp:txBody>
      <dsp:txXfrm rot="10800000">
        <a:off x="1830452" y="1632"/>
        <a:ext cx="5646070" cy="725300"/>
      </dsp:txXfrm>
    </dsp:sp>
    <dsp:sp modelId="{13FCA3D0-87A5-44BD-85B8-EE200B697623}">
      <dsp:nvSpPr>
        <dsp:cNvPr id="0" name=""/>
        <dsp:cNvSpPr/>
      </dsp:nvSpPr>
      <dsp:spPr>
        <a:xfrm>
          <a:off x="1286477" y="1632"/>
          <a:ext cx="725300" cy="725300"/>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3C24411-E6F7-4801-A84A-1B128AE9923A}">
      <dsp:nvSpPr>
        <dsp:cNvPr id="0" name=""/>
        <dsp:cNvSpPr/>
      </dsp:nvSpPr>
      <dsp:spPr>
        <a:xfrm rot="10800000">
          <a:off x="1628382" y="903433"/>
          <a:ext cx="5827395" cy="725300"/>
        </a:xfrm>
        <a:prstGeom prst="homePlate">
          <a:avLst/>
        </a:prstGeom>
        <a:solidFill>
          <a:schemeClr val="accent1">
            <a:hueOff val="0"/>
            <a:satOff val="0"/>
            <a:lumOff val="0"/>
            <a:alpha val="30000"/>
          </a:schemeClr>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9838" tIns="106680" rIns="199136" bIns="106680" numCol="1" spcCol="1270" anchor="ctr" anchorCtr="0">
          <a:noAutofit/>
        </a:bodyPr>
        <a:lstStyle/>
        <a:p>
          <a:pPr marL="0" lvl="0" indent="0" algn="just" defTabSz="1244600">
            <a:lnSpc>
              <a:spcPct val="90000"/>
            </a:lnSpc>
            <a:spcBef>
              <a:spcPct val="0"/>
            </a:spcBef>
            <a:spcAft>
              <a:spcPct val="35000"/>
            </a:spcAft>
            <a:buNone/>
          </a:pPr>
          <a:r>
            <a:rPr lang="fr-FR" sz="2800" kern="1200" dirty="0">
              <a:solidFill>
                <a:schemeClr val="tx1"/>
              </a:solidFill>
            </a:rPr>
            <a:t>Définition et objectifs </a:t>
          </a:r>
          <a:endParaRPr lang="fr-FR" sz="2800" b="0" kern="1200" dirty="0">
            <a:solidFill>
              <a:schemeClr val="tx1"/>
            </a:solidFill>
            <a:latin typeface="+mn-lt"/>
            <a:cs typeface="Arial" pitchFamily="34" charset="0"/>
          </a:endParaRPr>
        </a:p>
      </dsp:txBody>
      <dsp:txXfrm rot="10800000">
        <a:off x="1809707" y="903433"/>
        <a:ext cx="5646070" cy="725300"/>
      </dsp:txXfrm>
    </dsp:sp>
    <dsp:sp modelId="{B590E227-3882-4973-8005-F15C827D32C8}">
      <dsp:nvSpPr>
        <dsp:cNvPr id="0" name=""/>
        <dsp:cNvSpPr/>
      </dsp:nvSpPr>
      <dsp:spPr>
        <a:xfrm>
          <a:off x="1286477" y="943441"/>
          <a:ext cx="725300" cy="725300"/>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FFB078D-CCD1-41DD-9D9C-FC3F3E5C10A9}">
      <dsp:nvSpPr>
        <dsp:cNvPr id="0" name=""/>
        <dsp:cNvSpPr/>
      </dsp:nvSpPr>
      <dsp:spPr>
        <a:xfrm rot="10800000">
          <a:off x="1637822" y="1893648"/>
          <a:ext cx="5827395" cy="725300"/>
        </a:xfrm>
        <a:prstGeom prst="homePlate">
          <a:avLst/>
        </a:prstGeom>
        <a:solidFill>
          <a:schemeClr val="accent1">
            <a:hueOff val="0"/>
            <a:satOff val="0"/>
            <a:lumOff val="0"/>
            <a:alpha val="30000"/>
          </a:schemeClr>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9838" tIns="106680" rIns="199136" bIns="106680" numCol="1" spcCol="1270" anchor="ctr" anchorCtr="0">
          <a:noAutofit/>
        </a:bodyPr>
        <a:lstStyle/>
        <a:p>
          <a:pPr marL="0" lvl="0" indent="0" algn="just" defTabSz="1244600">
            <a:lnSpc>
              <a:spcPct val="90000"/>
            </a:lnSpc>
            <a:spcBef>
              <a:spcPct val="0"/>
            </a:spcBef>
            <a:spcAft>
              <a:spcPct val="35000"/>
            </a:spcAft>
            <a:buNone/>
          </a:pPr>
          <a:r>
            <a:rPr lang="fr-FR" sz="2800" kern="1200" dirty="0">
              <a:solidFill>
                <a:schemeClr val="tx1"/>
              </a:solidFill>
            </a:rPr>
            <a:t>Qualités exigées d’un logiciel</a:t>
          </a:r>
          <a:r>
            <a:rPr lang="fr-FR" sz="2800" b="0" kern="1200" dirty="0">
              <a:solidFill>
                <a:schemeClr val="tx1"/>
              </a:solidFill>
              <a:latin typeface="+mn-lt"/>
              <a:cs typeface="Arial" pitchFamily="34" charset="0"/>
            </a:rPr>
            <a:t> </a:t>
          </a:r>
        </a:p>
      </dsp:txBody>
      <dsp:txXfrm rot="10800000">
        <a:off x="1819147" y="1893648"/>
        <a:ext cx="5646070" cy="725300"/>
      </dsp:txXfrm>
    </dsp:sp>
    <dsp:sp modelId="{E39FD48C-F2C4-4ADB-8045-A408B9AA1E1A}">
      <dsp:nvSpPr>
        <dsp:cNvPr id="0" name=""/>
        <dsp:cNvSpPr/>
      </dsp:nvSpPr>
      <dsp:spPr>
        <a:xfrm>
          <a:off x="1286477" y="1885249"/>
          <a:ext cx="725300" cy="725300"/>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6BD6573-25B2-4E24-BBCF-66422F3F3DFF}">
      <dsp:nvSpPr>
        <dsp:cNvPr id="0" name=""/>
        <dsp:cNvSpPr/>
      </dsp:nvSpPr>
      <dsp:spPr>
        <a:xfrm rot="10800000">
          <a:off x="1649127" y="2827058"/>
          <a:ext cx="5827395" cy="725300"/>
        </a:xfrm>
        <a:prstGeom prst="homePlate">
          <a:avLst/>
        </a:prstGeom>
        <a:solidFill>
          <a:schemeClr val="accent1">
            <a:hueOff val="0"/>
            <a:satOff val="0"/>
            <a:lumOff val="0"/>
            <a:alpha val="30000"/>
          </a:schemeClr>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9838" tIns="106680" rIns="199136" bIns="106680" numCol="1" spcCol="1270" anchor="ctr" anchorCtr="0">
          <a:noAutofit/>
        </a:bodyPr>
        <a:lstStyle/>
        <a:p>
          <a:pPr marL="0" lvl="0" indent="0" algn="just" defTabSz="1244600">
            <a:lnSpc>
              <a:spcPct val="90000"/>
            </a:lnSpc>
            <a:spcBef>
              <a:spcPct val="0"/>
            </a:spcBef>
            <a:spcAft>
              <a:spcPct val="35000"/>
            </a:spcAft>
            <a:buNone/>
          </a:pPr>
          <a:r>
            <a:rPr lang="fr-FR" sz="2800" kern="1200" dirty="0">
              <a:solidFill>
                <a:schemeClr val="tx1"/>
              </a:solidFill>
            </a:rPr>
            <a:t>Cycle de vie d'un logiciel</a:t>
          </a:r>
          <a:endParaRPr lang="fr-FR" sz="2800" b="0" kern="1200" dirty="0">
            <a:solidFill>
              <a:schemeClr val="tx1"/>
            </a:solidFill>
            <a:latin typeface="+mn-lt"/>
            <a:cs typeface="Arial" pitchFamily="34" charset="0"/>
          </a:endParaRPr>
        </a:p>
      </dsp:txBody>
      <dsp:txXfrm rot="10800000">
        <a:off x="1830452" y="2827058"/>
        <a:ext cx="5646070" cy="725300"/>
      </dsp:txXfrm>
    </dsp:sp>
    <dsp:sp modelId="{8204E15B-07EC-45D4-8753-8887660DAA7F}">
      <dsp:nvSpPr>
        <dsp:cNvPr id="0" name=""/>
        <dsp:cNvSpPr/>
      </dsp:nvSpPr>
      <dsp:spPr>
        <a:xfrm>
          <a:off x="1286477" y="2827058"/>
          <a:ext cx="725300" cy="725300"/>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4E8D666-6185-49D0-9F3E-860262C35B76}">
      <dsp:nvSpPr>
        <dsp:cNvPr id="0" name=""/>
        <dsp:cNvSpPr/>
      </dsp:nvSpPr>
      <dsp:spPr>
        <a:xfrm rot="10800000">
          <a:off x="1649127" y="3768866"/>
          <a:ext cx="5827395" cy="725300"/>
        </a:xfrm>
        <a:prstGeom prst="homePlate">
          <a:avLst/>
        </a:prstGeom>
        <a:solidFill>
          <a:schemeClr val="accent1">
            <a:hueOff val="0"/>
            <a:satOff val="0"/>
            <a:lumOff val="0"/>
            <a:alpha val="30000"/>
          </a:schemeClr>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9838" tIns="106680" rIns="199136" bIns="106680" numCol="1" spcCol="1270" anchor="ctr" anchorCtr="0">
          <a:noAutofit/>
        </a:bodyPr>
        <a:lstStyle/>
        <a:p>
          <a:pPr marL="0" lvl="0" indent="0" algn="just" defTabSz="1244600">
            <a:lnSpc>
              <a:spcPct val="90000"/>
            </a:lnSpc>
            <a:spcBef>
              <a:spcPct val="0"/>
            </a:spcBef>
            <a:spcAft>
              <a:spcPct val="35000"/>
            </a:spcAft>
            <a:buNone/>
          </a:pPr>
          <a:r>
            <a:rPr lang="fr-FR" sz="2800" kern="1200" dirty="0">
              <a:solidFill>
                <a:schemeClr val="tx1"/>
              </a:solidFill>
            </a:rPr>
            <a:t>Modèles de cycle de vie d'un logiciel</a:t>
          </a:r>
          <a:endParaRPr lang="fr-FR" sz="2800" b="0" kern="1200" dirty="0">
            <a:solidFill>
              <a:schemeClr val="tx1"/>
            </a:solidFill>
            <a:latin typeface="+mn-lt"/>
            <a:cs typeface="Arial" pitchFamily="34" charset="0"/>
          </a:endParaRPr>
        </a:p>
      </dsp:txBody>
      <dsp:txXfrm rot="10800000">
        <a:off x="1830452" y="3768866"/>
        <a:ext cx="5646070" cy="725300"/>
      </dsp:txXfrm>
    </dsp:sp>
    <dsp:sp modelId="{F5AEEFAD-25C7-44BB-8B61-911A036E34D8}">
      <dsp:nvSpPr>
        <dsp:cNvPr id="0" name=""/>
        <dsp:cNvSpPr/>
      </dsp:nvSpPr>
      <dsp:spPr>
        <a:xfrm>
          <a:off x="1286477" y="3768866"/>
          <a:ext cx="725300" cy="725300"/>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3#5">
  <dgm:title val=""/>
  <dgm:desc val=""/>
  <dgm:catLst>
    <dgm:cat type="list" pri="14000"/>
    <dgm:cat type="convert" pri="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6575" cy="511175"/>
          </a:xfrm>
          <a:prstGeom prst="rect">
            <a:avLst/>
          </a:prstGeom>
        </p:spPr>
        <p:txBody>
          <a:bodyPr vert="horz" lIns="91428" tIns="45714" rIns="91428" bIns="45714" rtlCol="0"/>
          <a:lstStyle>
            <a:lvl1pPr algn="l">
              <a:defRPr sz="1200">
                <a:latin typeface="Arial" charset="0"/>
                <a:cs typeface="+mn-cs"/>
              </a:defRPr>
            </a:lvl1pPr>
          </a:lstStyle>
          <a:p>
            <a:pPr>
              <a:defRPr/>
            </a:pPr>
            <a:endParaRPr lang="fr-FR"/>
          </a:p>
        </p:txBody>
      </p:sp>
      <p:sp>
        <p:nvSpPr>
          <p:cNvPr id="3" name="Date Placeholder 2"/>
          <p:cNvSpPr>
            <a:spLocks noGrp="1"/>
          </p:cNvSpPr>
          <p:nvPr>
            <p:ph type="dt" sz="quarter" idx="1"/>
          </p:nvPr>
        </p:nvSpPr>
        <p:spPr>
          <a:xfrm>
            <a:off x="4021138" y="0"/>
            <a:ext cx="3076575" cy="511175"/>
          </a:xfrm>
          <a:prstGeom prst="rect">
            <a:avLst/>
          </a:prstGeom>
        </p:spPr>
        <p:txBody>
          <a:bodyPr vert="horz" lIns="91428" tIns="45714" rIns="91428" bIns="45714" rtlCol="0"/>
          <a:lstStyle>
            <a:lvl1pPr algn="r">
              <a:defRPr sz="1200">
                <a:latin typeface="Arial" charset="0"/>
                <a:cs typeface="+mn-cs"/>
              </a:defRPr>
            </a:lvl1pPr>
          </a:lstStyle>
          <a:p>
            <a:pPr>
              <a:defRPr/>
            </a:pPr>
            <a:fld id="{1996D598-A7AB-432E-9A60-FD49D65DD27B}" type="datetimeFigureOut">
              <a:rPr lang="fr-FR"/>
              <a:pPr>
                <a:defRPr/>
              </a:pPr>
              <a:t>24/09/2025</a:t>
            </a:fld>
            <a:endParaRPr lang="fr-FR"/>
          </a:p>
        </p:txBody>
      </p:sp>
      <p:sp>
        <p:nvSpPr>
          <p:cNvPr id="4" name="Footer Placeholder 3"/>
          <p:cNvSpPr>
            <a:spLocks noGrp="1"/>
          </p:cNvSpPr>
          <p:nvPr>
            <p:ph type="ftr" sz="quarter" idx="2"/>
          </p:nvPr>
        </p:nvSpPr>
        <p:spPr>
          <a:xfrm>
            <a:off x="0" y="9721850"/>
            <a:ext cx="3076575" cy="511175"/>
          </a:xfrm>
          <a:prstGeom prst="rect">
            <a:avLst/>
          </a:prstGeom>
        </p:spPr>
        <p:txBody>
          <a:bodyPr vert="horz" lIns="91428" tIns="45714" rIns="91428" bIns="45714" rtlCol="0" anchor="b"/>
          <a:lstStyle>
            <a:lvl1pPr algn="l">
              <a:defRPr sz="1200">
                <a:latin typeface="Arial" charset="0"/>
                <a:cs typeface="+mn-cs"/>
              </a:defRPr>
            </a:lvl1pPr>
          </a:lstStyle>
          <a:p>
            <a:pPr>
              <a:defRPr/>
            </a:pPr>
            <a:r>
              <a:rPr lang="fr-FR" dirty="0"/>
              <a:t>KHANOUCHE</a:t>
            </a:r>
          </a:p>
        </p:txBody>
      </p:sp>
      <p:sp>
        <p:nvSpPr>
          <p:cNvPr id="5" name="Slide Number Placeholder 4"/>
          <p:cNvSpPr>
            <a:spLocks noGrp="1"/>
          </p:cNvSpPr>
          <p:nvPr>
            <p:ph type="sldNum" sz="quarter" idx="3"/>
          </p:nvPr>
        </p:nvSpPr>
        <p:spPr>
          <a:xfrm>
            <a:off x="4021138" y="9721850"/>
            <a:ext cx="3076575" cy="511175"/>
          </a:xfrm>
          <a:prstGeom prst="rect">
            <a:avLst/>
          </a:prstGeom>
        </p:spPr>
        <p:txBody>
          <a:bodyPr vert="horz" lIns="91428" tIns="45714" rIns="91428" bIns="45714" rtlCol="0" anchor="b"/>
          <a:lstStyle>
            <a:lvl1pPr algn="r">
              <a:defRPr sz="1200">
                <a:latin typeface="Arial" charset="0"/>
                <a:cs typeface="+mn-cs"/>
              </a:defRPr>
            </a:lvl1pPr>
          </a:lstStyle>
          <a:p>
            <a:pPr>
              <a:defRPr/>
            </a:pPr>
            <a:fld id="{1C634DAD-05A7-4C57-ADCA-30280A1C2E9F}" type="slidenum">
              <a:rPr lang="fr-FR"/>
              <a:pPr>
                <a:defRPr/>
              </a:pPr>
              <a:t>‹N°›</a:t>
            </a:fld>
            <a:endParaRPr lang="fr-FR"/>
          </a:p>
        </p:txBody>
      </p:sp>
    </p:spTree>
    <p:extLst>
      <p:ext uri="{BB962C8B-B14F-4D97-AF65-F5344CB8AC3E}">
        <p14:creationId xmlns:p14="http://schemas.microsoft.com/office/powerpoint/2010/main" val="2942135780"/>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458" name="Rectangle 2"/>
          <p:cNvSpPr>
            <a:spLocks noGrp="1" noChangeArrowheads="1"/>
          </p:cNvSpPr>
          <p:nvPr>
            <p:ph type="hdr" sz="quarter"/>
          </p:nvPr>
        </p:nvSpPr>
        <p:spPr bwMode="auto">
          <a:xfrm>
            <a:off x="0" y="0"/>
            <a:ext cx="3076575" cy="511175"/>
          </a:xfrm>
          <a:prstGeom prst="rect">
            <a:avLst/>
          </a:prstGeom>
          <a:noFill/>
          <a:ln w="9525">
            <a:noFill/>
            <a:miter lim="800000"/>
            <a:headEnd/>
            <a:tailEnd/>
          </a:ln>
          <a:effectLst/>
        </p:spPr>
        <p:txBody>
          <a:bodyPr vert="horz" wrap="square" lIns="99035" tIns="49518" rIns="99035" bIns="49518" numCol="1" anchor="t" anchorCtr="0" compatLnSpc="1">
            <a:prstTxWarp prst="textNoShape">
              <a:avLst/>
            </a:prstTxWarp>
          </a:bodyPr>
          <a:lstStyle>
            <a:lvl1pPr>
              <a:defRPr sz="1300">
                <a:latin typeface="Arial" charset="0"/>
                <a:cs typeface="+mn-cs"/>
              </a:defRPr>
            </a:lvl1pPr>
          </a:lstStyle>
          <a:p>
            <a:pPr>
              <a:defRPr/>
            </a:pPr>
            <a:endParaRPr lang="fr-FR"/>
          </a:p>
        </p:txBody>
      </p:sp>
      <p:sp>
        <p:nvSpPr>
          <p:cNvPr id="19459" name="Rectangle 3"/>
          <p:cNvSpPr>
            <a:spLocks noGrp="1" noChangeArrowheads="1"/>
          </p:cNvSpPr>
          <p:nvPr>
            <p:ph type="dt" idx="1"/>
          </p:nvPr>
        </p:nvSpPr>
        <p:spPr bwMode="auto">
          <a:xfrm>
            <a:off x="4021138" y="0"/>
            <a:ext cx="3076575" cy="511175"/>
          </a:xfrm>
          <a:prstGeom prst="rect">
            <a:avLst/>
          </a:prstGeom>
          <a:noFill/>
          <a:ln w="9525">
            <a:noFill/>
            <a:miter lim="800000"/>
            <a:headEnd/>
            <a:tailEnd/>
          </a:ln>
          <a:effectLst/>
        </p:spPr>
        <p:txBody>
          <a:bodyPr vert="horz" wrap="square" lIns="99035" tIns="49518" rIns="99035" bIns="49518" numCol="1" anchor="t" anchorCtr="0" compatLnSpc="1">
            <a:prstTxWarp prst="textNoShape">
              <a:avLst/>
            </a:prstTxWarp>
          </a:bodyPr>
          <a:lstStyle>
            <a:lvl1pPr algn="r">
              <a:defRPr sz="1300">
                <a:latin typeface="Arial" charset="0"/>
                <a:cs typeface="+mn-cs"/>
              </a:defRPr>
            </a:lvl1pPr>
          </a:lstStyle>
          <a:p>
            <a:pPr>
              <a:defRPr/>
            </a:pPr>
            <a:endParaRPr lang="fr-FR"/>
          </a:p>
        </p:txBody>
      </p:sp>
      <p:sp>
        <p:nvSpPr>
          <p:cNvPr id="41988" name="Rectangle 4"/>
          <p:cNvSpPr>
            <a:spLocks noGrp="1" noRot="1" noChangeAspect="1" noChangeArrowheads="1" noTextEdit="1"/>
          </p:cNvSpPr>
          <p:nvPr>
            <p:ph type="sldImg" idx="2"/>
          </p:nvPr>
        </p:nvSpPr>
        <p:spPr bwMode="auto">
          <a:xfrm>
            <a:off x="993775" y="768350"/>
            <a:ext cx="5111750" cy="3835400"/>
          </a:xfrm>
          <a:prstGeom prst="rect">
            <a:avLst/>
          </a:prstGeom>
          <a:noFill/>
          <a:ln w="9525">
            <a:solidFill>
              <a:srgbClr val="000000"/>
            </a:solidFill>
            <a:miter lim="800000"/>
            <a:headEnd/>
            <a:tailEnd/>
          </a:ln>
        </p:spPr>
      </p:sp>
      <p:sp>
        <p:nvSpPr>
          <p:cNvPr id="19461" name="Rectangle 5"/>
          <p:cNvSpPr>
            <a:spLocks noGrp="1" noChangeArrowheads="1"/>
          </p:cNvSpPr>
          <p:nvPr>
            <p:ph type="body" sz="quarter" idx="3"/>
          </p:nvPr>
        </p:nvSpPr>
        <p:spPr bwMode="auto">
          <a:xfrm>
            <a:off x="709613" y="4860925"/>
            <a:ext cx="5680075" cy="4605338"/>
          </a:xfrm>
          <a:prstGeom prst="rect">
            <a:avLst/>
          </a:prstGeom>
          <a:noFill/>
          <a:ln w="9525">
            <a:noFill/>
            <a:miter lim="800000"/>
            <a:headEnd/>
            <a:tailEnd/>
          </a:ln>
          <a:effectLst/>
        </p:spPr>
        <p:txBody>
          <a:bodyPr vert="horz" wrap="square" lIns="99035" tIns="49518" rIns="99035" bIns="49518" numCol="1" anchor="t" anchorCtr="0" compatLnSpc="1">
            <a:prstTxWarp prst="textNoShape">
              <a:avLst/>
            </a:prstTxWarp>
          </a:body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p>
        </p:txBody>
      </p:sp>
      <p:sp>
        <p:nvSpPr>
          <p:cNvPr id="19462" name="Rectangle 6"/>
          <p:cNvSpPr>
            <a:spLocks noGrp="1" noChangeArrowheads="1"/>
          </p:cNvSpPr>
          <p:nvPr>
            <p:ph type="ftr" sz="quarter" idx="4"/>
          </p:nvPr>
        </p:nvSpPr>
        <p:spPr bwMode="auto">
          <a:xfrm>
            <a:off x="0" y="9721850"/>
            <a:ext cx="3076575" cy="511175"/>
          </a:xfrm>
          <a:prstGeom prst="rect">
            <a:avLst/>
          </a:prstGeom>
          <a:noFill/>
          <a:ln w="9525">
            <a:noFill/>
            <a:miter lim="800000"/>
            <a:headEnd/>
            <a:tailEnd/>
          </a:ln>
          <a:effectLst/>
        </p:spPr>
        <p:txBody>
          <a:bodyPr vert="horz" wrap="square" lIns="99035" tIns="49518" rIns="99035" bIns="49518" numCol="1" anchor="b" anchorCtr="0" compatLnSpc="1">
            <a:prstTxWarp prst="textNoShape">
              <a:avLst/>
            </a:prstTxWarp>
          </a:bodyPr>
          <a:lstStyle>
            <a:lvl1pPr>
              <a:defRPr sz="1300">
                <a:latin typeface="Arial" charset="0"/>
                <a:cs typeface="+mn-cs"/>
              </a:defRPr>
            </a:lvl1pPr>
          </a:lstStyle>
          <a:p>
            <a:pPr>
              <a:defRPr/>
            </a:pPr>
            <a:r>
              <a:rPr lang="fr-FR" dirty="0"/>
              <a:t>KHANOUCHE</a:t>
            </a:r>
          </a:p>
        </p:txBody>
      </p:sp>
      <p:sp>
        <p:nvSpPr>
          <p:cNvPr id="19463" name="Rectangle 7"/>
          <p:cNvSpPr>
            <a:spLocks noGrp="1" noChangeArrowheads="1"/>
          </p:cNvSpPr>
          <p:nvPr>
            <p:ph type="sldNum" sz="quarter" idx="5"/>
          </p:nvPr>
        </p:nvSpPr>
        <p:spPr bwMode="auto">
          <a:xfrm>
            <a:off x="4021138" y="9721850"/>
            <a:ext cx="3076575" cy="511175"/>
          </a:xfrm>
          <a:prstGeom prst="rect">
            <a:avLst/>
          </a:prstGeom>
          <a:noFill/>
          <a:ln w="9525">
            <a:noFill/>
            <a:miter lim="800000"/>
            <a:headEnd/>
            <a:tailEnd/>
          </a:ln>
          <a:effectLst/>
        </p:spPr>
        <p:txBody>
          <a:bodyPr vert="horz" wrap="square" lIns="99035" tIns="49518" rIns="99035" bIns="49518" numCol="1" anchor="b" anchorCtr="0" compatLnSpc="1">
            <a:prstTxWarp prst="textNoShape">
              <a:avLst/>
            </a:prstTxWarp>
          </a:bodyPr>
          <a:lstStyle>
            <a:lvl1pPr algn="r">
              <a:defRPr sz="1300">
                <a:latin typeface="Arial" charset="0"/>
                <a:cs typeface="+mn-cs"/>
              </a:defRPr>
            </a:lvl1pPr>
          </a:lstStyle>
          <a:p>
            <a:pPr>
              <a:defRPr/>
            </a:pPr>
            <a:fld id="{FE29D40F-16D6-49F8-B650-6B06AE22A99F}" type="slidenum">
              <a:rPr lang="fr-FR"/>
              <a:pPr>
                <a:defRPr/>
              </a:pPr>
              <a:t>‹N°›</a:t>
            </a:fld>
            <a:endParaRPr lang="fr-FR" dirty="0"/>
          </a:p>
        </p:txBody>
      </p:sp>
    </p:spTree>
    <p:extLst>
      <p:ext uri="{BB962C8B-B14F-4D97-AF65-F5344CB8AC3E}">
        <p14:creationId xmlns:p14="http://schemas.microsoft.com/office/powerpoint/2010/main" val="3163479894"/>
      </p:ext>
    </p:extLst>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Espace réservé de l'image des diapositives 1"/>
          <p:cNvSpPr>
            <a:spLocks noGrp="1" noRot="1" noChangeAspect="1" noTextEdit="1"/>
          </p:cNvSpPr>
          <p:nvPr>
            <p:ph type="sldImg"/>
          </p:nvPr>
        </p:nvSpPr>
        <p:spPr>
          <a:ln/>
        </p:spPr>
      </p:sp>
      <p:sp>
        <p:nvSpPr>
          <p:cNvPr id="43011" name="Espace réservé des commentaires 2"/>
          <p:cNvSpPr>
            <a:spLocks noGrp="1"/>
          </p:cNvSpPr>
          <p:nvPr>
            <p:ph type="body" idx="1"/>
          </p:nvPr>
        </p:nvSpPr>
        <p:spPr>
          <a:noFill/>
          <a:ln/>
        </p:spPr>
        <p:txBody>
          <a:bodyPr/>
          <a:lstStyle/>
          <a:p>
            <a:endParaRPr lang="fr-FR" dirty="0"/>
          </a:p>
        </p:txBody>
      </p:sp>
      <p:sp>
        <p:nvSpPr>
          <p:cNvPr id="5" name="Espace réservé du numéro de diapositive 4"/>
          <p:cNvSpPr>
            <a:spLocks noGrp="1"/>
          </p:cNvSpPr>
          <p:nvPr>
            <p:ph type="sldNum" sz="quarter" idx="5"/>
          </p:nvPr>
        </p:nvSpPr>
        <p:spPr/>
        <p:txBody>
          <a:bodyPr/>
          <a:lstStyle/>
          <a:p>
            <a:pPr>
              <a:defRPr/>
            </a:pPr>
            <a:fld id="{EBC23ED1-32CB-4E75-9760-D58F0A894294}" type="slidenum">
              <a:rPr lang="fr-FR" smtClean="0"/>
              <a:pPr>
                <a:defRPr/>
              </a:pPr>
              <a:t>1</a:t>
            </a:fld>
            <a:endParaRPr lang="fr-FR" dirty="0"/>
          </a:p>
        </p:txBody>
      </p:sp>
    </p:spTree>
    <p:extLst>
      <p:ext uri="{BB962C8B-B14F-4D97-AF65-F5344CB8AC3E}">
        <p14:creationId xmlns:p14="http://schemas.microsoft.com/office/powerpoint/2010/main" val="12713810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Espace réservé de l'image des diapositives 1"/>
          <p:cNvSpPr>
            <a:spLocks noGrp="1" noRot="1" noChangeAspect="1" noTextEdit="1"/>
          </p:cNvSpPr>
          <p:nvPr>
            <p:ph type="sldImg"/>
          </p:nvPr>
        </p:nvSpPr>
        <p:spPr>
          <a:ln/>
        </p:spPr>
      </p:sp>
      <p:sp>
        <p:nvSpPr>
          <p:cNvPr id="43011" name="Espace réservé des commentaires 2"/>
          <p:cNvSpPr>
            <a:spLocks noGrp="1"/>
          </p:cNvSpPr>
          <p:nvPr>
            <p:ph type="body" idx="1"/>
          </p:nvPr>
        </p:nvSpPr>
        <p:spPr>
          <a:noFill/>
          <a:ln/>
        </p:spPr>
        <p:txBody>
          <a:bodyPr/>
          <a:lstStyle/>
          <a:p>
            <a:endParaRPr lang="fr-FR" dirty="0"/>
          </a:p>
        </p:txBody>
      </p:sp>
      <p:sp>
        <p:nvSpPr>
          <p:cNvPr id="5" name="Espace réservé du numéro de diapositive 4"/>
          <p:cNvSpPr>
            <a:spLocks noGrp="1"/>
          </p:cNvSpPr>
          <p:nvPr>
            <p:ph type="sldNum" sz="quarter" idx="5"/>
          </p:nvPr>
        </p:nvSpPr>
        <p:spPr/>
        <p:txBody>
          <a:bodyPr/>
          <a:lstStyle/>
          <a:p>
            <a:pPr>
              <a:defRPr/>
            </a:pPr>
            <a:fld id="{EBC23ED1-32CB-4E75-9760-D58F0A894294}" type="slidenum">
              <a:rPr lang="fr-FR" smtClean="0"/>
              <a:pPr>
                <a:defRPr/>
              </a:pPr>
              <a:t>2</a:t>
            </a:fld>
            <a:endParaRPr lang="fr-FR" dirty="0"/>
          </a:p>
        </p:txBody>
      </p:sp>
    </p:spTree>
    <p:extLst>
      <p:ext uri="{BB962C8B-B14F-4D97-AF65-F5344CB8AC3E}">
        <p14:creationId xmlns:p14="http://schemas.microsoft.com/office/powerpoint/2010/main" val="42726785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pPr>
                <a:defRPr/>
              </a:pPr>
              <a:t>3</a:t>
            </a:fld>
            <a:endParaRPr lang="fr-FR" dirty="0"/>
          </a:p>
        </p:txBody>
      </p:sp>
    </p:spTree>
    <p:extLst>
      <p:ext uri="{BB962C8B-B14F-4D97-AF65-F5344CB8AC3E}">
        <p14:creationId xmlns:p14="http://schemas.microsoft.com/office/powerpoint/2010/main" val="38851187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pPr>
                <a:defRPr/>
              </a:pPr>
              <a:t>4</a:t>
            </a:fld>
            <a:endParaRPr lang="fr-FR" dirty="0"/>
          </a:p>
        </p:txBody>
      </p:sp>
    </p:spTree>
    <p:extLst>
      <p:ext uri="{BB962C8B-B14F-4D97-AF65-F5344CB8AC3E}">
        <p14:creationId xmlns:p14="http://schemas.microsoft.com/office/powerpoint/2010/main" val="847452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pPr>
                <a:defRPr/>
              </a:pPr>
              <a:t>5</a:t>
            </a:fld>
            <a:endParaRPr lang="fr-FR" dirty="0"/>
          </a:p>
        </p:txBody>
      </p:sp>
    </p:spTree>
    <p:extLst>
      <p:ext uri="{BB962C8B-B14F-4D97-AF65-F5344CB8AC3E}">
        <p14:creationId xmlns:p14="http://schemas.microsoft.com/office/powerpoint/2010/main" val="9402769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pPr algn="just"/>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pPr>
                <a:defRPr/>
              </a:pPr>
              <a:t>6</a:t>
            </a:fld>
            <a:endParaRPr lang="fr-FR" dirty="0"/>
          </a:p>
        </p:txBody>
      </p:sp>
    </p:spTree>
    <p:extLst>
      <p:ext uri="{BB962C8B-B14F-4D97-AF65-F5344CB8AC3E}">
        <p14:creationId xmlns:p14="http://schemas.microsoft.com/office/powerpoint/2010/main" val="8349611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pPr>
                <a:defRPr/>
              </a:pPr>
              <a:t>7</a:t>
            </a:fld>
            <a:endParaRPr lang="fr-FR" dirty="0"/>
          </a:p>
        </p:txBody>
      </p:sp>
    </p:spTree>
    <p:extLst>
      <p:ext uri="{BB962C8B-B14F-4D97-AF65-F5344CB8AC3E}">
        <p14:creationId xmlns:p14="http://schemas.microsoft.com/office/powerpoint/2010/main" val="38336174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pPr>
                <a:defRPr/>
              </a:pPr>
              <a:t>8</a:t>
            </a:fld>
            <a:endParaRPr lang="fr-FR" dirty="0"/>
          </a:p>
        </p:txBody>
      </p:sp>
    </p:spTree>
    <p:extLst>
      <p:ext uri="{BB962C8B-B14F-4D97-AF65-F5344CB8AC3E}">
        <p14:creationId xmlns:p14="http://schemas.microsoft.com/office/powerpoint/2010/main" val="29518604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pPr>
                <a:defRPr/>
              </a:pPr>
              <a:t>9</a:t>
            </a:fld>
            <a:endParaRPr lang="fr-FR" dirty="0"/>
          </a:p>
        </p:txBody>
      </p:sp>
    </p:spTree>
    <p:extLst>
      <p:ext uri="{BB962C8B-B14F-4D97-AF65-F5344CB8AC3E}">
        <p14:creationId xmlns:p14="http://schemas.microsoft.com/office/powerpoint/2010/main" val="21895767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pPr>
                <a:defRPr/>
              </a:pPr>
              <a:t>10</a:t>
            </a:fld>
            <a:endParaRPr lang="fr-FR" dirty="0"/>
          </a:p>
        </p:txBody>
      </p:sp>
    </p:spTree>
    <p:extLst>
      <p:ext uri="{BB962C8B-B14F-4D97-AF65-F5344CB8AC3E}">
        <p14:creationId xmlns:p14="http://schemas.microsoft.com/office/powerpoint/2010/main" val="42936359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pPr>
                <a:defRPr/>
              </a:pPr>
              <a:t>11</a:t>
            </a:fld>
            <a:endParaRPr lang="fr-FR" dirty="0"/>
          </a:p>
        </p:txBody>
      </p:sp>
    </p:spTree>
    <p:extLst>
      <p:ext uri="{BB962C8B-B14F-4D97-AF65-F5344CB8AC3E}">
        <p14:creationId xmlns:p14="http://schemas.microsoft.com/office/powerpoint/2010/main" val="35844309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pPr>
                <a:defRPr/>
              </a:pPr>
              <a:t>12</a:t>
            </a:fld>
            <a:endParaRPr lang="fr-FR" dirty="0"/>
          </a:p>
        </p:txBody>
      </p:sp>
    </p:spTree>
    <p:extLst>
      <p:ext uri="{BB962C8B-B14F-4D97-AF65-F5344CB8AC3E}">
        <p14:creationId xmlns:p14="http://schemas.microsoft.com/office/powerpoint/2010/main" val="29497646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pPr>
                <a:defRPr/>
              </a:pPr>
              <a:t>13</a:t>
            </a:fld>
            <a:endParaRPr lang="fr-FR" dirty="0"/>
          </a:p>
        </p:txBody>
      </p:sp>
    </p:spTree>
    <p:extLst>
      <p:ext uri="{BB962C8B-B14F-4D97-AF65-F5344CB8AC3E}">
        <p14:creationId xmlns:p14="http://schemas.microsoft.com/office/powerpoint/2010/main" val="4834877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pPr>
                <a:defRPr/>
              </a:pPr>
              <a:t>14</a:t>
            </a:fld>
            <a:endParaRPr lang="fr-FR" dirty="0"/>
          </a:p>
        </p:txBody>
      </p:sp>
    </p:spTree>
    <p:extLst>
      <p:ext uri="{BB962C8B-B14F-4D97-AF65-F5344CB8AC3E}">
        <p14:creationId xmlns:p14="http://schemas.microsoft.com/office/powerpoint/2010/main" val="66404178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pPr>
                <a:defRPr/>
              </a:pPr>
              <a:t>15</a:t>
            </a:fld>
            <a:endParaRPr lang="fr-FR" dirty="0"/>
          </a:p>
        </p:txBody>
      </p:sp>
    </p:spTree>
    <p:extLst>
      <p:ext uri="{BB962C8B-B14F-4D97-AF65-F5344CB8AC3E}">
        <p14:creationId xmlns:p14="http://schemas.microsoft.com/office/powerpoint/2010/main" val="170894742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pPr>
                <a:defRPr/>
              </a:pPr>
              <a:t>16</a:t>
            </a:fld>
            <a:endParaRPr lang="fr-FR" dirty="0"/>
          </a:p>
        </p:txBody>
      </p:sp>
    </p:spTree>
    <p:extLst>
      <p:ext uri="{BB962C8B-B14F-4D97-AF65-F5344CB8AC3E}">
        <p14:creationId xmlns:p14="http://schemas.microsoft.com/office/powerpoint/2010/main" val="184639993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pPr>
                <a:defRPr/>
              </a:pPr>
              <a:t>17</a:t>
            </a:fld>
            <a:endParaRPr lang="fr-FR" dirty="0"/>
          </a:p>
        </p:txBody>
      </p:sp>
    </p:spTree>
    <p:extLst>
      <p:ext uri="{BB962C8B-B14F-4D97-AF65-F5344CB8AC3E}">
        <p14:creationId xmlns:p14="http://schemas.microsoft.com/office/powerpoint/2010/main" val="396118445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pPr marL="0" marR="0" indent="0" algn="just" defTabSz="914400" rtl="0" eaLnBrk="0" fontAlgn="base" latinLnBrk="0" hangingPunct="0">
              <a:lnSpc>
                <a:spcPct val="100000"/>
              </a:lnSpc>
              <a:spcBef>
                <a:spcPct val="30000"/>
              </a:spcBef>
              <a:spcAft>
                <a:spcPct val="0"/>
              </a:spcAft>
              <a:buClrTx/>
              <a:buSzTx/>
              <a:buFont typeface="Wingdings" pitchFamily="2" charset="2"/>
              <a:buChar char="§"/>
              <a:tabLst/>
              <a:defRPr/>
            </a:pPr>
            <a:endParaRPr lang="fr-FR" sz="900" i="0"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pPr>
                <a:defRPr/>
              </a:pPr>
              <a:t>18</a:t>
            </a:fld>
            <a:endParaRPr lang="fr-FR" dirty="0"/>
          </a:p>
        </p:txBody>
      </p:sp>
    </p:spTree>
    <p:extLst>
      <p:ext uri="{BB962C8B-B14F-4D97-AF65-F5344CB8AC3E}">
        <p14:creationId xmlns:p14="http://schemas.microsoft.com/office/powerpoint/2010/main" val="31252840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a:t>Cliquez pour modifier le style du titre</a:t>
            </a: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a:t>Cliquez pour modifier le style des sous-titres du masque</a:t>
            </a:r>
          </a:p>
        </p:txBody>
      </p:sp>
      <p:sp>
        <p:nvSpPr>
          <p:cNvPr id="4" name="Espace réservé de la date 3"/>
          <p:cNvSpPr>
            <a:spLocks noGrp="1"/>
          </p:cNvSpPr>
          <p:nvPr>
            <p:ph type="dt" sz="half" idx="10"/>
          </p:nvPr>
        </p:nvSpPr>
        <p:spPr/>
        <p:txBody>
          <a:bodyPr/>
          <a:lstStyle>
            <a:lvl1pPr>
              <a:defRPr/>
            </a:lvl1pPr>
          </a:lstStyle>
          <a:p>
            <a:pPr>
              <a:defRPr/>
            </a:pPr>
            <a:fld id="{A2EF3B2D-0DD9-48C6-B964-024054A94558}" type="datetime1">
              <a:rPr lang="fr-FR" smtClean="0"/>
              <a:pPr>
                <a:defRPr/>
              </a:pPr>
              <a:t>24/09/2025</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CC9E18CC-C2E1-43B2-A90D-5FAFFD3C4EF7}" type="slidenum">
              <a:rPr lang="fr-FR"/>
              <a:pPr>
                <a:defRPr/>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lvl1pPr>
              <a:defRPr/>
            </a:lvl1pPr>
          </a:lstStyle>
          <a:p>
            <a:pPr>
              <a:defRPr/>
            </a:pPr>
            <a:fld id="{5E7F895B-091A-414F-8700-435429AF8881}" type="datetime1">
              <a:rPr lang="fr-FR" smtClean="0"/>
              <a:pPr>
                <a:defRPr/>
              </a:pPr>
              <a:t>24/09/2025</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74B89D3B-4BC8-4AC7-9E0F-58C36FE3D1D8}" type="slidenum">
              <a:rPr lang="fr-FR"/>
              <a:pPr>
                <a:defRPr/>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a:t>Cliquez pour modifier le style du titre</a:t>
            </a: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Cliquez pour modifier les styles du texte du masque</a:t>
            </a:r>
          </a:p>
        </p:txBody>
      </p:sp>
      <p:sp>
        <p:nvSpPr>
          <p:cNvPr id="4" name="Espace réservé de la date 3"/>
          <p:cNvSpPr>
            <a:spLocks noGrp="1"/>
          </p:cNvSpPr>
          <p:nvPr>
            <p:ph type="dt" sz="half" idx="10"/>
          </p:nvPr>
        </p:nvSpPr>
        <p:spPr/>
        <p:txBody>
          <a:bodyPr/>
          <a:lstStyle>
            <a:lvl1pPr>
              <a:defRPr/>
            </a:lvl1pPr>
          </a:lstStyle>
          <a:p>
            <a:pPr>
              <a:defRPr/>
            </a:pPr>
            <a:fld id="{E50C601A-FC41-4D25-986F-8655A902117F}" type="datetime1">
              <a:rPr lang="fr-FR" smtClean="0"/>
              <a:pPr>
                <a:defRPr/>
              </a:pPr>
              <a:t>24/09/2025</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6D9D356F-A5DF-4CED-863B-DCC9CE3AA66D}" type="slidenum">
              <a:rPr lang="fr-FR"/>
              <a:pPr>
                <a:defRPr/>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3"/>
          <p:cNvSpPr>
            <a:spLocks noGrp="1"/>
          </p:cNvSpPr>
          <p:nvPr>
            <p:ph type="dt" sz="half" idx="10"/>
          </p:nvPr>
        </p:nvSpPr>
        <p:spPr/>
        <p:txBody>
          <a:bodyPr/>
          <a:lstStyle>
            <a:lvl1pPr>
              <a:defRPr/>
            </a:lvl1pPr>
          </a:lstStyle>
          <a:p>
            <a:pPr>
              <a:defRPr/>
            </a:pPr>
            <a:fld id="{05BEEEC0-6C04-48A2-9924-C75CB01C1F5F}" type="datetime1">
              <a:rPr lang="fr-FR" smtClean="0"/>
              <a:pPr>
                <a:defRPr/>
              </a:pPr>
              <a:t>24/09/2025</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5A54BF3E-224B-409D-B60C-BB9433181DAC}" type="slidenum">
              <a:rPr lang="fr-FR"/>
              <a:pPr>
                <a:defRPr/>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a:t>Cliquez pour modifier le style du titre</a:t>
            </a: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3"/>
          <p:cNvSpPr>
            <a:spLocks noGrp="1"/>
          </p:cNvSpPr>
          <p:nvPr>
            <p:ph type="dt" sz="half" idx="10"/>
          </p:nvPr>
        </p:nvSpPr>
        <p:spPr/>
        <p:txBody>
          <a:bodyPr/>
          <a:lstStyle>
            <a:lvl1pPr>
              <a:defRPr/>
            </a:lvl1pPr>
          </a:lstStyle>
          <a:p>
            <a:pPr>
              <a:defRPr/>
            </a:pPr>
            <a:fld id="{2DD1FFB3-49B3-4800-9467-03E2F0AC57B9}" type="datetime1">
              <a:rPr lang="fr-FR" smtClean="0"/>
              <a:pPr>
                <a:defRPr/>
              </a:pPr>
              <a:t>24/09/2025</a:t>
            </a:fld>
            <a:endParaRPr lang="fr-FR"/>
          </a:p>
        </p:txBody>
      </p:sp>
      <p:sp>
        <p:nvSpPr>
          <p:cNvPr id="8" name="Espace réservé du pied de page 4"/>
          <p:cNvSpPr>
            <a:spLocks noGrp="1"/>
          </p:cNvSpPr>
          <p:nvPr>
            <p:ph type="ftr" sz="quarter" idx="11"/>
          </p:nvPr>
        </p:nvSpPr>
        <p:spPr/>
        <p:txBody>
          <a:bodyPr/>
          <a:lstStyle>
            <a:lvl1pPr>
              <a:defRPr/>
            </a:lvl1pPr>
          </a:lstStyle>
          <a:p>
            <a:pPr>
              <a:defRPr/>
            </a:pPr>
            <a:endParaRPr lang="fr-FR"/>
          </a:p>
        </p:txBody>
      </p:sp>
      <p:sp>
        <p:nvSpPr>
          <p:cNvPr id="9" name="Espace réservé du numéro de diapositive 5"/>
          <p:cNvSpPr>
            <a:spLocks noGrp="1"/>
          </p:cNvSpPr>
          <p:nvPr>
            <p:ph type="sldNum" sz="quarter" idx="12"/>
          </p:nvPr>
        </p:nvSpPr>
        <p:spPr/>
        <p:txBody>
          <a:bodyPr/>
          <a:lstStyle>
            <a:lvl1pPr>
              <a:defRPr/>
            </a:lvl1pPr>
          </a:lstStyle>
          <a:p>
            <a:pPr>
              <a:defRPr/>
            </a:pPr>
            <a:fld id="{59E67532-3941-4A67-8053-5185A87A32E4}" type="slidenum">
              <a:rPr lang="fr-FR"/>
              <a:pPr>
                <a:defRPr/>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e la date 3"/>
          <p:cNvSpPr>
            <a:spLocks noGrp="1"/>
          </p:cNvSpPr>
          <p:nvPr>
            <p:ph type="dt" sz="half" idx="10"/>
          </p:nvPr>
        </p:nvSpPr>
        <p:spPr/>
        <p:txBody>
          <a:bodyPr/>
          <a:lstStyle>
            <a:lvl1pPr>
              <a:defRPr/>
            </a:lvl1pPr>
          </a:lstStyle>
          <a:p>
            <a:pPr>
              <a:defRPr/>
            </a:pPr>
            <a:fld id="{FC42D76A-5C84-4818-9C9C-0FF11133C9CF}" type="datetime1">
              <a:rPr lang="fr-FR" smtClean="0"/>
              <a:pPr>
                <a:defRPr/>
              </a:pPr>
              <a:t>24/09/2025</a:t>
            </a:fld>
            <a:endParaRPr lang="fr-FR"/>
          </a:p>
        </p:txBody>
      </p:sp>
      <p:sp>
        <p:nvSpPr>
          <p:cNvPr id="4" name="Espace réservé du pied de page 4"/>
          <p:cNvSpPr>
            <a:spLocks noGrp="1"/>
          </p:cNvSpPr>
          <p:nvPr>
            <p:ph type="ftr" sz="quarter" idx="11"/>
          </p:nvPr>
        </p:nvSpPr>
        <p:spPr/>
        <p:txBody>
          <a:bodyPr/>
          <a:lstStyle>
            <a:lvl1pPr>
              <a:defRPr/>
            </a:lvl1pPr>
          </a:lstStyle>
          <a:p>
            <a:pPr>
              <a:defRPr/>
            </a:pPr>
            <a:endParaRPr lang="fr-FR"/>
          </a:p>
        </p:txBody>
      </p:sp>
      <p:sp>
        <p:nvSpPr>
          <p:cNvPr id="5" name="Espace réservé du numéro de diapositive 5"/>
          <p:cNvSpPr>
            <a:spLocks noGrp="1"/>
          </p:cNvSpPr>
          <p:nvPr>
            <p:ph type="sldNum" sz="quarter" idx="12"/>
          </p:nvPr>
        </p:nvSpPr>
        <p:spPr/>
        <p:txBody>
          <a:bodyPr/>
          <a:lstStyle>
            <a:lvl1pPr>
              <a:defRPr/>
            </a:lvl1pPr>
          </a:lstStyle>
          <a:p>
            <a:pPr>
              <a:defRPr/>
            </a:pPr>
            <a:fld id="{EDA2BBD6-7447-472B-8D47-15AB77802119}" type="slidenum">
              <a:rPr lang="fr-FR"/>
              <a:pPr>
                <a:defRPr/>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3"/>
          <p:cNvSpPr>
            <a:spLocks noGrp="1"/>
          </p:cNvSpPr>
          <p:nvPr>
            <p:ph type="dt" sz="half" idx="10"/>
          </p:nvPr>
        </p:nvSpPr>
        <p:spPr/>
        <p:txBody>
          <a:bodyPr/>
          <a:lstStyle>
            <a:lvl1pPr>
              <a:defRPr/>
            </a:lvl1pPr>
          </a:lstStyle>
          <a:p>
            <a:pPr>
              <a:defRPr/>
            </a:pPr>
            <a:fld id="{FA98D693-2BD4-4F94-AA2E-AABB1B5C72A4}" type="datetime1">
              <a:rPr lang="fr-FR" smtClean="0"/>
              <a:pPr>
                <a:defRPr/>
              </a:pPr>
              <a:t>24/09/2025</a:t>
            </a:fld>
            <a:endParaRPr lang="fr-FR"/>
          </a:p>
        </p:txBody>
      </p:sp>
      <p:sp>
        <p:nvSpPr>
          <p:cNvPr id="3" name="Espace réservé du pied de page 4"/>
          <p:cNvSpPr>
            <a:spLocks noGrp="1"/>
          </p:cNvSpPr>
          <p:nvPr>
            <p:ph type="ftr" sz="quarter" idx="11"/>
          </p:nvPr>
        </p:nvSpPr>
        <p:spPr/>
        <p:txBody>
          <a:bodyPr/>
          <a:lstStyle>
            <a:lvl1pPr>
              <a:defRPr/>
            </a:lvl1pPr>
          </a:lstStyle>
          <a:p>
            <a:pPr>
              <a:defRPr/>
            </a:pPr>
            <a:endParaRPr lang="fr-FR"/>
          </a:p>
        </p:txBody>
      </p:sp>
      <p:sp>
        <p:nvSpPr>
          <p:cNvPr id="4" name="Espace réservé du numéro de diapositive 5"/>
          <p:cNvSpPr>
            <a:spLocks noGrp="1"/>
          </p:cNvSpPr>
          <p:nvPr>
            <p:ph type="sldNum" sz="quarter" idx="12"/>
          </p:nvPr>
        </p:nvSpPr>
        <p:spPr/>
        <p:txBody>
          <a:bodyPr/>
          <a:lstStyle>
            <a:lvl1pPr>
              <a:defRPr/>
            </a:lvl1pPr>
          </a:lstStyle>
          <a:p>
            <a:pPr>
              <a:defRPr/>
            </a:pPr>
            <a:fld id="{2132049E-20A5-42FB-A04C-ED173148570E}" type="slidenum">
              <a:rPr lang="fr-FR"/>
              <a:pPr>
                <a:defRPr/>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a:t>Cliquez pour modifier le style du titre</a:t>
            </a: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Espace réservé de la date 3"/>
          <p:cNvSpPr>
            <a:spLocks noGrp="1"/>
          </p:cNvSpPr>
          <p:nvPr>
            <p:ph type="dt" sz="half" idx="10"/>
          </p:nvPr>
        </p:nvSpPr>
        <p:spPr/>
        <p:txBody>
          <a:bodyPr/>
          <a:lstStyle>
            <a:lvl1pPr>
              <a:defRPr/>
            </a:lvl1pPr>
          </a:lstStyle>
          <a:p>
            <a:pPr>
              <a:defRPr/>
            </a:pPr>
            <a:fld id="{ABD79C3E-1DC2-44B6-AAAE-F91A3E76D0AC}" type="datetime1">
              <a:rPr lang="fr-FR" smtClean="0"/>
              <a:pPr>
                <a:defRPr/>
              </a:pPr>
              <a:t>24/09/2025</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FD3ED845-F0B0-4D1C-91CD-5A0815E05EB7}" type="slidenum">
              <a:rPr lang="fr-FR"/>
              <a:pPr>
                <a:defRPr/>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a:t>Cliquez pour modifier le style du titre</a:t>
            </a:r>
          </a:p>
        </p:txBody>
      </p:sp>
      <p:sp>
        <p:nvSpPr>
          <p:cNvPr id="3" name="Espace réservé pour une image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FR" noProof="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Espace réservé de la date 3"/>
          <p:cNvSpPr>
            <a:spLocks noGrp="1"/>
          </p:cNvSpPr>
          <p:nvPr>
            <p:ph type="dt" sz="half" idx="10"/>
          </p:nvPr>
        </p:nvSpPr>
        <p:spPr/>
        <p:txBody>
          <a:bodyPr/>
          <a:lstStyle>
            <a:lvl1pPr>
              <a:defRPr/>
            </a:lvl1pPr>
          </a:lstStyle>
          <a:p>
            <a:pPr>
              <a:defRPr/>
            </a:pPr>
            <a:fld id="{04EB9F44-7621-48E0-8CEB-ABE86D1F73F8}" type="datetime1">
              <a:rPr lang="fr-FR" smtClean="0"/>
              <a:pPr>
                <a:defRPr/>
              </a:pPr>
              <a:t>24/09/2025</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291B3A88-4A47-4D51-8371-9CF423141194}" type="slidenum">
              <a:rPr lang="fr-FR"/>
              <a:pPr>
                <a:defRPr/>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texte vertical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lvl1pPr>
              <a:defRPr/>
            </a:lvl1pPr>
          </a:lstStyle>
          <a:p>
            <a:pPr>
              <a:defRPr/>
            </a:pPr>
            <a:fld id="{393DFAB9-F121-496E-8940-7FFE62A3F47B}" type="datetime1">
              <a:rPr lang="fr-FR" smtClean="0"/>
              <a:pPr>
                <a:defRPr/>
              </a:pPr>
              <a:t>24/09/2025</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7B4C6403-F7CE-4C1E-BAFE-4CE9C2E37F01}" type="slidenum">
              <a:rPr lang="fr-FR"/>
              <a:pPr>
                <a:defRPr/>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a:t>Cliquez pour modifier le style du titre</a:t>
            </a: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lvl1pPr>
              <a:defRPr/>
            </a:lvl1pPr>
          </a:lstStyle>
          <a:p>
            <a:pPr>
              <a:defRPr/>
            </a:pPr>
            <a:fld id="{3975D412-149F-4B63-896B-5DD01ABC0C15}" type="datetime1">
              <a:rPr lang="fr-FR" smtClean="0"/>
              <a:pPr>
                <a:defRPr/>
              </a:pPr>
              <a:t>24/09/2025</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D6014F5D-1D39-4653-A8A3-8EBB920CC086}" type="slidenum">
              <a:rPr lang="fr-FR"/>
              <a:pPr>
                <a:defRPr/>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ce réservé du titre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fr-FR"/>
              <a:t>Cliquez pour modifier le style du titre</a:t>
            </a:r>
          </a:p>
        </p:txBody>
      </p:sp>
      <p:sp>
        <p:nvSpPr>
          <p:cNvPr id="1027" name="Espace réservé du texte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cs typeface="+mn-cs"/>
              </a:defRPr>
            </a:lvl1pPr>
          </a:lstStyle>
          <a:p>
            <a:pPr>
              <a:defRPr/>
            </a:pPr>
            <a:fld id="{1E588B7D-7FF7-4508-8EA4-0E3B8E5B0E99}" type="datetime1">
              <a:rPr lang="fr-FR" smtClean="0"/>
              <a:pPr>
                <a:defRPr/>
              </a:pPr>
              <a:t>24/09/2025</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cs typeface="+mn-cs"/>
              </a:defRPr>
            </a:lvl1pPr>
          </a:lstStyle>
          <a:p>
            <a:pPr>
              <a:defRPr/>
            </a:pPr>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cs typeface="+mn-cs"/>
              </a:defRPr>
            </a:lvl1pPr>
          </a:lstStyle>
          <a:p>
            <a:pPr>
              <a:defRPr/>
            </a:pPr>
            <a:fld id="{EE8813D4-011B-412C-9E84-8C19DA16CFF3}" type="slidenum">
              <a:rPr lang="fr-FR"/>
              <a:pPr>
                <a:defRPr/>
              </a:pPr>
              <a:t>‹N°›</a:t>
            </a:fld>
            <a:endParaRPr lang="fr-FR"/>
          </a:p>
        </p:txBody>
      </p:sp>
    </p:spTree>
  </p:cSld>
  <p:clrMap bg1="lt1" tx1="dk1" bg2="lt2" tx2="dk2" accent1="accent1" accent2="accent2" accent3="accent3" accent4="accent4" accent5="accent5" accent6="accent6" hlink="hlink" folHlink="folHlink"/>
  <p:sldLayoutIdLst>
    <p:sldLayoutId id="2147484527" r:id="rId1"/>
    <p:sldLayoutId id="2147484528" r:id="rId2"/>
    <p:sldLayoutId id="2147484529" r:id="rId3"/>
    <p:sldLayoutId id="2147484530" r:id="rId4"/>
    <p:sldLayoutId id="2147484531" r:id="rId5"/>
    <p:sldLayoutId id="2147484532" r:id="rId6"/>
    <p:sldLayoutId id="2147484533" r:id="rId7"/>
    <p:sldLayoutId id="2147484534" r:id="rId8"/>
    <p:sldLayoutId id="2147484535" r:id="rId9"/>
    <p:sldLayoutId id="2147484536" r:id="rId10"/>
    <p:sldLayoutId id="2147484537" r:id="rId11"/>
  </p:sldLayoutIdLst>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rganigramme : Entrée manuelle 2"/>
          <p:cNvSpPr/>
          <p:nvPr/>
        </p:nvSpPr>
        <p:spPr>
          <a:xfrm rot="16200000">
            <a:off x="3886200" y="-1524000"/>
            <a:ext cx="3733800" cy="6781800"/>
          </a:xfrm>
          <a:prstGeom prst="flowChartManualInput">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dirty="0"/>
          </a:p>
        </p:txBody>
      </p:sp>
      <p:sp>
        <p:nvSpPr>
          <p:cNvPr id="4" name="Corde 3"/>
          <p:cNvSpPr/>
          <p:nvPr/>
        </p:nvSpPr>
        <p:spPr>
          <a:xfrm rot="2050349">
            <a:off x="-118254" y="5651338"/>
            <a:ext cx="3031551" cy="2473823"/>
          </a:xfrm>
          <a:prstGeom prst="chord">
            <a:avLst>
              <a:gd name="adj1" fmla="val 8952290"/>
              <a:gd name="adj2" fmla="val 19321006"/>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dirty="0"/>
          </a:p>
        </p:txBody>
      </p:sp>
      <p:sp>
        <p:nvSpPr>
          <p:cNvPr id="2053" name="TextBox 3"/>
          <p:cNvSpPr txBox="1">
            <a:spLocks noChangeArrowheads="1"/>
          </p:cNvSpPr>
          <p:nvPr/>
        </p:nvSpPr>
        <p:spPr bwMode="auto">
          <a:xfrm>
            <a:off x="265200" y="5715000"/>
            <a:ext cx="3240000" cy="923330"/>
          </a:xfrm>
          <a:prstGeom prst="rect">
            <a:avLst/>
          </a:prstGeom>
          <a:noFill/>
          <a:ln w="9525">
            <a:noFill/>
            <a:miter lim="800000"/>
            <a:headEnd/>
            <a:tailEnd/>
          </a:ln>
        </p:spPr>
        <p:txBody>
          <a:bodyPr wrap="square">
            <a:spAutoFit/>
          </a:bodyPr>
          <a:lstStyle/>
          <a:p>
            <a:r>
              <a:rPr lang="fr-FR" b="1" dirty="0">
                <a:latin typeface="+mn-lt"/>
              </a:rPr>
              <a:t>Chargés de cours : </a:t>
            </a:r>
          </a:p>
          <a:p>
            <a:r>
              <a:rPr lang="fr-FR" b="1" dirty="0">
                <a:latin typeface="+mn-lt"/>
              </a:rPr>
              <a:t>     Dr M. MOHAMMEDI</a:t>
            </a:r>
          </a:p>
          <a:p>
            <a:r>
              <a:rPr lang="fr-FR" b="1" dirty="0">
                <a:latin typeface="+mn-lt"/>
              </a:rPr>
              <a:t>&amp;  Dr N. YESSAD</a:t>
            </a:r>
          </a:p>
        </p:txBody>
      </p:sp>
      <p:sp>
        <p:nvSpPr>
          <p:cNvPr id="2054" name="Rectangle 6"/>
          <p:cNvSpPr>
            <a:spLocks noChangeArrowheads="1"/>
          </p:cNvSpPr>
          <p:nvPr/>
        </p:nvSpPr>
        <p:spPr bwMode="auto">
          <a:xfrm>
            <a:off x="3534000" y="6477000"/>
            <a:ext cx="3171600" cy="369332"/>
          </a:xfrm>
          <a:prstGeom prst="rect">
            <a:avLst/>
          </a:prstGeom>
          <a:noFill/>
          <a:ln w="9525">
            <a:noFill/>
            <a:miter lim="800000"/>
            <a:headEnd/>
            <a:tailEnd/>
          </a:ln>
        </p:spPr>
        <p:txBody>
          <a:bodyPr wrap="square">
            <a:spAutoFit/>
          </a:bodyPr>
          <a:lstStyle/>
          <a:p>
            <a:pPr algn="ctr"/>
            <a:r>
              <a:rPr lang="fr-FR" b="1" dirty="0">
                <a:latin typeface="+mn-lt"/>
              </a:rPr>
              <a:t>Année universitaire 2025/2026</a:t>
            </a:r>
            <a:endParaRPr lang="fr-FR" dirty="0">
              <a:latin typeface="+mn-lt"/>
            </a:endParaRPr>
          </a:p>
        </p:txBody>
      </p:sp>
      <p:sp>
        <p:nvSpPr>
          <p:cNvPr id="2056" name="Rectangle 3"/>
          <p:cNvSpPr txBox="1">
            <a:spLocks noChangeArrowheads="1"/>
          </p:cNvSpPr>
          <p:nvPr/>
        </p:nvSpPr>
        <p:spPr bwMode="auto">
          <a:xfrm>
            <a:off x="152400" y="357188"/>
            <a:ext cx="8748000" cy="1078614"/>
          </a:xfrm>
          <a:prstGeom prst="rect">
            <a:avLst/>
          </a:prstGeom>
          <a:noFill/>
          <a:ln w="9525">
            <a:noFill/>
            <a:miter lim="800000"/>
            <a:headEnd/>
            <a:tailEnd/>
          </a:ln>
        </p:spPr>
        <p:txBody>
          <a:bodyPr/>
          <a:lstStyle/>
          <a:p>
            <a:pPr algn="ctr"/>
            <a:r>
              <a:rPr lang="fr-FR" sz="2000" dirty="0">
                <a:latin typeface="+mn-lt"/>
              </a:rPr>
              <a:t>Université Abderrahmane Mira de Bejaïa</a:t>
            </a:r>
          </a:p>
          <a:p>
            <a:pPr algn="ctr"/>
            <a:r>
              <a:rPr lang="fr-FR" sz="2000" dirty="0">
                <a:latin typeface="+mn-lt"/>
              </a:rPr>
              <a:t>Faculté des sciences exactes</a:t>
            </a:r>
          </a:p>
          <a:p>
            <a:pPr algn="ctr"/>
            <a:r>
              <a:rPr lang="fr-FR" sz="2000" dirty="0">
                <a:latin typeface="+mn-lt"/>
              </a:rPr>
              <a:t>DEPARTEMENT D’INFORMATIQUE</a:t>
            </a:r>
          </a:p>
          <a:p>
            <a:pPr algn="ctr"/>
            <a:endParaRPr lang="fr-FR" sz="2000" dirty="0">
              <a:latin typeface="+mn-lt"/>
            </a:endParaRPr>
          </a:p>
          <a:p>
            <a:pPr algn="ctr"/>
            <a:endParaRPr lang="fr-FR" sz="2000" dirty="0">
              <a:latin typeface="+mn-lt"/>
            </a:endParaRPr>
          </a:p>
        </p:txBody>
      </p:sp>
      <p:pic>
        <p:nvPicPr>
          <p:cNvPr id="11" name="Image 10" descr="logo ub taille papetrie (1)"/>
          <p:cNvPicPr/>
          <p:nvPr/>
        </p:nvPicPr>
        <p:blipFill>
          <a:blip r:embed="rId3" cstate="print"/>
          <a:srcRect/>
          <a:stretch>
            <a:fillRect/>
          </a:stretch>
        </p:blipFill>
        <p:spPr bwMode="auto">
          <a:xfrm>
            <a:off x="13800" y="423000"/>
            <a:ext cx="2196000" cy="720000"/>
          </a:xfrm>
          <a:prstGeom prst="rect">
            <a:avLst/>
          </a:prstGeom>
          <a:noFill/>
          <a:ln w="9525">
            <a:noFill/>
            <a:miter lim="800000"/>
            <a:headEnd/>
            <a:tailEnd/>
          </a:ln>
        </p:spPr>
      </p:pic>
      <p:sp>
        <p:nvSpPr>
          <p:cNvPr id="12" name="TextBox 3"/>
          <p:cNvSpPr txBox="1">
            <a:spLocks noChangeArrowheads="1"/>
          </p:cNvSpPr>
          <p:nvPr/>
        </p:nvSpPr>
        <p:spPr bwMode="auto">
          <a:xfrm>
            <a:off x="676429" y="2302781"/>
            <a:ext cx="8676000" cy="784830"/>
          </a:xfrm>
          <a:prstGeom prst="rect">
            <a:avLst/>
          </a:prstGeom>
          <a:noFill/>
          <a:ln w="9525">
            <a:noFill/>
            <a:miter lim="800000"/>
            <a:headEnd/>
            <a:tailEnd/>
          </a:ln>
        </p:spPr>
        <p:txBody>
          <a:bodyPr wrap="square">
            <a:spAutoFit/>
          </a:bodyPr>
          <a:lstStyle/>
          <a:p>
            <a:pPr algn="ctr"/>
            <a:r>
              <a:rPr lang="fr-FR" sz="4500" b="1" i="1" dirty="0">
                <a:effectLst>
                  <a:outerShdw blurRad="38100" dist="38100" dir="2700000" algn="tl">
                    <a:srgbClr val="000000">
                      <a:alpha val="43137"/>
                    </a:srgbClr>
                  </a:outerShdw>
                </a:effectLst>
                <a:latin typeface="+mn-lt"/>
              </a:rPr>
              <a:t>Génie Logiciel</a:t>
            </a:r>
            <a:endParaRPr lang="fr-FR" sz="4500" b="1" dirty="0">
              <a:effectLst>
                <a:outerShdw blurRad="38100" dist="38100" dir="2700000" algn="tl">
                  <a:srgbClr val="000000">
                    <a:alpha val="43137"/>
                  </a:srgbClr>
                </a:outerShdw>
              </a:effectLst>
              <a:latin typeface="+mn-lt"/>
            </a:endParaRPr>
          </a:p>
        </p:txBody>
      </p:sp>
      <p:cxnSp>
        <p:nvCxnSpPr>
          <p:cNvPr id="17" name="Connecteur droit 16"/>
          <p:cNvCxnSpPr/>
          <p:nvPr/>
        </p:nvCxnSpPr>
        <p:spPr>
          <a:xfrm>
            <a:off x="1752600" y="1371600"/>
            <a:ext cx="5486400" cy="1588"/>
          </a:xfrm>
          <a:prstGeom prst="line">
            <a:avLst/>
          </a:prstGeom>
          <a:ln w="12700"/>
        </p:spPr>
        <p:style>
          <a:lnRef idx="1">
            <a:schemeClr val="dk1"/>
          </a:lnRef>
          <a:fillRef idx="0">
            <a:schemeClr val="dk1"/>
          </a:fillRef>
          <a:effectRef idx="0">
            <a:schemeClr val="dk1"/>
          </a:effectRef>
          <a:fontRef idx="minor">
            <a:schemeClr val="tx1"/>
          </a:fontRef>
        </p:style>
      </p:cxnSp>
      <p:sp>
        <p:nvSpPr>
          <p:cNvPr id="2" name="Rectangle 1"/>
          <p:cNvSpPr/>
          <p:nvPr/>
        </p:nvSpPr>
        <p:spPr>
          <a:xfrm>
            <a:off x="1154067" y="4059394"/>
            <a:ext cx="6744666" cy="954107"/>
          </a:xfrm>
          <a:prstGeom prst="rect">
            <a:avLst/>
          </a:prstGeom>
          <a:solidFill>
            <a:schemeClr val="accent1">
              <a:lumMod val="20000"/>
              <a:lumOff val="80000"/>
            </a:schemeClr>
          </a:solidFill>
        </p:spPr>
        <p:txBody>
          <a:bodyPr wrap="square">
            <a:spAutoFit/>
          </a:bodyPr>
          <a:lstStyle/>
          <a:p>
            <a:pPr algn="ctr"/>
            <a:r>
              <a:rPr lang="fr-FR" sz="2800" b="1" dirty="0"/>
              <a:t>Chapitre 1 : Introduction au Génie Logiciel</a:t>
            </a:r>
          </a:p>
        </p:txBody>
      </p:sp>
      <p:sp>
        <p:nvSpPr>
          <p:cNvPr id="7" name="Rectangle 6"/>
          <p:cNvSpPr/>
          <p:nvPr/>
        </p:nvSpPr>
        <p:spPr>
          <a:xfrm>
            <a:off x="3467099" y="3410565"/>
            <a:ext cx="4572000" cy="646331"/>
          </a:xfrm>
          <a:prstGeom prst="rect">
            <a:avLst/>
          </a:prstGeom>
        </p:spPr>
        <p:txBody>
          <a:bodyPr>
            <a:spAutoFit/>
          </a:bodyPr>
          <a:lstStyle/>
          <a:p>
            <a:pPr algn="ctr"/>
            <a:r>
              <a:rPr lang="fr-FR" b="1" dirty="0">
                <a:cs typeface="Arial" pitchFamily="34" charset="0"/>
              </a:rPr>
              <a:t>Niveau : 3ème année licence (MI) </a:t>
            </a:r>
          </a:p>
          <a:p>
            <a:pPr algn="ctr"/>
            <a:endParaRPr lang="fr-FR" b="1" dirty="0">
              <a:cs typeface="Arial"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rganigramme : Entrée manuelle 2"/>
          <p:cNvSpPr/>
          <p:nvPr/>
        </p:nvSpPr>
        <p:spPr>
          <a:xfrm rot="16200000">
            <a:off x="3886200" y="-1524000"/>
            <a:ext cx="3733800" cy="6781800"/>
          </a:xfrm>
          <a:prstGeom prst="flowChartManualInput">
            <a:avLst/>
          </a:prstGeom>
          <a:solidFill>
            <a:srgbClr val="F7F7F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dirty="0"/>
          </a:p>
        </p:txBody>
      </p:sp>
      <p:sp>
        <p:nvSpPr>
          <p:cNvPr id="4" name="Corde 3"/>
          <p:cNvSpPr/>
          <p:nvPr/>
        </p:nvSpPr>
        <p:spPr>
          <a:xfrm rot="2050349">
            <a:off x="-62909" y="5672931"/>
            <a:ext cx="3009901" cy="2370138"/>
          </a:xfrm>
          <a:prstGeom prst="chord">
            <a:avLst>
              <a:gd name="adj1" fmla="val 8952290"/>
              <a:gd name="adj2" fmla="val 19321006"/>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dirty="0"/>
          </a:p>
        </p:txBody>
      </p:sp>
      <p:sp>
        <p:nvSpPr>
          <p:cNvPr id="8" name="Rectangle à coins arrondis 7"/>
          <p:cNvSpPr/>
          <p:nvPr/>
        </p:nvSpPr>
        <p:spPr>
          <a:xfrm>
            <a:off x="838200" y="457200"/>
            <a:ext cx="6660000" cy="914400"/>
          </a:xfrm>
          <a:prstGeom prst="round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spcBef>
                <a:spcPts val="600"/>
              </a:spcBef>
              <a:spcAft>
                <a:spcPts val="600"/>
              </a:spcAft>
            </a:pPr>
            <a:r>
              <a:rPr lang="fr-FR" sz="4400" dirty="0">
                <a:solidFill>
                  <a:prstClr val="black"/>
                </a:solidFill>
                <a:cs typeface="Arial" charset="0"/>
              </a:rPr>
              <a:t>Plan du chapitre 1 </a:t>
            </a:r>
          </a:p>
        </p:txBody>
      </p:sp>
      <p:graphicFrame>
        <p:nvGraphicFramePr>
          <p:cNvPr id="9" name="Diagramme 8"/>
          <p:cNvGraphicFramePr/>
          <p:nvPr>
            <p:extLst>
              <p:ext uri="{D42A27DB-BD31-4B8C-83A1-F6EECF244321}">
                <p14:modId xmlns:p14="http://schemas.microsoft.com/office/powerpoint/2010/main" val="3478875032"/>
              </p:ext>
            </p:extLst>
          </p:nvPr>
        </p:nvGraphicFramePr>
        <p:xfrm>
          <a:off x="0" y="1524000"/>
          <a:ext cx="8763000" cy="4495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Espace réservé du numéro de diapositive 9"/>
          <p:cNvSpPr>
            <a:spLocks noGrp="1"/>
          </p:cNvSpPr>
          <p:nvPr>
            <p:ph type="sldNum" sz="quarter" idx="12"/>
          </p:nvPr>
        </p:nvSpPr>
        <p:spPr>
          <a:xfrm>
            <a:off x="7010400" y="6492875"/>
            <a:ext cx="2133600" cy="365125"/>
          </a:xfrm>
        </p:spPr>
        <p:txBody>
          <a:bodyPr/>
          <a:lstStyle/>
          <a:p>
            <a:pPr>
              <a:defRPr/>
            </a:pPr>
            <a:fld id="{2132049E-20A5-42FB-A04C-ED173148570E}" type="slidenum">
              <a:rPr lang="fr-FR" sz="1400" b="1" smtClean="0">
                <a:solidFill>
                  <a:schemeClr val="tx1"/>
                </a:solidFill>
              </a:rPr>
              <a:pPr>
                <a:defRPr/>
              </a:pPr>
              <a:t>2</a:t>
            </a:fld>
            <a:endParaRPr lang="fr-FR" sz="1400" b="1" dirty="0">
              <a:solidFill>
                <a:schemeClr val="tx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pPr>
                <a:defRPr/>
              </a:pPr>
              <a:t>3</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a:spLocks/>
          </p:cNvSpPr>
          <p:nvPr/>
        </p:nvSpPr>
        <p:spPr bwMode="auto">
          <a:xfrm>
            <a:off x="4483" y="-40546"/>
            <a:ext cx="9139518" cy="1007652"/>
          </a:xfrm>
          <a:prstGeom prst="rect">
            <a:avLst/>
          </a:prstGeom>
          <a:solidFill>
            <a:schemeClr val="accent1">
              <a:lumMod val="20000"/>
              <a:lumOff val="80000"/>
            </a:schemeClr>
          </a:solidFill>
          <a:ln w="9525">
            <a:noFill/>
            <a:miter lim="800000"/>
            <a:headEnd/>
            <a:tailEnd/>
          </a:ln>
        </p:spPr>
        <p:txBody>
          <a:bodyPr anchor="ctr"/>
          <a:lstStyle/>
          <a:p>
            <a:pPr algn="ctr"/>
            <a:r>
              <a:rPr lang="fr-FR" sz="3000" b="1" kern="0" dirty="0">
                <a:effectLst>
                  <a:outerShdw blurRad="38100" dist="38100" dir="2700000" algn="tl">
                    <a:srgbClr val="000000">
                      <a:alpha val="43137"/>
                    </a:srgbClr>
                  </a:outerShdw>
                </a:effectLst>
                <a:latin typeface="+mn-lt"/>
                <a:cs typeface="Arial" pitchFamily="34" charset="0"/>
              </a:rPr>
              <a:t>Introduction</a:t>
            </a:r>
          </a:p>
        </p:txBody>
      </p:sp>
      <p:sp>
        <p:nvSpPr>
          <p:cNvPr id="11" name="ZoneTexte 10"/>
          <p:cNvSpPr txBox="1"/>
          <p:nvPr/>
        </p:nvSpPr>
        <p:spPr>
          <a:xfrm>
            <a:off x="0" y="1066800"/>
            <a:ext cx="9144000" cy="5970865"/>
          </a:xfrm>
          <a:prstGeom prst="rect">
            <a:avLst/>
          </a:prstGeom>
          <a:noFill/>
        </p:spPr>
        <p:txBody>
          <a:bodyPr wrap="square" rtlCol="0">
            <a:spAutoFit/>
          </a:bodyPr>
          <a:lstStyle/>
          <a:p>
            <a:endParaRPr lang="fr-FR" sz="500" dirty="0">
              <a:latin typeface="+mj-lt"/>
            </a:endParaRPr>
          </a:p>
          <a:p>
            <a:pPr algn="just"/>
            <a:r>
              <a:rPr lang="fr-FR" sz="2100" dirty="0">
                <a:latin typeface="+mn-lt"/>
              </a:rPr>
              <a:t>Le concept de génie logiciel a été introduit à la fin des années 1960 lors d'une conférence organisée pour répondre à ce qui était alors connu sous le nom de « </a:t>
            </a:r>
            <a:r>
              <a:rPr lang="fr-FR" sz="2100" b="1" dirty="0">
                <a:solidFill>
                  <a:srgbClr val="C00000"/>
                </a:solidFill>
                <a:latin typeface="+mn-lt"/>
              </a:rPr>
              <a:t>crise du logiciel </a:t>
            </a:r>
            <a:r>
              <a:rPr lang="fr-FR" sz="2100" dirty="0">
                <a:latin typeface="+mn-lt"/>
              </a:rPr>
              <a:t>».</a:t>
            </a:r>
          </a:p>
          <a:p>
            <a:pPr algn="just"/>
            <a:endParaRPr lang="fr-FR" sz="800" dirty="0">
              <a:latin typeface="+mn-lt"/>
            </a:endParaRPr>
          </a:p>
          <a:p>
            <a:pPr algn="just"/>
            <a:endParaRPr lang="fr-FR" sz="500" dirty="0">
              <a:latin typeface="+mn-lt"/>
            </a:endParaRPr>
          </a:p>
          <a:p>
            <a:pPr algn="just"/>
            <a:r>
              <a:rPr lang="fr-FR" sz="2000" dirty="0">
                <a:latin typeface="+mj-lt"/>
              </a:rPr>
              <a:t>Les </a:t>
            </a:r>
            <a:r>
              <a:rPr lang="fr-FR" sz="2000" b="1" dirty="0">
                <a:latin typeface="+mj-lt"/>
              </a:rPr>
              <a:t>diverses causes </a:t>
            </a:r>
            <a:r>
              <a:rPr lang="fr-FR" sz="2000" dirty="0">
                <a:latin typeface="+mj-lt"/>
              </a:rPr>
              <a:t>à l'origine de cette crise sont les suivants : </a:t>
            </a:r>
          </a:p>
          <a:p>
            <a:pPr algn="just"/>
            <a:endParaRPr lang="fr-FR" sz="800" dirty="0">
              <a:latin typeface="+mj-lt"/>
            </a:endParaRPr>
          </a:p>
          <a:p>
            <a:pPr marL="342900" indent="-342900" algn="just">
              <a:buClr>
                <a:schemeClr val="accent5">
                  <a:lumMod val="60000"/>
                  <a:lumOff val="40000"/>
                </a:schemeClr>
              </a:buClr>
              <a:buFont typeface="Wingdings" panose="05000000000000000000" pitchFamily="2" charset="2"/>
              <a:buChar char="q"/>
            </a:pPr>
            <a:r>
              <a:rPr lang="fr-FR" sz="2000" dirty="0">
                <a:latin typeface="+mj-lt"/>
              </a:rPr>
              <a:t>La qualité du produit logiciel livré était imparfaite et ne répondait pas aux besoins des utilisateurs. De plus, le logiciel produit consommait plus de ressources que prévu et était à l'origine de pannes;</a:t>
            </a:r>
          </a:p>
          <a:p>
            <a:pPr marL="342900" indent="-342900" algn="just">
              <a:buClr>
                <a:schemeClr val="accent5">
                  <a:lumMod val="60000"/>
                  <a:lumOff val="40000"/>
                </a:schemeClr>
              </a:buClr>
              <a:buFont typeface="Wingdings" panose="05000000000000000000" pitchFamily="2" charset="2"/>
              <a:buChar char="q"/>
            </a:pPr>
            <a:r>
              <a:rPr lang="fr-FR" sz="2000" dirty="0">
                <a:latin typeface="+mj-lt"/>
              </a:rPr>
              <a:t>Les performances du logiciel telles que le temps de réponse, la disponibilité, le coût de stockage, etc., étaient très souvent médiocres;</a:t>
            </a:r>
          </a:p>
          <a:p>
            <a:pPr marL="342900" indent="-342900" algn="just">
              <a:buClr>
                <a:schemeClr val="accent5">
                  <a:lumMod val="60000"/>
                  <a:lumOff val="40000"/>
                </a:schemeClr>
              </a:buClr>
              <a:buFont typeface="Wingdings" panose="05000000000000000000" pitchFamily="2" charset="2"/>
              <a:buChar char="q"/>
            </a:pPr>
            <a:r>
              <a:rPr lang="fr-FR" sz="2000" dirty="0">
                <a:latin typeface="+mj-lt"/>
              </a:rPr>
              <a:t>Les délais fixés pour la production des produits logiciels sont généralement dépassés et ne répondent pas aux spécifications ;</a:t>
            </a:r>
          </a:p>
          <a:p>
            <a:pPr marL="342900" indent="-342900" algn="just">
              <a:buClr>
                <a:schemeClr val="accent5">
                  <a:lumMod val="60000"/>
                  <a:lumOff val="40000"/>
                </a:schemeClr>
              </a:buClr>
              <a:buFont typeface="Wingdings" panose="05000000000000000000" pitchFamily="2" charset="2"/>
              <a:buChar char="q"/>
            </a:pPr>
            <a:r>
              <a:rPr lang="fr-FR" sz="2000" dirty="0">
                <a:latin typeface="+mj-lt"/>
              </a:rPr>
              <a:t>La prédiction des coûts de développement de logiciels était presque infaisable et habituellement excessif;</a:t>
            </a:r>
          </a:p>
          <a:p>
            <a:pPr marL="342900" indent="-342900" algn="just">
              <a:buClr>
                <a:schemeClr val="accent5">
                  <a:lumMod val="60000"/>
                  <a:lumOff val="40000"/>
                </a:schemeClr>
              </a:buClr>
              <a:buFont typeface="Wingdings" panose="05000000000000000000" pitchFamily="2" charset="2"/>
              <a:buChar char="q"/>
            </a:pPr>
            <a:r>
              <a:rPr lang="fr-FR" sz="2000" dirty="0">
                <a:latin typeface="+mj-lt"/>
              </a:rPr>
              <a:t>L'invisibilité du logiciel, ce qui signifie qu'il a souvent été constaté que le logiciel développé ne répondait pas à la demande au moment de la livraison;</a:t>
            </a:r>
          </a:p>
          <a:p>
            <a:pPr marL="342900" indent="-342900" algn="just">
              <a:buClr>
                <a:schemeClr val="accent5">
                  <a:lumMod val="60000"/>
                  <a:lumOff val="40000"/>
                </a:schemeClr>
              </a:buClr>
              <a:buFont typeface="Wingdings" panose="05000000000000000000" pitchFamily="2" charset="2"/>
              <a:buChar char="q"/>
            </a:pPr>
            <a:r>
              <a:rPr lang="fr-FR" sz="2000" dirty="0">
                <a:latin typeface="+mj-lt"/>
              </a:rPr>
              <a:t>La maintenance du produit logiciel était difficile, coûteuse et souvent source de nouvelles erreurs.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pPr>
                <a:defRPr/>
              </a:pPr>
              <a:t>4</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a:spLocks/>
          </p:cNvSpPr>
          <p:nvPr/>
        </p:nvSpPr>
        <p:spPr bwMode="auto">
          <a:xfrm>
            <a:off x="4483" y="-40546"/>
            <a:ext cx="9139518" cy="1007652"/>
          </a:xfrm>
          <a:prstGeom prst="rect">
            <a:avLst/>
          </a:prstGeom>
          <a:solidFill>
            <a:schemeClr val="accent1">
              <a:lumMod val="20000"/>
              <a:lumOff val="80000"/>
            </a:schemeClr>
          </a:solidFill>
          <a:ln w="9525">
            <a:noFill/>
            <a:miter lim="800000"/>
            <a:headEnd/>
            <a:tailEnd/>
          </a:ln>
        </p:spPr>
        <p:txBody>
          <a:bodyPr anchor="ctr"/>
          <a:lstStyle/>
          <a:p>
            <a:pPr algn="ctr"/>
            <a:r>
              <a:rPr lang="fr-FR" sz="3000" b="1" kern="0" dirty="0">
                <a:effectLst>
                  <a:outerShdw blurRad="38100" dist="38100" dir="2700000" algn="tl">
                    <a:srgbClr val="000000">
                      <a:alpha val="43137"/>
                    </a:srgbClr>
                  </a:outerShdw>
                </a:effectLst>
                <a:latin typeface="+mn-lt"/>
                <a:cs typeface="Arial" pitchFamily="34" charset="0"/>
              </a:rPr>
              <a:t>Définition &amp; Objectifs</a:t>
            </a:r>
          </a:p>
        </p:txBody>
      </p:sp>
      <p:sp>
        <p:nvSpPr>
          <p:cNvPr id="6" name="ZoneTexte 5"/>
          <p:cNvSpPr txBox="1"/>
          <p:nvPr/>
        </p:nvSpPr>
        <p:spPr>
          <a:xfrm>
            <a:off x="0" y="1059180"/>
            <a:ext cx="9144000" cy="5816977"/>
          </a:xfrm>
          <a:prstGeom prst="rect">
            <a:avLst/>
          </a:prstGeom>
          <a:noFill/>
        </p:spPr>
        <p:txBody>
          <a:bodyPr wrap="square" rtlCol="0">
            <a:spAutoFit/>
          </a:bodyPr>
          <a:lstStyle/>
          <a:p>
            <a:pPr algn="just"/>
            <a:r>
              <a:rPr lang="fr-FR" sz="3600" b="1" dirty="0">
                <a:latin typeface="Andalus" panose="02020603050405020304" pitchFamily="18" charset="-78"/>
                <a:cs typeface="Andalus" panose="02020603050405020304" pitchFamily="18" charset="-78"/>
              </a:rPr>
              <a:t>Définition</a:t>
            </a:r>
            <a:r>
              <a:rPr lang="fr-FR" sz="3600" b="1" dirty="0">
                <a:solidFill>
                  <a:srgbClr val="FFC000"/>
                </a:solidFill>
                <a:latin typeface="Andalus" panose="02020603050405020304" pitchFamily="18" charset="-78"/>
                <a:cs typeface="Andalus" panose="02020603050405020304" pitchFamily="18" charset="-78"/>
              </a:rPr>
              <a:t> </a:t>
            </a:r>
          </a:p>
          <a:p>
            <a:pPr algn="just"/>
            <a:r>
              <a:rPr lang="fr-FR" sz="2000" dirty="0">
                <a:latin typeface="+mn-lt"/>
                <a:cs typeface="Andalus" panose="02020603050405020304" pitchFamily="18" charset="-78"/>
              </a:rPr>
              <a:t>Le génie logiciel englobe l'ensemble des méthodes, techniques et outils utilisés pour produire des logiciels de qualité tout en respectant les contraintes de coûts et de délais.</a:t>
            </a:r>
          </a:p>
          <a:p>
            <a:pPr algn="just"/>
            <a:r>
              <a:rPr lang="fr-FR" sz="3600" b="1" dirty="0">
                <a:latin typeface="Andalus" panose="02020603050405020304" pitchFamily="18" charset="-78"/>
                <a:cs typeface="Andalus" panose="02020603050405020304" pitchFamily="18" charset="-78"/>
              </a:rPr>
              <a:t>Objectifs</a:t>
            </a:r>
          </a:p>
          <a:p>
            <a:pPr marL="342900" indent="-342900" algn="just">
              <a:buClr>
                <a:schemeClr val="accent5">
                  <a:lumMod val="60000"/>
                  <a:lumOff val="40000"/>
                </a:schemeClr>
              </a:buClr>
              <a:buFont typeface="Wingdings" panose="05000000000000000000" pitchFamily="2" charset="2"/>
              <a:buChar char="q"/>
            </a:pPr>
            <a:r>
              <a:rPr lang="fr-FR" sz="2000" dirty="0">
                <a:latin typeface="+mn-lt"/>
                <a:cs typeface="Andalus" panose="02020603050405020304" pitchFamily="18" charset="-78"/>
              </a:rPr>
              <a:t>Fournir un logiciel qui répond aux besoins des utilisateurs;</a:t>
            </a:r>
          </a:p>
          <a:p>
            <a:pPr marL="342900" indent="-342900" algn="just">
              <a:buClr>
                <a:schemeClr val="accent5">
                  <a:lumMod val="60000"/>
                  <a:lumOff val="40000"/>
                </a:schemeClr>
              </a:buClr>
              <a:buFont typeface="Wingdings" panose="05000000000000000000" pitchFamily="2" charset="2"/>
              <a:buChar char="q"/>
            </a:pPr>
            <a:r>
              <a:rPr lang="fr-FR" sz="2000" dirty="0">
                <a:latin typeface="+mn-lt"/>
                <a:cs typeface="Andalus" panose="02020603050405020304" pitchFamily="18" charset="-78"/>
              </a:rPr>
              <a:t>Garantir que la qualité du logiciel est conforme aux exigences initiales du contrat de service;</a:t>
            </a:r>
          </a:p>
          <a:p>
            <a:pPr marL="342900" indent="-342900" algn="just">
              <a:buClr>
                <a:schemeClr val="accent5">
                  <a:lumMod val="60000"/>
                  <a:lumOff val="40000"/>
                </a:schemeClr>
              </a:buClr>
              <a:buFont typeface="Wingdings" panose="05000000000000000000" pitchFamily="2" charset="2"/>
              <a:buChar char="q"/>
            </a:pPr>
            <a:r>
              <a:rPr lang="fr-FR" sz="2000" dirty="0">
                <a:latin typeface="+mn-lt"/>
                <a:cs typeface="Andalus" panose="02020603050405020304" pitchFamily="18" charset="-78"/>
              </a:rPr>
              <a:t>Maîtriser les coûts pour qu'ils restent dans les limites prévues initialement.</a:t>
            </a:r>
          </a:p>
          <a:p>
            <a:pPr marL="342900" indent="-342900" algn="just">
              <a:buClr>
                <a:schemeClr val="accent5">
                  <a:lumMod val="60000"/>
                  <a:lumOff val="40000"/>
                </a:schemeClr>
              </a:buClr>
              <a:buFont typeface="Wingdings" panose="05000000000000000000" pitchFamily="2" charset="2"/>
              <a:buChar char="q"/>
            </a:pPr>
            <a:r>
              <a:rPr lang="fr-FR" sz="2000" dirty="0">
                <a:latin typeface="+mn-lt"/>
                <a:cs typeface="Andalus" panose="02020603050405020304" pitchFamily="18" charset="-78"/>
              </a:rPr>
              <a:t>Respecter les délais établis;</a:t>
            </a:r>
          </a:p>
          <a:p>
            <a:pPr marL="342900" indent="-342900" algn="just">
              <a:buClr>
                <a:schemeClr val="accent5">
                  <a:lumMod val="60000"/>
                  <a:lumOff val="40000"/>
                </a:schemeClr>
              </a:buClr>
              <a:buFont typeface="Wingdings" panose="05000000000000000000" pitchFamily="2" charset="2"/>
              <a:buChar char="q"/>
            </a:pPr>
            <a:r>
              <a:rPr lang="fr-FR" sz="2000" dirty="0">
                <a:latin typeface="+mn-lt"/>
                <a:cs typeface="Andalus" panose="02020603050405020304" pitchFamily="18" charset="-78"/>
              </a:rPr>
              <a:t>Assurer la fiabilité, la performance et la sécurité du logiciel;</a:t>
            </a:r>
          </a:p>
          <a:p>
            <a:pPr marL="342900" indent="-342900" algn="just">
              <a:buClr>
                <a:schemeClr val="accent5">
                  <a:lumMod val="60000"/>
                  <a:lumOff val="40000"/>
                </a:schemeClr>
              </a:buClr>
              <a:buFont typeface="Wingdings" panose="05000000000000000000" pitchFamily="2" charset="2"/>
              <a:buChar char="q"/>
            </a:pPr>
            <a:r>
              <a:rPr lang="fr-FR" sz="2000" dirty="0">
                <a:latin typeface="+mn-lt"/>
                <a:cs typeface="Andalus" panose="02020603050405020304" pitchFamily="18" charset="-78"/>
              </a:rPr>
              <a:t>Faciliter la maintenance et l'évolution du logiciel;</a:t>
            </a:r>
          </a:p>
          <a:p>
            <a:pPr marL="342900" indent="-342900" algn="just">
              <a:buClr>
                <a:schemeClr val="accent5">
                  <a:lumMod val="60000"/>
                  <a:lumOff val="40000"/>
                </a:schemeClr>
              </a:buClr>
              <a:buFont typeface="Wingdings" panose="05000000000000000000" pitchFamily="2" charset="2"/>
              <a:buChar char="q"/>
            </a:pPr>
            <a:r>
              <a:rPr lang="fr-FR" sz="2000" dirty="0">
                <a:latin typeface="+mn-lt"/>
                <a:cs typeface="Andalus" panose="02020603050405020304" pitchFamily="18" charset="-78"/>
              </a:rPr>
              <a:t>Favoriser la réutilisation des composants logiciels;</a:t>
            </a:r>
          </a:p>
          <a:p>
            <a:pPr marL="342900" indent="-342900" algn="just">
              <a:buClr>
                <a:schemeClr val="accent5">
                  <a:lumMod val="60000"/>
                  <a:lumOff val="40000"/>
                </a:schemeClr>
              </a:buClr>
              <a:buFont typeface="Wingdings" panose="05000000000000000000" pitchFamily="2" charset="2"/>
              <a:buChar char="q"/>
            </a:pPr>
            <a:r>
              <a:rPr lang="fr-FR" sz="2000" dirty="0">
                <a:latin typeface="+mn-lt"/>
                <a:cs typeface="Andalus" panose="02020603050405020304" pitchFamily="18" charset="-78"/>
              </a:rPr>
              <a:t>Optimiser l'efficacité et la productivité du processus de développement logiciel;</a:t>
            </a:r>
          </a:p>
          <a:p>
            <a:pPr marL="342900" indent="-342900" algn="just">
              <a:buClr>
                <a:schemeClr val="accent5">
                  <a:lumMod val="60000"/>
                  <a:lumOff val="40000"/>
                </a:schemeClr>
              </a:buClr>
              <a:buFont typeface="Wingdings" panose="05000000000000000000" pitchFamily="2" charset="2"/>
              <a:buChar char="q"/>
            </a:pPr>
            <a:r>
              <a:rPr lang="fr-FR" sz="2000" dirty="0">
                <a:latin typeface="+mn-lt"/>
                <a:cs typeface="Andalus" panose="02020603050405020304" pitchFamily="18" charset="-78"/>
              </a:rPr>
              <a:t>Promouvoir la collaboration et la communication au sein de l'équipe de développement;</a:t>
            </a:r>
          </a:p>
          <a:p>
            <a:pPr marL="342900" indent="-342900" algn="just">
              <a:buClr>
                <a:schemeClr val="accent5">
                  <a:lumMod val="60000"/>
                  <a:lumOff val="40000"/>
                </a:schemeClr>
              </a:buClr>
              <a:buFont typeface="Wingdings" panose="05000000000000000000" pitchFamily="2" charset="2"/>
              <a:buChar char="q"/>
            </a:pPr>
            <a:r>
              <a:rPr lang="fr-FR" sz="2000" dirty="0">
                <a:latin typeface="+mn-lt"/>
                <a:cs typeface="Andalus" panose="02020603050405020304" pitchFamily="18" charset="-78"/>
              </a:rPr>
              <a:t>Appliquer des bonnes pratiques pour minimiser les risques et les erreurs.</a:t>
            </a:r>
          </a:p>
        </p:txBody>
      </p:sp>
    </p:spTree>
    <p:extLst>
      <p:ext uri="{BB962C8B-B14F-4D97-AF65-F5344CB8AC3E}">
        <p14:creationId xmlns:p14="http://schemas.microsoft.com/office/powerpoint/2010/main" val="29015102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pPr>
                <a:defRPr/>
              </a:pPr>
              <a:t>5</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a:spLocks/>
          </p:cNvSpPr>
          <p:nvPr/>
        </p:nvSpPr>
        <p:spPr bwMode="auto">
          <a:xfrm>
            <a:off x="4483" y="-40546"/>
            <a:ext cx="9139518" cy="1007652"/>
          </a:xfrm>
          <a:prstGeom prst="rect">
            <a:avLst/>
          </a:prstGeom>
          <a:solidFill>
            <a:schemeClr val="accent1">
              <a:lumMod val="20000"/>
              <a:lumOff val="80000"/>
            </a:schemeClr>
          </a:solidFill>
          <a:ln w="9525">
            <a:noFill/>
            <a:miter lim="800000"/>
            <a:headEnd/>
            <a:tailEnd/>
          </a:ln>
        </p:spPr>
        <p:txBody>
          <a:bodyPr anchor="ctr"/>
          <a:lstStyle/>
          <a:p>
            <a:pPr algn="ctr"/>
            <a:r>
              <a:rPr lang="fr-FR" sz="3000" b="1" kern="0" dirty="0">
                <a:effectLst>
                  <a:outerShdw blurRad="38100" dist="38100" dir="2700000" algn="tl">
                    <a:srgbClr val="000000">
                      <a:alpha val="43137"/>
                    </a:srgbClr>
                  </a:outerShdw>
                </a:effectLst>
                <a:latin typeface="+mn-lt"/>
                <a:cs typeface="Arial" pitchFamily="34" charset="0"/>
              </a:rPr>
              <a:t>Qualités exigées d’un logiciel</a:t>
            </a:r>
          </a:p>
        </p:txBody>
      </p:sp>
      <p:sp>
        <p:nvSpPr>
          <p:cNvPr id="6" name="ZoneTexte 5"/>
          <p:cNvSpPr txBox="1"/>
          <p:nvPr/>
        </p:nvSpPr>
        <p:spPr>
          <a:xfrm>
            <a:off x="0" y="1295400"/>
            <a:ext cx="9144000" cy="5324535"/>
          </a:xfrm>
          <a:prstGeom prst="rect">
            <a:avLst/>
          </a:prstGeom>
          <a:noFill/>
        </p:spPr>
        <p:txBody>
          <a:bodyPr wrap="square" rtlCol="0">
            <a:spAutoFit/>
          </a:bodyPr>
          <a:lstStyle/>
          <a:p>
            <a:pPr algn="just"/>
            <a:r>
              <a:rPr lang="fr-FR" sz="2000" dirty="0">
                <a:latin typeface="+mj-lt"/>
              </a:rPr>
              <a:t>Un logiciel est considéré de qualité s'il satisfait </a:t>
            </a:r>
            <a:r>
              <a:rPr lang="fr-FR" sz="2000" b="1" dirty="0">
                <a:solidFill>
                  <a:srgbClr val="FF0000"/>
                </a:solidFill>
                <a:latin typeface="+mj-lt"/>
              </a:rPr>
              <a:t>au minimum </a:t>
            </a:r>
            <a:r>
              <a:rPr lang="fr-FR" sz="2000" dirty="0">
                <a:latin typeface="+mj-lt"/>
              </a:rPr>
              <a:t>les critères suivants :</a:t>
            </a:r>
          </a:p>
          <a:p>
            <a:pPr algn="just"/>
            <a:endParaRPr lang="fr-FR" sz="2000" b="1" dirty="0">
              <a:solidFill>
                <a:srgbClr val="92D050"/>
              </a:solidFill>
              <a:latin typeface="+mj-lt"/>
            </a:endParaRPr>
          </a:p>
          <a:p>
            <a:pPr marL="285750" indent="-285750" algn="just">
              <a:buClr>
                <a:schemeClr val="accent1">
                  <a:lumMod val="60000"/>
                  <a:lumOff val="40000"/>
                </a:schemeClr>
              </a:buClr>
              <a:buFont typeface="Wingdings" panose="05000000000000000000" pitchFamily="2" charset="2"/>
              <a:buChar char="q"/>
            </a:pPr>
            <a:r>
              <a:rPr lang="fr-FR" sz="2000" b="1" dirty="0">
                <a:solidFill>
                  <a:schemeClr val="accent2"/>
                </a:solidFill>
                <a:latin typeface="+mj-lt"/>
              </a:rPr>
              <a:t>La fiabilité (ou robustesse) </a:t>
            </a:r>
            <a:r>
              <a:rPr lang="fr-FR" sz="2000" b="1" dirty="0">
                <a:latin typeface="+mj-lt"/>
              </a:rPr>
              <a:t>: </a:t>
            </a:r>
            <a:r>
              <a:rPr lang="fr-FR" sz="2000" dirty="0">
                <a:latin typeface="+mj-lt"/>
              </a:rPr>
              <a:t>Accomplir sans défaillance l'ensemble des fonctionnalités spécifiées, dans un environnement opérationnel de référence et pour une durée d'utilisation donnée.</a:t>
            </a:r>
          </a:p>
          <a:p>
            <a:pPr algn="just">
              <a:buClr>
                <a:schemeClr val="accent1">
                  <a:lumMod val="60000"/>
                  <a:lumOff val="40000"/>
                </a:schemeClr>
              </a:buClr>
            </a:pPr>
            <a:endParaRPr lang="fr-FR" sz="2000" dirty="0">
              <a:latin typeface="+mj-lt"/>
            </a:endParaRPr>
          </a:p>
          <a:p>
            <a:pPr marL="285750" indent="-285750" algn="just">
              <a:buClr>
                <a:schemeClr val="accent1">
                  <a:lumMod val="60000"/>
                  <a:lumOff val="40000"/>
                </a:schemeClr>
              </a:buClr>
              <a:buFont typeface="Wingdings" panose="05000000000000000000" pitchFamily="2" charset="2"/>
              <a:buChar char="q"/>
            </a:pPr>
            <a:r>
              <a:rPr lang="fr-FR" sz="2000" b="1" dirty="0">
                <a:solidFill>
                  <a:schemeClr val="accent2"/>
                </a:solidFill>
                <a:latin typeface="+mj-lt"/>
              </a:rPr>
              <a:t>La maintenabilité </a:t>
            </a:r>
            <a:r>
              <a:rPr lang="fr-FR" sz="2000" b="1" dirty="0">
                <a:latin typeface="+mj-lt"/>
              </a:rPr>
              <a:t>: </a:t>
            </a:r>
            <a:r>
              <a:rPr lang="fr-FR" sz="2000" dirty="0">
                <a:latin typeface="+mj-lt"/>
              </a:rPr>
              <a:t>C’est la facilité avec laquelle la maintenance d'un produit logiciel peut être effectuée.</a:t>
            </a:r>
          </a:p>
          <a:p>
            <a:pPr algn="just">
              <a:buClr>
                <a:schemeClr val="accent1">
                  <a:lumMod val="60000"/>
                  <a:lumOff val="40000"/>
                </a:schemeClr>
              </a:buClr>
            </a:pPr>
            <a:endParaRPr lang="fr-FR" sz="2000" dirty="0">
              <a:latin typeface="+mj-lt"/>
            </a:endParaRPr>
          </a:p>
          <a:p>
            <a:pPr marL="285750" indent="-285750" algn="just">
              <a:buClr>
                <a:schemeClr val="accent1">
                  <a:lumMod val="60000"/>
                  <a:lumOff val="40000"/>
                </a:schemeClr>
              </a:buClr>
              <a:buFont typeface="Wingdings" panose="05000000000000000000" pitchFamily="2" charset="2"/>
              <a:buChar char="q"/>
            </a:pPr>
            <a:r>
              <a:rPr lang="fr-FR" sz="2000" b="1" dirty="0">
                <a:solidFill>
                  <a:schemeClr val="accent2"/>
                </a:solidFill>
                <a:latin typeface="+mj-lt"/>
              </a:rPr>
              <a:t>L’efficacité</a:t>
            </a:r>
            <a:r>
              <a:rPr lang="fr-FR" sz="2000" b="1" dirty="0">
                <a:latin typeface="+mj-lt"/>
              </a:rPr>
              <a:t> : </a:t>
            </a:r>
            <a:r>
              <a:rPr lang="fr-FR" sz="2000" dirty="0">
                <a:latin typeface="+mj-lt"/>
              </a:rPr>
              <a:t>est la capacité d’un système logiciel à utiliser le minimum de ressources matérielles, que ce soit le temps machine, l’espace occupé en mémoire externe et interne, ou la bande passante des moyens de communication, etc.</a:t>
            </a:r>
          </a:p>
          <a:p>
            <a:pPr algn="just">
              <a:buClr>
                <a:schemeClr val="accent1">
                  <a:lumMod val="60000"/>
                  <a:lumOff val="40000"/>
                </a:schemeClr>
              </a:buClr>
            </a:pPr>
            <a:endParaRPr lang="fr-FR" sz="2000" dirty="0">
              <a:latin typeface="+mj-lt"/>
            </a:endParaRPr>
          </a:p>
          <a:p>
            <a:pPr marL="285750" indent="-285750" algn="just">
              <a:buClr>
                <a:schemeClr val="accent1">
                  <a:lumMod val="60000"/>
                  <a:lumOff val="40000"/>
                </a:schemeClr>
              </a:buClr>
              <a:buFont typeface="Wingdings" panose="05000000000000000000" pitchFamily="2" charset="2"/>
              <a:buChar char="q"/>
            </a:pPr>
            <a:r>
              <a:rPr lang="fr-FR" sz="2000" b="1" dirty="0">
                <a:solidFill>
                  <a:schemeClr val="accent2"/>
                </a:solidFill>
                <a:latin typeface="+mj-lt"/>
              </a:rPr>
              <a:t>La facilité d’emploi </a:t>
            </a:r>
            <a:r>
              <a:rPr lang="fr-FR" sz="2000" b="1" dirty="0">
                <a:latin typeface="+mj-lt"/>
              </a:rPr>
              <a:t>: </a:t>
            </a:r>
            <a:r>
              <a:rPr lang="fr-FR" sz="2000" dirty="0">
                <a:latin typeface="+mj-lt"/>
              </a:rPr>
              <a:t>Est la facilité avec laquelle des personnes présentant des formations et des compétences différentes peuvent apprendre à utiliser les produits logiciels et s’en servir pour résoudre des problèmes. Elle recouvre également la facilité d’installation, d’opération et de contrôle.</a:t>
            </a:r>
            <a:endParaRPr lang="fr-FR" sz="2000" dirty="0"/>
          </a:p>
        </p:txBody>
      </p:sp>
    </p:spTree>
    <p:extLst>
      <p:ext uri="{BB962C8B-B14F-4D97-AF65-F5344CB8AC3E}">
        <p14:creationId xmlns:p14="http://schemas.microsoft.com/office/powerpoint/2010/main" val="2639340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pPr>
                <a:defRPr/>
              </a:pPr>
              <a:t>6</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a:spLocks/>
          </p:cNvSpPr>
          <p:nvPr/>
        </p:nvSpPr>
        <p:spPr bwMode="auto">
          <a:xfrm>
            <a:off x="4483" y="-40546"/>
            <a:ext cx="9139518" cy="1007652"/>
          </a:xfrm>
          <a:prstGeom prst="rect">
            <a:avLst/>
          </a:prstGeom>
          <a:solidFill>
            <a:schemeClr val="accent1">
              <a:lumMod val="20000"/>
              <a:lumOff val="80000"/>
            </a:schemeClr>
          </a:solidFill>
          <a:ln w="9525">
            <a:noFill/>
            <a:miter lim="800000"/>
            <a:headEnd/>
            <a:tailEnd/>
          </a:ln>
        </p:spPr>
        <p:txBody>
          <a:bodyPr anchor="ctr"/>
          <a:lstStyle/>
          <a:p>
            <a:pPr algn="ctr"/>
            <a:r>
              <a:rPr lang="fr-FR" sz="3000" b="1" kern="0" dirty="0">
                <a:effectLst>
                  <a:outerShdw blurRad="38100" dist="38100" dir="2700000" algn="tl">
                    <a:srgbClr val="000000">
                      <a:alpha val="43137"/>
                    </a:srgbClr>
                  </a:outerShdw>
                </a:effectLst>
                <a:latin typeface="+mn-lt"/>
                <a:cs typeface="Arial" pitchFamily="34" charset="0"/>
              </a:rPr>
              <a:t>Cycle de vie du logiciel</a:t>
            </a:r>
          </a:p>
        </p:txBody>
      </p:sp>
      <p:sp>
        <p:nvSpPr>
          <p:cNvPr id="7" name="ZoneTexte 6"/>
          <p:cNvSpPr txBox="1"/>
          <p:nvPr/>
        </p:nvSpPr>
        <p:spPr>
          <a:xfrm>
            <a:off x="359170" y="3810000"/>
            <a:ext cx="8425654" cy="1061829"/>
          </a:xfrm>
          <a:prstGeom prst="rect">
            <a:avLst/>
          </a:prstGeom>
          <a:gradFill flip="none" rotWithShape="1">
            <a:gsLst>
              <a:gs pos="0">
                <a:schemeClr val="accent5">
                  <a:lumMod val="20000"/>
                  <a:lumOff val="80000"/>
                  <a:shade val="30000"/>
                  <a:satMod val="115000"/>
                </a:schemeClr>
              </a:gs>
              <a:gs pos="50000">
                <a:schemeClr val="accent5">
                  <a:lumMod val="20000"/>
                  <a:lumOff val="80000"/>
                  <a:shade val="67500"/>
                  <a:satMod val="115000"/>
                </a:schemeClr>
              </a:gs>
              <a:gs pos="100000">
                <a:schemeClr val="accent5">
                  <a:lumMod val="20000"/>
                  <a:lumOff val="80000"/>
                  <a:shade val="100000"/>
                  <a:satMod val="115000"/>
                </a:schemeClr>
              </a:gs>
            </a:gsLst>
            <a:lin ang="8100000" scaled="1"/>
            <a:tileRect/>
          </a:gradFill>
        </p:spPr>
        <p:txBody>
          <a:bodyPr wrap="square" rtlCol="0">
            <a:spAutoFit/>
          </a:bodyPr>
          <a:lstStyle/>
          <a:p>
            <a:pPr algn="just"/>
            <a:r>
              <a:rPr lang="fr-FR" sz="2100" dirty="0">
                <a:latin typeface="+mj-lt"/>
              </a:rPr>
              <a:t>Le cycle de vie d'un logiciel permet de détecter les </a:t>
            </a:r>
            <a:r>
              <a:rPr lang="fr-FR" sz="2100" b="1" dirty="0">
                <a:solidFill>
                  <a:srgbClr val="FF0000"/>
                </a:solidFill>
                <a:latin typeface="+mj-lt"/>
              </a:rPr>
              <a:t>erreurs</a:t>
            </a:r>
            <a:r>
              <a:rPr lang="fr-FR" sz="2100" dirty="0">
                <a:solidFill>
                  <a:srgbClr val="FF0000"/>
                </a:solidFill>
                <a:latin typeface="+mj-lt"/>
              </a:rPr>
              <a:t> </a:t>
            </a:r>
            <a:r>
              <a:rPr lang="fr-FR" sz="2100" dirty="0">
                <a:latin typeface="+mj-lt"/>
              </a:rPr>
              <a:t>dès que possible, ce qui permet de </a:t>
            </a:r>
            <a:r>
              <a:rPr lang="fr-FR" sz="2100" b="1" dirty="0">
                <a:solidFill>
                  <a:srgbClr val="00B050"/>
                </a:solidFill>
                <a:latin typeface="+mj-lt"/>
              </a:rPr>
              <a:t>garantir la qualité </a:t>
            </a:r>
            <a:r>
              <a:rPr lang="fr-FR" sz="2100" dirty="0">
                <a:latin typeface="+mj-lt"/>
              </a:rPr>
              <a:t>du produit, de </a:t>
            </a:r>
            <a:r>
              <a:rPr lang="fr-FR" sz="2100" b="1" dirty="0">
                <a:solidFill>
                  <a:srgbClr val="00B050"/>
                </a:solidFill>
                <a:latin typeface="+mj-lt"/>
              </a:rPr>
              <a:t>respecter les délais </a:t>
            </a:r>
            <a:r>
              <a:rPr lang="fr-FR" sz="2100" dirty="0">
                <a:latin typeface="+mj-lt"/>
              </a:rPr>
              <a:t>de développement et de </a:t>
            </a:r>
            <a:r>
              <a:rPr lang="fr-FR" sz="2100" b="1" dirty="0">
                <a:solidFill>
                  <a:srgbClr val="00B050"/>
                </a:solidFill>
                <a:latin typeface="+mj-lt"/>
              </a:rPr>
              <a:t>maîtriser les coûts </a:t>
            </a:r>
            <a:r>
              <a:rPr lang="fr-FR" sz="2100" dirty="0">
                <a:latin typeface="+mj-lt"/>
              </a:rPr>
              <a:t>associés.</a:t>
            </a:r>
          </a:p>
        </p:txBody>
      </p:sp>
      <p:sp>
        <p:nvSpPr>
          <p:cNvPr id="2" name="Rectangle 1"/>
          <p:cNvSpPr/>
          <p:nvPr/>
        </p:nvSpPr>
        <p:spPr>
          <a:xfrm>
            <a:off x="152397" y="1447800"/>
            <a:ext cx="8839200" cy="1384995"/>
          </a:xfrm>
          <a:prstGeom prst="rect">
            <a:avLst/>
          </a:prstGeom>
        </p:spPr>
        <p:txBody>
          <a:bodyPr wrap="square">
            <a:spAutoFit/>
          </a:bodyPr>
          <a:lstStyle/>
          <a:p>
            <a:pPr algn="just"/>
            <a:r>
              <a:rPr lang="fr-FR" sz="2100" dirty="0">
                <a:latin typeface="+mj-lt"/>
              </a:rPr>
              <a:t>Le cycle de vie d'un logiciel est une séquence de phases qui comprend sa conception, son développement, ses tests, son déploiement et sa maintenance jusqu'à sa fin de vie, en suivant une approche structurée pour assurer sa qualité et son évolution.</a:t>
            </a:r>
          </a:p>
        </p:txBody>
      </p:sp>
    </p:spTree>
    <p:extLst>
      <p:ext uri="{BB962C8B-B14F-4D97-AF65-F5344CB8AC3E}">
        <p14:creationId xmlns:p14="http://schemas.microsoft.com/office/powerpoint/2010/main" val="26599838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pPr>
                <a:defRPr/>
              </a:pPr>
              <a:t>7</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a:spLocks/>
          </p:cNvSpPr>
          <p:nvPr/>
        </p:nvSpPr>
        <p:spPr bwMode="auto">
          <a:xfrm>
            <a:off x="4483" y="-40546"/>
            <a:ext cx="9139518" cy="1007652"/>
          </a:xfrm>
          <a:prstGeom prst="rect">
            <a:avLst/>
          </a:prstGeom>
          <a:solidFill>
            <a:schemeClr val="accent1">
              <a:lumMod val="20000"/>
              <a:lumOff val="80000"/>
            </a:schemeClr>
          </a:solidFill>
          <a:ln w="9525">
            <a:noFill/>
            <a:miter lim="800000"/>
            <a:headEnd/>
            <a:tailEnd/>
          </a:ln>
        </p:spPr>
        <p:txBody>
          <a:bodyPr anchor="ctr"/>
          <a:lstStyle/>
          <a:p>
            <a:pPr algn="ctr"/>
            <a:r>
              <a:rPr lang="fr-FR" sz="3000" b="1" kern="0" dirty="0">
                <a:effectLst>
                  <a:outerShdw blurRad="38100" dist="38100" dir="2700000" algn="tl">
                    <a:srgbClr val="000000">
                      <a:alpha val="43137"/>
                    </a:srgbClr>
                  </a:outerShdw>
                </a:effectLst>
                <a:latin typeface="+mn-lt"/>
                <a:cs typeface="Arial" pitchFamily="34" charset="0"/>
              </a:rPr>
              <a:t>Cycle de vie du logiciel</a:t>
            </a:r>
          </a:p>
        </p:txBody>
      </p:sp>
      <p:sp>
        <p:nvSpPr>
          <p:cNvPr id="6" name="ZoneTexte 5"/>
          <p:cNvSpPr txBox="1"/>
          <p:nvPr/>
        </p:nvSpPr>
        <p:spPr>
          <a:xfrm>
            <a:off x="258980" y="2610827"/>
            <a:ext cx="8626035" cy="2354491"/>
          </a:xfrm>
          <a:prstGeom prst="rect">
            <a:avLst/>
          </a:prstGeom>
          <a:noFill/>
        </p:spPr>
        <p:txBody>
          <a:bodyPr wrap="square" rtlCol="0">
            <a:spAutoFit/>
          </a:bodyPr>
          <a:lstStyle/>
          <a:p>
            <a:pPr marL="342900" indent="-342900" algn="just">
              <a:buClr>
                <a:schemeClr val="accent5">
                  <a:lumMod val="60000"/>
                  <a:lumOff val="40000"/>
                </a:schemeClr>
              </a:buClr>
              <a:buFont typeface="Wingdings" panose="05000000000000000000" pitchFamily="2" charset="2"/>
              <a:buChar char="q"/>
            </a:pPr>
            <a:r>
              <a:rPr lang="fr-FR" sz="2100" dirty="0">
                <a:latin typeface="+mj-lt"/>
              </a:rPr>
              <a:t>L’analyse des besoins</a:t>
            </a:r>
          </a:p>
          <a:p>
            <a:pPr marL="342900" indent="-342900" algn="just">
              <a:buClr>
                <a:schemeClr val="accent5">
                  <a:lumMod val="60000"/>
                  <a:lumOff val="40000"/>
                </a:schemeClr>
              </a:buClr>
              <a:buFont typeface="Wingdings" panose="05000000000000000000" pitchFamily="2" charset="2"/>
              <a:buChar char="q"/>
            </a:pPr>
            <a:r>
              <a:rPr lang="fr-FR" sz="2100" dirty="0">
                <a:latin typeface="+mj-lt"/>
              </a:rPr>
              <a:t>La spécification globale</a:t>
            </a:r>
          </a:p>
          <a:p>
            <a:pPr marL="342900" indent="-342900" algn="just">
              <a:buClr>
                <a:schemeClr val="accent5">
                  <a:lumMod val="60000"/>
                  <a:lumOff val="40000"/>
                </a:schemeClr>
              </a:buClr>
              <a:buFont typeface="Wingdings" panose="05000000000000000000" pitchFamily="2" charset="2"/>
              <a:buChar char="q"/>
            </a:pPr>
            <a:r>
              <a:rPr lang="fr-FR" sz="2100" dirty="0">
                <a:latin typeface="+mj-lt"/>
              </a:rPr>
              <a:t>Conception architecturale et détaillée</a:t>
            </a:r>
          </a:p>
          <a:p>
            <a:pPr marL="342900" indent="-342900" algn="just">
              <a:buClr>
                <a:schemeClr val="accent5">
                  <a:lumMod val="60000"/>
                  <a:lumOff val="40000"/>
                </a:schemeClr>
              </a:buClr>
              <a:buFont typeface="Wingdings" panose="05000000000000000000" pitchFamily="2" charset="2"/>
              <a:buChar char="q"/>
            </a:pPr>
            <a:r>
              <a:rPr lang="fr-FR" sz="2100" dirty="0">
                <a:latin typeface="+mj-lt"/>
              </a:rPr>
              <a:t>Programmation (Codage)</a:t>
            </a:r>
          </a:p>
          <a:p>
            <a:pPr marL="342900" indent="-342900" algn="just">
              <a:buClr>
                <a:schemeClr val="accent5">
                  <a:lumMod val="60000"/>
                  <a:lumOff val="40000"/>
                </a:schemeClr>
              </a:buClr>
              <a:buFont typeface="Wingdings" panose="05000000000000000000" pitchFamily="2" charset="2"/>
              <a:buChar char="q"/>
            </a:pPr>
            <a:r>
              <a:rPr lang="fr-FR" sz="2100" dirty="0">
                <a:latin typeface="+mj-lt"/>
              </a:rPr>
              <a:t>Gestion de configuration et intégration</a:t>
            </a:r>
          </a:p>
          <a:p>
            <a:pPr marL="342900" indent="-342900" algn="just">
              <a:buClr>
                <a:schemeClr val="accent5">
                  <a:lumMod val="60000"/>
                  <a:lumOff val="40000"/>
                </a:schemeClr>
              </a:buClr>
              <a:buFont typeface="Wingdings" panose="05000000000000000000" pitchFamily="2" charset="2"/>
              <a:buChar char="q"/>
            </a:pPr>
            <a:r>
              <a:rPr lang="fr-FR" sz="2100" dirty="0">
                <a:latin typeface="+mj-lt"/>
              </a:rPr>
              <a:t>Validation et vérification</a:t>
            </a:r>
          </a:p>
          <a:p>
            <a:pPr marL="342900" indent="-342900" algn="just">
              <a:buClr>
                <a:schemeClr val="accent5">
                  <a:lumMod val="60000"/>
                  <a:lumOff val="40000"/>
                </a:schemeClr>
              </a:buClr>
              <a:buFont typeface="Wingdings" panose="05000000000000000000" pitchFamily="2" charset="2"/>
              <a:buChar char="q"/>
            </a:pPr>
            <a:r>
              <a:rPr lang="fr-FR" sz="2100" dirty="0">
                <a:latin typeface="+mj-lt"/>
              </a:rPr>
              <a:t>Prototypage</a:t>
            </a:r>
          </a:p>
        </p:txBody>
      </p:sp>
      <p:sp>
        <p:nvSpPr>
          <p:cNvPr id="8" name="ZoneTexte 7"/>
          <p:cNvSpPr txBox="1"/>
          <p:nvPr/>
        </p:nvSpPr>
        <p:spPr>
          <a:xfrm>
            <a:off x="258981" y="1550097"/>
            <a:ext cx="8565025" cy="738664"/>
          </a:xfrm>
          <a:prstGeom prst="rect">
            <a:avLst/>
          </a:prstGeom>
          <a:noFill/>
        </p:spPr>
        <p:txBody>
          <a:bodyPr wrap="square" rtlCol="0">
            <a:spAutoFit/>
          </a:bodyPr>
          <a:lstStyle/>
          <a:p>
            <a:pPr algn="just"/>
            <a:r>
              <a:rPr lang="fr-FR" sz="2100" dirty="0">
                <a:latin typeface="+mj-lt"/>
              </a:rPr>
              <a:t>Les activités principales du processus de développement d'un logiciel, indépendamment de l'approche utilisée, comprennent les phases suivantes :</a:t>
            </a:r>
          </a:p>
        </p:txBody>
      </p:sp>
      <p:sp>
        <p:nvSpPr>
          <p:cNvPr id="2" name="Rectangle 1"/>
          <p:cNvSpPr/>
          <p:nvPr/>
        </p:nvSpPr>
        <p:spPr>
          <a:xfrm>
            <a:off x="319990" y="5234743"/>
            <a:ext cx="8504016" cy="1323439"/>
          </a:xfrm>
          <a:prstGeom prst="rect">
            <a:avLst/>
          </a:prstGeom>
        </p:spPr>
        <p:txBody>
          <a:bodyPr wrap="square">
            <a:spAutoFit/>
          </a:bodyPr>
          <a:lstStyle/>
          <a:p>
            <a:pPr algn="just"/>
            <a:r>
              <a:rPr lang="fr-FR" sz="2000" dirty="0">
                <a:latin typeface="+mn-lt"/>
              </a:rPr>
              <a:t>Dans le domaine du développement logiciel, il existe une variété de cycles qui sont utilisés pour mener à bien la création d'un logiciel. Ces cycles incluent toutes les étapes nécessaires à la conception du logiciel. Parmi les modèles couramment utilisés, on peut mentionner :</a:t>
            </a:r>
          </a:p>
        </p:txBody>
      </p:sp>
    </p:spTree>
    <p:extLst>
      <p:ext uri="{BB962C8B-B14F-4D97-AF65-F5344CB8AC3E}">
        <p14:creationId xmlns:p14="http://schemas.microsoft.com/office/powerpoint/2010/main" val="7265181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pPr>
                <a:defRPr/>
              </a:pPr>
              <a:t>8</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a:spLocks/>
          </p:cNvSpPr>
          <p:nvPr/>
        </p:nvSpPr>
        <p:spPr bwMode="auto">
          <a:xfrm>
            <a:off x="4483" y="-40546"/>
            <a:ext cx="9139518" cy="1007652"/>
          </a:xfrm>
          <a:prstGeom prst="rect">
            <a:avLst/>
          </a:prstGeom>
          <a:solidFill>
            <a:schemeClr val="accent1">
              <a:lumMod val="20000"/>
              <a:lumOff val="80000"/>
            </a:schemeClr>
          </a:solidFill>
          <a:ln w="9525">
            <a:noFill/>
            <a:miter lim="800000"/>
            <a:headEnd/>
            <a:tailEnd/>
          </a:ln>
        </p:spPr>
        <p:txBody>
          <a:bodyPr anchor="ctr"/>
          <a:lstStyle/>
          <a:p>
            <a:pPr algn="ctr"/>
            <a:r>
              <a:rPr lang="fr-FR" sz="3000" b="1" kern="0" dirty="0">
                <a:effectLst>
                  <a:outerShdw blurRad="38100" dist="38100" dir="2700000" algn="tl">
                    <a:srgbClr val="000000">
                      <a:alpha val="43137"/>
                    </a:srgbClr>
                  </a:outerShdw>
                </a:effectLst>
                <a:latin typeface="+mn-lt"/>
                <a:cs typeface="Arial" pitchFamily="34" charset="0"/>
              </a:rPr>
              <a:t>Modèle de cycle de vie du logiciel</a:t>
            </a:r>
          </a:p>
        </p:txBody>
      </p:sp>
      <p:sp>
        <p:nvSpPr>
          <p:cNvPr id="9" name="Espace réservé du contenu 2"/>
          <p:cNvSpPr>
            <a:spLocks noGrp="1"/>
          </p:cNvSpPr>
          <p:nvPr>
            <p:ph idx="1"/>
          </p:nvPr>
        </p:nvSpPr>
        <p:spPr>
          <a:xfrm>
            <a:off x="102017" y="1511300"/>
            <a:ext cx="8726864" cy="4718050"/>
          </a:xfrm>
        </p:spPr>
        <p:txBody>
          <a:bodyPr/>
          <a:lstStyle/>
          <a:p>
            <a:pPr lvl="1" indent="-742950">
              <a:buAutoNum type="arabicParenR"/>
            </a:pPr>
            <a:r>
              <a:rPr lang="en-US" sz="3600" b="1" dirty="0">
                <a:latin typeface="Andalus" panose="02020603050405020304" pitchFamily="18" charset="-78"/>
                <a:cs typeface="Andalus" panose="02020603050405020304" pitchFamily="18" charset="-78"/>
              </a:rPr>
              <a:t>Le </a:t>
            </a:r>
            <a:r>
              <a:rPr lang="fr-FR" sz="3600" b="1" dirty="0">
                <a:latin typeface="Andalus" panose="02020603050405020304" pitchFamily="18" charset="-78"/>
                <a:cs typeface="Andalus" panose="02020603050405020304" pitchFamily="18" charset="-78"/>
              </a:rPr>
              <a:t>modèle </a:t>
            </a:r>
            <a:r>
              <a:rPr lang="en-US" sz="3600" b="1" dirty="0">
                <a:latin typeface="Andalus" panose="02020603050405020304" pitchFamily="18" charset="-78"/>
                <a:cs typeface="Andalus" panose="02020603050405020304" pitchFamily="18" charset="-78"/>
              </a:rPr>
              <a:t>en Cascade </a:t>
            </a:r>
          </a:p>
          <a:p>
            <a:pPr marL="285750" lvl="1" algn="just">
              <a:buClr>
                <a:schemeClr val="accent5">
                  <a:lumMod val="60000"/>
                  <a:lumOff val="40000"/>
                </a:schemeClr>
              </a:buClr>
              <a:buFont typeface="Wingdings" panose="05000000000000000000" pitchFamily="2" charset="2"/>
              <a:buChar char="q"/>
            </a:pPr>
            <a:r>
              <a:rPr lang="fr-FR" sz="2100" dirty="0">
                <a:latin typeface="+mj-lt"/>
                <a:cs typeface="Arial" panose="020B0604020202020204" pitchFamily="34" charset="0"/>
              </a:rPr>
              <a:t>Le modèle de cycle de vie en Cascade est créé par Winston Royce en 1970.</a:t>
            </a:r>
          </a:p>
          <a:p>
            <a:pPr marL="285750" lvl="1" algn="just">
              <a:buClr>
                <a:schemeClr val="accent5">
                  <a:lumMod val="60000"/>
                  <a:lumOff val="40000"/>
                </a:schemeClr>
              </a:buClr>
              <a:buFont typeface="Wingdings" panose="05000000000000000000" pitchFamily="2" charset="2"/>
              <a:buChar char="q"/>
            </a:pPr>
            <a:endParaRPr lang="fr-FR" sz="800" dirty="0">
              <a:latin typeface="+mj-lt"/>
              <a:cs typeface="Arial" panose="020B0604020202020204" pitchFamily="34" charset="0"/>
            </a:endParaRPr>
          </a:p>
          <a:p>
            <a:pPr marL="285750" lvl="1" algn="just">
              <a:buClr>
                <a:schemeClr val="accent5">
                  <a:lumMod val="60000"/>
                  <a:lumOff val="40000"/>
                </a:schemeClr>
              </a:buClr>
              <a:buFont typeface="Wingdings" panose="05000000000000000000" pitchFamily="2" charset="2"/>
              <a:buChar char="q"/>
            </a:pPr>
            <a:r>
              <a:rPr lang="fr-FR" sz="2100" dirty="0">
                <a:latin typeface="+mj-lt"/>
                <a:cs typeface="Arial" panose="020B0604020202020204" pitchFamily="34" charset="0"/>
              </a:rPr>
              <a:t>Le principe de ce modèle est d'avoir un certain nombre d'étapes chacune se terminant à une date précise par la production de certains documents ou logiciels;</a:t>
            </a:r>
          </a:p>
          <a:p>
            <a:pPr marL="0" lvl="1" indent="0" algn="just">
              <a:buClr>
                <a:schemeClr val="accent5">
                  <a:lumMod val="60000"/>
                  <a:lumOff val="40000"/>
                </a:schemeClr>
              </a:buClr>
              <a:buNone/>
            </a:pPr>
            <a:endParaRPr lang="fr-FR" sz="800" dirty="0">
              <a:latin typeface="+mj-lt"/>
              <a:cs typeface="Arial" panose="020B0604020202020204" pitchFamily="34" charset="0"/>
            </a:endParaRPr>
          </a:p>
          <a:p>
            <a:pPr marL="285750" lvl="1" algn="just">
              <a:buClr>
                <a:schemeClr val="accent5">
                  <a:lumMod val="60000"/>
                  <a:lumOff val="40000"/>
                </a:schemeClr>
              </a:buClr>
              <a:buFont typeface="Wingdings" panose="05000000000000000000" pitchFamily="2" charset="2"/>
              <a:buChar char="q"/>
            </a:pPr>
            <a:r>
              <a:rPr lang="fr-FR" sz="2100" dirty="0">
                <a:latin typeface="+mj-lt"/>
                <a:cs typeface="Arial" panose="020B0604020202020204" pitchFamily="34" charset="0"/>
              </a:rPr>
              <a:t>On ne passe à l'étape suivante que si l'étape en cours est terminée. Si une erreur critique est rencontrée, il est possible de revenir à la première étape.</a:t>
            </a:r>
          </a:p>
          <a:p>
            <a:pPr marL="715963" indent="-357188" algn="just">
              <a:buClr>
                <a:schemeClr val="accent5">
                  <a:lumMod val="60000"/>
                  <a:lumOff val="40000"/>
                </a:schemeClr>
              </a:buClr>
              <a:buFont typeface="Wingdings" panose="05000000000000000000" pitchFamily="2" charset="2"/>
              <a:buChar char="§"/>
            </a:pPr>
            <a:endParaRPr lang="fr-FR" sz="800" dirty="0">
              <a:latin typeface="+mj-lt"/>
              <a:cs typeface="Arial" panose="020B0604020202020204" pitchFamily="34" charset="0"/>
            </a:endParaRPr>
          </a:p>
          <a:p>
            <a:pPr algn="just">
              <a:buClr>
                <a:schemeClr val="accent5">
                  <a:lumMod val="60000"/>
                  <a:lumOff val="40000"/>
                </a:schemeClr>
              </a:buClr>
              <a:buFont typeface="Wingdings" panose="05000000000000000000" pitchFamily="2" charset="2"/>
              <a:buChar char="q"/>
            </a:pPr>
            <a:r>
              <a:rPr lang="fr-FR" sz="2100" dirty="0">
                <a:latin typeface="+mj-lt"/>
                <a:cs typeface="Arial" panose="020B0604020202020204" pitchFamily="34" charset="0"/>
              </a:rPr>
              <a:t>Le modèle en cascade d'origine ne permettait pas de faire des retours en arrière.</a:t>
            </a:r>
          </a:p>
          <a:p>
            <a:pPr marL="0" indent="0" algn="just">
              <a:buNone/>
            </a:pPr>
            <a:endParaRPr lang="fr-FR" sz="1800" dirty="0">
              <a:latin typeface="Arial" panose="020B0604020202020204" pitchFamily="34" charset="0"/>
              <a:cs typeface="Arial" panose="020B0604020202020204" pitchFamily="34" charset="0"/>
            </a:endParaRPr>
          </a:p>
          <a:p>
            <a:pPr marL="0" indent="0">
              <a:buNone/>
            </a:pPr>
            <a:br>
              <a:rPr lang="fr-FR" sz="2400" dirty="0">
                <a:latin typeface="Arial" panose="020B0604020202020204" pitchFamily="34" charset="0"/>
                <a:cs typeface="Arial" panose="020B0604020202020204" pitchFamily="34" charset="0"/>
              </a:rPr>
            </a:br>
            <a:endParaRPr lang="fr-FR"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686899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pPr>
                <a:defRPr/>
              </a:pPr>
              <a:t>9</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a:spLocks/>
          </p:cNvSpPr>
          <p:nvPr/>
        </p:nvSpPr>
        <p:spPr bwMode="auto">
          <a:xfrm>
            <a:off x="4483" y="-40546"/>
            <a:ext cx="9139518" cy="1007652"/>
          </a:xfrm>
          <a:prstGeom prst="rect">
            <a:avLst/>
          </a:prstGeom>
          <a:solidFill>
            <a:schemeClr val="accent1">
              <a:lumMod val="20000"/>
              <a:lumOff val="80000"/>
            </a:schemeClr>
          </a:solidFill>
          <a:ln w="9525">
            <a:noFill/>
            <a:miter lim="800000"/>
            <a:headEnd/>
            <a:tailEnd/>
          </a:ln>
        </p:spPr>
        <p:txBody>
          <a:bodyPr anchor="ctr"/>
          <a:lstStyle/>
          <a:p>
            <a:pPr algn="ctr"/>
            <a:r>
              <a:rPr lang="fr-FR" sz="3000" b="1" kern="0" dirty="0">
                <a:effectLst>
                  <a:outerShdw blurRad="38100" dist="38100" dir="2700000" algn="tl">
                    <a:srgbClr val="000000">
                      <a:alpha val="43137"/>
                    </a:srgbClr>
                  </a:outerShdw>
                </a:effectLst>
                <a:latin typeface="+mn-lt"/>
                <a:cs typeface="Arial" pitchFamily="34" charset="0"/>
              </a:rPr>
              <a:t>Modèle de cycle de vie du logiciel</a:t>
            </a:r>
          </a:p>
        </p:txBody>
      </p:sp>
      <p:sp>
        <p:nvSpPr>
          <p:cNvPr id="8" name="ZoneTexte 7"/>
          <p:cNvSpPr txBox="1"/>
          <p:nvPr/>
        </p:nvSpPr>
        <p:spPr>
          <a:xfrm>
            <a:off x="0" y="2149019"/>
            <a:ext cx="5257800" cy="4708981"/>
          </a:xfrm>
          <a:prstGeom prst="rect">
            <a:avLst/>
          </a:prstGeom>
          <a:solidFill>
            <a:schemeClr val="bg1"/>
          </a:solidFill>
        </p:spPr>
        <p:txBody>
          <a:bodyPr wrap="square" rtlCol="0">
            <a:spAutoFit/>
          </a:bodyPr>
          <a:lstStyle/>
          <a:p>
            <a:pPr algn="just"/>
            <a:r>
              <a:rPr lang="fr-FR" sz="2000" dirty="0">
                <a:latin typeface="+mj-lt"/>
              </a:rPr>
              <a:t>Les versions actuelles du modèle en cascade intègrent la </a:t>
            </a:r>
            <a:r>
              <a:rPr lang="fr-FR" sz="2000" b="1" dirty="0">
                <a:solidFill>
                  <a:srgbClr val="00B050"/>
                </a:solidFill>
                <a:latin typeface="+mj-lt"/>
              </a:rPr>
              <a:t>validation</a:t>
            </a:r>
            <a:r>
              <a:rPr lang="fr-FR" sz="2000" dirty="0">
                <a:solidFill>
                  <a:srgbClr val="00B050"/>
                </a:solidFill>
                <a:latin typeface="+mj-lt"/>
              </a:rPr>
              <a:t> </a:t>
            </a:r>
            <a:r>
              <a:rPr lang="fr-FR" sz="2000" dirty="0">
                <a:latin typeface="+mj-lt"/>
              </a:rPr>
              <a:t>et la </a:t>
            </a:r>
            <a:r>
              <a:rPr lang="fr-FR" sz="2000" b="1" dirty="0">
                <a:solidFill>
                  <a:srgbClr val="00B050"/>
                </a:solidFill>
                <a:latin typeface="+mj-lt"/>
              </a:rPr>
              <a:t>vérification</a:t>
            </a:r>
            <a:r>
              <a:rPr lang="fr-FR" sz="2000" dirty="0">
                <a:solidFill>
                  <a:srgbClr val="00B050"/>
                </a:solidFill>
                <a:latin typeface="+mj-lt"/>
              </a:rPr>
              <a:t> </a:t>
            </a:r>
            <a:r>
              <a:rPr lang="fr-FR" sz="2000" dirty="0">
                <a:latin typeface="+mj-lt"/>
              </a:rPr>
              <a:t>à chaque étape. On observe ainsi successivement :</a:t>
            </a:r>
          </a:p>
          <a:p>
            <a:pPr algn="just"/>
            <a:endParaRPr lang="fr-FR" sz="2000" dirty="0">
              <a:latin typeface="+mj-lt"/>
            </a:endParaRPr>
          </a:p>
          <a:p>
            <a:pPr marL="342900" indent="-342900" algn="just">
              <a:buClr>
                <a:schemeClr val="accent5">
                  <a:lumMod val="60000"/>
                  <a:lumOff val="40000"/>
                </a:schemeClr>
              </a:buClr>
              <a:buFont typeface="Wingdings" panose="05000000000000000000" pitchFamily="2" charset="2"/>
              <a:buChar char="q"/>
            </a:pPr>
            <a:r>
              <a:rPr lang="fr-FR" sz="2000" dirty="0">
                <a:latin typeface="+mj-lt"/>
              </a:rPr>
              <a:t>Lors de la faisabilité et de l'analyse des besoins, une </a:t>
            </a:r>
            <a:r>
              <a:rPr lang="fr-FR" sz="2000" b="1" dirty="0">
                <a:solidFill>
                  <a:srgbClr val="00B050"/>
                </a:solidFill>
                <a:latin typeface="+mj-lt"/>
              </a:rPr>
              <a:t>validation</a:t>
            </a:r>
            <a:r>
              <a:rPr lang="fr-FR" sz="2000" dirty="0">
                <a:solidFill>
                  <a:srgbClr val="00B050"/>
                </a:solidFill>
                <a:latin typeface="+mj-lt"/>
              </a:rPr>
              <a:t> </a:t>
            </a:r>
            <a:r>
              <a:rPr lang="fr-FR" sz="2000" dirty="0">
                <a:latin typeface="+mj-lt"/>
              </a:rPr>
              <a:t>est effectuée.</a:t>
            </a:r>
          </a:p>
          <a:p>
            <a:pPr marL="342900" indent="-342900" algn="just">
              <a:buClr>
                <a:schemeClr val="accent5">
                  <a:lumMod val="60000"/>
                  <a:lumOff val="40000"/>
                </a:schemeClr>
              </a:buClr>
              <a:buFont typeface="Wingdings" panose="05000000000000000000" pitchFamily="2" charset="2"/>
              <a:buChar char="q"/>
            </a:pPr>
            <a:r>
              <a:rPr lang="fr-FR" sz="2000" dirty="0">
                <a:latin typeface="+mj-lt"/>
              </a:rPr>
              <a:t>Pendant la conception du produit et la conception détaillée, une </a:t>
            </a:r>
            <a:r>
              <a:rPr lang="fr-FR" sz="2000" b="1" dirty="0">
                <a:solidFill>
                  <a:srgbClr val="00B050"/>
                </a:solidFill>
                <a:latin typeface="+mj-lt"/>
              </a:rPr>
              <a:t>vérification</a:t>
            </a:r>
            <a:r>
              <a:rPr lang="fr-FR" sz="2000" dirty="0">
                <a:solidFill>
                  <a:srgbClr val="00B050"/>
                </a:solidFill>
                <a:latin typeface="+mj-lt"/>
              </a:rPr>
              <a:t> </a:t>
            </a:r>
            <a:r>
              <a:rPr lang="fr-FR" sz="2000" dirty="0">
                <a:latin typeface="+mj-lt"/>
              </a:rPr>
              <a:t>est réalisée.</a:t>
            </a:r>
          </a:p>
          <a:p>
            <a:pPr marL="342900" indent="-342900" algn="just">
              <a:buClr>
                <a:schemeClr val="accent5">
                  <a:lumMod val="60000"/>
                  <a:lumOff val="40000"/>
                </a:schemeClr>
              </a:buClr>
              <a:buFont typeface="Wingdings" panose="05000000000000000000" pitchFamily="2" charset="2"/>
              <a:buChar char="q"/>
            </a:pPr>
            <a:r>
              <a:rPr lang="fr-FR" sz="2000" dirty="0">
                <a:latin typeface="+mj-lt"/>
              </a:rPr>
              <a:t>Pendant le codage, des </a:t>
            </a:r>
            <a:r>
              <a:rPr lang="fr-FR" sz="2000" b="1" dirty="0">
                <a:solidFill>
                  <a:srgbClr val="00B050"/>
                </a:solidFill>
                <a:latin typeface="+mj-lt"/>
              </a:rPr>
              <a:t>tests unitaires </a:t>
            </a:r>
            <a:r>
              <a:rPr lang="fr-FR" sz="2000" dirty="0">
                <a:latin typeface="+mj-lt"/>
              </a:rPr>
              <a:t>sont effectués.</a:t>
            </a:r>
          </a:p>
          <a:p>
            <a:pPr marL="342900" indent="-342900" algn="just">
              <a:buClr>
                <a:schemeClr val="accent5">
                  <a:lumMod val="60000"/>
                  <a:lumOff val="40000"/>
                </a:schemeClr>
              </a:buClr>
              <a:buFont typeface="Wingdings" panose="05000000000000000000" pitchFamily="2" charset="2"/>
              <a:buChar char="q"/>
            </a:pPr>
            <a:r>
              <a:rPr lang="fr-FR" sz="2000" dirty="0">
                <a:latin typeface="+mj-lt"/>
              </a:rPr>
              <a:t>Lors de l'intégration, des </a:t>
            </a:r>
            <a:r>
              <a:rPr lang="fr-FR" sz="2000" b="1" dirty="0">
                <a:solidFill>
                  <a:srgbClr val="00B050"/>
                </a:solidFill>
                <a:latin typeface="+mj-lt"/>
              </a:rPr>
              <a:t>tests d'intégration </a:t>
            </a:r>
            <a:r>
              <a:rPr lang="fr-FR" sz="2000" dirty="0">
                <a:latin typeface="+mj-lt"/>
              </a:rPr>
              <a:t>sont réalisés, suivis des </a:t>
            </a:r>
            <a:r>
              <a:rPr lang="fr-FR" sz="2000" b="1" dirty="0">
                <a:solidFill>
                  <a:srgbClr val="00B050"/>
                </a:solidFill>
                <a:latin typeface="+mj-lt"/>
              </a:rPr>
              <a:t>tests d'acceptation</a:t>
            </a:r>
            <a:r>
              <a:rPr lang="fr-FR" sz="2000" dirty="0">
                <a:latin typeface="+mj-lt"/>
              </a:rPr>
              <a:t>.</a:t>
            </a:r>
          </a:p>
          <a:p>
            <a:pPr marL="342900" indent="-342900" algn="just">
              <a:buClr>
                <a:schemeClr val="accent5">
                  <a:lumMod val="60000"/>
                  <a:lumOff val="40000"/>
                </a:schemeClr>
              </a:buClr>
              <a:buFont typeface="Wingdings" panose="05000000000000000000" pitchFamily="2" charset="2"/>
              <a:buChar char="q"/>
            </a:pPr>
            <a:r>
              <a:rPr lang="fr-FR" sz="2000" dirty="0">
                <a:latin typeface="+mj-lt"/>
              </a:rPr>
              <a:t>Durant l'installation, un </a:t>
            </a:r>
            <a:r>
              <a:rPr lang="fr-FR" sz="2000" b="1" dirty="0">
                <a:solidFill>
                  <a:srgbClr val="00B050"/>
                </a:solidFill>
                <a:latin typeface="+mj-lt"/>
              </a:rPr>
              <a:t>test système </a:t>
            </a:r>
            <a:r>
              <a:rPr lang="fr-FR" sz="2000" dirty="0">
                <a:latin typeface="+mj-lt"/>
              </a:rPr>
              <a:t>est effectué.</a:t>
            </a:r>
          </a:p>
        </p:txBody>
      </p:sp>
      <p:sp>
        <p:nvSpPr>
          <p:cNvPr id="10" name="ZoneTexte 9"/>
          <p:cNvSpPr txBox="1"/>
          <p:nvPr/>
        </p:nvSpPr>
        <p:spPr>
          <a:xfrm>
            <a:off x="-76200" y="1573490"/>
            <a:ext cx="5257799" cy="523220"/>
          </a:xfrm>
          <a:prstGeom prst="rect">
            <a:avLst/>
          </a:prstGeom>
          <a:noFill/>
        </p:spPr>
        <p:txBody>
          <a:bodyPr wrap="square" rtlCol="0">
            <a:spAutoFit/>
          </a:bodyPr>
          <a:lstStyle/>
          <a:p>
            <a:r>
              <a:rPr lang="fr-FR" sz="2800" b="1" dirty="0">
                <a:latin typeface="Andalus" panose="02020603050405020304" pitchFamily="18" charset="-78"/>
                <a:cs typeface="Andalus" panose="02020603050405020304" pitchFamily="18" charset="-78"/>
              </a:rPr>
              <a:t>1) Modèle en cascade (suite)</a:t>
            </a:r>
            <a:endParaRPr lang="fr-FR" sz="2800" dirty="0"/>
          </a:p>
        </p:txBody>
      </p:sp>
      <p:pic>
        <p:nvPicPr>
          <p:cNvPr id="11" name="Imag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86780" y="1551078"/>
            <a:ext cx="4157220" cy="4805993"/>
          </a:xfrm>
          <a:prstGeom prst="rect">
            <a:avLst/>
          </a:prstGeom>
        </p:spPr>
      </p:pic>
    </p:spTree>
    <p:extLst>
      <p:ext uri="{BB962C8B-B14F-4D97-AF65-F5344CB8AC3E}">
        <p14:creationId xmlns:p14="http://schemas.microsoft.com/office/powerpoint/2010/main" val="9962533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pPr>
                <a:defRPr/>
              </a:pPr>
              <a:t>10</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a:spLocks/>
          </p:cNvSpPr>
          <p:nvPr/>
        </p:nvSpPr>
        <p:spPr bwMode="auto">
          <a:xfrm>
            <a:off x="4483" y="-40546"/>
            <a:ext cx="9139518" cy="1007652"/>
          </a:xfrm>
          <a:prstGeom prst="rect">
            <a:avLst/>
          </a:prstGeom>
          <a:solidFill>
            <a:schemeClr val="accent1">
              <a:lumMod val="20000"/>
              <a:lumOff val="80000"/>
            </a:schemeClr>
          </a:solidFill>
          <a:ln w="9525">
            <a:noFill/>
            <a:miter lim="800000"/>
            <a:headEnd/>
            <a:tailEnd/>
          </a:ln>
        </p:spPr>
        <p:txBody>
          <a:bodyPr anchor="ctr"/>
          <a:lstStyle/>
          <a:p>
            <a:pPr algn="ctr"/>
            <a:r>
              <a:rPr lang="fr-FR" sz="3000" b="1" kern="0" dirty="0">
                <a:effectLst>
                  <a:outerShdw blurRad="38100" dist="38100" dir="2700000" algn="tl">
                    <a:srgbClr val="000000">
                      <a:alpha val="43137"/>
                    </a:srgbClr>
                  </a:outerShdw>
                </a:effectLst>
                <a:latin typeface="+mn-lt"/>
                <a:cs typeface="Arial" pitchFamily="34" charset="0"/>
              </a:rPr>
              <a:t>Modèle de cycle de vie du logiciel</a:t>
            </a:r>
          </a:p>
        </p:txBody>
      </p:sp>
      <p:sp>
        <p:nvSpPr>
          <p:cNvPr id="9" name="ZoneTexte 8"/>
          <p:cNvSpPr txBox="1"/>
          <p:nvPr/>
        </p:nvSpPr>
        <p:spPr>
          <a:xfrm>
            <a:off x="266974" y="2036190"/>
            <a:ext cx="8800825" cy="3508653"/>
          </a:xfrm>
          <a:prstGeom prst="rect">
            <a:avLst/>
          </a:prstGeom>
          <a:noFill/>
        </p:spPr>
        <p:txBody>
          <a:bodyPr wrap="square" rtlCol="0">
            <a:spAutoFit/>
          </a:bodyPr>
          <a:lstStyle/>
          <a:p>
            <a:pPr lvl="0" algn="just"/>
            <a:r>
              <a:rPr lang="fr-FR" sz="3600" b="1" dirty="0">
                <a:latin typeface="Andalus" panose="02020603050405020304" pitchFamily="18" charset="-78"/>
                <a:cs typeface="Andalus" panose="02020603050405020304" pitchFamily="18" charset="-78"/>
              </a:rPr>
              <a:t>Avantages</a:t>
            </a:r>
            <a:r>
              <a:rPr lang="fr-FR" b="1" dirty="0"/>
              <a:t> </a:t>
            </a:r>
          </a:p>
          <a:p>
            <a:pPr marL="342900" indent="-342900" algn="just">
              <a:buClr>
                <a:schemeClr val="accent5">
                  <a:lumMod val="60000"/>
                  <a:lumOff val="40000"/>
                </a:schemeClr>
              </a:buClr>
              <a:buFont typeface="Wingdings" panose="05000000000000000000" pitchFamily="2" charset="2"/>
              <a:buChar char="q"/>
            </a:pPr>
            <a:r>
              <a:rPr lang="fr-FR" sz="2100" dirty="0">
                <a:latin typeface="+mj-lt"/>
              </a:rPr>
              <a:t>Une structure simple grâce à des phases de projet clairement délimitées.</a:t>
            </a:r>
          </a:p>
          <a:p>
            <a:pPr algn="just">
              <a:buClr>
                <a:schemeClr val="accent5">
                  <a:lumMod val="60000"/>
                  <a:lumOff val="40000"/>
                </a:schemeClr>
              </a:buClr>
            </a:pPr>
            <a:endParaRPr lang="fr-FR" sz="800" dirty="0">
              <a:latin typeface="+mj-lt"/>
            </a:endParaRPr>
          </a:p>
          <a:p>
            <a:pPr marL="342900" indent="-342900" algn="just">
              <a:buClr>
                <a:schemeClr val="accent5">
                  <a:lumMod val="60000"/>
                  <a:lumOff val="40000"/>
                </a:schemeClr>
              </a:buClr>
              <a:buFont typeface="Wingdings" panose="05000000000000000000" pitchFamily="2" charset="2"/>
              <a:buChar char="q"/>
            </a:pPr>
            <a:r>
              <a:rPr lang="fr-FR" sz="2100" dirty="0">
                <a:latin typeface="+mj-lt"/>
              </a:rPr>
              <a:t>Une bonne documentation du processus de développement produite par des étapes clairement définies.</a:t>
            </a:r>
          </a:p>
          <a:p>
            <a:pPr lvl="0" algn="just"/>
            <a:r>
              <a:rPr lang="fr-FR" sz="3600" b="1" dirty="0">
                <a:latin typeface="Andalus" panose="02020603050405020304" pitchFamily="18" charset="-78"/>
                <a:cs typeface="Andalus" panose="02020603050405020304" pitchFamily="18" charset="-78"/>
              </a:rPr>
              <a:t>Inconvénients</a:t>
            </a:r>
          </a:p>
          <a:p>
            <a:pPr marL="342900" lvl="0" indent="-342900" algn="just">
              <a:buClr>
                <a:schemeClr val="accent5">
                  <a:lumMod val="60000"/>
                  <a:lumOff val="40000"/>
                </a:schemeClr>
              </a:buClr>
              <a:buFont typeface="Wingdings" panose="05000000000000000000" pitchFamily="2" charset="2"/>
              <a:buChar char="q"/>
            </a:pPr>
            <a:r>
              <a:rPr lang="fr-FR" sz="2100" dirty="0">
                <a:latin typeface="+mj-lt"/>
                <a:cs typeface="Andalus" panose="02020603050405020304" pitchFamily="18" charset="-78"/>
              </a:rPr>
              <a:t>Manque de transparence envers le client pendant le développement;</a:t>
            </a:r>
          </a:p>
          <a:p>
            <a:pPr lvl="0" algn="just">
              <a:buClr>
                <a:schemeClr val="accent5">
                  <a:lumMod val="60000"/>
                  <a:lumOff val="40000"/>
                </a:schemeClr>
              </a:buClr>
            </a:pPr>
            <a:endParaRPr lang="fr-FR" sz="800" dirty="0">
              <a:latin typeface="+mj-lt"/>
              <a:cs typeface="Andalus" panose="02020603050405020304" pitchFamily="18" charset="-78"/>
            </a:endParaRPr>
          </a:p>
          <a:p>
            <a:pPr marL="342900" lvl="0" indent="-342900" algn="just">
              <a:buClr>
                <a:schemeClr val="accent5">
                  <a:lumMod val="60000"/>
                  <a:lumOff val="40000"/>
                </a:schemeClr>
              </a:buClr>
              <a:buFont typeface="Wingdings" panose="05000000000000000000" pitchFamily="2" charset="2"/>
              <a:buChar char="q"/>
            </a:pPr>
            <a:r>
              <a:rPr lang="fr-FR" sz="2100" dirty="0">
                <a:latin typeface="+mj-lt"/>
                <a:cs typeface="Andalus" panose="02020603050405020304" pitchFamily="18" charset="-78"/>
              </a:rPr>
              <a:t>Difficulté à obtenir toutes les spécifications du client;</a:t>
            </a:r>
          </a:p>
          <a:p>
            <a:pPr marL="342900" lvl="0" indent="-342900" algn="just">
              <a:buClr>
                <a:schemeClr val="accent5">
                  <a:lumMod val="60000"/>
                  <a:lumOff val="40000"/>
                </a:schemeClr>
              </a:buClr>
              <a:buFont typeface="Wingdings" panose="05000000000000000000" pitchFamily="2" charset="2"/>
              <a:buChar char="q"/>
            </a:pPr>
            <a:endParaRPr lang="fr-FR" sz="800" dirty="0">
              <a:latin typeface="+mj-lt"/>
              <a:cs typeface="Andalus" panose="02020603050405020304" pitchFamily="18" charset="-78"/>
            </a:endParaRPr>
          </a:p>
          <a:p>
            <a:pPr marL="342900" lvl="0" indent="-342900" algn="just">
              <a:buClr>
                <a:schemeClr val="accent5">
                  <a:lumMod val="60000"/>
                  <a:lumOff val="40000"/>
                </a:schemeClr>
              </a:buClr>
              <a:buFont typeface="Wingdings" panose="05000000000000000000" pitchFamily="2" charset="2"/>
              <a:buChar char="q"/>
            </a:pPr>
            <a:r>
              <a:rPr lang="fr-FR" sz="2100" dirty="0">
                <a:latin typeface="+mj-lt"/>
                <a:cs typeface="Andalus" panose="02020603050405020304" pitchFamily="18" charset="-78"/>
              </a:rPr>
              <a:t>Détection tardive des erreurs.</a:t>
            </a:r>
          </a:p>
        </p:txBody>
      </p:sp>
      <p:sp>
        <p:nvSpPr>
          <p:cNvPr id="11" name="Rectangle 10"/>
          <p:cNvSpPr>
            <a:spLocks noChangeArrowheads="1"/>
          </p:cNvSpPr>
          <p:nvPr/>
        </p:nvSpPr>
        <p:spPr bwMode="auto">
          <a:xfrm>
            <a:off x="359731" y="5659774"/>
            <a:ext cx="8424538" cy="1015663"/>
          </a:xfrm>
          <a:prstGeom prst="rect">
            <a:avLst/>
          </a:prstGeom>
          <a:gradFill flip="none" rotWithShape="1">
            <a:gsLst>
              <a:gs pos="0">
                <a:schemeClr val="accent5">
                  <a:lumMod val="20000"/>
                  <a:lumOff val="80000"/>
                  <a:shade val="30000"/>
                  <a:satMod val="115000"/>
                </a:schemeClr>
              </a:gs>
              <a:gs pos="50000">
                <a:schemeClr val="accent5">
                  <a:lumMod val="20000"/>
                  <a:lumOff val="80000"/>
                  <a:shade val="67500"/>
                  <a:satMod val="115000"/>
                </a:schemeClr>
              </a:gs>
              <a:gs pos="100000">
                <a:schemeClr val="accent5">
                  <a:lumMod val="20000"/>
                  <a:lumOff val="80000"/>
                  <a:shade val="100000"/>
                  <a:satMod val="115000"/>
                </a:schemeClr>
              </a:gs>
            </a:gsLst>
            <a:path path="circle">
              <a:fillToRect l="50000" t="50000" r="50000" b="50000"/>
            </a:path>
            <a:tileRect/>
          </a:gradFill>
          <a:ln>
            <a:noFill/>
          </a:ln>
          <a:effectLst/>
        </p:spPr>
        <p:txBody>
          <a:bodyPr wrap="square">
            <a:spAutoFit/>
          </a:bodyP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algn="just"/>
            <a:r>
              <a:rPr lang="fr-FR" sz="2000" dirty="0">
                <a:latin typeface="+mj-lt"/>
              </a:rPr>
              <a:t>Ce modèle est adopté dans des projets de développement logiciel avec des exigences stables et bien définies, où les changements majeurs sont peu probables une fois que le processus de développement a commencé.</a:t>
            </a:r>
          </a:p>
        </p:txBody>
      </p:sp>
      <p:sp>
        <p:nvSpPr>
          <p:cNvPr id="12" name="ZoneTexte 11"/>
          <p:cNvSpPr txBox="1"/>
          <p:nvPr/>
        </p:nvSpPr>
        <p:spPr>
          <a:xfrm>
            <a:off x="266975" y="1447801"/>
            <a:ext cx="6218666" cy="523220"/>
          </a:xfrm>
          <a:prstGeom prst="rect">
            <a:avLst/>
          </a:prstGeom>
          <a:noFill/>
        </p:spPr>
        <p:txBody>
          <a:bodyPr wrap="square" rtlCol="0">
            <a:spAutoFit/>
          </a:bodyPr>
          <a:lstStyle/>
          <a:p>
            <a:r>
              <a:rPr lang="fr-FR" sz="2800" b="1" dirty="0">
                <a:latin typeface="Andalus" panose="02020603050405020304" pitchFamily="18" charset="-78"/>
                <a:cs typeface="Andalus" panose="02020603050405020304" pitchFamily="18" charset="-78"/>
              </a:rPr>
              <a:t>1) Modèle en cascade (suite) </a:t>
            </a:r>
            <a:r>
              <a:rPr lang="fr-FR" b="1" dirty="0">
                <a:latin typeface="Andalus" panose="02020603050405020304" pitchFamily="18" charset="-78"/>
                <a:cs typeface="Andalus" panose="02020603050405020304" pitchFamily="18" charset="-78"/>
              </a:rPr>
              <a:t> </a:t>
            </a:r>
            <a:endParaRPr lang="fr-FR" dirty="0"/>
          </a:p>
        </p:txBody>
      </p:sp>
    </p:spTree>
    <p:extLst>
      <p:ext uri="{BB962C8B-B14F-4D97-AF65-F5344CB8AC3E}">
        <p14:creationId xmlns:p14="http://schemas.microsoft.com/office/powerpoint/2010/main" val="18328282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pPr>
                <a:defRPr/>
              </a:pPr>
              <a:t>11</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a:spLocks/>
          </p:cNvSpPr>
          <p:nvPr/>
        </p:nvSpPr>
        <p:spPr bwMode="auto">
          <a:xfrm>
            <a:off x="4483" y="-40546"/>
            <a:ext cx="9139518" cy="1007652"/>
          </a:xfrm>
          <a:prstGeom prst="rect">
            <a:avLst/>
          </a:prstGeom>
          <a:solidFill>
            <a:schemeClr val="accent1">
              <a:lumMod val="20000"/>
              <a:lumOff val="80000"/>
            </a:schemeClr>
          </a:solidFill>
          <a:ln w="9525">
            <a:noFill/>
            <a:miter lim="800000"/>
            <a:headEnd/>
            <a:tailEnd/>
          </a:ln>
        </p:spPr>
        <p:txBody>
          <a:bodyPr anchor="ctr"/>
          <a:lstStyle/>
          <a:p>
            <a:pPr algn="ctr"/>
            <a:r>
              <a:rPr lang="fr-FR" sz="3000" b="1" kern="0" dirty="0">
                <a:effectLst>
                  <a:outerShdw blurRad="38100" dist="38100" dir="2700000" algn="tl">
                    <a:srgbClr val="000000">
                      <a:alpha val="43137"/>
                    </a:srgbClr>
                  </a:outerShdw>
                </a:effectLst>
                <a:latin typeface="+mn-lt"/>
                <a:cs typeface="Arial" pitchFamily="34" charset="0"/>
              </a:rPr>
              <a:t>Modèle de cycle de vie du logiciel</a:t>
            </a:r>
          </a:p>
        </p:txBody>
      </p:sp>
      <p:sp>
        <p:nvSpPr>
          <p:cNvPr id="8" name="ZoneTexte 7"/>
          <p:cNvSpPr txBox="1"/>
          <p:nvPr/>
        </p:nvSpPr>
        <p:spPr>
          <a:xfrm>
            <a:off x="31376" y="1440030"/>
            <a:ext cx="8763904" cy="1200329"/>
          </a:xfrm>
          <a:prstGeom prst="rect">
            <a:avLst/>
          </a:prstGeom>
          <a:noFill/>
        </p:spPr>
        <p:txBody>
          <a:bodyPr wrap="square" rtlCol="0">
            <a:spAutoFit/>
          </a:bodyPr>
          <a:lstStyle/>
          <a:p>
            <a:pPr marL="0" lvl="1"/>
            <a:r>
              <a:rPr lang="fr-FR" sz="3600" b="1" dirty="0">
                <a:latin typeface="Andalus" panose="02020603050405020304" pitchFamily="18" charset="-78"/>
                <a:cs typeface="Andalus" panose="02020603050405020304" pitchFamily="18" charset="-78"/>
              </a:rPr>
              <a:t>2) Le modèle en  V </a:t>
            </a:r>
          </a:p>
          <a:p>
            <a:pPr algn="just"/>
            <a:r>
              <a:rPr lang="fr-FR" dirty="0"/>
              <a:t>Le modèle en V est une variation du modèle en cascade qui met également en évidence les </a:t>
            </a:r>
            <a:r>
              <a:rPr lang="fr-FR" b="1" dirty="0">
                <a:solidFill>
                  <a:srgbClr val="00B050"/>
                </a:solidFill>
              </a:rPr>
              <a:t>relations logiques </a:t>
            </a:r>
            <a:r>
              <a:rPr lang="fr-FR" dirty="0"/>
              <a:t>entre les </a:t>
            </a:r>
            <a:r>
              <a:rPr lang="fr-FR" b="1" dirty="0">
                <a:solidFill>
                  <a:srgbClr val="00B050"/>
                </a:solidFill>
              </a:rPr>
              <a:t>phases distantes</a:t>
            </a:r>
            <a:r>
              <a:rPr lang="fr-FR" dirty="0"/>
              <a:t>.</a:t>
            </a:r>
          </a:p>
        </p:txBody>
      </p:sp>
      <p:sp>
        <p:nvSpPr>
          <p:cNvPr id="14" name="ZoneTexte 13"/>
          <p:cNvSpPr txBox="1"/>
          <p:nvPr/>
        </p:nvSpPr>
        <p:spPr>
          <a:xfrm>
            <a:off x="0" y="2678489"/>
            <a:ext cx="3770721" cy="3970318"/>
          </a:xfrm>
          <a:prstGeom prst="rect">
            <a:avLst/>
          </a:prstGeom>
          <a:noFill/>
        </p:spPr>
        <p:txBody>
          <a:bodyPr wrap="square" rtlCol="0">
            <a:spAutoFit/>
          </a:bodyPr>
          <a:lstStyle/>
          <a:p>
            <a:pPr marL="285750" indent="-285750" algn="just">
              <a:buClr>
                <a:schemeClr val="accent5">
                  <a:lumMod val="60000"/>
                  <a:lumOff val="40000"/>
                </a:schemeClr>
              </a:buClr>
              <a:buFont typeface="Wingdings" panose="05000000000000000000" pitchFamily="2" charset="2"/>
              <a:buChar char="q"/>
            </a:pPr>
            <a:r>
              <a:rPr lang="fr-FR" dirty="0"/>
              <a:t>On observe l'ajout de flèches horizontales en plus des flèches inclinés dans le modèle en cascade, ce qui reflète la séquence linéaire des étapes.</a:t>
            </a:r>
          </a:p>
          <a:p>
            <a:pPr marL="285750" indent="-285750" algn="just">
              <a:buClr>
                <a:schemeClr val="accent5">
                  <a:lumMod val="60000"/>
                  <a:lumOff val="40000"/>
                </a:schemeClr>
              </a:buClr>
              <a:buFont typeface="Wingdings" panose="05000000000000000000" pitchFamily="2" charset="2"/>
              <a:buChar char="q"/>
            </a:pPr>
            <a:r>
              <a:rPr lang="fr-FR" dirty="0"/>
              <a:t>Les flèches horizontales indiquent que certains résultats de l'étape de départ sont directement utilisés par l'étape d’arrivée.</a:t>
            </a:r>
          </a:p>
          <a:p>
            <a:pPr marL="285750" indent="-285750" algn="just">
              <a:buClr>
                <a:schemeClr val="accent5">
                  <a:lumMod val="60000"/>
                  <a:lumOff val="40000"/>
                </a:schemeClr>
              </a:buClr>
              <a:buFont typeface="Wingdings" panose="05000000000000000000" pitchFamily="2" charset="2"/>
              <a:buChar char="q"/>
            </a:pPr>
            <a:r>
              <a:rPr lang="fr-FR" dirty="0"/>
              <a:t>Le modèle en V est un cycle normalisé et largement utilisé dans les processus de développement.</a:t>
            </a:r>
          </a:p>
        </p:txBody>
      </p:sp>
      <p:pic>
        <p:nvPicPr>
          <p:cNvPr id="15" name="Image 14"/>
          <p:cNvPicPr/>
          <p:nvPr/>
        </p:nvPicPr>
        <p:blipFill>
          <a:blip r:embed="rId3"/>
          <a:stretch>
            <a:fillRect/>
          </a:stretch>
        </p:blipFill>
        <p:spPr>
          <a:xfrm>
            <a:off x="3770720" y="3019621"/>
            <a:ext cx="5373279" cy="3473253"/>
          </a:xfrm>
          <a:prstGeom prst="rect">
            <a:avLst/>
          </a:prstGeom>
        </p:spPr>
      </p:pic>
    </p:spTree>
    <p:extLst>
      <p:ext uri="{BB962C8B-B14F-4D97-AF65-F5344CB8AC3E}">
        <p14:creationId xmlns:p14="http://schemas.microsoft.com/office/powerpoint/2010/main" val="20931653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pPr>
                <a:defRPr/>
              </a:pPr>
              <a:t>12</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a:spLocks/>
          </p:cNvSpPr>
          <p:nvPr/>
        </p:nvSpPr>
        <p:spPr bwMode="auto">
          <a:xfrm>
            <a:off x="4483" y="-40546"/>
            <a:ext cx="9139518" cy="1007652"/>
          </a:xfrm>
          <a:prstGeom prst="rect">
            <a:avLst/>
          </a:prstGeom>
          <a:solidFill>
            <a:schemeClr val="accent1">
              <a:lumMod val="20000"/>
              <a:lumOff val="80000"/>
            </a:schemeClr>
          </a:solidFill>
          <a:ln w="9525">
            <a:noFill/>
            <a:miter lim="800000"/>
            <a:headEnd/>
            <a:tailEnd/>
          </a:ln>
        </p:spPr>
        <p:txBody>
          <a:bodyPr anchor="ctr"/>
          <a:lstStyle/>
          <a:p>
            <a:pPr algn="ctr"/>
            <a:r>
              <a:rPr lang="fr-FR" sz="3000" b="1" kern="0" dirty="0">
                <a:effectLst>
                  <a:outerShdw blurRad="38100" dist="38100" dir="2700000" algn="tl">
                    <a:srgbClr val="000000">
                      <a:alpha val="43137"/>
                    </a:srgbClr>
                  </a:outerShdw>
                </a:effectLst>
                <a:latin typeface="+mn-lt"/>
                <a:cs typeface="Arial" pitchFamily="34" charset="0"/>
              </a:rPr>
              <a:t>Modèle de cycle de vie du logiciel</a:t>
            </a:r>
          </a:p>
        </p:txBody>
      </p:sp>
      <p:sp>
        <p:nvSpPr>
          <p:cNvPr id="9" name="ZoneTexte 8"/>
          <p:cNvSpPr txBox="1"/>
          <p:nvPr/>
        </p:nvSpPr>
        <p:spPr>
          <a:xfrm>
            <a:off x="300420" y="2091942"/>
            <a:ext cx="8691180" cy="3123932"/>
          </a:xfrm>
          <a:prstGeom prst="rect">
            <a:avLst/>
          </a:prstGeom>
          <a:noFill/>
        </p:spPr>
        <p:txBody>
          <a:bodyPr wrap="square" rtlCol="0">
            <a:spAutoFit/>
          </a:bodyPr>
          <a:lstStyle/>
          <a:p>
            <a:pPr lvl="0"/>
            <a:r>
              <a:rPr lang="fr-FR" sz="3600" b="1" dirty="0">
                <a:latin typeface="Andalus" panose="02020603050405020304" pitchFamily="18" charset="-78"/>
                <a:cs typeface="Andalus" panose="02020603050405020304" pitchFamily="18" charset="-78"/>
              </a:rPr>
              <a:t>Avantages</a:t>
            </a:r>
            <a:r>
              <a:rPr lang="fr-FR" b="1" dirty="0"/>
              <a:t> </a:t>
            </a:r>
          </a:p>
          <a:p>
            <a:pPr marL="285750" indent="-285750" algn="just">
              <a:buClr>
                <a:schemeClr val="accent5">
                  <a:lumMod val="60000"/>
                  <a:lumOff val="40000"/>
                </a:schemeClr>
              </a:buClr>
              <a:buFont typeface="Wingdings" panose="05000000000000000000" pitchFamily="2" charset="2"/>
              <a:buChar char="q"/>
            </a:pPr>
            <a:r>
              <a:rPr lang="fr-FR" dirty="0"/>
              <a:t>Contient des tests de bas niveau (tests unitaires) et des tests de haut niveau (tests de système) ;</a:t>
            </a:r>
          </a:p>
          <a:p>
            <a:pPr algn="just">
              <a:buClr>
                <a:schemeClr val="accent5">
                  <a:lumMod val="60000"/>
                  <a:lumOff val="40000"/>
                </a:schemeClr>
              </a:buClr>
            </a:pPr>
            <a:endParaRPr lang="fr-FR" sz="800" dirty="0"/>
          </a:p>
          <a:p>
            <a:pPr marL="285750" indent="-285750" algn="just">
              <a:buClr>
                <a:schemeClr val="accent5">
                  <a:lumMod val="60000"/>
                  <a:lumOff val="40000"/>
                </a:schemeClr>
              </a:buClr>
              <a:buFont typeface="Wingdings" panose="05000000000000000000" pitchFamily="2" charset="2"/>
              <a:buChar char="q"/>
            </a:pPr>
            <a:r>
              <a:rPr lang="fr-FR" dirty="0"/>
              <a:t>Identifier clairement les différentes étapes de développement et de test ;</a:t>
            </a:r>
          </a:p>
          <a:p>
            <a:pPr algn="just">
              <a:buClr>
                <a:schemeClr val="accent5">
                  <a:lumMod val="60000"/>
                  <a:lumOff val="40000"/>
                </a:schemeClr>
              </a:buClr>
            </a:pPr>
            <a:endParaRPr lang="fr-FR" sz="800" dirty="0"/>
          </a:p>
          <a:p>
            <a:pPr marL="285750" indent="-285750" algn="just">
              <a:buClr>
                <a:schemeClr val="accent5">
                  <a:lumMod val="60000"/>
                  <a:lumOff val="40000"/>
                </a:schemeClr>
              </a:buClr>
              <a:buFont typeface="Wingdings" panose="05000000000000000000" pitchFamily="2" charset="2"/>
              <a:buChar char="q"/>
            </a:pPr>
            <a:r>
              <a:rPr lang="fr-FR" dirty="0"/>
              <a:t>Affinement progressif de haut en bas, avec une division claire du travail à chaque étape, ce qui facilite le contrôle global du projet.</a:t>
            </a:r>
          </a:p>
          <a:p>
            <a:pPr algn="just">
              <a:buClr>
                <a:schemeClr val="accent5">
                  <a:lumMod val="60000"/>
                  <a:lumOff val="40000"/>
                </a:schemeClr>
              </a:buClr>
            </a:pPr>
            <a:endParaRPr lang="fr-FR" sz="800" dirty="0"/>
          </a:p>
          <a:p>
            <a:pPr marL="285750" indent="-285750" algn="just">
              <a:buClr>
                <a:schemeClr val="accent5">
                  <a:lumMod val="60000"/>
                  <a:lumOff val="40000"/>
                </a:schemeClr>
              </a:buClr>
              <a:buFont typeface="Wingdings" panose="05000000000000000000" pitchFamily="2" charset="2"/>
              <a:buChar char="q"/>
            </a:pPr>
            <a:r>
              <a:rPr lang="fr-FR" dirty="0"/>
              <a:t>Les éventuelles erreurs peuvent être détectées plus tôt.</a:t>
            </a:r>
          </a:p>
          <a:p>
            <a:pPr algn="just">
              <a:buClr>
                <a:srgbClr val="FFC000"/>
              </a:buClr>
            </a:pPr>
            <a:endParaRPr lang="fr-FR" sz="1800" dirty="0"/>
          </a:p>
          <a:p>
            <a:pPr>
              <a:buClr>
                <a:srgbClr val="FFC000"/>
              </a:buClr>
            </a:pPr>
            <a:endParaRPr lang="fr-FR" sz="1100" dirty="0"/>
          </a:p>
        </p:txBody>
      </p:sp>
      <p:sp>
        <p:nvSpPr>
          <p:cNvPr id="12" name="Rectangle 11"/>
          <p:cNvSpPr/>
          <p:nvPr/>
        </p:nvSpPr>
        <p:spPr>
          <a:xfrm>
            <a:off x="266975" y="1568722"/>
            <a:ext cx="3441968" cy="523220"/>
          </a:xfrm>
          <a:prstGeom prst="rect">
            <a:avLst/>
          </a:prstGeom>
        </p:spPr>
        <p:txBody>
          <a:bodyPr wrap="none">
            <a:spAutoFit/>
          </a:bodyPr>
          <a:lstStyle/>
          <a:p>
            <a:r>
              <a:rPr lang="fr-FR" sz="2800" b="1" dirty="0">
                <a:latin typeface="Andalus" panose="02020603050405020304" pitchFamily="18" charset="-78"/>
                <a:cs typeface="Andalus" panose="02020603050405020304" pitchFamily="18" charset="-78"/>
              </a:rPr>
              <a:t>2) Modèle en V (suite)</a:t>
            </a:r>
            <a:endParaRPr lang="fr-FR" sz="2800" dirty="0"/>
          </a:p>
        </p:txBody>
      </p:sp>
    </p:spTree>
    <p:extLst>
      <p:ext uri="{BB962C8B-B14F-4D97-AF65-F5344CB8AC3E}">
        <p14:creationId xmlns:p14="http://schemas.microsoft.com/office/powerpoint/2010/main" val="25489670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pPr>
                <a:defRPr/>
              </a:pPr>
              <a:t>13</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a:spLocks/>
          </p:cNvSpPr>
          <p:nvPr/>
        </p:nvSpPr>
        <p:spPr bwMode="auto">
          <a:xfrm>
            <a:off x="4483" y="-40546"/>
            <a:ext cx="9139518" cy="1007652"/>
          </a:xfrm>
          <a:prstGeom prst="rect">
            <a:avLst/>
          </a:prstGeom>
          <a:solidFill>
            <a:schemeClr val="accent1">
              <a:lumMod val="20000"/>
              <a:lumOff val="80000"/>
            </a:schemeClr>
          </a:solidFill>
          <a:ln w="9525">
            <a:noFill/>
            <a:miter lim="800000"/>
            <a:headEnd/>
            <a:tailEnd/>
          </a:ln>
        </p:spPr>
        <p:txBody>
          <a:bodyPr anchor="ctr"/>
          <a:lstStyle/>
          <a:p>
            <a:pPr algn="ctr"/>
            <a:r>
              <a:rPr lang="fr-FR" sz="3000" b="1" kern="0" dirty="0">
                <a:effectLst>
                  <a:outerShdw blurRad="38100" dist="38100" dir="2700000" algn="tl">
                    <a:srgbClr val="000000">
                      <a:alpha val="43137"/>
                    </a:srgbClr>
                  </a:outerShdw>
                </a:effectLst>
                <a:latin typeface="+mn-lt"/>
                <a:cs typeface="Arial" pitchFamily="34" charset="0"/>
              </a:rPr>
              <a:t>Modèle de cycle de vie du logiciel</a:t>
            </a:r>
          </a:p>
        </p:txBody>
      </p:sp>
      <p:sp>
        <p:nvSpPr>
          <p:cNvPr id="9" name="ZoneTexte 8"/>
          <p:cNvSpPr txBox="1"/>
          <p:nvPr/>
        </p:nvSpPr>
        <p:spPr>
          <a:xfrm>
            <a:off x="300420" y="2091942"/>
            <a:ext cx="8348221" cy="2877711"/>
          </a:xfrm>
          <a:prstGeom prst="rect">
            <a:avLst/>
          </a:prstGeom>
          <a:noFill/>
        </p:spPr>
        <p:txBody>
          <a:bodyPr wrap="square" rtlCol="0">
            <a:spAutoFit/>
          </a:bodyPr>
          <a:lstStyle/>
          <a:p>
            <a:pPr>
              <a:buClr>
                <a:srgbClr val="FFC000"/>
              </a:buClr>
            </a:pPr>
            <a:endParaRPr lang="fr-FR" sz="1100" dirty="0"/>
          </a:p>
          <a:p>
            <a:pPr lvl="0"/>
            <a:r>
              <a:rPr lang="fr-FR" sz="3600" b="1" dirty="0">
                <a:latin typeface="Andalus" panose="02020603050405020304" pitchFamily="18" charset="-78"/>
                <a:cs typeface="Andalus" panose="02020603050405020304" pitchFamily="18" charset="-78"/>
              </a:rPr>
              <a:t>Inconvénients</a:t>
            </a:r>
            <a:r>
              <a:rPr lang="fr-FR" sz="3600" b="1" i="1" dirty="0">
                <a:latin typeface="Andalus" panose="02020603050405020304" pitchFamily="18" charset="-78"/>
                <a:cs typeface="Andalus" panose="02020603050405020304" pitchFamily="18" charset="-78"/>
              </a:rPr>
              <a:t> </a:t>
            </a:r>
          </a:p>
          <a:p>
            <a:pPr marL="342900" lvl="0" indent="-342900" algn="just">
              <a:buClr>
                <a:schemeClr val="accent5">
                  <a:lumMod val="60000"/>
                  <a:lumOff val="40000"/>
                </a:schemeClr>
              </a:buClr>
              <a:buFont typeface="Wingdings" panose="05000000000000000000" pitchFamily="2" charset="2"/>
              <a:buChar char="q"/>
            </a:pPr>
            <a:r>
              <a:rPr lang="fr-FR" sz="2100" dirty="0">
                <a:latin typeface="+mj-lt"/>
                <a:cs typeface="Andalus" panose="02020603050405020304" pitchFamily="18" charset="-78"/>
              </a:rPr>
              <a:t>La séquence descendante permet de tester le travail qui ne peut pas être modifié à temps après le codage ; </a:t>
            </a:r>
          </a:p>
          <a:p>
            <a:pPr lvl="0" algn="just">
              <a:buClr>
                <a:schemeClr val="accent5">
                  <a:lumMod val="60000"/>
                  <a:lumOff val="40000"/>
                </a:schemeClr>
              </a:buClr>
            </a:pPr>
            <a:endParaRPr lang="fr-FR" sz="800" dirty="0">
              <a:latin typeface="+mj-lt"/>
              <a:cs typeface="Andalus" panose="02020603050405020304" pitchFamily="18" charset="-78"/>
            </a:endParaRPr>
          </a:p>
          <a:p>
            <a:pPr marL="342900" lvl="0" indent="-342900" algn="just">
              <a:buClr>
                <a:schemeClr val="accent5">
                  <a:lumMod val="60000"/>
                  <a:lumOff val="40000"/>
                </a:schemeClr>
              </a:buClr>
              <a:buFont typeface="Wingdings" panose="05000000000000000000" pitchFamily="2" charset="2"/>
              <a:buChar char="q"/>
            </a:pPr>
            <a:r>
              <a:rPr lang="fr-FR" sz="2100" dirty="0">
                <a:latin typeface="+mj-lt"/>
                <a:cs typeface="Andalus" panose="02020603050405020304" pitchFamily="18" charset="-78"/>
              </a:rPr>
              <a:t>Dans le travail réel, les exigences changent souvent, ce qui entraîne une exécution répétée des étapes du modèle V, une grande quantité de retouches et une faible flexibilité.</a:t>
            </a:r>
          </a:p>
          <a:p>
            <a:pPr lvl="0"/>
            <a:endParaRPr lang="fr-FR" sz="2100" b="1" dirty="0">
              <a:latin typeface="+mj-lt"/>
              <a:cs typeface="Andalus" panose="02020603050405020304" pitchFamily="18" charset="-78"/>
            </a:endParaRPr>
          </a:p>
        </p:txBody>
      </p:sp>
      <p:sp>
        <p:nvSpPr>
          <p:cNvPr id="11" name="ZoneTexte 10"/>
          <p:cNvSpPr txBox="1"/>
          <p:nvPr/>
        </p:nvSpPr>
        <p:spPr>
          <a:xfrm>
            <a:off x="364444" y="5099909"/>
            <a:ext cx="8415112" cy="923330"/>
          </a:xfrm>
          <a:prstGeom prst="rect">
            <a:avLst/>
          </a:prstGeom>
          <a:gradFill flip="none" rotWithShape="1">
            <a:gsLst>
              <a:gs pos="0">
                <a:schemeClr val="accent5">
                  <a:lumMod val="20000"/>
                  <a:lumOff val="80000"/>
                  <a:shade val="30000"/>
                  <a:satMod val="115000"/>
                </a:schemeClr>
              </a:gs>
              <a:gs pos="50000">
                <a:schemeClr val="accent5">
                  <a:lumMod val="20000"/>
                  <a:lumOff val="80000"/>
                  <a:shade val="67500"/>
                  <a:satMod val="115000"/>
                </a:schemeClr>
              </a:gs>
              <a:gs pos="100000">
                <a:schemeClr val="accent5">
                  <a:lumMod val="20000"/>
                  <a:lumOff val="80000"/>
                  <a:shade val="100000"/>
                  <a:satMod val="115000"/>
                </a:schemeClr>
              </a:gs>
            </a:gsLst>
            <a:path path="circle">
              <a:fillToRect l="50000" t="50000" r="50000" b="50000"/>
            </a:path>
            <a:tileRect/>
          </a:gradFill>
        </p:spPr>
        <p:txBody>
          <a:bodyPr wrap="square" rtlCol="0">
            <a:spAutoFit/>
          </a:bodyPr>
          <a:lstStyle/>
          <a:p>
            <a:pPr algn="just"/>
            <a:r>
              <a:rPr lang="fr-FR" dirty="0"/>
              <a:t>Ce modèle est adopté dans des projets de développement logiciel où l'accent est mis sur les activités de test et de validation pour garantir la conformité aux exigences spécifiées.</a:t>
            </a:r>
          </a:p>
        </p:txBody>
      </p:sp>
      <p:sp>
        <p:nvSpPr>
          <p:cNvPr id="12" name="Rectangle 11"/>
          <p:cNvSpPr/>
          <p:nvPr/>
        </p:nvSpPr>
        <p:spPr>
          <a:xfrm>
            <a:off x="266975" y="1568722"/>
            <a:ext cx="3441968" cy="523220"/>
          </a:xfrm>
          <a:prstGeom prst="rect">
            <a:avLst/>
          </a:prstGeom>
        </p:spPr>
        <p:txBody>
          <a:bodyPr wrap="none">
            <a:spAutoFit/>
          </a:bodyPr>
          <a:lstStyle/>
          <a:p>
            <a:r>
              <a:rPr lang="fr-FR" sz="2800" b="1" dirty="0">
                <a:latin typeface="Andalus" panose="02020603050405020304" pitchFamily="18" charset="-78"/>
                <a:cs typeface="Andalus" panose="02020603050405020304" pitchFamily="18" charset="-78"/>
              </a:rPr>
              <a:t>2) Modèle en V (suite)</a:t>
            </a:r>
            <a:endParaRPr lang="fr-FR" sz="2800" dirty="0"/>
          </a:p>
        </p:txBody>
      </p:sp>
    </p:spTree>
    <p:extLst>
      <p:ext uri="{BB962C8B-B14F-4D97-AF65-F5344CB8AC3E}">
        <p14:creationId xmlns:p14="http://schemas.microsoft.com/office/powerpoint/2010/main" val="20055468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pPr>
                <a:defRPr/>
              </a:pPr>
              <a:t>14</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a:spLocks/>
          </p:cNvSpPr>
          <p:nvPr/>
        </p:nvSpPr>
        <p:spPr bwMode="auto">
          <a:xfrm>
            <a:off x="4483" y="-40546"/>
            <a:ext cx="9139518" cy="1007652"/>
          </a:xfrm>
          <a:prstGeom prst="rect">
            <a:avLst/>
          </a:prstGeom>
          <a:solidFill>
            <a:schemeClr val="accent1">
              <a:lumMod val="20000"/>
              <a:lumOff val="80000"/>
            </a:schemeClr>
          </a:solidFill>
          <a:ln w="9525">
            <a:noFill/>
            <a:miter lim="800000"/>
            <a:headEnd/>
            <a:tailEnd/>
          </a:ln>
        </p:spPr>
        <p:txBody>
          <a:bodyPr anchor="ctr"/>
          <a:lstStyle/>
          <a:p>
            <a:pPr algn="ctr"/>
            <a:r>
              <a:rPr lang="fr-FR" sz="3000" b="1" kern="0" dirty="0">
                <a:effectLst>
                  <a:outerShdw blurRad="38100" dist="38100" dir="2700000" algn="tl">
                    <a:srgbClr val="000000">
                      <a:alpha val="43137"/>
                    </a:srgbClr>
                  </a:outerShdw>
                </a:effectLst>
                <a:latin typeface="+mn-lt"/>
                <a:cs typeface="Arial" pitchFamily="34" charset="0"/>
              </a:rPr>
              <a:t>Modèle de cycle de vie du logiciel</a:t>
            </a:r>
          </a:p>
        </p:txBody>
      </p:sp>
      <p:sp>
        <p:nvSpPr>
          <p:cNvPr id="8" name="ZoneTexte 7"/>
          <p:cNvSpPr txBox="1"/>
          <p:nvPr/>
        </p:nvSpPr>
        <p:spPr>
          <a:xfrm>
            <a:off x="285750" y="1450941"/>
            <a:ext cx="8572500" cy="646331"/>
          </a:xfrm>
          <a:prstGeom prst="rect">
            <a:avLst/>
          </a:prstGeom>
          <a:noFill/>
        </p:spPr>
        <p:txBody>
          <a:bodyPr wrap="square" rtlCol="0">
            <a:spAutoFit/>
          </a:bodyPr>
          <a:lstStyle/>
          <a:p>
            <a:pPr marL="0" lvl="1"/>
            <a:r>
              <a:rPr lang="fr-FR" sz="3600" b="1" dirty="0">
                <a:latin typeface="Andalus" panose="02020603050405020304" pitchFamily="18" charset="-78"/>
                <a:cs typeface="Andalus" panose="02020603050405020304" pitchFamily="18" charset="-78"/>
              </a:rPr>
              <a:t>3) Le modèle en spirale</a:t>
            </a:r>
          </a:p>
        </p:txBody>
      </p:sp>
      <p:pic>
        <p:nvPicPr>
          <p:cNvPr id="15" name="Image 14"/>
          <p:cNvPicPr/>
          <p:nvPr/>
        </p:nvPicPr>
        <p:blipFill>
          <a:blip r:embed="rId3"/>
          <a:stretch>
            <a:fillRect/>
          </a:stretch>
        </p:blipFill>
        <p:spPr>
          <a:xfrm>
            <a:off x="3429000" y="2651270"/>
            <a:ext cx="5334000" cy="4167043"/>
          </a:xfrm>
          <a:prstGeom prst="rect">
            <a:avLst/>
          </a:prstGeom>
        </p:spPr>
      </p:pic>
      <p:sp>
        <p:nvSpPr>
          <p:cNvPr id="2" name="Rectangle 1"/>
          <p:cNvSpPr/>
          <p:nvPr/>
        </p:nvSpPr>
        <p:spPr>
          <a:xfrm>
            <a:off x="736226" y="2012794"/>
            <a:ext cx="8153400" cy="369332"/>
          </a:xfrm>
          <a:prstGeom prst="rect">
            <a:avLst/>
          </a:prstGeom>
        </p:spPr>
        <p:txBody>
          <a:bodyPr wrap="square">
            <a:spAutoFit/>
          </a:bodyPr>
          <a:lstStyle/>
          <a:p>
            <a:r>
              <a:rPr lang="fr-FR" dirty="0"/>
              <a:t>Le modèle de cycle de vie en spirale a été proposé par Barry BOEHM en 1988</a:t>
            </a:r>
          </a:p>
        </p:txBody>
      </p:sp>
      <p:sp>
        <p:nvSpPr>
          <p:cNvPr id="3" name="Rectangle 2"/>
          <p:cNvSpPr/>
          <p:nvPr/>
        </p:nvSpPr>
        <p:spPr>
          <a:xfrm>
            <a:off x="533400" y="3320705"/>
            <a:ext cx="2762250" cy="2031325"/>
          </a:xfrm>
          <a:prstGeom prst="rect">
            <a:avLst/>
          </a:prstGeom>
        </p:spPr>
        <p:txBody>
          <a:bodyPr wrap="square">
            <a:spAutoFit/>
          </a:bodyPr>
          <a:lstStyle/>
          <a:p>
            <a:pPr algn="just"/>
            <a:r>
              <a:rPr lang="fr-FR" sz="2100" dirty="0">
                <a:latin typeface="+mj-lt"/>
              </a:rPr>
              <a:t>Dans le modèle en spirale, les </a:t>
            </a:r>
            <a:r>
              <a:rPr lang="fr-FR" sz="2100" b="1" dirty="0">
                <a:solidFill>
                  <a:srgbClr val="00B050"/>
                </a:solidFill>
                <a:latin typeface="+mj-lt"/>
              </a:rPr>
              <a:t>risques</a:t>
            </a:r>
            <a:r>
              <a:rPr lang="fr-FR" sz="2100" dirty="0">
                <a:latin typeface="+mj-lt"/>
              </a:rPr>
              <a:t> sont continuellement pris en compte et gérés à travers des </a:t>
            </a:r>
            <a:r>
              <a:rPr lang="fr-FR" sz="2100" b="1" dirty="0">
                <a:solidFill>
                  <a:srgbClr val="00B050"/>
                </a:solidFill>
                <a:latin typeface="+mj-lt"/>
              </a:rPr>
              <a:t>itérations successives</a:t>
            </a:r>
            <a:r>
              <a:rPr lang="fr-FR" sz="2100" dirty="0">
                <a:latin typeface="+mj-lt"/>
              </a:rPr>
              <a:t>.</a:t>
            </a:r>
          </a:p>
        </p:txBody>
      </p:sp>
    </p:spTree>
    <p:extLst>
      <p:ext uri="{BB962C8B-B14F-4D97-AF65-F5344CB8AC3E}">
        <p14:creationId xmlns:p14="http://schemas.microsoft.com/office/powerpoint/2010/main" val="24495449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pPr>
                <a:defRPr/>
              </a:pPr>
              <a:t>15</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a:spLocks/>
          </p:cNvSpPr>
          <p:nvPr/>
        </p:nvSpPr>
        <p:spPr bwMode="auto">
          <a:xfrm>
            <a:off x="4483" y="-40546"/>
            <a:ext cx="9139518" cy="1007652"/>
          </a:xfrm>
          <a:prstGeom prst="rect">
            <a:avLst/>
          </a:prstGeom>
          <a:solidFill>
            <a:schemeClr val="accent1">
              <a:lumMod val="20000"/>
              <a:lumOff val="80000"/>
            </a:schemeClr>
          </a:solidFill>
          <a:ln w="9525">
            <a:noFill/>
            <a:miter lim="800000"/>
            <a:headEnd/>
            <a:tailEnd/>
          </a:ln>
        </p:spPr>
        <p:txBody>
          <a:bodyPr anchor="ctr"/>
          <a:lstStyle/>
          <a:p>
            <a:pPr algn="ctr"/>
            <a:r>
              <a:rPr lang="fr-FR" sz="3000" b="1" kern="0" dirty="0">
                <a:effectLst>
                  <a:outerShdw blurRad="38100" dist="38100" dir="2700000" algn="tl">
                    <a:srgbClr val="000000">
                      <a:alpha val="43137"/>
                    </a:srgbClr>
                  </a:outerShdw>
                </a:effectLst>
                <a:latin typeface="+mn-lt"/>
                <a:cs typeface="Arial" pitchFamily="34" charset="0"/>
              </a:rPr>
              <a:t>Modèle de cycle de vie du logiciel</a:t>
            </a:r>
          </a:p>
        </p:txBody>
      </p:sp>
      <p:sp>
        <p:nvSpPr>
          <p:cNvPr id="7" name="ZoneTexte 6"/>
          <p:cNvSpPr txBox="1"/>
          <p:nvPr/>
        </p:nvSpPr>
        <p:spPr>
          <a:xfrm>
            <a:off x="266974" y="2179429"/>
            <a:ext cx="8800825" cy="3970318"/>
          </a:xfrm>
          <a:prstGeom prst="rect">
            <a:avLst/>
          </a:prstGeom>
          <a:noFill/>
        </p:spPr>
        <p:txBody>
          <a:bodyPr wrap="square" rtlCol="0">
            <a:spAutoFit/>
          </a:bodyPr>
          <a:lstStyle/>
          <a:p>
            <a:pPr algn="just">
              <a:buClr>
                <a:srgbClr val="FFC000"/>
              </a:buClr>
            </a:pPr>
            <a:r>
              <a:rPr lang="fr-FR" dirty="0"/>
              <a:t>Le modèle en spirale se déroule en cycles comprenant </a:t>
            </a:r>
            <a:r>
              <a:rPr lang="fr-FR" b="1" dirty="0">
                <a:solidFill>
                  <a:srgbClr val="00B050"/>
                </a:solidFill>
              </a:rPr>
              <a:t>quatre phases</a:t>
            </a:r>
            <a:r>
              <a:rPr lang="fr-FR" dirty="0"/>
              <a:t> distinctes : </a:t>
            </a:r>
          </a:p>
          <a:p>
            <a:pPr algn="just">
              <a:buClr>
                <a:srgbClr val="FFC000"/>
              </a:buClr>
            </a:pPr>
            <a:endParaRPr lang="fr-FR" dirty="0"/>
          </a:p>
          <a:p>
            <a:pPr algn="just">
              <a:buClr>
                <a:srgbClr val="FFC000"/>
              </a:buClr>
            </a:pPr>
            <a:r>
              <a:rPr lang="fr-FR" b="1" dirty="0">
                <a:solidFill>
                  <a:srgbClr val="00B050"/>
                </a:solidFill>
              </a:rPr>
              <a:t>Première phase : </a:t>
            </a:r>
            <a:r>
              <a:rPr lang="fr-FR" dirty="0"/>
              <a:t>consiste à déterminer les objectifs du cycle, les alternatives pour les atteindre et les contraintes, en se basant sur les résultats des cycles précédents ou, en l'absence de ceux-ci, sur une analyse préliminaire des besoins ; </a:t>
            </a:r>
          </a:p>
          <a:p>
            <a:pPr algn="just">
              <a:buClr>
                <a:srgbClr val="FFC000"/>
              </a:buClr>
            </a:pPr>
            <a:endParaRPr lang="fr-FR" dirty="0"/>
          </a:p>
          <a:p>
            <a:pPr algn="just">
              <a:buClr>
                <a:srgbClr val="FFC000"/>
              </a:buClr>
            </a:pPr>
            <a:r>
              <a:rPr lang="fr-FR" b="1" dirty="0">
                <a:solidFill>
                  <a:srgbClr val="00B050"/>
                </a:solidFill>
              </a:rPr>
              <a:t>Deuxième phase : </a:t>
            </a:r>
            <a:r>
              <a:rPr lang="fr-FR" dirty="0"/>
              <a:t>implique l'analyse des risques, l'évaluation des alternatives et éventuellement la création de maquettes ou de prototypes ;</a:t>
            </a:r>
          </a:p>
          <a:p>
            <a:pPr algn="just">
              <a:buClr>
                <a:srgbClr val="FFC000"/>
              </a:buClr>
            </a:pPr>
            <a:endParaRPr lang="fr-FR" dirty="0"/>
          </a:p>
          <a:p>
            <a:pPr algn="just">
              <a:buClr>
                <a:srgbClr val="FFC000"/>
              </a:buClr>
            </a:pPr>
            <a:r>
              <a:rPr lang="fr-FR" b="1" dirty="0">
                <a:solidFill>
                  <a:srgbClr val="00B050"/>
                </a:solidFill>
              </a:rPr>
              <a:t>Troisième phase : </a:t>
            </a:r>
            <a:r>
              <a:rPr lang="fr-FR" dirty="0"/>
              <a:t>se concentre sur le développement et la vérification de la solution retenue ; </a:t>
            </a:r>
          </a:p>
          <a:p>
            <a:pPr algn="just">
              <a:buClr>
                <a:srgbClr val="FFC000"/>
              </a:buClr>
            </a:pPr>
            <a:endParaRPr lang="fr-FR" dirty="0"/>
          </a:p>
          <a:p>
            <a:pPr algn="just">
              <a:buClr>
                <a:srgbClr val="FFC000"/>
              </a:buClr>
            </a:pPr>
            <a:r>
              <a:rPr lang="fr-FR" b="1" dirty="0">
                <a:solidFill>
                  <a:srgbClr val="00B050"/>
                </a:solidFill>
              </a:rPr>
              <a:t>Quatrième phase :</a:t>
            </a:r>
            <a:r>
              <a:rPr lang="fr-FR" dirty="0"/>
              <a:t> englobe la revue des résultats obtenus et la planification du cycle suivant.  </a:t>
            </a:r>
          </a:p>
        </p:txBody>
      </p:sp>
      <p:sp>
        <p:nvSpPr>
          <p:cNvPr id="9" name="Rectangle 8"/>
          <p:cNvSpPr/>
          <p:nvPr/>
        </p:nvSpPr>
        <p:spPr>
          <a:xfrm>
            <a:off x="266975" y="1447801"/>
            <a:ext cx="4206601" cy="523220"/>
          </a:xfrm>
          <a:prstGeom prst="rect">
            <a:avLst/>
          </a:prstGeom>
        </p:spPr>
        <p:txBody>
          <a:bodyPr wrap="none">
            <a:spAutoFit/>
          </a:bodyPr>
          <a:lstStyle/>
          <a:p>
            <a:r>
              <a:rPr lang="fr-FR" sz="2800" b="1" dirty="0">
                <a:latin typeface="Andalus" panose="02020603050405020304" pitchFamily="18" charset="-78"/>
                <a:cs typeface="Andalus" panose="02020603050405020304" pitchFamily="18" charset="-78"/>
              </a:rPr>
              <a:t>3) Modèle en spirale (suite)</a:t>
            </a:r>
            <a:endParaRPr lang="fr-FR" sz="2800" dirty="0"/>
          </a:p>
        </p:txBody>
      </p:sp>
    </p:spTree>
    <p:extLst>
      <p:ext uri="{BB962C8B-B14F-4D97-AF65-F5344CB8AC3E}">
        <p14:creationId xmlns:p14="http://schemas.microsoft.com/office/powerpoint/2010/main" val="27190125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pPr>
                <a:defRPr/>
              </a:pPr>
              <a:t>16</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a:spLocks/>
          </p:cNvSpPr>
          <p:nvPr/>
        </p:nvSpPr>
        <p:spPr bwMode="auto">
          <a:xfrm>
            <a:off x="4483" y="-40546"/>
            <a:ext cx="9139518" cy="1007652"/>
          </a:xfrm>
          <a:prstGeom prst="rect">
            <a:avLst/>
          </a:prstGeom>
          <a:solidFill>
            <a:schemeClr val="accent1">
              <a:lumMod val="20000"/>
              <a:lumOff val="80000"/>
            </a:schemeClr>
          </a:solidFill>
          <a:ln w="9525">
            <a:noFill/>
            <a:miter lim="800000"/>
            <a:headEnd/>
            <a:tailEnd/>
          </a:ln>
        </p:spPr>
        <p:txBody>
          <a:bodyPr anchor="ctr"/>
          <a:lstStyle/>
          <a:p>
            <a:pPr algn="ctr"/>
            <a:r>
              <a:rPr lang="fr-FR" sz="3000" b="1" kern="0" dirty="0">
                <a:effectLst>
                  <a:outerShdw blurRad="38100" dist="38100" dir="2700000" algn="tl">
                    <a:srgbClr val="000000">
                      <a:alpha val="43137"/>
                    </a:srgbClr>
                  </a:outerShdw>
                </a:effectLst>
                <a:latin typeface="+mn-lt"/>
                <a:cs typeface="Arial" pitchFamily="34" charset="0"/>
              </a:rPr>
              <a:t>Modèle de cycle de vie du logiciel</a:t>
            </a:r>
          </a:p>
        </p:txBody>
      </p:sp>
      <p:sp>
        <p:nvSpPr>
          <p:cNvPr id="8" name="ZoneTexte 7"/>
          <p:cNvSpPr txBox="1"/>
          <p:nvPr/>
        </p:nvSpPr>
        <p:spPr>
          <a:xfrm>
            <a:off x="337340" y="1932087"/>
            <a:ext cx="8730460" cy="5016758"/>
          </a:xfrm>
          <a:prstGeom prst="rect">
            <a:avLst/>
          </a:prstGeom>
          <a:noFill/>
        </p:spPr>
        <p:txBody>
          <a:bodyPr wrap="square" rtlCol="0">
            <a:spAutoFit/>
          </a:bodyPr>
          <a:lstStyle/>
          <a:p>
            <a:pPr lvl="0"/>
            <a:r>
              <a:rPr lang="fr-FR" sz="3600" b="1" dirty="0">
                <a:latin typeface="Andalus" panose="02020603050405020304" pitchFamily="18" charset="-78"/>
                <a:cs typeface="Andalus" panose="02020603050405020304" pitchFamily="18" charset="-78"/>
              </a:rPr>
              <a:t>Avantages</a:t>
            </a:r>
            <a:r>
              <a:rPr lang="fr-FR" i="1" dirty="0"/>
              <a:t> </a:t>
            </a:r>
            <a:endParaRPr lang="fr-FR" dirty="0"/>
          </a:p>
          <a:p>
            <a:pPr marL="342900" indent="-342900" algn="just">
              <a:buClr>
                <a:schemeClr val="accent5">
                  <a:lumMod val="60000"/>
                  <a:lumOff val="40000"/>
                </a:schemeClr>
              </a:buClr>
              <a:buFont typeface="Wingdings" panose="05000000000000000000" pitchFamily="2" charset="2"/>
              <a:buChar char="q"/>
            </a:pPr>
            <a:r>
              <a:rPr lang="fr-FR" sz="2000" dirty="0">
                <a:latin typeface="+mj-lt"/>
                <a:cs typeface="Andalus" panose="02020603050405020304" pitchFamily="18" charset="-78"/>
              </a:rPr>
              <a:t>Flexibilité de conception, qui peut être modifiée à toutes les étapes du projet.</a:t>
            </a:r>
          </a:p>
          <a:p>
            <a:pPr marL="342900" indent="-342900" algn="just">
              <a:buClr>
                <a:schemeClr val="accent5">
                  <a:lumMod val="60000"/>
                  <a:lumOff val="40000"/>
                </a:schemeClr>
              </a:buClr>
              <a:buFont typeface="Wingdings" panose="05000000000000000000" pitchFamily="2" charset="2"/>
              <a:buChar char="q"/>
            </a:pPr>
            <a:endParaRPr lang="fr-FR" sz="800" dirty="0">
              <a:latin typeface="+mj-lt"/>
              <a:cs typeface="Andalus" panose="02020603050405020304" pitchFamily="18" charset="-78"/>
            </a:endParaRPr>
          </a:p>
          <a:p>
            <a:pPr marL="342900" indent="-342900" algn="just">
              <a:buClr>
                <a:schemeClr val="accent5">
                  <a:lumMod val="60000"/>
                  <a:lumOff val="40000"/>
                </a:schemeClr>
              </a:buClr>
              <a:buFont typeface="Wingdings" panose="05000000000000000000" pitchFamily="2" charset="2"/>
              <a:buChar char="q"/>
            </a:pPr>
            <a:r>
              <a:rPr lang="fr-FR" sz="2000" dirty="0">
                <a:latin typeface="+mj-lt"/>
                <a:cs typeface="Andalus" panose="02020603050405020304" pitchFamily="18" charset="-78"/>
              </a:rPr>
              <a:t>Au fur et à mesure de l'avancement du projet, le client dispose toujours des dernières informations sur le projet afin de pouvoir interagir efficacement avec la direction.</a:t>
            </a:r>
          </a:p>
          <a:p>
            <a:pPr algn="just">
              <a:buClr>
                <a:schemeClr val="accent5">
                  <a:lumMod val="60000"/>
                  <a:lumOff val="40000"/>
                </a:schemeClr>
              </a:buClr>
            </a:pPr>
            <a:endParaRPr lang="fr-FR" sz="800" dirty="0">
              <a:latin typeface="+mj-lt"/>
              <a:cs typeface="Andalus" panose="02020603050405020304" pitchFamily="18" charset="-78"/>
            </a:endParaRPr>
          </a:p>
          <a:p>
            <a:r>
              <a:rPr lang="fr-FR" sz="3600" b="1" dirty="0">
                <a:latin typeface="Andalus" panose="02020603050405020304" pitchFamily="18" charset="-78"/>
                <a:cs typeface="Andalus" panose="02020603050405020304" pitchFamily="18" charset="-78"/>
              </a:rPr>
              <a:t>Inconvénients </a:t>
            </a:r>
          </a:p>
          <a:p>
            <a:pPr marL="342900" indent="-342900" algn="just">
              <a:buClr>
                <a:schemeClr val="accent5">
                  <a:lumMod val="60000"/>
                  <a:lumOff val="40000"/>
                </a:schemeClr>
              </a:buClr>
              <a:buFont typeface="Wingdings" panose="05000000000000000000" pitchFamily="2" charset="2"/>
              <a:buChar char="q"/>
            </a:pPr>
            <a:r>
              <a:rPr lang="fr-FR" sz="2000" dirty="0">
                <a:latin typeface="+mj-lt"/>
                <a:cs typeface="Andalus" panose="02020603050405020304" pitchFamily="18" charset="-78"/>
              </a:rPr>
              <a:t>L'utilisation de ce modèle nécessite une expérience et une expertise considérables en matière d'évaluation des risques : dans le développement de projets risqués, si le risque n'est pas identifié à temps, il entraînera inévitablement des pertes importantes.</a:t>
            </a:r>
          </a:p>
          <a:p>
            <a:pPr marL="342900" indent="-342900" algn="just">
              <a:buClr>
                <a:schemeClr val="accent5">
                  <a:lumMod val="60000"/>
                  <a:lumOff val="40000"/>
                </a:schemeClr>
              </a:buClr>
              <a:buFont typeface="Wingdings" panose="05000000000000000000" pitchFamily="2" charset="2"/>
              <a:buChar char="q"/>
            </a:pPr>
            <a:endParaRPr lang="fr-FR" sz="800" dirty="0">
              <a:latin typeface="+mj-lt"/>
              <a:cs typeface="Andalus" panose="02020603050405020304" pitchFamily="18" charset="-78"/>
            </a:endParaRPr>
          </a:p>
          <a:p>
            <a:pPr marL="342900" indent="-342900" algn="just">
              <a:buClr>
                <a:schemeClr val="accent5">
                  <a:lumMod val="60000"/>
                  <a:lumOff val="40000"/>
                </a:schemeClr>
              </a:buClr>
              <a:buFont typeface="Wingdings" panose="05000000000000000000" pitchFamily="2" charset="2"/>
              <a:buChar char="q"/>
            </a:pPr>
            <a:r>
              <a:rPr lang="fr-FR" sz="2000" dirty="0">
                <a:latin typeface="+mj-lt"/>
                <a:cs typeface="Andalus" panose="02020603050405020304" pitchFamily="18" charset="-78"/>
              </a:rPr>
              <a:t>Trop d'itérations augmenteront les coûts de développement et retarderont le temps de subordination.</a:t>
            </a:r>
          </a:p>
          <a:p>
            <a:endParaRPr lang="fr-FR" sz="1200" b="1" dirty="0">
              <a:latin typeface="Andalus" panose="02020603050405020304" pitchFamily="18" charset="-78"/>
              <a:cs typeface="Andalus" panose="02020603050405020304" pitchFamily="18" charset="-78"/>
            </a:endParaRPr>
          </a:p>
        </p:txBody>
      </p:sp>
      <p:sp>
        <p:nvSpPr>
          <p:cNvPr id="11" name="Rectangle 10"/>
          <p:cNvSpPr/>
          <p:nvPr/>
        </p:nvSpPr>
        <p:spPr>
          <a:xfrm>
            <a:off x="266975" y="1457980"/>
            <a:ext cx="4206601" cy="523220"/>
          </a:xfrm>
          <a:prstGeom prst="rect">
            <a:avLst/>
          </a:prstGeom>
        </p:spPr>
        <p:txBody>
          <a:bodyPr wrap="none">
            <a:spAutoFit/>
          </a:bodyPr>
          <a:lstStyle/>
          <a:p>
            <a:r>
              <a:rPr lang="fr-FR" sz="2800" b="1" dirty="0">
                <a:latin typeface="Andalus" panose="02020603050405020304" pitchFamily="18" charset="-78"/>
                <a:cs typeface="Andalus" panose="02020603050405020304" pitchFamily="18" charset="-78"/>
              </a:rPr>
              <a:t>3) Modèle en spirale (suite)</a:t>
            </a:r>
            <a:endParaRPr lang="fr-FR" sz="2800" dirty="0"/>
          </a:p>
        </p:txBody>
      </p:sp>
    </p:spTree>
    <p:extLst>
      <p:ext uri="{BB962C8B-B14F-4D97-AF65-F5344CB8AC3E}">
        <p14:creationId xmlns:p14="http://schemas.microsoft.com/office/powerpoint/2010/main" val="16610346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pPr>
                <a:defRPr/>
              </a:pPr>
              <a:t>17</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a:spLocks/>
          </p:cNvSpPr>
          <p:nvPr/>
        </p:nvSpPr>
        <p:spPr bwMode="auto">
          <a:xfrm>
            <a:off x="4483" y="-40546"/>
            <a:ext cx="9139518" cy="1007652"/>
          </a:xfrm>
          <a:prstGeom prst="rect">
            <a:avLst/>
          </a:prstGeom>
          <a:solidFill>
            <a:schemeClr val="accent1">
              <a:lumMod val="20000"/>
              <a:lumOff val="80000"/>
            </a:schemeClr>
          </a:solidFill>
          <a:ln w="9525">
            <a:noFill/>
            <a:miter lim="800000"/>
            <a:headEnd/>
            <a:tailEnd/>
          </a:ln>
        </p:spPr>
        <p:txBody>
          <a:bodyPr anchor="ctr"/>
          <a:lstStyle/>
          <a:p>
            <a:pPr algn="ctr"/>
            <a:r>
              <a:rPr lang="fr-FR" sz="3000" b="1" kern="0" dirty="0">
                <a:effectLst>
                  <a:outerShdw blurRad="38100" dist="38100" dir="2700000" algn="tl">
                    <a:srgbClr val="000000">
                      <a:alpha val="43137"/>
                    </a:srgbClr>
                  </a:outerShdw>
                </a:effectLst>
                <a:latin typeface="+mn-lt"/>
                <a:cs typeface="Arial" pitchFamily="34" charset="0"/>
              </a:rPr>
              <a:t>Modèle de cycle de vie du logiciel</a:t>
            </a:r>
          </a:p>
        </p:txBody>
      </p:sp>
      <p:sp>
        <p:nvSpPr>
          <p:cNvPr id="10" name="ZoneTexte 9"/>
          <p:cNvSpPr txBox="1"/>
          <p:nvPr/>
        </p:nvSpPr>
        <p:spPr>
          <a:xfrm>
            <a:off x="332237" y="2971800"/>
            <a:ext cx="8479525" cy="1015663"/>
          </a:xfrm>
          <a:prstGeom prst="rect">
            <a:avLst/>
          </a:prstGeom>
          <a:gradFill flip="none" rotWithShape="1">
            <a:gsLst>
              <a:gs pos="0">
                <a:schemeClr val="accent5">
                  <a:lumMod val="20000"/>
                  <a:lumOff val="80000"/>
                  <a:shade val="30000"/>
                  <a:satMod val="115000"/>
                </a:schemeClr>
              </a:gs>
              <a:gs pos="50000">
                <a:schemeClr val="accent5">
                  <a:lumMod val="20000"/>
                  <a:lumOff val="80000"/>
                  <a:shade val="67500"/>
                  <a:satMod val="115000"/>
                </a:schemeClr>
              </a:gs>
              <a:gs pos="100000">
                <a:schemeClr val="accent5">
                  <a:lumMod val="20000"/>
                  <a:lumOff val="80000"/>
                  <a:shade val="100000"/>
                  <a:satMod val="115000"/>
                </a:schemeClr>
              </a:gs>
            </a:gsLst>
            <a:path path="circle">
              <a:fillToRect l="50000" t="50000" r="50000" b="50000"/>
            </a:path>
            <a:tileRect/>
          </a:gradFill>
        </p:spPr>
        <p:txBody>
          <a:bodyPr wrap="square" rtlCol="0">
            <a:spAutoFit/>
          </a:bodyPr>
          <a:lstStyle/>
          <a:p>
            <a:pPr algn="just"/>
            <a:r>
              <a:rPr lang="fr-FR" sz="2000" dirty="0">
                <a:latin typeface="+mj-lt"/>
              </a:rPr>
              <a:t>Ce modèle est généralement adopté dans des projets de développement logiciel innovants, complexes et à haut risque, où l'approche itérative et une gestion rigoureuse des risques sont nécessaires.</a:t>
            </a:r>
          </a:p>
        </p:txBody>
      </p:sp>
      <p:sp>
        <p:nvSpPr>
          <p:cNvPr id="11" name="Rectangle 10"/>
          <p:cNvSpPr/>
          <p:nvPr/>
        </p:nvSpPr>
        <p:spPr>
          <a:xfrm>
            <a:off x="266975" y="1295400"/>
            <a:ext cx="4206601" cy="523220"/>
          </a:xfrm>
          <a:prstGeom prst="rect">
            <a:avLst/>
          </a:prstGeom>
        </p:spPr>
        <p:txBody>
          <a:bodyPr wrap="none">
            <a:spAutoFit/>
          </a:bodyPr>
          <a:lstStyle/>
          <a:p>
            <a:r>
              <a:rPr lang="fr-FR" sz="2800" b="1" dirty="0">
                <a:latin typeface="Andalus" panose="02020603050405020304" pitchFamily="18" charset="-78"/>
                <a:cs typeface="Andalus" panose="02020603050405020304" pitchFamily="18" charset="-78"/>
              </a:rPr>
              <a:t>3) Modèle en spirale (suite)</a:t>
            </a:r>
            <a:endParaRPr lang="fr-FR" sz="2800" dirty="0"/>
          </a:p>
        </p:txBody>
      </p:sp>
    </p:spTree>
    <p:extLst>
      <p:ext uri="{BB962C8B-B14F-4D97-AF65-F5344CB8AC3E}">
        <p14:creationId xmlns:p14="http://schemas.microsoft.com/office/powerpoint/2010/main" val="14638446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7" name="Connecteur droit 86"/>
          <p:cNvCxnSpPr/>
          <p:nvPr/>
        </p:nvCxnSpPr>
        <p:spPr>
          <a:xfrm>
            <a:off x="1219200" y="6324600"/>
            <a:ext cx="6934200" cy="0"/>
          </a:xfrm>
          <a:prstGeom prst="line">
            <a:avLst/>
          </a:prstGeom>
          <a:ln>
            <a:solidFill>
              <a:srgbClr val="C00000"/>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89" name="Espace réservé du numéro de diapositive 88"/>
          <p:cNvSpPr>
            <a:spLocks noGrp="1"/>
          </p:cNvSpPr>
          <p:nvPr>
            <p:ph type="sldNum" sz="quarter" idx="12"/>
          </p:nvPr>
        </p:nvSpPr>
        <p:spPr/>
        <p:txBody>
          <a:bodyPr/>
          <a:lstStyle/>
          <a:p>
            <a:pPr>
              <a:defRPr/>
            </a:pPr>
            <a:fld id="{0D0AC5E0-3F12-458A-B0E6-0F494783596A}" type="slidenum">
              <a:rPr lang="fr-FR" smtClean="0"/>
              <a:pPr>
                <a:defRPr/>
              </a:pPr>
              <a:t>18</a:t>
            </a:fld>
            <a:endParaRPr lang="fr-FR" dirty="0"/>
          </a:p>
        </p:txBody>
      </p:sp>
      <p:pic>
        <p:nvPicPr>
          <p:cNvPr id="11" name="Picture 1"/>
          <p:cNvPicPr>
            <a:picLocks noChangeAspect="1" noChangeArrowheads="1"/>
          </p:cNvPicPr>
          <p:nvPr/>
        </p:nvPicPr>
        <p:blipFill>
          <a:blip r:embed="rId3"/>
          <a:srcRect/>
          <a:stretch>
            <a:fillRect/>
          </a:stretch>
        </p:blipFill>
        <p:spPr bwMode="auto">
          <a:xfrm>
            <a:off x="2973015" y="3048000"/>
            <a:ext cx="3351585" cy="3168000"/>
          </a:xfrm>
          <a:prstGeom prst="rect">
            <a:avLst/>
          </a:prstGeom>
          <a:noFill/>
          <a:ln w="9525">
            <a:noFill/>
            <a:miter lim="800000"/>
            <a:headEnd/>
            <a:tailEnd/>
          </a:ln>
          <a:effectLst/>
        </p:spPr>
      </p:pic>
      <p:sp>
        <p:nvSpPr>
          <p:cNvPr id="5" name="TextBox 123"/>
          <p:cNvSpPr txBox="1">
            <a:spLocks noChangeArrowheads="1"/>
          </p:cNvSpPr>
          <p:nvPr/>
        </p:nvSpPr>
        <p:spPr bwMode="auto">
          <a:xfrm>
            <a:off x="228600" y="845403"/>
            <a:ext cx="8712000" cy="830997"/>
          </a:xfrm>
          <a:prstGeom prst="rect">
            <a:avLst/>
          </a:prstGeom>
          <a:noFill/>
          <a:ln w="9525">
            <a:noFill/>
            <a:miter lim="800000"/>
            <a:headEnd/>
            <a:tailEnd/>
          </a:ln>
        </p:spPr>
        <p:txBody>
          <a:bodyPr wrap="square">
            <a:spAutoFit/>
          </a:bodyPr>
          <a:lstStyle/>
          <a:p>
            <a:pPr algn="ctr"/>
            <a:r>
              <a:rPr lang="fr-FR" sz="4800" b="1" dirty="0">
                <a:solidFill>
                  <a:schemeClr val="accent2"/>
                </a:solidFill>
                <a:latin typeface="+mn-lt"/>
              </a:rPr>
              <a:t>Fin du Chapitre 1.</a:t>
            </a:r>
            <a:endParaRPr lang="fr-FR" sz="4800" dirty="0">
              <a:solidFill>
                <a:schemeClr val="accent2"/>
              </a:solidFill>
              <a:latin typeface="+mn-lt"/>
            </a:endParaRPr>
          </a:p>
        </p:txBody>
      </p:sp>
    </p:spTree>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83461</TotalTime>
  <Words>1691</Words>
  <Application>Microsoft Office PowerPoint</Application>
  <PresentationFormat>Affichage à l'écran (4:3)</PresentationFormat>
  <Paragraphs>188</Paragraphs>
  <Slides>18</Slides>
  <Notes>18</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18</vt:i4>
      </vt:variant>
    </vt:vector>
  </HeadingPairs>
  <TitlesOfParts>
    <vt:vector size="23" baseType="lpstr">
      <vt:lpstr>Andalus</vt:lpstr>
      <vt:lpstr>Arial</vt:lpstr>
      <vt:lpstr>Calibri</vt:lpstr>
      <vt:lpstr>Wingdings</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essaid</dc:creator>
  <cp:lastModifiedBy>Mohamed Mohammedi</cp:lastModifiedBy>
  <cp:revision>4692</cp:revision>
  <cp:lastPrinted>1601-01-01T00:00:00Z</cp:lastPrinted>
  <dcterms:created xsi:type="dcterms:W3CDTF">1601-01-01T00:00:00Z</dcterms:created>
  <dcterms:modified xsi:type="dcterms:W3CDTF">2025-09-23T22:07:32Z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1</vt:i4>
  </property>
</Properties>
</file>