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4526" r:id="rId1"/>
  </p:sldMasterIdLst>
  <p:notesMasterIdLst>
    <p:notesMasterId r:id="rId26"/>
  </p:notesMasterIdLst>
  <p:handoutMasterIdLst>
    <p:handoutMasterId r:id="rId27"/>
  </p:handoutMasterIdLst>
  <p:sldIdLst>
    <p:sldId id="787" r:id="rId2"/>
    <p:sldId id="865" r:id="rId3"/>
    <p:sldId id="878" r:id="rId4"/>
    <p:sldId id="870" r:id="rId5"/>
    <p:sldId id="879" r:id="rId6"/>
    <p:sldId id="885" r:id="rId7"/>
    <p:sldId id="883" r:id="rId8"/>
    <p:sldId id="881" r:id="rId9"/>
    <p:sldId id="884" r:id="rId10"/>
    <p:sldId id="882" r:id="rId11"/>
    <p:sldId id="886" r:id="rId12"/>
    <p:sldId id="887" r:id="rId13"/>
    <p:sldId id="888" r:id="rId14"/>
    <p:sldId id="889" r:id="rId15"/>
    <p:sldId id="892" r:id="rId16"/>
    <p:sldId id="891" r:id="rId17"/>
    <p:sldId id="893" r:id="rId18"/>
    <p:sldId id="901" r:id="rId19"/>
    <p:sldId id="904" r:id="rId20"/>
    <p:sldId id="894" r:id="rId21"/>
    <p:sldId id="896" r:id="rId22"/>
    <p:sldId id="899" r:id="rId23"/>
    <p:sldId id="903" r:id="rId24"/>
    <p:sldId id="843" r:id="rId25"/>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CC"/>
    <a:srgbClr val="000099"/>
    <a:srgbClr val="006600"/>
    <a:srgbClr val="2211A3"/>
    <a:srgbClr val="004AF0"/>
    <a:srgbClr val="80B210"/>
    <a:srgbClr val="F69B16"/>
    <a:srgbClr val="FF505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93D81CF-94F2-401A-BA57-92F5A7B2D0C5}" styleName="Style moyen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47" autoAdjust="0"/>
    <p:restoredTop sz="60323" autoAdjust="0"/>
  </p:normalViewPr>
  <p:slideViewPr>
    <p:cSldViewPr>
      <p:cViewPr varScale="1">
        <p:scale>
          <a:sx n="66" d="100"/>
          <a:sy n="66" d="100"/>
        </p:scale>
        <p:origin x="1296" y="44"/>
      </p:cViewPr>
      <p:guideLst>
        <p:guide orient="horz" pos="2160"/>
        <p:guide pos="2880"/>
      </p:guideLst>
    </p:cSldViewPr>
  </p:slideViewPr>
  <p:outlineViewPr>
    <p:cViewPr>
      <p:scale>
        <a:sx n="33" d="100"/>
        <a:sy n="33" d="100"/>
      </p:scale>
      <p:origin x="0" y="4481"/>
    </p:cViewPr>
  </p:outlineViewPr>
  <p:notesTextViewPr>
    <p:cViewPr>
      <p:scale>
        <a:sx n="125" d="100"/>
        <a:sy n="125"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109E65-0956-487A-96CA-AB20607263B0}" type="doc">
      <dgm:prSet loTypeId="urn:microsoft.com/office/officeart/2005/8/layout/vList3#5" loCatId="list" qsTypeId="urn:microsoft.com/office/officeart/2005/8/quickstyle/simple1" qsCatId="simple" csTypeId="urn:microsoft.com/office/officeart/2005/8/colors/accent1_2" csCatId="accent1" phldr="1"/>
      <dgm:spPr/>
      <dgm:t>
        <a:bodyPr/>
        <a:lstStyle/>
        <a:p>
          <a:endParaRPr lang="fr-FR"/>
        </a:p>
      </dgm:t>
    </dgm:pt>
    <dgm:pt modelId="{5B9086C3-E971-4B47-A75C-96E80A0387AE}">
      <dgm:prSet phldrT="[Texte]" custT="1"/>
      <dgm:spPr>
        <a:solidFill>
          <a:schemeClr val="accent1">
            <a:hueOff val="0"/>
            <a:satOff val="0"/>
            <a:lumOff val="0"/>
            <a:alpha val="30000"/>
          </a:schemeClr>
        </a:solidFill>
        <a:ln>
          <a:noFill/>
        </a:ln>
      </dgm:spPr>
      <dgm:t>
        <a:bodyPr/>
        <a:lstStyle/>
        <a:p>
          <a:pPr algn="just"/>
          <a:r>
            <a:rPr lang="fr-FR" sz="2800" b="0" dirty="0">
              <a:solidFill>
                <a:schemeClr val="tx1"/>
              </a:solidFill>
              <a:latin typeface="+mn-lt"/>
              <a:cs typeface="Arial" pitchFamily="34" charset="0"/>
            </a:rPr>
            <a:t>Introduction</a:t>
          </a:r>
        </a:p>
      </dgm:t>
    </dgm:pt>
    <dgm:pt modelId="{39C1D2D4-B3D9-48B1-8536-5C591A357D9D}" type="parTrans" cxnId="{6B9B903F-AEB3-4347-88F4-2B28DFCEEDFA}">
      <dgm:prSet/>
      <dgm:spPr/>
      <dgm:t>
        <a:bodyPr/>
        <a:lstStyle/>
        <a:p>
          <a:pPr algn="l"/>
          <a:endParaRPr lang="fr-FR" sz="2800" b="0">
            <a:solidFill>
              <a:schemeClr val="tx1"/>
            </a:solidFill>
            <a:latin typeface="+mn-lt"/>
            <a:cs typeface="Arial" pitchFamily="34" charset="0"/>
          </a:endParaRPr>
        </a:p>
      </dgm:t>
    </dgm:pt>
    <dgm:pt modelId="{576632A3-AD2A-43A0-8F08-F09DFCCD088A}" type="sibTrans" cxnId="{6B9B903F-AEB3-4347-88F4-2B28DFCEEDFA}">
      <dgm:prSet/>
      <dgm:spPr/>
      <dgm:t>
        <a:bodyPr/>
        <a:lstStyle/>
        <a:p>
          <a:pPr algn="l"/>
          <a:endParaRPr lang="fr-FR" sz="2800" b="0">
            <a:solidFill>
              <a:schemeClr val="tx1"/>
            </a:solidFill>
            <a:latin typeface="+mn-lt"/>
            <a:cs typeface="Arial" pitchFamily="34" charset="0"/>
          </a:endParaRPr>
        </a:p>
      </dgm:t>
    </dgm:pt>
    <dgm:pt modelId="{6DEC1D74-5000-4CCE-ADD3-E0BECA1C4024}">
      <dgm:prSet phldrT="[Texte]" custT="1"/>
      <dgm:spPr>
        <a:solidFill>
          <a:schemeClr val="accent1">
            <a:hueOff val="0"/>
            <a:satOff val="0"/>
            <a:lumOff val="0"/>
            <a:alpha val="30000"/>
          </a:schemeClr>
        </a:solidFill>
        <a:ln>
          <a:noFill/>
        </a:ln>
      </dgm:spPr>
      <dgm:t>
        <a:bodyPr/>
        <a:lstStyle/>
        <a:p>
          <a:pPr algn="just" rtl="0">
            <a:lnSpc>
              <a:spcPct val="100000"/>
            </a:lnSpc>
            <a:spcAft>
              <a:spcPts val="0"/>
            </a:spcAft>
          </a:pPr>
          <a:r>
            <a:rPr lang="fr-FR" sz="2800" b="0" dirty="0">
              <a:solidFill>
                <a:schemeClr val="tx1"/>
              </a:solidFill>
              <a:latin typeface="+mn-lt"/>
              <a:cs typeface="Arial" pitchFamily="34" charset="0"/>
            </a:rPr>
            <a:t>Exploration intégrée: Modélisation, modèle, conception orientée objet et évolutions d’UML</a:t>
          </a:r>
        </a:p>
      </dgm:t>
    </dgm:pt>
    <dgm:pt modelId="{B3D710F9-4C80-4FC5-82EE-F64DE8AC2A71}" type="parTrans" cxnId="{3BE9AD83-0E54-4C2E-906A-A504D112EDB1}">
      <dgm:prSet/>
      <dgm:spPr/>
      <dgm:t>
        <a:bodyPr/>
        <a:lstStyle/>
        <a:p>
          <a:pPr algn="l"/>
          <a:endParaRPr lang="fr-FR" sz="2800" b="0">
            <a:solidFill>
              <a:schemeClr val="tx1"/>
            </a:solidFill>
            <a:latin typeface="+mn-lt"/>
            <a:cs typeface="Arial" pitchFamily="34" charset="0"/>
          </a:endParaRPr>
        </a:p>
      </dgm:t>
    </dgm:pt>
    <dgm:pt modelId="{D97B354B-5391-483F-BEB5-E734BF1EC99F}" type="sibTrans" cxnId="{3BE9AD83-0E54-4C2E-906A-A504D112EDB1}">
      <dgm:prSet/>
      <dgm:spPr/>
      <dgm:t>
        <a:bodyPr/>
        <a:lstStyle/>
        <a:p>
          <a:pPr algn="l"/>
          <a:endParaRPr lang="fr-FR" sz="2800" b="0">
            <a:solidFill>
              <a:schemeClr val="tx1"/>
            </a:solidFill>
            <a:latin typeface="+mn-lt"/>
            <a:cs typeface="Arial" pitchFamily="34" charset="0"/>
          </a:endParaRPr>
        </a:p>
      </dgm:t>
    </dgm:pt>
    <dgm:pt modelId="{9692AF04-4635-473A-BC36-9F21848957EE}">
      <dgm:prSet phldrT="[Texte]" custT="1"/>
      <dgm:spPr>
        <a:solidFill>
          <a:schemeClr val="accent1">
            <a:hueOff val="0"/>
            <a:satOff val="0"/>
            <a:lumOff val="0"/>
            <a:alpha val="30000"/>
          </a:schemeClr>
        </a:solidFill>
        <a:ln>
          <a:noFill/>
        </a:ln>
      </dgm:spPr>
      <dgm:t>
        <a:bodyPr/>
        <a:lstStyle/>
        <a:p>
          <a:pPr algn="just"/>
          <a:r>
            <a:rPr lang="fr-FR" sz="2800" dirty="0">
              <a:solidFill>
                <a:schemeClr val="tx1"/>
              </a:solidFill>
            </a:rPr>
            <a:t> Les diagrammes UML </a:t>
          </a:r>
          <a:endParaRPr lang="fr-FR" sz="2800" b="0" dirty="0">
            <a:solidFill>
              <a:schemeClr val="tx1"/>
            </a:solidFill>
            <a:latin typeface="+mn-lt"/>
            <a:cs typeface="Arial" pitchFamily="34" charset="0"/>
          </a:endParaRPr>
        </a:p>
      </dgm:t>
    </dgm:pt>
    <dgm:pt modelId="{871B4FDA-FE04-4B62-889D-833BCEC095C7}" type="parTrans" cxnId="{0D129C7B-7092-4C0E-B15C-455903679052}">
      <dgm:prSet/>
      <dgm:spPr/>
      <dgm:t>
        <a:bodyPr/>
        <a:lstStyle/>
        <a:p>
          <a:pPr algn="l"/>
          <a:endParaRPr lang="fr-FR" sz="2800" b="0">
            <a:solidFill>
              <a:schemeClr val="tx1"/>
            </a:solidFill>
            <a:latin typeface="+mn-lt"/>
            <a:cs typeface="Arial" pitchFamily="34" charset="0"/>
          </a:endParaRPr>
        </a:p>
      </dgm:t>
    </dgm:pt>
    <dgm:pt modelId="{F11175A7-D84B-4887-9A52-30A49151267E}" type="sibTrans" cxnId="{0D129C7B-7092-4C0E-B15C-455903679052}">
      <dgm:prSet/>
      <dgm:spPr/>
      <dgm:t>
        <a:bodyPr/>
        <a:lstStyle/>
        <a:p>
          <a:pPr algn="l"/>
          <a:endParaRPr lang="fr-FR" sz="2800" b="0">
            <a:solidFill>
              <a:schemeClr val="tx1"/>
            </a:solidFill>
            <a:latin typeface="+mn-lt"/>
            <a:cs typeface="Arial" pitchFamily="34" charset="0"/>
          </a:endParaRPr>
        </a:p>
      </dgm:t>
    </dgm:pt>
    <dgm:pt modelId="{7E7FA5AE-858D-46CF-BBC1-A7013963B898}">
      <dgm:prSet custT="1"/>
      <dgm:spPr>
        <a:solidFill>
          <a:schemeClr val="accent1">
            <a:hueOff val="0"/>
            <a:satOff val="0"/>
            <a:lumOff val="0"/>
            <a:alpha val="30000"/>
          </a:schemeClr>
        </a:solidFill>
        <a:ln>
          <a:noFill/>
        </a:ln>
      </dgm:spPr>
      <dgm:t>
        <a:bodyPr/>
        <a:lstStyle/>
        <a:p>
          <a:pPr algn="just"/>
          <a:r>
            <a:rPr lang="fr-FR" sz="2800" dirty="0">
              <a:solidFill>
                <a:schemeClr val="tx1"/>
              </a:solidFill>
            </a:rPr>
            <a:t>Mécanismes généraux  </a:t>
          </a:r>
          <a:r>
            <a:rPr lang="fr-FR" sz="2800" b="0" dirty="0">
              <a:solidFill>
                <a:schemeClr val="tx1"/>
              </a:solidFill>
              <a:latin typeface="+mn-lt"/>
              <a:cs typeface="Arial" pitchFamily="34" charset="0"/>
            </a:rPr>
            <a:t> </a:t>
          </a:r>
        </a:p>
      </dgm:t>
    </dgm:pt>
    <dgm:pt modelId="{B00C7B9F-0FA2-401B-A6F2-80335653589A}" type="parTrans" cxnId="{D106ACC7-CCAC-4C7F-B371-22E1FCD9D998}">
      <dgm:prSet/>
      <dgm:spPr/>
      <dgm:t>
        <a:bodyPr/>
        <a:lstStyle/>
        <a:p>
          <a:pPr algn="l"/>
          <a:endParaRPr lang="fr-FR" sz="2800" b="0">
            <a:solidFill>
              <a:schemeClr val="tx1"/>
            </a:solidFill>
            <a:latin typeface="+mn-lt"/>
            <a:cs typeface="Arial" pitchFamily="34" charset="0"/>
          </a:endParaRPr>
        </a:p>
      </dgm:t>
    </dgm:pt>
    <dgm:pt modelId="{675726B0-D949-47E5-97BD-1691F856BF66}" type="sibTrans" cxnId="{D106ACC7-CCAC-4C7F-B371-22E1FCD9D998}">
      <dgm:prSet/>
      <dgm:spPr/>
      <dgm:t>
        <a:bodyPr/>
        <a:lstStyle/>
        <a:p>
          <a:pPr algn="l"/>
          <a:endParaRPr lang="fr-FR" sz="2800" b="0">
            <a:solidFill>
              <a:schemeClr val="tx1"/>
            </a:solidFill>
            <a:latin typeface="+mn-lt"/>
            <a:cs typeface="Arial" pitchFamily="34" charset="0"/>
          </a:endParaRPr>
        </a:p>
      </dgm:t>
    </dgm:pt>
    <dgm:pt modelId="{2097F541-FB3C-4483-AA61-EFB5A269FAF5}">
      <dgm:prSet custT="1"/>
      <dgm:spPr>
        <a:solidFill>
          <a:schemeClr val="accent1">
            <a:hueOff val="0"/>
            <a:satOff val="0"/>
            <a:lumOff val="0"/>
            <a:alpha val="30000"/>
          </a:schemeClr>
        </a:solidFill>
        <a:ln>
          <a:noFill/>
        </a:ln>
      </dgm:spPr>
      <dgm:t>
        <a:bodyPr/>
        <a:lstStyle/>
        <a:p>
          <a:pPr algn="just"/>
          <a:r>
            <a:rPr lang="fr-FR" sz="2800" b="0">
              <a:solidFill>
                <a:schemeClr val="tx1"/>
              </a:solidFill>
              <a:latin typeface="+mn-lt"/>
              <a:cs typeface="Arial" pitchFamily="34" charset="0"/>
            </a:rPr>
            <a:t>Paquetages</a:t>
          </a:r>
          <a:endParaRPr lang="fr-FR" sz="2800" b="0" dirty="0">
            <a:solidFill>
              <a:schemeClr val="tx1"/>
            </a:solidFill>
            <a:latin typeface="+mn-lt"/>
            <a:cs typeface="Arial" pitchFamily="34" charset="0"/>
          </a:endParaRPr>
        </a:p>
      </dgm:t>
    </dgm:pt>
    <dgm:pt modelId="{16BB0305-939A-45A3-9C4E-C37B2FE9F0B7}" type="parTrans" cxnId="{FE2AFFBF-1056-4A88-AB3F-B057C7DB5372}">
      <dgm:prSet/>
      <dgm:spPr/>
      <dgm:t>
        <a:bodyPr/>
        <a:lstStyle/>
        <a:p>
          <a:endParaRPr lang="fr-FR"/>
        </a:p>
      </dgm:t>
    </dgm:pt>
    <dgm:pt modelId="{124EBDA1-C801-4AF7-842A-0B30FDD97C87}" type="sibTrans" cxnId="{FE2AFFBF-1056-4A88-AB3F-B057C7DB5372}">
      <dgm:prSet/>
      <dgm:spPr/>
      <dgm:t>
        <a:bodyPr/>
        <a:lstStyle/>
        <a:p>
          <a:endParaRPr lang="fr-FR"/>
        </a:p>
      </dgm:t>
    </dgm:pt>
    <dgm:pt modelId="{77BF991A-D64A-4C75-A3BF-CBF8AC2D16BE}" type="pres">
      <dgm:prSet presAssocID="{30109E65-0956-487A-96CA-AB20607263B0}" presName="linearFlow" presStyleCnt="0">
        <dgm:presLayoutVars>
          <dgm:dir/>
          <dgm:resizeHandles val="exact"/>
        </dgm:presLayoutVars>
      </dgm:prSet>
      <dgm:spPr/>
    </dgm:pt>
    <dgm:pt modelId="{2A0E384A-FD1F-4514-A2FF-584B6B636260}" type="pres">
      <dgm:prSet presAssocID="{5B9086C3-E971-4B47-A75C-96E80A0387AE}" presName="composite" presStyleCnt="0"/>
      <dgm:spPr/>
    </dgm:pt>
    <dgm:pt modelId="{13FCA3D0-87A5-44BD-85B8-EE200B697623}" type="pres">
      <dgm:prSet presAssocID="{5B9086C3-E971-4B47-A75C-96E80A0387AE}" presName="imgShp" presStyleLbl="fgImgPlace1" presStyleIdx="0" presStyleCnt="5"/>
      <dgm:spPr/>
    </dgm:pt>
    <dgm:pt modelId="{72031C3B-B8BF-4ED2-AB2C-6A775C893F59}" type="pres">
      <dgm:prSet presAssocID="{5B9086C3-E971-4B47-A75C-96E80A0387AE}" presName="txShp" presStyleLbl="node1" presStyleIdx="0" presStyleCnt="5" custScaleX="104742">
        <dgm:presLayoutVars>
          <dgm:bulletEnabled val="1"/>
        </dgm:presLayoutVars>
      </dgm:prSet>
      <dgm:spPr/>
    </dgm:pt>
    <dgm:pt modelId="{CF49AB01-B3E8-451E-B518-4C9CB0BCE0F2}" type="pres">
      <dgm:prSet presAssocID="{576632A3-AD2A-43A0-8F08-F09DFCCD088A}" presName="spacing" presStyleCnt="0"/>
      <dgm:spPr/>
    </dgm:pt>
    <dgm:pt modelId="{10D14807-5659-4DC9-9D3F-13F18137F0A2}" type="pres">
      <dgm:prSet presAssocID="{6DEC1D74-5000-4CCE-ADD3-E0BECA1C4024}" presName="composite" presStyleCnt="0"/>
      <dgm:spPr/>
    </dgm:pt>
    <dgm:pt modelId="{B590E227-3882-4973-8005-F15C827D32C8}" type="pres">
      <dgm:prSet presAssocID="{6DEC1D74-5000-4CCE-ADD3-E0BECA1C4024}" presName="imgShp" presStyleLbl="fgImgPlace1" presStyleIdx="1" presStyleCnt="5"/>
      <dgm:spPr/>
    </dgm:pt>
    <dgm:pt modelId="{23C24411-E6F7-4801-A84A-1B128AE9923A}" type="pres">
      <dgm:prSet presAssocID="{6DEC1D74-5000-4CCE-ADD3-E0BECA1C4024}" presName="txShp" presStyleLbl="node1" presStyleIdx="1" presStyleCnt="5" custScaleX="106307" custScaleY="174960" custLinFactNeighborX="-356" custLinFactNeighborY="-5516">
        <dgm:presLayoutVars>
          <dgm:bulletEnabled val="1"/>
        </dgm:presLayoutVars>
      </dgm:prSet>
      <dgm:spPr/>
    </dgm:pt>
    <dgm:pt modelId="{B52FEA16-D6DB-4F3A-83DF-EA89C03D76D7}" type="pres">
      <dgm:prSet presAssocID="{D97B354B-5391-483F-BEB5-E734BF1EC99F}" presName="spacing" presStyleCnt="0"/>
      <dgm:spPr/>
    </dgm:pt>
    <dgm:pt modelId="{1E606B42-5477-4CF4-8866-9451A542A3C9}" type="pres">
      <dgm:prSet presAssocID="{9692AF04-4635-473A-BC36-9F21848957EE}" presName="composite" presStyleCnt="0"/>
      <dgm:spPr/>
    </dgm:pt>
    <dgm:pt modelId="{E39FD48C-F2C4-4ADB-8045-A408B9AA1E1A}" type="pres">
      <dgm:prSet presAssocID="{9692AF04-4635-473A-BC36-9F21848957EE}" presName="imgShp" presStyleLbl="fgImgPlace1" presStyleIdx="2" presStyleCnt="5"/>
      <dgm:spPr/>
    </dgm:pt>
    <dgm:pt modelId="{EFFB078D-CCD1-41DD-9D9C-FC3F3E5C10A9}" type="pres">
      <dgm:prSet presAssocID="{9692AF04-4635-473A-BC36-9F21848957EE}" presName="txShp" presStyleLbl="node1" presStyleIdx="2" presStyleCnt="5" custScaleX="103379" custLinFactNeighborX="-194" custLinFactNeighborY="1158">
        <dgm:presLayoutVars>
          <dgm:bulletEnabled val="1"/>
        </dgm:presLayoutVars>
      </dgm:prSet>
      <dgm:spPr/>
    </dgm:pt>
    <dgm:pt modelId="{9CD2971B-1E39-4394-8D27-B129B67D621F}" type="pres">
      <dgm:prSet presAssocID="{F11175A7-D84B-4887-9A52-30A49151267E}" presName="spacing" presStyleCnt="0"/>
      <dgm:spPr/>
    </dgm:pt>
    <dgm:pt modelId="{29E1D1A8-2A54-4AC8-9DF7-D6B298FA3A88}" type="pres">
      <dgm:prSet presAssocID="{7E7FA5AE-858D-46CF-BBC1-A7013963B898}" presName="composite" presStyleCnt="0"/>
      <dgm:spPr/>
    </dgm:pt>
    <dgm:pt modelId="{8204E15B-07EC-45D4-8753-8887660DAA7F}" type="pres">
      <dgm:prSet presAssocID="{7E7FA5AE-858D-46CF-BBC1-A7013963B898}" presName="imgShp" presStyleLbl="fgImgPlace1" presStyleIdx="3" presStyleCnt="5"/>
      <dgm:spPr/>
    </dgm:pt>
    <dgm:pt modelId="{96BD6573-25B2-4E24-BBCF-66422F3F3DFF}" type="pres">
      <dgm:prSet presAssocID="{7E7FA5AE-858D-46CF-BBC1-A7013963B898}" presName="txShp" presStyleLbl="node1" presStyleIdx="3" presStyleCnt="5" custScaleX="101414">
        <dgm:presLayoutVars>
          <dgm:bulletEnabled val="1"/>
        </dgm:presLayoutVars>
      </dgm:prSet>
      <dgm:spPr/>
    </dgm:pt>
    <dgm:pt modelId="{70794C26-57F4-42BE-97FF-E4885B028FAF}" type="pres">
      <dgm:prSet presAssocID="{675726B0-D949-47E5-97BD-1691F856BF66}" presName="spacing" presStyleCnt="0"/>
      <dgm:spPr/>
    </dgm:pt>
    <dgm:pt modelId="{DC38C69E-E113-40CB-90BA-DC9CD127724B}" type="pres">
      <dgm:prSet presAssocID="{2097F541-FB3C-4483-AA61-EFB5A269FAF5}" presName="composite" presStyleCnt="0"/>
      <dgm:spPr/>
    </dgm:pt>
    <dgm:pt modelId="{F5AEEFAD-25C7-44BB-8B61-911A036E34D8}" type="pres">
      <dgm:prSet presAssocID="{2097F541-FB3C-4483-AA61-EFB5A269FAF5}" presName="imgShp" presStyleLbl="fgImgPlace1" presStyleIdx="4" presStyleCnt="5"/>
      <dgm:spPr/>
    </dgm:pt>
    <dgm:pt modelId="{D4E8D666-6185-49D0-9F3E-860262C35B76}" type="pres">
      <dgm:prSet presAssocID="{2097F541-FB3C-4483-AA61-EFB5A269FAF5}" presName="txShp" presStyleLbl="node1" presStyleIdx="4" presStyleCnt="5">
        <dgm:presLayoutVars>
          <dgm:bulletEnabled val="1"/>
        </dgm:presLayoutVars>
      </dgm:prSet>
      <dgm:spPr/>
    </dgm:pt>
  </dgm:ptLst>
  <dgm:cxnLst>
    <dgm:cxn modelId="{F5A20730-9BC6-4F48-8088-04AF1A48904E}" type="presOf" srcId="{6DEC1D74-5000-4CCE-ADD3-E0BECA1C4024}" destId="{23C24411-E6F7-4801-A84A-1B128AE9923A}" srcOrd="0" destOrd="0" presId="urn:microsoft.com/office/officeart/2005/8/layout/vList3#5"/>
    <dgm:cxn modelId="{6B9B903F-AEB3-4347-88F4-2B28DFCEEDFA}" srcId="{30109E65-0956-487A-96CA-AB20607263B0}" destId="{5B9086C3-E971-4B47-A75C-96E80A0387AE}" srcOrd="0" destOrd="0" parTransId="{39C1D2D4-B3D9-48B1-8536-5C591A357D9D}" sibTransId="{576632A3-AD2A-43A0-8F08-F09DFCCD088A}"/>
    <dgm:cxn modelId="{272E5A46-47FC-4526-B8E7-78403A3EFD7C}" type="presOf" srcId="{9692AF04-4635-473A-BC36-9F21848957EE}" destId="{EFFB078D-CCD1-41DD-9D9C-FC3F3E5C10A9}" srcOrd="0" destOrd="0" presId="urn:microsoft.com/office/officeart/2005/8/layout/vList3#5"/>
    <dgm:cxn modelId="{F5B86A47-3C55-4117-AA45-0BCFA01E7F9B}" type="presOf" srcId="{5B9086C3-E971-4B47-A75C-96E80A0387AE}" destId="{72031C3B-B8BF-4ED2-AB2C-6A775C893F59}" srcOrd="0" destOrd="0" presId="urn:microsoft.com/office/officeart/2005/8/layout/vList3#5"/>
    <dgm:cxn modelId="{93421C7B-825E-46C5-A467-EAF94413A2E4}" type="presOf" srcId="{30109E65-0956-487A-96CA-AB20607263B0}" destId="{77BF991A-D64A-4C75-A3BF-CBF8AC2D16BE}" srcOrd="0" destOrd="0" presId="urn:microsoft.com/office/officeart/2005/8/layout/vList3#5"/>
    <dgm:cxn modelId="{0D129C7B-7092-4C0E-B15C-455903679052}" srcId="{30109E65-0956-487A-96CA-AB20607263B0}" destId="{9692AF04-4635-473A-BC36-9F21848957EE}" srcOrd="2" destOrd="0" parTransId="{871B4FDA-FE04-4B62-889D-833BCEC095C7}" sibTransId="{F11175A7-D84B-4887-9A52-30A49151267E}"/>
    <dgm:cxn modelId="{3BE9AD83-0E54-4C2E-906A-A504D112EDB1}" srcId="{30109E65-0956-487A-96CA-AB20607263B0}" destId="{6DEC1D74-5000-4CCE-ADD3-E0BECA1C4024}" srcOrd="1" destOrd="0" parTransId="{B3D710F9-4C80-4FC5-82EE-F64DE8AC2A71}" sibTransId="{D97B354B-5391-483F-BEB5-E734BF1EC99F}"/>
    <dgm:cxn modelId="{9525A688-C731-4AF5-B693-987E71FD90F0}" type="presOf" srcId="{2097F541-FB3C-4483-AA61-EFB5A269FAF5}" destId="{D4E8D666-6185-49D0-9F3E-860262C35B76}" srcOrd="0" destOrd="0" presId="urn:microsoft.com/office/officeart/2005/8/layout/vList3#5"/>
    <dgm:cxn modelId="{FE2AFFBF-1056-4A88-AB3F-B057C7DB5372}" srcId="{30109E65-0956-487A-96CA-AB20607263B0}" destId="{2097F541-FB3C-4483-AA61-EFB5A269FAF5}" srcOrd="4" destOrd="0" parTransId="{16BB0305-939A-45A3-9C4E-C37B2FE9F0B7}" sibTransId="{124EBDA1-C801-4AF7-842A-0B30FDD97C87}"/>
    <dgm:cxn modelId="{D106ACC7-CCAC-4C7F-B371-22E1FCD9D998}" srcId="{30109E65-0956-487A-96CA-AB20607263B0}" destId="{7E7FA5AE-858D-46CF-BBC1-A7013963B898}" srcOrd="3" destOrd="0" parTransId="{B00C7B9F-0FA2-401B-A6F2-80335653589A}" sibTransId="{675726B0-D949-47E5-97BD-1691F856BF66}"/>
    <dgm:cxn modelId="{8D44D1CA-0EB5-4344-86FE-105ED2828AA1}" type="presOf" srcId="{7E7FA5AE-858D-46CF-BBC1-A7013963B898}" destId="{96BD6573-25B2-4E24-BBCF-66422F3F3DFF}" srcOrd="0" destOrd="0" presId="urn:microsoft.com/office/officeart/2005/8/layout/vList3#5"/>
    <dgm:cxn modelId="{D89DD0F1-F4E7-4508-930E-C90B093CA0D6}" type="presParOf" srcId="{77BF991A-D64A-4C75-A3BF-CBF8AC2D16BE}" destId="{2A0E384A-FD1F-4514-A2FF-584B6B636260}" srcOrd="0" destOrd="0" presId="urn:microsoft.com/office/officeart/2005/8/layout/vList3#5"/>
    <dgm:cxn modelId="{8397E074-81C0-4014-8590-E110A01E57BA}" type="presParOf" srcId="{2A0E384A-FD1F-4514-A2FF-584B6B636260}" destId="{13FCA3D0-87A5-44BD-85B8-EE200B697623}" srcOrd="0" destOrd="0" presId="urn:microsoft.com/office/officeart/2005/8/layout/vList3#5"/>
    <dgm:cxn modelId="{532B5341-0983-4976-8EAD-41AB5AA9CD97}" type="presParOf" srcId="{2A0E384A-FD1F-4514-A2FF-584B6B636260}" destId="{72031C3B-B8BF-4ED2-AB2C-6A775C893F59}" srcOrd="1" destOrd="0" presId="urn:microsoft.com/office/officeart/2005/8/layout/vList3#5"/>
    <dgm:cxn modelId="{AB48D845-E7B9-48A4-9AAB-4093F180A63B}" type="presParOf" srcId="{77BF991A-D64A-4C75-A3BF-CBF8AC2D16BE}" destId="{CF49AB01-B3E8-451E-B518-4C9CB0BCE0F2}" srcOrd="1" destOrd="0" presId="urn:microsoft.com/office/officeart/2005/8/layout/vList3#5"/>
    <dgm:cxn modelId="{95AC7026-5D73-44A7-9F36-3951F4091737}" type="presParOf" srcId="{77BF991A-D64A-4C75-A3BF-CBF8AC2D16BE}" destId="{10D14807-5659-4DC9-9D3F-13F18137F0A2}" srcOrd="2" destOrd="0" presId="urn:microsoft.com/office/officeart/2005/8/layout/vList3#5"/>
    <dgm:cxn modelId="{2DC23712-73E2-4029-9243-A30735BEB502}" type="presParOf" srcId="{10D14807-5659-4DC9-9D3F-13F18137F0A2}" destId="{B590E227-3882-4973-8005-F15C827D32C8}" srcOrd="0" destOrd="0" presId="urn:microsoft.com/office/officeart/2005/8/layout/vList3#5"/>
    <dgm:cxn modelId="{B8BCE2D5-1A01-4657-84C8-C23ACF901F8B}" type="presParOf" srcId="{10D14807-5659-4DC9-9D3F-13F18137F0A2}" destId="{23C24411-E6F7-4801-A84A-1B128AE9923A}" srcOrd="1" destOrd="0" presId="urn:microsoft.com/office/officeart/2005/8/layout/vList3#5"/>
    <dgm:cxn modelId="{993F024E-F16E-4AAB-8EA2-B5E67762D047}" type="presParOf" srcId="{77BF991A-D64A-4C75-A3BF-CBF8AC2D16BE}" destId="{B52FEA16-D6DB-4F3A-83DF-EA89C03D76D7}" srcOrd="3" destOrd="0" presId="urn:microsoft.com/office/officeart/2005/8/layout/vList3#5"/>
    <dgm:cxn modelId="{CE985155-DBA5-487B-9C99-42EF97B78B74}" type="presParOf" srcId="{77BF991A-D64A-4C75-A3BF-CBF8AC2D16BE}" destId="{1E606B42-5477-4CF4-8866-9451A542A3C9}" srcOrd="4" destOrd="0" presId="urn:microsoft.com/office/officeart/2005/8/layout/vList3#5"/>
    <dgm:cxn modelId="{FDC0FBEB-BFE6-4FCF-854D-0A0512C88B13}" type="presParOf" srcId="{1E606B42-5477-4CF4-8866-9451A542A3C9}" destId="{E39FD48C-F2C4-4ADB-8045-A408B9AA1E1A}" srcOrd="0" destOrd="0" presId="urn:microsoft.com/office/officeart/2005/8/layout/vList3#5"/>
    <dgm:cxn modelId="{B31C8A2E-8CF0-40E9-8BBB-00DF17E6EDFD}" type="presParOf" srcId="{1E606B42-5477-4CF4-8866-9451A542A3C9}" destId="{EFFB078D-CCD1-41DD-9D9C-FC3F3E5C10A9}" srcOrd="1" destOrd="0" presId="urn:microsoft.com/office/officeart/2005/8/layout/vList3#5"/>
    <dgm:cxn modelId="{7861174D-A8E8-47AC-9660-436B2E5E3A79}" type="presParOf" srcId="{77BF991A-D64A-4C75-A3BF-CBF8AC2D16BE}" destId="{9CD2971B-1E39-4394-8D27-B129B67D621F}" srcOrd="5" destOrd="0" presId="urn:microsoft.com/office/officeart/2005/8/layout/vList3#5"/>
    <dgm:cxn modelId="{5E631375-B1FD-4A6E-9C24-1DF3D80F32E4}" type="presParOf" srcId="{77BF991A-D64A-4C75-A3BF-CBF8AC2D16BE}" destId="{29E1D1A8-2A54-4AC8-9DF7-D6B298FA3A88}" srcOrd="6" destOrd="0" presId="urn:microsoft.com/office/officeart/2005/8/layout/vList3#5"/>
    <dgm:cxn modelId="{A0F73DBC-9BB5-4D10-A22F-3EC3347018A9}" type="presParOf" srcId="{29E1D1A8-2A54-4AC8-9DF7-D6B298FA3A88}" destId="{8204E15B-07EC-45D4-8753-8887660DAA7F}" srcOrd="0" destOrd="0" presId="urn:microsoft.com/office/officeart/2005/8/layout/vList3#5"/>
    <dgm:cxn modelId="{4A85365F-C1A1-479D-A880-64A7B6CB1A65}" type="presParOf" srcId="{29E1D1A8-2A54-4AC8-9DF7-D6B298FA3A88}" destId="{96BD6573-25B2-4E24-BBCF-66422F3F3DFF}" srcOrd="1" destOrd="0" presId="urn:microsoft.com/office/officeart/2005/8/layout/vList3#5"/>
    <dgm:cxn modelId="{B38C1496-F5C7-43AF-BCA2-140F0587D9E4}" type="presParOf" srcId="{77BF991A-D64A-4C75-A3BF-CBF8AC2D16BE}" destId="{70794C26-57F4-42BE-97FF-E4885B028FAF}" srcOrd="7" destOrd="0" presId="urn:microsoft.com/office/officeart/2005/8/layout/vList3#5"/>
    <dgm:cxn modelId="{9B723301-3A7E-4F4A-AE0D-6865DAF8E74F}" type="presParOf" srcId="{77BF991A-D64A-4C75-A3BF-CBF8AC2D16BE}" destId="{DC38C69E-E113-40CB-90BA-DC9CD127724B}" srcOrd="8" destOrd="0" presId="urn:microsoft.com/office/officeart/2005/8/layout/vList3#5"/>
    <dgm:cxn modelId="{1A4E6B29-8ED2-47A7-9086-0C234C43F9F3}" type="presParOf" srcId="{DC38C69E-E113-40CB-90BA-DC9CD127724B}" destId="{F5AEEFAD-25C7-44BB-8B61-911A036E34D8}" srcOrd="0" destOrd="0" presId="urn:microsoft.com/office/officeart/2005/8/layout/vList3#5"/>
    <dgm:cxn modelId="{FD7E62BA-1697-45E8-A4B3-C9DB08F11379}" type="presParOf" srcId="{DC38C69E-E113-40CB-90BA-DC9CD127724B}" destId="{D4E8D666-6185-49D0-9F3E-860262C35B76}" srcOrd="1" destOrd="0" presId="urn:microsoft.com/office/officeart/2005/8/layout/vList3#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31C3B-B8BF-4ED2-AB2C-6A775C893F59}">
      <dsp:nvSpPr>
        <dsp:cNvPr id="0" name=""/>
        <dsp:cNvSpPr/>
      </dsp:nvSpPr>
      <dsp:spPr>
        <a:xfrm rot="10800000">
          <a:off x="1422346" y="1009"/>
          <a:ext cx="6103730" cy="64718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389"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b="0" kern="1200" dirty="0">
              <a:solidFill>
                <a:schemeClr val="tx1"/>
              </a:solidFill>
              <a:latin typeface="+mn-lt"/>
              <a:cs typeface="Arial" pitchFamily="34" charset="0"/>
            </a:rPr>
            <a:t>Introduction</a:t>
          </a:r>
        </a:p>
      </dsp:txBody>
      <dsp:txXfrm rot="10800000">
        <a:off x="1584141" y="1009"/>
        <a:ext cx="5941935" cy="647180"/>
      </dsp:txXfrm>
    </dsp:sp>
    <dsp:sp modelId="{13FCA3D0-87A5-44BD-85B8-EE200B697623}">
      <dsp:nvSpPr>
        <dsp:cNvPr id="0" name=""/>
        <dsp:cNvSpPr/>
      </dsp:nvSpPr>
      <dsp:spPr>
        <a:xfrm>
          <a:off x="1236923" y="1009"/>
          <a:ext cx="647180" cy="6471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C24411-E6F7-4801-A84A-1B128AE9923A}">
      <dsp:nvSpPr>
        <dsp:cNvPr id="0" name=""/>
        <dsp:cNvSpPr/>
      </dsp:nvSpPr>
      <dsp:spPr>
        <a:xfrm rot="10800000">
          <a:off x="1333201" y="805679"/>
          <a:ext cx="6194928" cy="1132306"/>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389" tIns="106680" rIns="199136" bIns="106680" numCol="1" spcCol="1270" anchor="ctr" anchorCtr="0">
          <a:noAutofit/>
        </a:bodyPr>
        <a:lstStyle/>
        <a:p>
          <a:pPr marL="0" lvl="0" indent="0" algn="just" defTabSz="1244600" rtl="0">
            <a:lnSpc>
              <a:spcPct val="100000"/>
            </a:lnSpc>
            <a:spcBef>
              <a:spcPct val="0"/>
            </a:spcBef>
            <a:spcAft>
              <a:spcPts val="0"/>
            </a:spcAft>
            <a:buNone/>
          </a:pPr>
          <a:r>
            <a:rPr lang="fr-FR" sz="2800" b="0" kern="1200" dirty="0">
              <a:solidFill>
                <a:schemeClr val="tx1"/>
              </a:solidFill>
              <a:latin typeface="+mn-lt"/>
              <a:cs typeface="Arial" pitchFamily="34" charset="0"/>
            </a:rPr>
            <a:t>Exploration intégrée: Modélisation, modèle, conception orientée objet et évolutions d’UML</a:t>
          </a:r>
        </a:p>
      </dsp:txBody>
      <dsp:txXfrm rot="10800000">
        <a:off x="1616277" y="805679"/>
        <a:ext cx="5911852" cy="1132306"/>
      </dsp:txXfrm>
    </dsp:sp>
    <dsp:sp modelId="{B590E227-3882-4973-8005-F15C827D32C8}">
      <dsp:nvSpPr>
        <dsp:cNvPr id="0" name=""/>
        <dsp:cNvSpPr/>
      </dsp:nvSpPr>
      <dsp:spPr>
        <a:xfrm>
          <a:off x="1214123" y="1083941"/>
          <a:ext cx="647180" cy="6471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FB078D-CCD1-41DD-9D9C-FC3F3E5C10A9}">
      <dsp:nvSpPr>
        <dsp:cNvPr id="0" name=""/>
        <dsp:cNvSpPr/>
      </dsp:nvSpPr>
      <dsp:spPr>
        <a:xfrm rot="10800000">
          <a:off x="1470611" y="2174367"/>
          <a:ext cx="6024302" cy="64718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389"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 Les diagrammes UML </a:t>
          </a:r>
          <a:endParaRPr lang="fr-FR" sz="2800" b="0" kern="1200" dirty="0">
            <a:solidFill>
              <a:schemeClr val="tx1"/>
            </a:solidFill>
            <a:latin typeface="+mn-lt"/>
            <a:cs typeface="Arial" pitchFamily="34" charset="0"/>
          </a:endParaRPr>
        </a:p>
      </dsp:txBody>
      <dsp:txXfrm rot="10800000">
        <a:off x="1632406" y="2174367"/>
        <a:ext cx="5862507" cy="647180"/>
      </dsp:txXfrm>
    </dsp:sp>
    <dsp:sp modelId="{E39FD48C-F2C4-4ADB-8045-A408B9AA1E1A}">
      <dsp:nvSpPr>
        <dsp:cNvPr id="0" name=""/>
        <dsp:cNvSpPr/>
      </dsp:nvSpPr>
      <dsp:spPr>
        <a:xfrm>
          <a:off x="1256780" y="2166873"/>
          <a:ext cx="647180" cy="6471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BD6573-25B2-4E24-BBCF-66422F3F3DFF}">
      <dsp:nvSpPr>
        <dsp:cNvPr id="0" name=""/>
        <dsp:cNvSpPr/>
      </dsp:nvSpPr>
      <dsp:spPr>
        <a:xfrm rot="10800000">
          <a:off x="1567798" y="3007241"/>
          <a:ext cx="5909794" cy="64718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389"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Mécanismes généraux  </a:t>
          </a:r>
          <a:r>
            <a:rPr lang="fr-FR" sz="2800" b="0" kern="1200" dirty="0">
              <a:solidFill>
                <a:schemeClr val="tx1"/>
              </a:solidFill>
              <a:latin typeface="+mn-lt"/>
              <a:cs typeface="Arial" pitchFamily="34" charset="0"/>
            </a:rPr>
            <a:t> </a:t>
          </a:r>
        </a:p>
      </dsp:txBody>
      <dsp:txXfrm rot="10800000">
        <a:off x="1729593" y="3007241"/>
        <a:ext cx="5747999" cy="647180"/>
      </dsp:txXfrm>
    </dsp:sp>
    <dsp:sp modelId="{8204E15B-07EC-45D4-8753-8887660DAA7F}">
      <dsp:nvSpPr>
        <dsp:cNvPr id="0" name=""/>
        <dsp:cNvSpPr/>
      </dsp:nvSpPr>
      <dsp:spPr>
        <a:xfrm>
          <a:off x="1285407" y="3007241"/>
          <a:ext cx="647180" cy="6471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E8D666-6185-49D0-9F3E-860262C35B76}">
      <dsp:nvSpPr>
        <dsp:cNvPr id="0" name=""/>
        <dsp:cNvSpPr/>
      </dsp:nvSpPr>
      <dsp:spPr>
        <a:xfrm rot="10800000">
          <a:off x="1629597" y="3847610"/>
          <a:ext cx="5827395" cy="64718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389"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b="0" kern="1200">
              <a:solidFill>
                <a:schemeClr val="tx1"/>
              </a:solidFill>
              <a:latin typeface="+mn-lt"/>
              <a:cs typeface="Arial" pitchFamily="34" charset="0"/>
            </a:rPr>
            <a:t>Paquetages</a:t>
          </a:r>
          <a:endParaRPr lang="fr-FR" sz="2800" b="0" kern="1200" dirty="0">
            <a:solidFill>
              <a:schemeClr val="tx1"/>
            </a:solidFill>
            <a:latin typeface="+mn-lt"/>
            <a:cs typeface="Arial" pitchFamily="34" charset="0"/>
          </a:endParaRPr>
        </a:p>
      </dsp:txBody>
      <dsp:txXfrm rot="10800000">
        <a:off x="1791392" y="3847610"/>
        <a:ext cx="5665600" cy="647180"/>
      </dsp:txXfrm>
    </dsp:sp>
    <dsp:sp modelId="{F5AEEFAD-25C7-44BB-8B61-911A036E34D8}">
      <dsp:nvSpPr>
        <dsp:cNvPr id="0" name=""/>
        <dsp:cNvSpPr/>
      </dsp:nvSpPr>
      <dsp:spPr>
        <a:xfrm>
          <a:off x="1306007" y="3847610"/>
          <a:ext cx="647180" cy="6471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1175"/>
          </a:xfrm>
          <a:prstGeom prst="rect">
            <a:avLst/>
          </a:prstGeom>
        </p:spPr>
        <p:txBody>
          <a:bodyPr vert="horz" lIns="91428" tIns="45714" rIns="91428" bIns="45714" rtlCol="0"/>
          <a:lstStyle>
            <a:lvl1pPr algn="l">
              <a:defRPr sz="1200">
                <a:latin typeface="Arial" charset="0"/>
                <a:cs typeface="+mn-cs"/>
              </a:defRPr>
            </a:lvl1pPr>
          </a:lstStyle>
          <a:p>
            <a:pPr>
              <a:defRPr/>
            </a:pPr>
            <a:endParaRPr lang="fr-FR"/>
          </a:p>
        </p:txBody>
      </p:sp>
      <p:sp>
        <p:nvSpPr>
          <p:cNvPr id="3" name="Date Placeholder 2"/>
          <p:cNvSpPr>
            <a:spLocks noGrp="1"/>
          </p:cNvSpPr>
          <p:nvPr>
            <p:ph type="dt" sz="quarter" idx="1"/>
          </p:nvPr>
        </p:nvSpPr>
        <p:spPr>
          <a:xfrm>
            <a:off x="4021138" y="0"/>
            <a:ext cx="3076575" cy="511175"/>
          </a:xfrm>
          <a:prstGeom prst="rect">
            <a:avLst/>
          </a:prstGeom>
        </p:spPr>
        <p:txBody>
          <a:bodyPr vert="horz" lIns="91428" tIns="45714" rIns="91428" bIns="45714" rtlCol="0"/>
          <a:lstStyle>
            <a:lvl1pPr algn="r">
              <a:defRPr sz="1200">
                <a:latin typeface="Arial" charset="0"/>
                <a:cs typeface="+mn-cs"/>
              </a:defRPr>
            </a:lvl1pPr>
          </a:lstStyle>
          <a:p>
            <a:pPr>
              <a:defRPr/>
            </a:pPr>
            <a:fld id="{1996D598-A7AB-432E-9A60-FD49D65DD27B}" type="datetimeFigureOut">
              <a:rPr lang="fr-FR"/>
              <a:pPr>
                <a:defRPr/>
              </a:pPr>
              <a:t>09/10/2025</a:t>
            </a:fld>
            <a:endParaRPr lang="fr-FR"/>
          </a:p>
        </p:txBody>
      </p:sp>
      <p:sp>
        <p:nvSpPr>
          <p:cNvPr id="4" name="Footer Placeholder 3"/>
          <p:cNvSpPr>
            <a:spLocks noGrp="1"/>
          </p:cNvSpPr>
          <p:nvPr>
            <p:ph type="ftr" sz="quarter" idx="2"/>
          </p:nvPr>
        </p:nvSpPr>
        <p:spPr>
          <a:xfrm>
            <a:off x="0" y="9721850"/>
            <a:ext cx="3076575" cy="511175"/>
          </a:xfrm>
          <a:prstGeom prst="rect">
            <a:avLst/>
          </a:prstGeom>
        </p:spPr>
        <p:txBody>
          <a:bodyPr vert="horz" lIns="91428" tIns="45714" rIns="91428" bIns="45714" rtlCol="0" anchor="b"/>
          <a:lstStyle>
            <a:lvl1pPr algn="l">
              <a:defRPr sz="1200">
                <a:latin typeface="Arial" charset="0"/>
                <a:cs typeface="+mn-cs"/>
              </a:defRPr>
            </a:lvl1pPr>
          </a:lstStyle>
          <a:p>
            <a:pPr>
              <a:defRPr/>
            </a:pPr>
            <a:r>
              <a:rPr lang="fr-FR" dirty="0"/>
              <a:t>KHANOUCHE</a:t>
            </a:r>
          </a:p>
        </p:txBody>
      </p:sp>
      <p:sp>
        <p:nvSpPr>
          <p:cNvPr id="5" name="Slide Number Placeholder 4"/>
          <p:cNvSpPr>
            <a:spLocks noGrp="1"/>
          </p:cNvSpPr>
          <p:nvPr>
            <p:ph type="sldNum" sz="quarter" idx="3"/>
          </p:nvPr>
        </p:nvSpPr>
        <p:spPr>
          <a:xfrm>
            <a:off x="4021138" y="9721850"/>
            <a:ext cx="3076575" cy="511175"/>
          </a:xfrm>
          <a:prstGeom prst="rect">
            <a:avLst/>
          </a:prstGeom>
        </p:spPr>
        <p:txBody>
          <a:bodyPr vert="horz" lIns="91428" tIns="45714" rIns="91428" bIns="45714" rtlCol="0" anchor="b"/>
          <a:lstStyle>
            <a:lvl1pPr algn="r">
              <a:defRPr sz="1200">
                <a:latin typeface="Arial" charset="0"/>
                <a:cs typeface="+mn-cs"/>
              </a:defRPr>
            </a:lvl1pPr>
          </a:lstStyle>
          <a:p>
            <a:pPr>
              <a:defRPr/>
            </a:pPr>
            <a:fld id="{1C634DAD-05A7-4C57-ADCA-30280A1C2E9F}" type="slidenum">
              <a:rPr lang="fr-FR"/>
              <a:pPr>
                <a:defRPr/>
              </a:pPr>
              <a:t>‹N°›</a:t>
            </a:fld>
            <a:endParaRPr lang="fr-FR"/>
          </a:p>
        </p:txBody>
      </p:sp>
    </p:spTree>
    <p:extLst>
      <p:ext uri="{BB962C8B-B14F-4D97-AF65-F5344CB8AC3E}">
        <p14:creationId xmlns:p14="http://schemas.microsoft.com/office/powerpoint/2010/main" val="294213578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lvl1pPr>
              <a:defRPr sz="1300">
                <a:latin typeface="Arial" charset="0"/>
                <a:cs typeface="+mn-cs"/>
              </a:defRPr>
            </a:lvl1pPr>
          </a:lstStyle>
          <a:p>
            <a:pPr>
              <a:defRPr/>
            </a:pPr>
            <a:endParaRPr lang="fr-FR"/>
          </a:p>
        </p:txBody>
      </p:sp>
      <p:sp>
        <p:nvSpPr>
          <p:cNvPr id="194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lvl1pPr algn="r">
              <a:defRPr sz="1300">
                <a:latin typeface="Arial" charset="0"/>
                <a:cs typeface="+mn-cs"/>
              </a:defRPr>
            </a:lvl1pPr>
          </a:lstStyle>
          <a:p>
            <a:pPr>
              <a:defRPr/>
            </a:pPr>
            <a:endParaRPr lang="fr-FR"/>
          </a:p>
        </p:txBody>
      </p:sp>
      <p:sp>
        <p:nvSpPr>
          <p:cNvPr id="41988" name="Rectangle 4"/>
          <p:cNvSpPr>
            <a:spLocks noGrp="1" noRot="1" noChangeAspect="1" noChangeArrowheads="1" noTextEdit="1"/>
          </p:cNvSpPr>
          <p:nvPr>
            <p:ph type="sldImg" idx="2"/>
          </p:nvPr>
        </p:nvSpPr>
        <p:spPr bwMode="auto">
          <a:xfrm>
            <a:off x="993775" y="768350"/>
            <a:ext cx="5111750" cy="3835400"/>
          </a:xfrm>
          <a:prstGeom prst="rect">
            <a:avLst/>
          </a:prstGeom>
          <a:noFill/>
          <a:ln w="9525">
            <a:solidFill>
              <a:srgbClr val="000000"/>
            </a:solidFill>
            <a:miter lim="800000"/>
            <a:headEnd/>
            <a:tailEnd/>
          </a:ln>
        </p:spPr>
      </p:sp>
      <p:sp>
        <p:nvSpPr>
          <p:cNvPr id="194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194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35" tIns="49518" rIns="99035" bIns="49518" numCol="1" anchor="b" anchorCtr="0" compatLnSpc="1">
            <a:prstTxWarp prst="textNoShape">
              <a:avLst/>
            </a:prstTxWarp>
          </a:bodyPr>
          <a:lstStyle>
            <a:lvl1pPr>
              <a:defRPr sz="1300">
                <a:latin typeface="Arial" charset="0"/>
                <a:cs typeface="+mn-cs"/>
              </a:defRPr>
            </a:lvl1pPr>
          </a:lstStyle>
          <a:p>
            <a:pPr>
              <a:defRPr/>
            </a:pPr>
            <a:r>
              <a:rPr lang="fr-FR" dirty="0"/>
              <a:t>KHANOUCHE</a:t>
            </a:r>
          </a:p>
        </p:txBody>
      </p:sp>
      <p:sp>
        <p:nvSpPr>
          <p:cNvPr id="194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35" tIns="49518" rIns="99035" bIns="49518" numCol="1" anchor="b" anchorCtr="0" compatLnSpc="1">
            <a:prstTxWarp prst="textNoShape">
              <a:avLst/>
            </a:prstTxWarp>
          </a:bodyPr>
          <a:lstStyle>
            <a:lvl1pPr algn="r">
              <a:defRPr sz="1300">
                <a:latin typeface="Arial" charset="0"/>
                <a:cs typeface="+mn-cs"/>
              </a:defRPr>
            </a:lvl1pPr>
          </a:lstStyle>
          <a:p>
            <a:pPr>
              <a:defRPr/>
            </a:pPr>
            <a:fld id="{FE29D40F-16D6-49F8-B650-6B06AE22A99F}" type="slidenum">
              <a:rPr lang="fr-FR"/>
              <a:pPr>
                <a:defRPr/>
              </a:pPr>
              <a:t>‹N°›</a:t>
            </a:fld>
            <a:endParaRPr lang="fr-FR" dirty="0"/>
          </a:p>
        </p:txBody>
      </p:sp>
    </p:spTree>
    <p:extLst>
      <p:ext uri="{BB962C8B-B14F-4D97-AF65-F5344CB8AC3E}">
        <p14:creationId xmlns:p14="http://schemas.microsoft.com/office/powerpoint/2010/main" val="3163479894"/>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a:ln/>
        </p:spPr>
      </p:sp>
      <p:sp>
        <p:nvSpPr>
          <p:cNvPr id="43011" name="Espace réservé des commentaires 2"/>
          <p:cNvSpPr>
            <a:spLocks noGrp="1"/>
          </p:cNvSpPr>
          <p:nvPr>
            <p:ph type="body" idx="1"/>
          </p:nvPr>
        </p:nvSpPr>
        <p:spPr>
          <a:noFill/>
          <a:ln/>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pPr>
                <a:defRPr/>
              </a:pPr>
              <a:t>1</a:t>
            </a:fld>
            <a:endParaRPr lang="fr-FR" dirty="0"/>
          </a:p>
        </p:txBody>
      </p:sp>
    </p:spTree>
    <p:extLst>
      <p:ext uri="{BB962C8B-B14F-4D97-AF65-F5344CB8AC3E}">
        <p14:creationId xmlns:p14="http://schemas.microsoft.com/office/powerpoint/2010/main" val="1271381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a:ln/>
        </p:spPr>
      </p:sp>
      <p:sp>
        <p:nvSpPr>
          <p:cNvPr id="43011" name="Espace réservé des commentaires 2"/>
          <p:cNvSpPr>
            <a:spLocks noGrp="1"/>
          </p:cNvSpPr>
          <p:nvPr>
            <p:ph type="body" idx="1"/>
          </p:nvPr>
        </p:nvSpPr>
        <p:spPr>
          <a:noFill/>
          <a:ln/>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pPr>
                <a:defRPr/>
              </a:pPr>
              <a:t>2</a:t>
            </a:fld>
            <a:endParaRPr lang="fr-FR" dirty="0"/>
          </a:p>
        </p:txBody>
      </p:sp>
    </p:spTree>
    <p:extLst>
      <p:ext uri="{BB962C8B-B14F-4D97-AF65-F5344CB8AC3E}">
        <p14:creationId xmlns:p14="http://schemas.microsoft.com/office/powerpoint/2010/main" val="4272678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3</a:t>
            </a:fld>
            <a:endParaRPr lang="fr-FR" dirty="0"/>
          </a:p>
        </p:txBody>
      </p:sp>
    </p:spTree>
    <p:extLst>
      <p:ext uri="{BB962C8B-B14F-4D97-AF65-F5344CB8AC3E}">
        <p14:creationId xmlns:p14="http://schemas.microsoft.com/office/powerpoint/2010/main" val="55047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4</a:t>
            </a:fld>
            <a:endParaRPr lang="fr-FR" dirty="0"/>
          </a:p>
        </p:txBody>
      </p:sp>
    </p:spTree>
    <p:extLst>
      <p:ext uri="{BB962C8B-B14F-4D97-AF65-F5344CB8AC3E}">
        <p14:creationId xmlns:p14="http://schemas.microsoft.com/office/powerpoint/2010/main" val="84745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5</a:t>
            </a:fld>
            <a:endParaRPr lang="fr-FR" dirty="0"/>
          </a:p>
        </p:txBody>
      </p:sp>
    </p:spTree>
    <p:extLst>
      <p:ext uri="{BB962C8B-B14F-4D97-AF65-F5344CB8AC3E}">
        <p14:creationId xmlns:p14="http://schemas.microsoft.com/office/powerpoint/2010/main" val="634455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6</a:t>
            </a:fld>
            <a:endParaRPr lang="fr-FR" dirty="0"/>
          </a:p>
        </p:txBody>
      </p:sp>
    </p:spTree>
    <p:extLst>
      <p:ext uri="{BB962C8B-B14F-4D97-AF65-F5344CB8AC3E}">
        <p14:creationId xmlns:p14="http://schemas.microsoft.com/office/powerpoint/2010/main" val="2082431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7</a:t>
            </a:fld>
            <a:endParaRPr lang="fr-FR" dirty="0"/>
          </a:p>
        </p:txBody>
      </p:sp>
    </p:spTree>
    <p:extLst>
      <p:ext uri="{BB962C8B-B14F-4D97-AF65-F5344CB8AC3E}">
        <p14:creationId xmlns:p14="http://schemas.microsoft.com/office/powerpoint/2010/main" val="740447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8</a:t>
            </a:fld>
            <a:endParaRPr lang="fr-FR" dirty="0"/>
          </a:p>
        </p:txBody>
      </p:sp>
    </p:spTree>
    <p:extLst>
      <p:ext uri="{BB962C8B-B14F-4D97-AF65-F5344CB8AC3E}">
        <p14:creationId xmlns:p14="http://schemas.microsoft.com/office/powerpoint/2010/main" val="656300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9</a:t>
            </a:fld>
            <a:endParaRPr lang="fr-FR" dirty="0"/>
          </a:p>
        </p:txBody>
      </p:sp>
    </p:spTree>
    <p:extLst>
      <p:ext uri="{BB962C8B-B14F-4D97-AF65-F5344CB8AC3E}">
        <p14:creationId xmlns:p14="http://schemas.microsoft.com/office/powerpoint/2010/main" val="119301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10</a:t>
            </a:fld>
            <a:endParaRPr lang="fr-FR" dirty="0"/>
          </a:p>
        </p:txBody>
      </p:sp>
    </p:spTree>
    <p:extLst>
      <p:ext uri="{BB962C8B-B14F-4D97-AF65-F5344CB8AC3E}">
        <p14:creationId xmlns:p14="http://schemas.microsoft.com/office/powerpoint/2010/main" val="207680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11</a:t>
            </a:fld>
            <a:endParaRPr lang="fr-FR" dirty="0"/>
          </a:p>
        </p:txBody>
      </p:sp>
    </p:spTree>
    <p:extLst>
      <p:ext uri="{BB962C8B-B14F-4D97-AF65-F5344CB8AC3E}">
        <p14:creationId xmlns:p14="http://schemas.microsoft.com/office/powerpoint/2010/main" val="1796826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12</a:t>
            </a:fld>
            <a:endParaRPr lang="fr-FR" dirty="0"/>
          </a:p>
        </p:txBody>
      </p:sp>
    </p:spTree>
    <p:extLst>
      <p:ext uri="{BB962C8B-B14F-4D97-AF65-F5344CB8AC3E}">
        <p14:creationId xmlns:p14="http://schemas.microsoft.com/office/powerpoint/2010/main" val="368145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13</a:t>
            </a:fld>
            <a:endParaRPr lang="fr-FR" dirty="0"/>
          </a:p>
        </p:txBody>
      </p:sp>
    </p:spTree>
    <p:extLst>
      <p:ext uri="{BB962C8B-B14F-4D97-AF65-F5344CB8AC3E}">
        <p14:creationId xmlns:p14="http://schemas.microsoft.com/office/powerpoint/2010/main" val="2427514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14</a:t>
            </a:fld>
            <a:endParaRPr lang="fr-FR" dirty="0"/>
          </a:p>
        </p:txBody>
      </p:sp>
    </p:spTree>
    <p:extLst>
      <p:ext uri="{BB962C8B-B14F-4D97-AF65-F5344CB8AC3E}">
        <p14:creationId xmlns:p14="http://schemas.microsoft.com/office/powerpoint/2010/main" val="2502134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15</a:t>
            </a:fld>
            <a:endParaRPr lang="fr-FR" dirty="0"/>
          </a:p>
        </p:txBody>
      </p:sp>
    </p:spTree>
    <p:extLst>
      <p:ext uri="{BB962C8B-B14F-4D97-AF65-F5344CB8AC3E}">
        <p14:creationId xmlns:p14="http://schemas.microsoft.com/office/powerpoint/2010/main" val="1003262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16</a:t>
            </a:fld>
            <a:endParaRPr lang="fr-FR" dirty="0"/>
          </a:p>
        </p:txBody>
      </p:sp>
    </p:spTree>
    <p:extLst>
      <p:ext uri="{BB962C8B-B14F-4D97-AF65-F5344CB8AC3E}">
        <p14:creationId xmlns:p14="http://schemas.microsoft.com/office/powerpoint/2010/main" val="26268212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17</a:t>
            </a:fld>
            <a:endParaRPr lang="fr-FR" dirty="0"/>
          </a:p>
        </p:txBody>
      </p:sp>
    </p:spTree>
    <p:extLst>
      <p:ext uri="{BB962C8B-B14F-4D97-AF65-F5344CB8AC3E}">
        <p14:creationId xmlns:p14="http://schemas.microsoft.com/office/powerpoint/2010/main" val="33472495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18</a:t>
            </a:fld>
            <a:endParaRPr lang="fr-FR" dirty="0"/>
          </a:p>
        </p:txBody>
      </p:sp>
    </p:spTree>
    <p:extLst>
      <p:ext uri="{BB962C8B-B14F-4D97-AF65-F5344CB8AC3E}">
        <p14:creationId xmlns:p14="http://schemas.microsoft.com/office/powerpoint/2010/main" val="2247677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19</a:t>
            </a:fld>
            <a:endParaRPr lang="fr-FR" dirty="0"/>
          </a:p>
        </p:txBody>
      </p:sp>
    </p:spTree>
    <p:extLst>
      <p:ext uri="{BB962C8B-B14F-4D97-AF65-F5344CB8AC3E}">
        <p14:creationId xmlns:p14="http://schemas.microsoft.com/office/powerpoint/2010/main" val="38968038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20</a:t>
            </a:fld>
            <a:endParaRPr lang="fr-FR" dirty="0"/>
          </a:p>
        </p:txBody>
      </p:sp>
    </p:spTree>
    <p:extLst>
      <p:ext uri="{BB962C8B-B14F-4D97-AF65-F5344CB8AC3E}">
        <p14:creationId xmlns:p14="http://schemas.microsoft.com/office/powerpoint/2010/main" val="5353369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21</a:t>
            </a:fld>
            <a:endParaRPr lang="fr-FR" dirty="0"/>
          </a:p>
        </p:txBody>
      </p:sp>
    </p:spTree>
    <p:extLst>
      <p:ext uri="{BB962C8B-B14F-4D97-AF65-F5344CB8AC3E}">
        <p14:creationId xmlns:p14="http://schemas.microsoft.com/office/powerpoint/2010/main" val="21725230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22</a:t>
            </a:fld>
            <a:endParaRPr lang="fr-FR" dirty="0"/>
          </a:p>
        </p:txBody>
      </p:sp>
    </p:spTree>
    <p:extLst>
      <p:ext uri="{BB962C8B-B14F-4D97-AF65-F5344CB8AC3E}">
        <p14:creationId xmlns:p14="http://schemas.microsoft.com/office/powerpoint/2010/main" val="11879361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23</a:t>
            </a:fld>
            <a:endParaRPr lang="fr-FR" dirty="0"/>
          </a:p>
        </p:txBody>
      </p:sp>
    </p:spTree>
    <p:extLst>
      <p:ext uri="{BB962C8B-B14F-4D97-AF65-F5344CB8AC3E}">
        <p14:creationId xmlns:p14="http://schemas.microsoft.com/office/powerpoint/2010/main" val="33039601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just" defTabSz="914400" rtl="0" eaLnBrk="0" fontAlgn="base" latinLnBrk="0" hangingPunct="0">
              <a:lnSpc>
                <a:spcPct val="100000"/>
              </a:lnSpc>
              <a:spcBef>
                <a:spcPct val="30000"/>
              </a:spcBef>
              <a:spcAft>
                <a:spcPct val="0"/>
              </a:spcAft>
              <a:buClrTx/>
              <a:buSzTx/>
              <a:buFont typeface="Wingdings" pitchFamily="2" charset="2"/>
              <a:buChar char="§"/>
              <a:tabLst/>
              <a:defRPr/>
            </a:pPr>
            <a:endParaRPr lang="fr-FR" sz="900" i="0"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24</a:t>
            </a:fld>
            <a:endParaRPr lang="fr-FR" dirty="0"/>
          </a:p>
        </p:txBody>
      </p:sp>
    </p:spTree>
    <p:extLst>
      <p:ext uri="{BB962C8B-B14F-4D97-AF65-F5344CB8AC3E}">
        <p14:creationId xmlns:p14="http://schemas.microsoft.com/office/powerpoint/2010/main" val="3125284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A2EF3B2D-0DD9-48C6-B964-024054A94558}" type="datetime1">
              <a:rPr lang="fr-FR" smtClean="0"/>
              <a:pPr>
                <a:defRPr/>
              </a:pPr>
              <a:t>09/10/2025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C9E18CC-C2E1-43B2-A90D-5FAFFD3C4EF7}"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5E7F895B-091A-414F-8700-435429AF8881}" type="datetime1">
              <a:rPr lang="fr-FR" smtClean="0"/>
              <a:pPr>
                <a:defRPr/>
              </a:pPr>
              <a:t>09/10/2025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4B89D3B-4BC8-4AC7-9E0F-58C36FE3D1D8}"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50C601A-FC41-4D25-986F-8655A902117F}" type="datetime1">
              <a:rPr lang="fr-FR" smtClean="0"/>
              <a:pPr>
                <a:defRPr/>
              </a:pPr>
              <a:t>09/10/2025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D9D356F-A5DF-4CED-863B-DCC9CE3AA66D}"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p:cNvSpPr>
            <a:spLocks noGrp="1"/>
          </p:cNvSpPr>
          <p:nvPr>
            <p:ph type="dt" sz="half" idx="10"/>
          </p:nvPr>
        </p:nvSpPr>
        <p:spPr/>
        <p:txBody>
          <a:bodyPr/>
          <a:lstStyle>
            <a:lvl1pPr>
              <a:defRPr/>
            </a:lvl1pPr>
          </a:lstStyle>
          <a:p>
            <a:pPr>
              <a:defRPr/>
            </a:pPr>
            <a:fld id="{05BEEEC0-6C04-48A2-9924-C75CB01C1F5F}" type="datetime1">
              <a:rPr lang="fr-FR" smtClean="0"/>
              <a:pPr>
                <a:defRPr/>
              </a:pPr>
              <a:t>09/10/2025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A54BF3E-224B-409D-B60C-BB9433181DAC}"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p:cNvSpPr>
            <a:spLocks noGrp="1"/>
          </p:cNvSpPr>
          <p:nvPr>
            <p:ph type="dt" sz="half" idx="10"/>
          </p:nvPr>
        </p:nvSpPr>
        <p:spPr/>
        <p:txBody>
          <a:bodyPr/>
          <a:lstStyle>
            <a:lvl1pPr>
              <a:defRPr/>
            </a:lvl1pPr>
          </a:lstStyle>
          <a:p>
            <a:pPr>
              <a:defRPr/>
            </a:pPr>
            <a:fld id="{2DD1FFB3-49B3-4800-9467-03E2F0AC57B9}" type="datetime1">
              <a:rPr lang="fr-FR" smtClean="0"/>
              <a:pPr>
                <a:defRPr/>
              </a:pPr>
              <a:t>09/10/2025</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59E67532-3941-4A67-8053-5185A87A32E4}"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3"/>
          <p:cNvSpPr>
            <a:spLocks noGrp="1"/>
          </p:cNvSpPr>
          <p:nvPr>
            <p:ph type="dt" sz="half" idx="10"/>
          </p:nvPr>
        </p:nvSpPr>
        <p:spPr/>
        <p:txBody>
          <a:bodyPr/>
          <a:lstStyle>
            <a:lvl1pPr>
              <a:defRPr/>
            </a:lvl1pPr>
          </a:lstStyle>
          <a:p>
            <a:pPr>
              <a:defRPr/>
            </a:pPr>
            <a:fld id="{FC42D76A-5C84-4818-9C9C-0FF11133C9CF}" type="datetime1">
              <a:rPr lang="fr-FR" smtClean="0"/>
              <a:pPr>
                <a:defRPr/>
              </a:pPr>
              <a:t>09/10/2025</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DA2BBD6-7447-472B-8D47-15AB77802119}"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FA98D693-2BD4-4F94-AA2E-AABB1B5C72A4}" type="datetime1">
              <a:rPr lang="fr-FR" smtClean="0"/>
              <a:pPr>
                <a:defRPr/>
              </a:pPr>
              <a:t>09/10/2025</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2132049E-20A5-42FB-A04C-ED173148570E}"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ABD79C3E-1DC2-44B6-AAAE-F91A3E76D0AC}" type="datetime1">
              <a:rPr lang="fr-FR" smtClean="0"/>
              <a:pPr>
                <a:defRPr/>
              </a:pPr>
              <a:t>09/10/2025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D3ED845-F0B0-4D1C-91CD-5A0815E05EB7}"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04EB9F44-7621-48E0-8CEB-ABE86D1F73F8}" type="datetime1">
              <a:rPr lang="fr-FR" smtClean="0"/>
              <a:pPr>
                <a:defRPr/>
              </a:pPr>
              <a:t>09/10/2025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91B3A88-4A47-4D51-8371-9CF423141194}"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93DFAB9-F121-496E-8940-7FFE62A3F47B}" type="datetime1">
              <a:rPr lang="fr-FR" smtClean="0"/>
              <a:pPr>
                <a:defRPr/>
              </a:pPr>
              <a:t>09/10/2025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B4C6403-F7CE-4C1E-BAFE-4CE9C2E37F01}"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975D412-149F-4B63-896B-5DD01ABC0C15}" type="datetime1">
              <a:rPr lang="fr-FR" smtClean="0"/>
              <a:pPr>
                <a:defRPr/>
              </a:pPr>
              <a:t>09/10/2025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6014F5D-1D39-4653-A8A3-8EBB920CC086}"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mn-cs"/>
              </a:defRPr>
            </a:lvl1pPr>
          </a:lstStyle>
          <a:p>
            <a:pPr>
              <a:defRPr/>
            </a:pPr>
            <a:fld id="{1E588B7D-7FF7-4508-8EA4-0E3B8E5B0E99}" type="datetime1">
              <a:rPr lang="fr-FR" smtClean="0"/>
              <a:pPr>
                <a:defRPr/>
              </a:pPr>
              <a:t>09/10/2025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mn-cs"/>
              </a:defRPr>
            </a:lvl1pPr>
          </a:lstStyle>
          <a:p>
            <a:pPr>
              <a:defRPr/>
            </a:pPr>
            <a:fld id="{EE8813D4-011B-412C-9E84-8C19DA16CFF3}"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4527" r:id="rId1"/>
    <p:sldLayoutId id="2147484528" r:id="rId2"/>
    <p:sldLayoutId id="2147484529" r:id="rId3"/>
    <p:sldLayoutId id="2147484530" r:id="rId4"/>
    <p:sldLayoutId id="2147484531" r:id="rId5"/>
    <p:sldLayoutId id="2147484532" r:id="rId6"/>
    <p:sldLayoutId id="2147484533" r:id="rId7"/>
    <p:sldLayoutId id="2147484534" r:id="rId8"/>
    <p:sldLayoutId id="2147484535" r:id="rId9"/>
    <p:sldLayoutId id="2147484536" r:id="rId10"/>
    <p:sldLayoutId id="2147484537"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Entrée manuelle 2"/>
          <p:cNvSpPr/>
          <p:nvPr/>
        </p:nvSpPr>
        <p:spPr>
          <a:xfrm rot="16200000">
            <a:off x="3886200" y="-1524000"/>
            <a:ext cx="3733800" cy="6781800"/>
          </a:xfrm>
          <a:prstGeom prst="flowChartManualInpu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4" name="Corde 3"/>
          <p:cNvSpPr/>
          <p:nvPr/>
        </p:nvSpPr>
        <p:spPr>
          <a:xfrm rot="2050349">
            <a:off x="-118254" y="5651338"/>
            <a:ext cx="3031551" cy="2473823"/>
          </a:xfrm>
          <a:prstGeom prst="chord">
            <a:avLst>
              <a:gd name="adj1" fmla="val 8952290"/>
              <a:gd name="adj2" fmla="val 19321006"/>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2053" name="TextBox 3"/>
          <p:cNvSpPr txBox="1">
            <a:spLocks noChangeArrowheads="1"/>
          </p:cNvSpPr>
          <p:nvPr/>
        </p:nvSpPr>
        <p:spPr bwMode="auto">
          <a:xfrm>
            <a:off x="265200" y="5715000"/>
            <a:ext cx="3240000" cy="923330"/>
          </a:xfrm>
          <a:prstGeom prst="rect">
            <a:avLst/>
          </a:prstGeom>
          <a:noFill/>
          <a:ln w="9525">
            <a:noFill/>
            <a:miter lim="800000"/>
            <a:headEnd/>
            <a:tailEnd/>
          </a:ln>
        </p:spPr>
        <p:txBody>
          <a:bodyPr wrap="square">
            <a:spAutoFit/>
          </a:bodyPr>
          <a:lstStyle/>
          <a:p>
            <a:r>
              <a:rPr lang="fr-FR" b="1" dirty="0">
                <a:latin typeface="+mn-lt"/>
              </a:rPr>
              <a:t>Chargés de cours : </a:t>
            </a:r>
          </a:p>
          <a:p>
            <a:r>
              <a:rPr lang="fr-FR" b="1" dirty="0">
                <a:latin typeface="+mn-lt"/>
              </a:rPr>
              <a:t>     Dr M. MOHAMMEDI</a:t>
            </a:r>
          </a:p>
          <a:p>
            <a:r>
              <a:rPr lang="fr-FR" b="1" dirty="0">
                <a:latin typeface="+mn-lt"/>
              </a:rPr>
              <a:t>&amp;  Dr N. YESSAD</a:t>
            </a:r>
          </a:p>
        </p:txBody>
      </p:sp>
      <p:sp>
        <p:nvSpPr>
          <p:cNvPr id="2054" name="Rectangle 6"/>
          <p:cNvSpPr>
            <a:spLocks noChangeArrowheads="1"/>
          </p:cNvSpPr>
          <p:nvPr/>
        </p:nvSpPr>
        <p:spPr bwMode="auto">
          <a:xfrm>
            <a:off x="3534000" y="6477000"/>
            <a:ext cx="3171600" cy="369332"/>
          </a:xfrm>
          <a:prstGeom prst="rect">
            <a:avLst/>
          </a:prstGeom>
          <a:noFill/>
          <a:ln w="9525">
            <a:noFill/>
            <a:miter lim="800000"/>
            <a:headEnd/>
            <a:tailEnd/>
          </a:ln>
        </p:spPr>
        <p:txBody>
          <a:bodyPr wrap="square">
            <a:spAutoFit/>
          </a:bodyPr>
          <a:lstStyle/>
          <a:p>
            <a:pPr algn="ctr"/>
            <a:r>
              <a:rPr lang="fr-FR" b="1" dirty="0">
                <a:latin typeface="+mn-lt"/>
              </a:rPr>
              <a:t>Année universitaire 2025/2026</a:t>
            </a:r>
            <a:endParaRPr lang="fr-FR" dirty="0">
              <a:latin typeface="+mn-lt"/>
            </a:endParaRPr>
          </a:p>
        </p:txBody>
      </p:sp>
      <p:sp>
        <p:nvSpPr>
          <p:cNvPr id="2056" name="Rectangle 3"/>
          <p:cNvSpPr txBox="1">
            <a:spLocks noChangeArrowheads="1"/>
          </p:cNvSpPr>
          <p:nvPr/>
        </p:nvSpPr>
        <p:spPr bwMode="auto">
          <a:xfrm>
            <a:off x="152400" y="357188"/>
            <a:ext cx="8748000" cy="1078614"/>
          </a:xfrm>
          <a:prstGeom prst="rect">
            <a:avLst/>
          </a:prstGeom>
          <a:noFill/>
          <a:ln w="9525">
            <a:noFill/>
            <a:miter lim="800000"/>
            <a:headEnd/>
            <a:tailEnd/>
          </a:ln>
        </p:spPr>
        <p:txBody>
          <a:bodyPr/>
          <a:lstStyle/>
          <a:p>
            <a:pPr algn="ctr"/>
            <a:r>
              <a:rPr lang="fr-FR" sz="2000" dirty="0">
                <a:latin typeface="+mn-lt"/>
              </a:rPr>
              <a:t>Université Abderrahmane Mira de Bejaïa</a:t>
            </a:r>
          </a:p>
          <a:p>
            <a:pPr algn="ctr"/>
            <a:r>
              <a:rPr lang="fr-FR" sz="2000" dirty="0">
                <a:latin typeface="+mn-lt"/>
              </a:rPr>
              <a:t>Faculté des sciences exactes</a:t>
            </a:r>
          </a:p>
          <a:p>
            <a:pPr algn="ctr"/>
            <a:r>
              <a:rPr lang="fr-FR" sz="2000" dirty="0">
                <a:latin typeface="+mn-lt"/>
              </a:rPr>
              <a:t>DEPARTEMENT D’INFORMATIQUE</a:t>
            </a:r>
          </a:p>
          <a:p>
            <a:pPr algn="ctr"/>
            <a:endParaRPr lang="fr-FR" sz="2000" dirty="0">
              <a:latin typeface="+mn-lt"/>
            </a:endParaRPr>
          </a:p>
          <a:p>
            <a:pPr algn="ctr"/>
            <a:endParaRPr lang="fr-FR" sz="2000" dirty="0">
              <a:latin typeface="+mn-lt"/>
            </a:endParaRPr>
          </a:p>
        </p:txBody>
      </p:sp>
      <p:pic>
        <p:nvPicPr>
          <p:cNvPr id="11" name="Image 10" descr="logo ub taille papetrie (1)"/>
          <p:cNvPicPr/>
          <p:nvPr/>
        </p:nvPicPr>
        <p:blipFill>
          <a:blip r:embed="rId3" cstate="print"/>
          <a:srcRect/>
          <a:stretch>
            <a:fillRect/>
          </a:stretch>
        </p:blipFill>
        <p:spPr bwMode="auto">
          <a:xfrm>
            <a:off x="13800" y="423000"/>
            <a:ext cx="2196000" cy="720000"/>
          </a:xfrm>
          <a:prstGeom prst="rect">
            <a:avLst/>
          </a:prstGeom>
          <a:noFill/>
          <a:ln w="9525">
            <a:noFill/>
            <a:miter lim="800000"/>
            <a:headEnd/>
            <a:tailEnd/>
          </a:ln>
        </p:spPr>
      </p:pic>
      <p:sp>
        <p:nvSpPr>
          <p:cNvPr id="12" name="TextBox 3"/>
          <p:cNvSpPr txBox="1">
            <a:spLocks noChangeArrowheads="1"/>
          </p:cNvSpPr>
          <p:nvPr/>
        </p:nvSpPr>
        <p:spPr bwMode="auto">
          <a:xfrm>
            <a:off x="676429" y="2302781"/>
            <a:ext cx="8676000" cy="784830"/>
          </a:xfrm>
          <a:prstGeom prst="rect">
            <a:avLst/>
          </a:prstGeom>
          <a:noFill/>
          <a:ln w="9525">
            <a:noFill/>
            <a:miter lim="800000"/>
            <a:headEnd/>
            <a:tailEnd/>
          </a:ln>
        </p:spPr>
        <p:txBody>
          <a:bodyPr wrap="square">
            <a:spAutoFit/>
          </a:bodyPr>
          <a:lstStyle/>
          <a:p>
            <a:pPr algn="ctr"/>
            <a:r>
              <a:rPr lang="fr-FR" sz="4500" b="1" i="1" dirty="0">
                <a:effectLst>
                  <a:outerShdw blurRad="38100" dist="38100" dir="2700000" algn="tl">
                    <a:srgbClr val="000000">
                      <a:alpha val="43137"/>
                    </a:srgbClr>
                  </a:outerShdw>
                </a:effectLst>
                <a:latin typeface="+mn-lt"/>
              </a:rPr>
              <a:t>Génie Logiciel</a:t>
            </a:r>
            <a:endParaRPr lang="fr-FR" sz="4500" b="1" dirty="0">
              <a:effectLst>
                <a:outerShdw blurRad="38100" dist="38100" dir="2700000" algn="tl">
                  <a:srgbClr val="000000">
                    <a:alpha val="43137"/>
                  </a:srgbClr>
                </a:outerShdw>
              </a:effectLst>
              <a:latin typeface="+mn-lt"/>
            </a:endParaRPr>
          </a:p>
        </p:txBody>
      </p:sp>
      <p:cxnSp>
        <p:nvCxnSpPr>
          <p:cNvPr id="17" name="Connecteur droit 16"/>
          <p:cNvCxnSpPr/>
          <p:nvPr/>
        </p:nvCxnSpPr>
        <p:spPr>
          <a:xfrm>
            <a:off x="1752600" y="1371600"/>
            <a:ext cx="5486400" cy="1588"/>
          </a:xfrm>
          <a:prstGeom prst="line">
            <a:avLst/>
          </a:prstGeom>
          <a:ln w="12700"/>
        </p:spPr>
        <p:style>
          <a:lnRef idx="1">
            <a:schemeClr val="dk1"/>
          </a:lnRef>
          <a:fillRef idx="0">
            <a:schemeClr val="dk1"/>
          </a:fillRef>
          <a:effectRef idx="0">
            <a:schemeClr val="dk1"/>
          </a:effectRef>
          <a:fontRef idx="minor">
            <a:schemeClr val="tx1"/>
          </a:fontRef>
        </p:style>
      </p:cxnSp>
      <p:sp>
        <p:nvSpPr>
          <p:cNvPr id="2" name="Rectangle 1"/>
          <p:cNvSpPr/>
          <p:nvPr/>
        </p:nvSpPr>
        <p:spPr>
          <a:xfrm>
            <a:off x="1154067" y="4059394"/>
            <a:ext cx="6744666" cy="523220"/>
          </a:xfrm>
          <a:prstGeom prst="rect">
            <a:avLst/>
          </a:prstGeom>
          <a:solidFill>
            <a:schemeClr val="accent1">
              <a:lumMod val="20000"/>
              <a:lumOff val="80000"/>
            </a:schemeClr>
          </a:solidFill>
        </p:spPr>
        <p:txBody>
          <a:bodyPr wrap="square">
            <a:spAutoFit/>
          </a:bodyPr>
          <a:lstStyle/>
          <a:p>
            <a:pPr algn="ctr"/>
            <a:r>
              <a:rPr lang="fr-FR" sz="2800" b="1" dirty="0"/>
              <a:t>Chapitre 2 : Modélisation avec UML</a:t>
            </a:r>
          </a:p>
        </p:txBody>
      </p:sp>
      <p:sp>
        <p:nvSpPr>
          <p:cNvPr id="7" name="Rectangle 6"/>
          <p:cNvSpPr/>
          <p:nvPr/>
        </p:nvSpPr>
        <p:spPr>
          <a:xfrm>
            <a:off x="3467099" y="3410565"/>
            <a:ext cx="4572000" cy="646331"/>
          </a:xfrm>
          <a:prstGeom prst="rect">
            <a:avLst/>
          </a:prstGeom>
        </p:spPr>
        <p:txBody>
          <a:bodyPr>
            <a:spAutoFit/>
          </a:bodyPr>
          <a:lstStyle/>
          <a:p>
            <a:pPr algn="ctr"/>
            <a:r>
              <a:rPr lang="fr-FR" b="1" dirty="0">
                <a:cs typeface="Arial" pitchFamily="34" charset="0"/>
              </a:rPr>
              <a:t>Niveau : 3ème année licence (MI) </a:t>
            </a:r>
          </a:p>
          <a:p>
            <a:pPr algn="ctr"/>
            <a:endParaRPr lang="fr-FR" b="1" dirty="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Entrée manuelle 2"/>
          <p:cNvSpPr/>
          <p:nvPr/>
        </p:nvSpPr>
        <p:spPr>
          <a:xfrm rot="16200000">
            <a:off x="3886200" y="-1524000"/>
            <a:ext cx="3733800" cy="6781800"/>
          </a:xfrm>
          <a:prstGeom prst="flowChartManualInpu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4" name="Corde 3"/>
          <p:cNvSpPr/>
          <p:nvPr/>
        </p:nvSpPr>
        <p:spPr>
          <a:xfrm rot="2050349">
            <a:off x="-62909" y="5672931"/>
            <a:ext cx="3009901" cy="2370138"/>
          </a:xfrm>
          <a:prstGeom prst="chord">
            <a:avLst>
              <a:gd name="adj1" fmla="val 8952290"/>
              <a:gd name="adj2" fmla="val 1932100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8" name="Rectangle à coins arrondis 7"/>
          <p:cNvSpPr/>
          <p:nvPr/>
        </p:nvSpPr>
        <p:spPr>
          <a:xfrm>
            <a:off x="838200" y="457200"/>
            <a:ext cx="6705600" cy="914400"/>
          </a:xfrm>
          <a:prstGeom prst="round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spcBef>
                <a:spcPts val="600"/>
              </a:spcBef>
              <a:spcAft>
                <a:spcPts val="600"/>
              </a:spcAft>
            </a:pPr>
            <a:r>
              <a:rPr lang="fr-FR" sz="4400" dirty="0">
                <a:solidFill>
                  <a:prstClr val="black"/>
                </a:solidFill>
                <a:cs typeface="Arial" charset="0"/>
              </a:rPr>
              <a:t>Plan du chapitre 2 </a:t>
            </a:r>
          </a:p>
        </p:txBody>
      </p:sp>
      <p:graphicFrame>
        <p:nvGraphicFramePr>
          <p:cNvPr id="9" name="Diagramme 8"/>
          <p:cNvGraphicFramePr/>
          <p:nvPr>
            <p:extLst>
              <p:ext uri="{D42A27DB-BD31-4B8C-83A1-F6EECF244321}">
                <p14:modId xmlns:p14="http://schemas.microsoft.com/office/powerpoint/2010/main" val="1321738866"/>
              </p:ext>
            </p:extLst>
          </p:nvPr>
        </p:nvGraphicFramePr>
        <p:xfrm>
          <a:off x="0" y="1524000"/>
          <a:ext cx="87630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Espace réservé du numéro de diapositive 9"/>
          <p:cNvSpPr>
            <a:spLocks noGrp="1"/>
          </p:cNvSpPr>
          <p:nvPr>
            <p:ph type="sldNum" sz="quarter" idx="12"/>
          </p:nvPr>
        </p:nvSpPr>
        <p:spPr>
          <a:xfrm>
            <a:off x="7010400" y="6492875"/>
            <a:ext cx="2133600" cy="365125"/>
          </a:xfrm>
        </p:spPr>
        <p:txBody>
          <a:bodyPr/>
          <a:lstStyle/>
          <a:p>
            <a:pPr>
              <a:defRPr/>
            </a:pPr>
            <a:fld id="{2132049E-20A5-42FB-A04C-ED173148570E}" type="slidenum">
              <a:rPr lang="fr-FR" sz="1400" b="1" smtClean="0">
                <a:solidFill>
                  <a:schemeClr val="tx1"/>
                </a:solidFill>
              </a:rPr>
              <a:pPr>
                <a:defRPr/>
              </a:pPr>
              <a:t>2</a:t>
            </a:fld>
            <a:endParaRPr lang="fr-FR" sz="1400" b="1"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Introduction</a:t>
            </a:r>
          </a:p>
        </p:txBody>
      </p:sp>
      <p:sp>
        <p:nvSpPr>
          <p:cNvPr id="11" name="ZoneTexte 10"/>
          <p:cNvSpPr txBox="1"/>
          <p:nvPr/>
        </p:nvSpPr>
        <p:spPr>
          <a:xfrm>
            <a:off x="0" y="1066800"/>
            <a:ext cx="9067800" cy="4532010"/>
          </a:xfrm>
          <a:prstGeom prst="rect">
            <a:avLst/>
          </a:prstGeom>
          <a:noFill/>
        </p:spPr>
        <p:txBody>
          <a:bodyPr wrap="square" rtlCol="0">
            <a:spAutoFit/>
          </a:bodyPr>
          <a:lstStyle/>
          <a:p>
            <a:endParaRPr lang="fr-FR" sz="5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b="1" dirty="0">
                <a:latin typeface="+mn-lt"/>
              </a:rPr>
              <a:t>UML (</a:t>
            </a:r>
            <a:r>
              <a:rPr lang="fr-FR" sz="2100" b="1" dirty="0" err="1">
                <a:latin typeface="+mn-lt"/>
              </a:rPr>
              <a:t>Unified</a:t>
            </a:r>
            <a:r>
              <a:rPr lang="fr-FR" sz="2100" b="1" dirty="0">
                <a:latin typeface="+mn-lt"/>
              </a:rPr>
              <a:t> </a:t>
            </a:r>
            <a:r>
              <a:rPr lang="fr-FR" sz="2100" b="1" dirty="0" err="1">
                <a:latin typeface="+mn-lt"/>
              </a:rPr>
              <a:t>Modeling</a:t>
            </a:r>
            <a:r>
              <a:rPr lang="fr-FR" sz="2100" b="1" dirty="0">
                <a:latin typeface="+mn-lt"/>
              </a:rPr>
              <a:t> </a:t>
            </a:r>
            <a:r>
              <a:rPr lang="fr-FR" sz="2100" b="1" dirty="0" err="1">
                <a:latin typeface="+mn-lt"/>
              </a:rPr>
              <a:t>Language</a:t>
            </a:r>
            <a:r>
              <a:rPr lang="fr-FR" sz="2100" b="1" dirty="0">
                <a:latin typeface="+mn-lt"/>
              </a:rPr>
              <a:t>) </a:t>
            </a:r>
            <a:r>
              <a:rPr lang="fr-FR" sz="2100" dirty="0">
                <a:latin typeface="+mn-lt"/>
              </a:rPr>
              <a:t>est un langage standardisé utilisé dans le domaine de l'</a:t>
            </a:r>
            <a:r>
              <a:rPr lang="fr-FR" sz="2100" b="1" dirty="0">
                <a:latin typeface="+mn-lt"/>
              </a:rPr>
              <a:t>ingénierie logicielle orientée objet</a:t>
            </a:r>
            <a:r>
              <a:rPr lang="fr-FR" sz="2100" dirty="0">
                <a:latin typeface="+mn-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n-lt"/>
              </a:rPr>
              <a:t>Il est </a:t>
            </a:r>
            <a:r>
              <a:rPr lang="fr-FR" sz="2100" b="1" dirty="0">
                <a:latin typeface="+mn-lt"/>
              </a:rPr>
              <a:t>composé</a:t>
            </a:r>
            <a:r>
              <a:rPr lang="fr-FR" sz="2100" dirty="0">
                <a:latin typeface="+mn-lt"/>
              </a:rPr>
              <a:t> d'un ensemble de techniques de </a:t>
            </a:r>
            <a:r>
              <a:rPr lang="fr-FR" sz="2100" b="1" dirty="0">
                <a:latin typeface="+mn-lt"/>
              </a:rPr>
              <a:t>notation graphique </a:t>
            </a:r>
            <a:r>
              <a:rPr lang="fr-FR" sz="2100" dirty="0">
                <a:latin typeface="+mn-lt"/>
              </a:rPr>
              <a:t>qui permettent de </a:t>
            </a:r>
            <a:r>
              <a:rPr lang="fr-FR" sz="2100" b="1" dirty="0">
                <a:latin typeface="+mn-lt"/>
              </a:rPr>
              <a:t>créer</a:t>
            </a:r>
            <a:r>
              <a:rPr lang="fr-FR" sz="2100" dirty="0">
                <a:latin typeface="+mn-lt"/>
              </a:rPr>
              <a:t> des </a:t>
            </a:r>
            <a:r>
              <a:rPr lang="fr-FR" sz="2100" b="1" dirty="0">
                <a:latin typeface="+mn-lt"/>
              </a:rPr>
              <a:t>modèles visuels </a:t>
            </a:r>
            <a:r>
              <a:rPr lang="fr-FR" sz="2100" dirty="0">
                <a:latin typeface="+mn-lt"/>
              </a:rPr>
              <a:t>de systèmes logiciels </a:t>
            </a:r>
            <a:r>
              <a:rPr lang="fr-FR" sz="2100" b="1" dirty="0">
                <a:latin typeface="+mn-lt"/>
              </a:rPr>
              <a:t>orientés objet</a:t>
            </a:r>
            <a:r>
              <a:rPr lang="fr-FR" sz="2100" dirty="0">
                <a:latin typeface="+mn-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b="1" dirty="0">
                <a:latin typeface="+mn-lt"/>
              </a:rPr>
              <a:t>UML</a:t>
            </a:r>
            <a:r>
              <a:rPr lang="fr-FR" sz="2100" dirty="0">
                <a:latin typeface="+mn-lt"/>
              </a:rPr>
              <a:t> </a:t>
            </a:r>
            <a:r>
              <a:rPr lang="fr-FR" sz="2100" b="1" dirty="0">
                <a:latin typeface="+mn-lt"/>
              </a:rPr>
              <a:t>intègre</a:t>
            </a:r>
            <a:r>
              <a:rPr lang="fr-FR" sz="2100" dirty="0">
                <a:latin typeface="+mn-lt"/>
              </a:rPr>
              <a:t> des techniques de </a:t>
            </a:r>
            <a:r>
              <a:rPr lang="fr-FR" sz="2100" b="1" dirty="0">
                <a:latin typeface="+mn-lt"/>
              </a:rPr>
              <a:t>modélisation de données</a:t>
            </a:r>
            <a:r>
              <a:rPr lang="fr-FR" sz="2100" dirty="0">
                <a:latin typeface="+mn-lt"/>
              </a:rPr>
              <a:t>, de </a:t>
            </a:r>
            <a:r>
              <a:rPr lang="fr-FR" sz="2100" b="1" dirty="0">
                <a:latin typeface="+mn-lt"/>
              </a:rPr>
              <a:t>modélisation d'entreprise</a:t>
            </a:r>
            <a:r>
              <a:rPr lang="fr-FR" sz="2100" dirty="0">
                <a:latin typeface="+mn-lt"/>
              </a:rPr>
              <a:t>, de </a:t>
            </a:r>
            <a:r>
              <a:rPr lang="fr-FR" sz="2100" b="1" dirty="0">
                <a:latin typeface="+mn-lt"/>
              </a:rPr>
              <a:t>modélisation d'objets </a:t>
            </a:r>
            <a:r>
              <a:rPr lang="fr-FR" sz="2100" dirty="0">
                <a:latin typeface="+mn-lt"/>
              </a:rPr>
              <a:t>et de </a:t>
            </a:r>
            <a:r>
              <a:rPr lang="fr-FR" sz="2100" b="1" dirty="0">
                <a:latin typeface="+mn-lt"/>
              </a:rPr>
              <a:t>modélisation de composants</a:t>
            </a:r>
            <a:r>
              <a:rPr lang="fr-FR" sz="2100" dirty="0">
                <a:latin typeface="+mn-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n-lt"/>
              </a:rPr>
              <a:t>Il peut être </a:t>
            </a:r>
            <a:r>
              <a:rPr lang="fr-FR" sz="2100" b="1" dirty="0">
                <a:latin typeface="+mn-lt"/>
              </a:rPr>
              <a:t>utilisé</a:t>
            </a:r>
            <a:r>
              <a:rPr lang="fr-FR" sz="2100" dirty="0">
                <a:latin typeface="+mn-lt"/>
              </a:rPr>
              <a:t> à différentes </a:t>
            </a:r>
            <a:r>
              <a:rPr lang="fr-FR" sz="2100" b="1" dirty="0">
                <a:latin typeface="+mn-lt"/>
              </a:rPr>
              <a:t>étapes</a:t>
            </a:r>
            <a:r>
              <a:rPr lang="fr-FR" sz="2100" dirty="0">
                <a:latin typeface="+mn-lt"/>
              </a:rPr>
              <a:t> du cycle de vie du </a:t>
            </a:r>
            <a:r>
              <a:rPr lang="fr-FR" sz="2100" b="1" dirty="0">
                <a:latin typeface="+mn-lt"/>
              </a:rPr>
              <a:t>développement logiciel</a:t>
            </a:r>
            <a:r>
              <a:rPr lang="fr-FR" sz="2100" dirty="0">
                <a:latin typeface="+mn-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b="1" dirty="0">
                <a:latin typeface="+mn-lt"/>
              </a:rPr>
              <a:t>UML</a:t>
            </a:r>
            <a:r>
              <a:rPr lang="fr-FR" sz="2100" dirty="0">
                <a:latin typeface="+mn-lt"/>
              </a:rPr>
              <a:t> est </a:t>
            </a:r>
            <a:r>
              <a:rPr lang="fr-FR" sz="2100" b="1" dirty="0">
                <a:latin typeface="+mn-lt"/>
              </a:rPr>
              <a:t>compatible</a:t>
            </a:r>
            <a:r>
              <a:rPr lang="fr-FR" sz="2100" dirty="0">
                <a:latin typeface="+mn-lt"/>
              </a:rPr>
              <a:t> avec différentes </a:t>
            </a:r>
            <a:r>
              <a:rPr lang="fr-FR" sz="2100" b="1" dirty="0">
                <a:latin typeface="+mn-lt"/>
              </a:rPr>
              <a:t>technologies</a:t>
            </a:r>
            <a:r>
              <a:rPr lang="fr-FR" sz="2100" dirty="0">
                <a:latin typeface="+mn-lt"/>
              </a:rPr>
              <a:t> de </a:t>
            </a:r>
            <a:r>
              <a:rPr lang="fr-FR" sz="2100" b="1" dirty="0">
                <a:latin typeface="+mn-lt"/>
              </a:rPr>
              <a:t>mise en œuvre</a:t>
            </a:r>
            <a:r>
              <a:rPr lang="fr-FR" sz="2100" dirty="0">
                <a:latin typeface="+mn-lt"/>
              </a:rPr>
              <a:t>.</a:t>
            </a:r>
            <a:endParaRPr lang="fr-FR" sz="2000" dirty="0">
              <a:latin typeface="+mj-lt"/>
            </a:endParaRPr>
          </a:p>
        </p:txBody>
      </p:sp>
    </p:spTree>
    <p:extLst>
      <p:ext uri="{BB962C8B-B14F-4D97-AF65-F5344CB8AC3E}">
        <p14:creationId xmlns:p14="http://schemas.microsoft.com/office/powerpoint/2010/main" val="1802798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Exploration intégrée: Modélisation, modèle, conception orientée objet et évolutions d’UML</a:t>
            </a:r>
          </a:p>
        </p:txBody>
      </p:sp>
      <p:sp>
        <p:nvSpPr>
          <p:cNvPr id="6" name="ZoneTexte 5"/>
          <p:cNvSpPr txBox="1"/>
          <p:nvPr/>
        </p:nvSpPr>
        <p:spPr>
          <a:xfrm>
            <a:off x="0" y="1059180"/>
            <a:ext cx="9144000" cy="1569660"/>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Modélisation</a:t>
            </a:r>
            <a:endParaRPr lang="fr-FR" sz="3600" b="1" dirty="0">
              <a:solidFill>
                <a:srgbClr val="FFC000"/>
              </a:solidFill>
              <a:latin typeface="Andalus" panose="02020603050405020304" pitchFamily="18" charset="-78"/>
              <a:cs typeface="Andalus" panose="02020603050405020304" pitchFamily="18" charset="-78"/>
            </a:endParaRPr>
          </a:p>
          <a:p>
            <a:pPr algn="just"/>
            <a:r>
              <a:rPr lang="fr-FR" sz="2000" dirty="0">
                <a:latin typeface="+mn-lt"/>
                <a:cs typeface="Andalus" panose="02020603050405020304" pitchFamily="18" charset="-78"/>
              </a:rPr>
              <a:t>Une </a:t>
            </a:r>
            <a:r>
              <a:rPr lang="fr-FR" sz="2000" b="1" dirty="0">
                <a:latin typeface="+mn-lt"/>
                <a:cs typeface="Andalus" panose="02020603050405020304" pitchFamily="18" charset="-78"/>
              </a:rPr>
              <a:t>modélisation</a:t>
            </a:r>
            <a:r>
              <a:rPr lang="fr-FR" sz="2000" dirty="0">
                <a:latin typeface="+mn-lt"/>
                <a:cs typeface="Andalus" panose="02020603050405020304" pitchFamily="18" charset="-78"/>
              </a:rPr>
              <a:t> est une représentation </a:t>
            </a:r>
            <a:r>
              <a:rPr lang="fr-FR" sz="2000" b="1" dirty="0">
                <a:latin typeface="+mn-lt"/>
                <a:cs typeface="Andalus" panose="02020603050405020304" pitchFamily="18" charset="-78"/>
              </a:rPr>
              <a:t>simplifiée</a:t>
            </a:r>
            <a:r>
              <a:rPr lang="fr-FR" sz="2000" dirty="0">
                <a:latin typeface="+mn-lt"/>
                <a:cs typeface="Andalus" panose="02020603050405020304" pitchFamily="18" charset="-78"/>
              </a:rPr>
              <a:t> d’une </a:t>
            </a:r>
            <a:r>
              <a:rPr lang="fr-FR" sz="2000" b="1" dirty="0">
                <a:latin typeface="+mn-lt"/>
                <a:cs typeface="Andalus" panose="02020603050405020304" pitchFamily="18" charset="-78"/>
              </a:rPr>
              <a:t>réalité</a:t>
            </a:r>
            <a:r>
              <a:rPr lang="fr-FR" sz="2000" dirty="0">
                <a:latin typeface="+mn-lt"/>
                <a:cs typeface="Andalus" panose="02020603050405020304" pitchFamily="18" charset="-78"/>
              </a:rPr>
              <a:t>. Elle permet de </a:t>
            </a:r>
            <a:r>
              <a:rPr lang="fr-FR" sz="2000" b="1" dirty="0">
                <a:latin typeface="+mn-lt"/>
                <a:cs typeface="Andalus" panose="02020603050405020304" pitchFamily="18" charset="-78"/>
              </a:rPr>
              <a:t>capturer</a:t>
            </a:r>
            <a:r>
              <a:rPr lang="fr-FR" sz="2000" dirty="0">
                <a:latin typeface="+mn-lt"/>
                <a:cs typeface="Andalus" panose="02020603050405020304" pitchFamily="18" charset="-78"/>
              </a:rPr>
              <a:t> des aspects </a:t>
            </a:r>
            <a:r>
              <a:rPr lang="fr-FR" sz="2000" b="1" dirty="0">
                <a:latin typeface="+mn-lt"/>
                <a:cs typeface="Andalus" panose="02020603050405020304" pitchFamily="18" charset="-78"/>
              </a:rPr>
              <a:t>pertinents</a:t>
            </a:r>
            <a:r>
              <a:rPr lang="fr-FR" sz="2000" dirty="0">
                <a:latin typeface="+mn-lt"/>
                <a:cs typeface="Andalus" panose="02020603050405020304" pitchFamily="18" charset="-78"/>
              </a:rPr>
              <a:t> pour répondre a un </a:t>
            </a:r>
            <a:r>
              <a:rPr lang="fr-FR" sz="2000" b="1" dirty="0">
                <a:latin typeface="+mn-lt"/>
                <a:cs typeface="Andalus" panose="02020603050405020304" pitchFamily="18" charset="-78"/>
              </a:rPr>
              <a:t>objectif défini a priori</a:t>
            </a:r>
            <a:r>
              <a:rPr lang="fr-FR" sz="2000" dirty="0">
                <a:latin typeface="+mn-lt"/>
                <a:cs typeface="Andalus" panose="02020603050405020304" pitchFamily="18" charset="-78"/>
              </a:rPr>
              <a:t>.</a:t>
            </a:r>
          </a:p>
          <a:p>
            <a:pPr algn="just"/>
            <a:endParaRPr lang="fr-FR" sz="2000" dirty="0">
              <a:latin typeface="+mn-lt"/>
              <a:cs typeface="Andalus" panose="02020603050405020304" pitchFamily="18" charset="-78"/>
            </a:endParaRPr>
          </a:p>
        </p:txBody>
      </p:sp>
      <p:pic>
        <p:nvPicPr>
          <p:cNvPr id="7" name="Image 6"/>
          <p:cNvPicPr>
            <a:picLocks noChangeAspect="1"/>
          </p:cNvPicPr>
          <p:nvPr/>
        </p:nvPicPr>
        <p:blipFill>
          <a:blip r:embed="rId3"/>
          <a:stretch>
            <a:fillRect/>
          </a:stretch>
        </p:blipFill>
        <p:spPr>
          <a:xfrm>
            <a:off x="1527562" y="2384365"/>
            <a:ext cx="5940038" cy="2862046"/>
          </a:xfrm>
          <a:prstGeom prst="rect">
            <a:avLst/>
          </a:prstGeom>
        </p:spPr>
      </p:pic>
      <p:sp>
        <p:nvSpPr>
          <p:cNvPr id="8" name="Rectangle 7"/>
          <p:cNvSpPr/>
          <p:nvPr/>
        </p:nvSpPr>
        <p:spPr>
          <a:xfrm>
            <a:off x="2286000" y="5263628"/>
            <a:ext cx="4956748" cy="381000"/>
          </a:xfrm>
          <a:prstGeom prst="rect">
            <a:avLst/>
          </a:prstGeom>
        </p:spPr>
        <p:txBody>
          <a:bodyPr wrap="none" lIns="0" tIns="0" rIns="0" bIns="0">
            <a:noAutofit/>
          </a:bodyPr>
          <a:lstStyle/>
          <a:p>
            <a:pPr algn="ctr"/>
            <a:r>
              <a:rPr lang="en-US" sz="2000" dirty="0" err="1">
                <a:latin typeface="+mj-lt"/>
              </a:rPr>
              <a:t>Exemple</a:t>
            </a:r>
            <a:r>
              <a:rPr lang="en-US" sz="2000" dirty="0">
                <a:latin typeface="+mj-lt"/>
              </a:rPr>
              <a:t> type </a:t>
            </a:r>
            <a:r>
              <a:rPr lang="en-US" sz="2000" dirty="0" err="1">
                <a:latin typeface="+mj-lt"/>
              </a:rPr>
              <a:t>d’une</a:t>
            </a:r>
            <a:r>
              <a:rPr lang="en-US" sz="2000" dirty="0">
                <a:latin typeface="+mj-lt"/>
              </a:rPr>
              <a:t> </a:t>
            </a:r>
            <a:r>
              <a:rPr lang="en-US" sz="2000" dirty="0" err="1">
                <a:latin typeface="+mj-lt"/>
              </a:rPr>
              <a:t>modelisation</a:t>
            </a:r>
            <a:r>
              <a:rPr lang="en-US" sz="2000" dirty="0">
                <a:latin typeface="+mj-lt"/>
              </a:rPr>
              <a:t>.</a:t>
            </a:r>
          </a:p>
        </p:txBody>
      </p:sp>
      <p:sp>
        <p:nvSpPr>
          <p:cNvPr id="2" name="Rectangle 1"/>
          <p:cNvSpPr/>
          <p:nvPr/>
        </p:nvSpPr>
        <p:spPr>
          <a:xfrm>
            <a:off x="76200" y="5473005"/>
            <a:ext cx="8991600" cy="1384995"/>
          </a:xfrm>
          <a:prstGeom prst="rect">
            <a:avLst/>
          </a:prstGeom>
        </p:spPr>
        <p:txBody>
          <a:bodyPr wrap="square">
            <a:spAutoFit/>
          </a:bodyPr>
          <a:lstStyle/>
          <a:p>
            <a:pPr algn="just"/>
            <a:r>
              <a:rPr lang="fr-FR" sz="2100" b="1" dirty="0">
                <a:latin typeface="+mn-lt"/>
              </a:rPr>
              <a:t>Exemple :</a:t>
            </a:r>
          </a:p>
          <a:p>
            <a:pPr algn="just"/>
            <a:r>
              <a:rPr lang="fr-FR" sz="2100" dirty="0">
                <a:latin typeface="+mn-lt"/>
              </a:rPr>
              <a:t>Un </a:t>
            </a:r>
            <a:r>
              <a:rPr lang="fr-FR" sz="2100" b="1" dirty="0">
                <a:latin typeface="+mn-lt"/>
              </a:rPr>
              <a:t>astronaute</a:t>
            </a:r>
            <a:r>
              <a:rPr lang="fr-FR" sz="2100" dirty="0">
                <a:latin typeface="+mn-lt"/>
              </a:rPr>
              <a:t> modélisera la </a:t>
            </a:r>
            <a:r>
              <a:rPr lang="fr-FR" sz="2100" b="1" dirty="0">
                <a:latin typeface="+mn-lt"/>
              </a:rPr>
              <a:t>Lune</a:t>
            </a:r>
            <a:r>
              <a:rPr lang="fr-FR" sz="2100" dirty="0">
                <a:latin typeface="+mn-lt"/>
              </a:rPr>
              <a:t> comme un corps </a:t>
            </a:r>
            <a:r>
              <a:rPr lang="fr-FR" sz="2100" b="1" dirty="0">
                <a:latin typeface="+mn-lt"/>
              </a:rPr>
              <a:t>céleste</a:t>
            </a:r>
            <a:r>
              <a:rPr lang="fr-FR" sz="2100" dirty="0">
                <a:latin typeface="+mn-lt"/>
              </a:rPr>
              <a:t> ayant une certaine </a:t>
            </a:r>
            <a:r>
              <a:rPr lang="fr-FR" sz="2100" b="1" dirty="0">
                <a:latin typeface="+mn-lt"/>
              </a:rPr>
              <a:t>masse</a:t>
            </a:r>
            <a:r>
              <a:rPr lang="fr-FR" sz="2100" dirty="0">
                <a:latin typeface="+mn-lt"/>
              </a:rPr>
              <a:t> et se trouvant a une certaine </a:t>
            </a:r>
            <a:r>
              <a:rPr lang="fr-FR" sz="2100" b="1" dirty="0">
                <a:latin typeface="+mn-lt"/>
              </a:rPr>
              <a:t>distance</a:t>
            </a:r>
            <a:r>
              <a:rPr lang="fr-FR" sz="2100" dirty="0">
                <a:latin typeface="+mn-lt"/>
              </a:rPr>
              <a:t> de la </a:t>
            </a:r>
            <a:r>
              <a:rPr lang="fr-FR" sz="2100" b="1" dirty="0">
                <a:latin typeface="+mn-lt"/>
              </a:rPr>
              <a:t>Terre</a:t>
            </a:r>
            <a:r>
              <a:rPr lang="fr-FR" sz="2100" dirty="0">
                <a:latin typeface="+mn-lt"/>
              </a:rPr>
              <a:t>, alors qu’un </a:t>
            </a:r>
            <a:r>
              <a:rPr lang="fr-FR" sz="2100" b="1" dirty="0">
                <a:latin typeface="+mn-lt"/>
              </a:rPr>
              <a:t>poète</a:t>
            </a:r>
            <a:r>
              <a:rPr lang="fr-FR" sz="2100" dirty="0">
                <a:latin typeface="+mn-lt"/>
              </a:rPr>
              <a:t> la modélisera comme une </a:t>
            </a:r>
            <a:r>
              <a:rPr lang="fr-FR" sz="2100" b="1" dirty="0">
                <a:latin typeface="+mn-lt"/>
              </a:rPr>
              <a:t>dame</a:t>
            </a:r>
            <a:r>
              <a:rPr lang="fr-FR" sz="2100" dirty="0">
                <a:latin typeface="+mn-lt"/>
              </a:rPr>
              <a:t> avec qu’il peut </a:t>
            </a:r>
            <a:r>
              <a:rPr lang="fr-FR" sz="2100" b="1" dirty="0">
                <a:latin typeface="+mn-lt"/>
              </a:rPr>
              <a:t>avoir</a:t>
            </a:r>
            <a:r>
              <a:rPr lang="fr-FR" sz="2100" dirty="0">
                <a:latin typeface="+mn-lt"/>
              </a:rPr>
              <a:t> une </a:t>
            </a:r>
            <a:r>
              <a:rPr lang="fr-FR" sz="2100" b="1" dirty="0">
                <a:latin typeface="+mn-lt"/>
              </a:rPr>
              <a:t>conversation</a:t>
            </a:r>
            <a:r>
              <a:rPr lang="fr-FR" sz="2100" dirty="0">
                <a:latin typeface="+mn-lt"/>
              </a:rPr>
              <a:t>.</a:t>
            </a:r>
          </a:p>
        </p:txBody>
      </p:sp>
    </p:spTree>
    <p:extLst>
      <p:ext uri="{BB962C8B-B14F-4D97-AF65-F5344CB8AC3E}">
        <p14:creationId xmlns:p14="http://schemas.microsoft.com/office/powerpoint/2010/main" val="2901510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Exploration intégrée: Modélisation, modèle, conception orientée objet et évolutions d’UML</a:t>
            </a:r>
          </a:p>
        </p:txBody>
      </p:sp>
      <p:sp>
        <p:nvSpPr>
          <p:cNvPr id="6" name="ZoneTexte 5"/>
          <p:cNvSpPr txBox="1"/>
          <p:nvPr/>
        </p:nvSpPr>
        <p:spPr>
          <a:xfrm>
            <a:off x="0" y="1059180"/>
            <a:ext cx="9144000" cy="5978560"/>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Modèle</a:t>
            </a:r>
            <a:endParaRPr lang="fr-FR" sz="3600" b="1" dirty="0">
              <a:solidFill>
                <a:srgbClr val="FFC000"/>
              </a:solidFill>
              <a:latin typeface="Andalus" panose="02020603050405020304" pitchFamily="18" charset="-78"/>
              <a:cs typeface="Andalus" panose="02020603050405020304" pitchFamily="18" charset="-78"/>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n-lt"/>
                <a:cs typeface="Andalus" panose="02020603050405020304" pitchFamily="18" charset="-78"/>
              </a:rPr>
              <a:t>Un </a:t>
            </a:r>
            <a:r>
              <a:rPr lang="fr-FR" sz="2100" b="1" dirty="0">
                <a:latin typeface="+mn-lt"/>
                <a:cs typeface="Andalus" panose="02020603050405020304" pitchFamily="18" charset="-78"/>
              </a:rPr>
              <a:t>modèle</a:t>
            </a:r>
            <a:r>
              <a:rPr lang="fr-FR" sz="2100" dirty="0">
                <a:latin typeface="+mn-lt"/>
                <a:cs typeface="Andalus" panose="02020603050405020304" pitchFamily="18" charset="-78"/>
              </a:rPr>
              <a:t> est une </a:t>
            </a:r>
            <a:r>
              <a:rPr lang="fr-FR" sz="2100" b="1" dirty="0">
                <a:latin typeface="+mn-lt"/>
                <a:cs typeface="Andalus" panose="02020603050405020304" pitchFamily="18" charset="-78"/>
              </a:rPr>
              <a:t>représentation</a:t>
            </a:r>
            <a:r>
              <a:rPr lang="fr-FR" sz="2100" dirty="0">
                <a:latin typeface="+mn-lt"/>
                <a:cs typeface="Andalus" panose="02020603050405020304" pitchFamily="18" charset="-78"/>
              </a:rPr>
              <a:t> </a:t>
            </a:r>
            <a:r>
              <a:rPr lang="fr-FR" sz="2100" b="1" dirty="0">
                <a:latin typeface="+mn-lt"/>
                <a:cs typeface="Andalus" panose="02020603050405020304" pitchFamily="18" charset="-78"/>
              </a:rPr>
              <a:t>abstraite</a:t>
            </a:r>
            <a:r>
              <a:rPr lang="fr-FR" sz="2100" dirty="0">
                <a:latin typeface="+mn-lt"/>
                <a:cs typeface="Andalus" panose="02020603050405020304" pitchFamily="18" charset="-78"/>
              </a:rPr>
              <a:t> de la </a:t>
            </a:r>
            <a:r>
              <a:rPr lang="fr-FR" sz="2100" b="1" dirty="0">
                <a:latin typeface="+mn-lt"/>
                <a:cs typeface="Andalus" panose="02020603050405020304" pitchFamily="18" charset="-78"/>
              </a:rPr>
              <a:t>réalité</a:t>
            </a:r>
            <a:r>
              <a:rPr lang="fr-FR" sz="2100" dirty="0">
                <a:latin typeface="+mn-lt"/>
                <a:cs typeface="Andalus" panose="02020603050405020304" pitchFamily="18" charset="-78"/>
              </a:rPr>
              <a:t> qui </a:t>
            </a:r>
            <a:r>
              <a:rPr lang="fr-FR" sz="2100" b="1" dirty="0">
                <a:latin typeface="+mn-lt"/>
                <a:cs typeface="Andalus" panose="02020603050405020304" pitchFamily="18" charset="-78"/>
              </a:rPr>
              <a:t>simplifie</a:t>
            </a:r>
            <a:r>
              <a:rPr lang="fr-FR" sz="2100" dirty="0">
                <a:latin typeface="+mn-lt"/>
                <a:cs typeface="Andalus" panose="02020603050405020304" pitchFamily="18" charset="-78"/>
              </a:rPr>
              <a:t> un </a:t>
            </a:r>
            <a:r>
              <a:rPr lang="fr-FR" sz="2100" b="1" dirty="0">
                <a:latin typeface="+mn-lt"/>
                <a:cs typeface="Andalus" panose="02020603050405020304" pitchFamily="18" charset="-78"/>
              </a:rPr>
              <a:t>phénomène</a:t>
            </a:r>
            <a:r>
              <a:rPr lang="fr-FR" sz="2100" dirty="0">
                <a:latin typeface="+mn-lt"/>
                <a:cs typeface="Andalus" panose="02020603050405020304" pitchFamily="18" charset="-78"/>
              </a:rPr>
              <a:t> en </a:t>
            </a:r>
            <a:r>
              <a:rPr lang="fr-FR" sz="2100" b="1" dirty="0">
                <a:latin typeface="+mn-lt"/>
                <a:cs typeface="Andalus" panose="02020603050405020304" pitchFamily="18" charset="-78"/>
              </a:rPr>
              <a:t>excluant</a:t>
            </a:r>
            <a:r>
              <a:rPr lang="fr-FR" sz="2100" dirty="0">
                <a:latin typeface="+mn-lt"/>
                <a:cs typeface="Andalus" panose="02020603050405020304" pitchFamily="18" charset="-78"/>
              </a:rPr>
              <a:t> certains </a:t>
            </a:r>
            <a:r>
              <a:rPr lang="fr-FR" sz="2100" b="1" dirty="0">
                <a:latin typeface="+mn-lt"/>
                <a:cs typeface="Andalus" panose="02020603050405020304" pitchFamily="18" charset="-78"/>
              </a:rPr>
              <a:t>détails</a:t>
            </a:r>
            <a:r>
              <a:rPr lang="fr-FR" sz="2100" dirty="0">
                <a:latin typeface="+mn-lt"/>
                <a:cs typeface="Andalus" panose="02020603050405020304" pitchFamily="18" charset="-78"/>
              </a:rPr>
              <a:t> du monde réel.</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n-lt"/>
                <a:cs typeface="Andalus" panose="02020603050405020304" pitchFamily="18" charset="-78"/>
              </a:rPr>
              <a:t>Il vise à </a:t>
            </a:r>
            <a:r>
              <a:rPr lang="fr-FR" sz="2100" b="1" dirty="0">
                <a:latin typeface="+mn-lt"/>
                <a:cs typeface="Andalus" panose="02020603050405020304" pitchFamily="18" charset="-78"/>
              </a:rPr>
              <a:t>réduire</a:t>
            </a:r>
            <a:r>
              <a:rPr lang="fr-FR" sz="2100" dirty="0">
                <a:latin typeface="+mn-lt"/>
                <a:cs typeface="Andalus" panose="02020603050405020304" pitchFamily="18" charset="-78"/>
              </a:rPr>
              <a:t> la complexité en </a:t>
            </a:r>
            <a:r>
              <a:rPr lang="fr-FR" sz="2100" b="1" dirty="0">
                <a:latin typeface="+mn-lt"/>
                <a:cs typeface="Andalus" panose="02020603050405020304" pitchFamily="18" charset="-78"/>
              </a:rPr>
              <a:t>éliminant</a:t>
            </a:r>
            <a:r>
              <a:rPr lang="fr-FR" sz="2100" dirty="0">
                <a:latin typeface="+mn-lt"/>
                <a:cs typeface="Andalus" panose="02020603050405020304" pitchFamily="18" charset="-78"/>
              </a:rPr>
              <a:t> les détails </a:t>
            </a:r>
            <a:r>
              <a:rPr lang="fr-FR" sz="2100" b="1" dirty="0">
                <a:latin typeface="+mn-lt"/>
                <a:cs typeface="Andalus" panose="02020603050405020304" pitchFamily="18" charset="-78"/>
              </a:rPr>
              <a:t>insignifiants</a:t>
            </a:r>
            <a:r>
              <a:rPr lang="fr-FR" sz="2100" dirty="0">
                <a:latin typeface="+mn-lt"/>
                <a:cs typeface="Andalus" panose="02020603050405020304" pitchFamily="18" charset="-78"/>
              </a:rPr>
              <a:t> pour le comportement du </a:t>
            </a:r>
            <a:r>
              <a:rPr lang="fr-FR" sz="2100" b="1" dirty="0">
                <a:latin typeface="+mn-lt"/>
                <a:cs typeface="Andalus" panose="02020603050405020304" pitchFamily="18" charset="-78"/>
              </a:rPr>
              <a:t>phénomène</a:t>
            </a:r>
            <a:r>
              <a:rPr lang="fr-FR" sz="2100" dirty="0">
                <a:latin typeface="+mn-lt"/>
                <a:cs typeface="Andalus" panose="02020603050405020304" pitchFamily="18" charset="-78"/>
              </a:rPr>
              <a:t> </a:t>
            </a:r>
            <a:r>
              <a:rPr lang="fr-FR" sz="2100" b="1" dirty="0">
                <a:latin typeface="+mn-lt"/>
                <a:cs typeface="Andalus" panose="02020603050405020304" pitchFamily="18" charset="-78"/>
              </a:rPr>
              <a:t>étudié</a:t>
            </a:r>
            <a:r>
              <a:rPr lang="fr-FR" sz="2100" dirty="0">
                <a:latin typeface="+mn-lt"/>
                <a:cs typeface="Andalus" panose="02020603050405020304" pitchFamily="18" charset="-78"/>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n-lt"/>
                <a:cs typeface="Andalus" panose="02020603050405020304" pitchFamily="18" charset="-78"/>
              </a:rPr>
              <a:t>Le </a:t>
            </a:r>
            <a:r>
              <a:rPr lang="fr-FR" sz="2100" b="1" dirty="0">
                <a:latin typeface="+mn-lt"/>
                <a:cs typeface="Andalus" panose="02020603050405020304" pitchFamily="18" charset="-78"/>
              </a:rPr>
              <a:t>modèle</a:t>
            </a:r>
            <a:r>
              <a:rPr lang="fr-FR" sz="2100" dirty="0">
                <a:latin typeface="+mn-lt"/>
                <a:cs typeface="Andalus" panose="02020603050405020304" pitchFamily="18" charset="-78"/>
              </a:rPr>
              <a:t> reflète ce que son </a:t>
            </a:r>
            <a:r>
              <a:rPr lang="fr-FR" sz="2100" b="1" dirty="0">
                <a:latin typeface="+mn-lt"/>
                <a:cs typeface="Andalus" panose="02020603050405020304" pitchFamily="18" charset="-78"/>
              </a:rPr>
              <a:t>concepteur</a:t>
            </a:r>
            <a:r>
              <a:rPr lang="fr-FR" sz="2100" dirty="0">
                <a:latin typeface="+mn-lt"/>
                <a:cs typeface="Andalus" panose="02020603050405020304" pitchFamily="18" charset="-78"/>
              </a:rPr>
              <a:t> considère comme </a:t>
            </a:r>
            <a:r>
              <a:rPr lang="fr-FR" sz="2100" b="1" dirty="0">
                <a:latin typeface="+mn-lt"/>
                <a:cs typeface="Andalus" panose="02020603050405020304" pitchFamily="18" charset="-78"/>
              </a:rPr>
              <a:t>important</a:t>
            </a:r>
            <a:r>
              <a:rPr lang="fr-FR" sz="2100" dirty="0">
                <a:latin typeface="+mn-lt"/>
                <a:cs typeface="Andalus" panose="02020603050405020304" pitchFamily="18" charset="-78"/>
              </a:rPr>
              <a:t> pour la </a:t>
            </a:r>
            <a:r>
              <a:rPr lang="fr-FR" sz="2100" b="1" dirty="0">
                <a:latin typeface="+mn-lt"/>
                <a:cs typeface="Andalus" panose="02020603050405020304" pitchFamily="18" charset="-78"/>
              </a:rPr>
              <a:t>compréhension</a:t>
            </a:r>
            <a:r>
              <a:rPr lang="fr-FR" sz="2100" dirty="0">
                <a:latin typeface="+mn-lt"/>
                <a:cs typeface="Andalus" panose="02020603050405020304" pitchFamily="18" charset="-78"/>
              </a:rPr>
              <a:t> et la </a:t>
            </a:r>
            <a:r>
              <a:rPr lang="fr-FR" sz="2100" b="1" dirty="0">
                <a:latin typeface="+mn-lt"/>
                <a:cs typeface="Andalus" panose="02020603050405020304" pitchFamily="18" charset="-78"/>
              </a:rPr>
              <a:t>prédiction</a:t>
            </a:r>
            <a:r>
              <a:rPr lang="fr-FR" sz="2100" dirty="0">
                <a:latin typeface="+mn-lt"/>
                <a:cs typeface="Andalus" panose="02020603050405020304" pitchFamily="18" charset="-78"/>
              </a:rPr>
              <a:t> du </a:t>
            </a:r>
            <a:r>
              <a:rPr lang="fr-FR" sz="2100" b="1" dirty="0">
                <a:latin typeface="+mn-lt"/>
                <a:cs typeface="Andalus" panose="02020603050405020304" pitchFamily="18" charset="-78"/>
              </a:rPr>
              <a:t>phénomène</a:t>
            </a:r>
            <a:r>
              <a:rPr lang="fr-FR" sz="2100" dirty="0">
                <a:latin typeface="+mn-lt"/>
                <a:cs typeface="Andalus" panose="02020603050405020304" pitchFamily="18" charset="-78"/>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n-lt"/>
                <a:cs typeface="Andalus" panose="02020603050405020304" pitchFamily="18" charset="-78"/>
              </a:rPr>
              <a:t>Les limites du </a:t>
            </a:r>
            <a:r>
              <a:rPr lang="fr-FR" sz="2100" b="1" dirty="0">
                <a:latin typeface="+mn-lt"/>
                <a:cs typeface="Andalus" panose="02020603050405020304" pitchFamily="18" charset="-78"/>
              </a:rPr>
              <a:t>modèle</a:t>
            </a:r>
            <a:r>
              <a:rPr lang="fr-FR" sz="2100" dirty="0">
                <a:latin typeface="+mn-lt"/>
                <a:cs typeface="Andalus" panose="02020603050405020304" pitchFamily="18" charset="-78"/>
              </a:rPr>
              <a:t> dépendent des </a:t>
            </a:r>
            <a:r>
              <a:rPr lang="fr-FR" sz="2100" b="1" dirty="0">
                <a:latin typeface="+mn-lt"/>
                <a:cs typeface="Andalus" panose="02020603050405020304" pitchFamily="18" charset="-78"/>
              </a:rPr>
              <a:t>objectifs</a:t>
            </a:r>
            <a:r>
              <a:rPr lang="fr-FR" sz="2100" dirty="0">
                <a:latin typeface="+mn-lt"/>
                <a:cs typeface="Andalus" panose="02020603050405020304" pitchFamily="18" charset="-78"/>
              </a:rPr>
              <a:t> </a:t>
            </a:r>
            <a:r>
              <a:rPr lang="fr-FR" sz="2100" b="1" dirty="0">
                <a:latin typeface="+mn-lt"/>
                <a:cs typeface="Andalus" panose="02020603050405020304" pitchFamily="18" charset="-78"/>
              </a:rPr>
              <a:t>fixés</a:t>
            </a:r>
            <a:r>
              <a:rPr lang="fr-FR" sz="2100" dirty="0">
                <a:latin typeface="+mn-lt"/>
                <a:cs typeface="Andalus" panose="02020603050405020304" pitchFamily="18" charset="-78"/>
              </a:rPr>
              <a:t> par le </a:t>
            </a:r>
            <a:r>
              <a:rPr lang="fr-FR" sz="2100" b="1" dirty="0">
                <a:latin typeface="+mn-lt"/>
                <a:cs typeface="Andalus" panose="02020603050405020304" pitchFamily="18" charset="-78"/>
              </a:rPr>
              <a:t>concepteur</a:t>
            </a:r>
            <a:r>
              <a:rPr lang="fr-FR" sz="2100" dirty="0">
                <a:latin typeface="+mn-lt"/>
                <a:cs typeface="Andalus" panose="02020603050405020304" pitchFamily="18" charset="-78"/>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n-lt"/>
                <a:cs typeface="Andalus" panose="02020603050405020304" pitchFamily="18" charset="-78"/>
              </a:rPr>
              <a:t>Quand un </a:t>
            </a:r>
            <a:r>
              <a:rPr lang="fr-FR" sz="2100" b="1" dirty="0">
                <a:latin typeface="+mn-lt"/>
                <a:cs typeface="Andalus" panose="02020603050405020304" pitchFamily="18" charset="-78"/>
              </a:rPr>
              <a:t>modèle</a:t>
            </a:r>
            <a:r>
              <a:rPr lang="fr-FR" sz="2100" dirty="0">
                <a:latin typeface="+mn-lt"/>
                <a:cs typeface="Andalus" panose="02020603050405020304" pitchFamily="18" charset="-78"/>
              </a:rPr>
              <a:t> devient </a:t>
            </a:r>
            <a:r>
              <a:rPr lang="fr-FR" sz="2100" b="1" dirty="0">
                <a:latin typeface="+mn-lt"/>
                <a:cs typeface="Andalus" panose="02020603050405020304" pitchFamily="18" charset="-78"/>
              </a:rPr>
              <a:t>complexe</a:t>
            </a:r>
            <a:r>
              <a:rPr lang="fr-FR" sz="2100" dirty="0">
                <a:latin typeface="+mn-lt"/>
                <a:cs typeface="Andalus" panose="02020603050405020304" pitchFamily="18" charset="-78"/>
              </a:rPr>
              <a:t>, il est préférable de le </a:t>
            </a:r>
            <a:r>
              <a:rPr lang="fr-FR" sz="2100" b="1" dirty="0">
                <a:latin typeface="+mn-lt"/>
                <a:cs typeface="Andalus" panose="02020603050405020304" pitchFamily="18" charset="-78"/>
              </a:rPr>
              <a:t>décomposer</a:t>
            </a:r>
            <a:r>
              <a:rPr lang="fr-FR" sz="2100" dirty="0">
                <a:latin typeface="+mn-lt"/>
                <a:cs typeface="Andalus" panose="02020603050405020304" pitchFamily="18" charset="-78"/>
              </a:rPr>
              <a:t> en plusieurs </a:t>
            </a:r>
            <a:r>
              <a:rPr lang="fr-FR" sz="2100" b="1" dirty="0">
                <a:latin typeface="+mn-lt"/>
                <a:cs typeface="Andalus" panose="02020603050405020304" pitchFamily="18" charset="-78"/>
              </a:rPr>
              <a:t>modèles</a:t>
            </a:r>
            <a:r>
              <a:rPr lang="fr-FR" sz="2100" dirty="0">
                <a:latin typeface="+mn-lt"/>
                <a:cs typeface="Andalus" panose="02020603050405020304" pitchFamily="18" charset="-78"/>
              </a:rPr>
              <a:t> simples et </a:t>
            </a:r>
            <a:r>
              <a:rPr lang="fr-FR" sz="2100" b="1" dirty="0">
                <a:latin typeface="+mn-lt"/>
                <a:cs typeface="Andalus" panose="02020603050405020304" pitchFamily="18" charset="-78"/>
              </a:rPr>
              <a:t>manipulables</a:t>
            </a:r>
            <a:r>
              <a:rPr lang="fr-FR" sz="2100" dirty="0">
                <a:latin typeface="+mn-lt"/>
                <a:cs typeface="Andalus" panose="02020603050405020304" pitchFamily="18" charset="-78"/>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n-lt"/>
                <a:cs typeface="Andalus" panose="02020603050405020304" pitchFamily="18" charset="-78"/>
              </a:rPr>
              <a:t>L'expression d'un </a:t>
            </a:r>
            <a:r>
              <a:rPr lang="fr-FR" sz="2100" b="1" dirty="0">
                <a:latin typeface="+mn-lt"/>
                <a:cs typeface="Andalus" panose="02020603050405020304" pitchFamily="18" charset="-78"/>
              </a:rPr>
              <a:t>modèle</a:t>
            </a:r>
            <a:r>
              <a:rPr lang="fr-FR" sz="2100" dirty="0">
                <a:latin typeface="+mn-lt"/>
                <a:cs typeface="Andalus" panose="02020603050405020304" pitchFamily="18" charset="-78"/>
              </a:rPr>
              <a:t> se fait dans un </a:t>
            </a:r>
            <a:r>
              <a:rPr lang="fr-FR" sz="2100" b="1" dirty="0">
                <a:latin typeface="+mn-lt"/>
                <a:cs typeface="Andalus" panose="02020603050405020304" pitchFamily="18" charset="-78"/>
              </a:rPr>
              <a:t>langage compatible</a:t>
            </a:r>
            <a:r>
              <a:rPr lang="fr-FR" sz="2100" dirty="0">
                <a:latin typeface="+mn-lt"/>
                <a:cs typeface="Andalus" panose="02020603050405020304" pitchFamily="18" charset="-78"/>
              </a:rPr>
              <a:t> avec le </a:t>
            </a:r>
            <a:r>
              <a:rPr lang="fr-FR" sz="2100" b="1" dirty="0">
                <a:latin typeface="+mn-lt"/>
                <a:cs typeface="Andalus" panose="02020603050405020304" pitchFamily="18" charset="-78"/>
              </a:rPr>
              <a:t>système étudié</a:t>
            </a:r>
            <a:r>
              <a:rPr lang="fr-FR" sz="2100" dirty="0">
                <a:latin typeface="+mn-lt"/>
                <a:cs typeface="Andalus" panose="02020603050405020304" pitchFamily="18" charset="-78"/>
              </a:rPr>
              <a:t> et les </a:t>
            </a:r>
            <a:r>
              <a:rPr lang="fr-FR" sz="2100" b="1" dirty="0">
                <a:latin typeface="+mn-lt"/>
                <a:cs typeface="Andalus" panose="02020603050405020304" pitchFamily="18" charset="-78"/>
              </a:rPr>
              <a:t>objectifs visés</a:t>
            </a:r>
            <a:r>
              <a:rPr lang="fr-FR" sz="2100" dirty="0">
                <a:latin typeface="+mn-lt"/>
                <a:cs typeface="Andalus" panose="02020603050405020304" pitchFamily="18" charset="-78"/>
              </a:rPr>
              <a:t>.</a:t>
            </a:r>
          </a:p>
        </p:txBody>
      </p:sp>
    </p:spTree>
    <p:extLst>
      <p:ext uri="{BB962C8B-B14F-4D97-AF65-F5344CB8AC3E}">
        <p14:creationId xmlns:p14="http://schemas.microsoft.com/office/powerpoint/2010/main" val="1171756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Exploration intégrée: Modélisation, modèle, conception orientée objet et évolutions d’UML</a:t>
            </a:r>
          </a:p>
        </p:txBody>
      </p:sp>
      <p:sp>
        <p:nvSpPr>
          <p:cNvPr id="6" name="ZoneTexte 5"/>
          <p:cNvSpPr txBox="1"/>
          <p:nvPr/>
        </p:nvSpPr>
        <p:spPr>
          <a:xfrm>
            <a:off x="0" y="1059180"/>
            <a:ext cx="9144000" cy="1615827"/>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Modèle (suite)</a:t>
            </a:r>
            <a:endParaRPr lang="fr-FR" sz="3600" b="1" dirty="0">
              <a:solidFill>
                <a:srgbClr val="FFC000"/>
              </a:solidFill>
              <a:latin typeface="Andalus" panose="02020603050405020304" pitchFamily="18" charset="-78"/>
              <a:cs typeface="Andalus" panose="02020603050405020304" pitchFamily="18" charset="-78"/>
            </a:endParaRPr>
          </a:p>
          <a:p>
            <a:pPr marL="342900" indent="-342900" algn="just">
              <a:lnSpc>
                <a:spcPct val="150000"/>
              </a:lnSpc>
              <a:spcAft>
                <a:spcPts val="404"/>
              </a:spcAft>
              <a:buClr>
                <a:schemeClr val="accent5">
                  <a:lumMod val="60000"/>
                  <a:lumOff val="40000"/>
                </a:schemeClr>
              </a:buClr>
              <a:buFont typeface="Wingdings" panose="05000000000000000000" pitchFamily="2" charset="2"/>
              <a:buChar char="q"/>
            </a:pPr>
            <a:r>
              <a:rPr lang="fr-FR" sz="2100" dirty="0">
                <a:cs typeface="Andalus" panose="02020603050405020304" pitchFamily="18" charset="-78"/>
              </a:rPr>
              <a:t>Par exemple, un </a:t>
            </a:r>
            <a:r>
              <a:rPr lang="fr-FR" sz="2100" b="1" dirty="0">
                <a:cs typeface="Andalus" panose="02020603050405020304" pitchFamily="18" charset="-78"/>
              </a:rPr>
              <a:t>physicien</a:t>
            </a:r>
            <a:r>
              <a:rPr lang="fr-FR" sz="2100" dirty="0">
                <a:cs typeface="Andalus" panose="02020603050405020304" pitchFamily="18" charset="-78"/>
              </a:rPr>
              <a:t> utilisera les </a:t>
            </a:r>
            <a:r>
              <a:rPr lang="fr-FR" sz="2100" b="1" dirty="0">
                <a:cs typeface="Andalus" panose="02020603050405020304" pitchFamily="18" charset="-78"/>
              </a:rPr>
              <a:t>mathématiques</a:t>
            </a:r>
            <a:r>
              <a:rPr lang="fr-FR" sz="2100" dirty="0">
                <a:cs typeface="Andalus" panose="02020603050405020304" pitchFamily="18" charset="-78"/>
              </a:rPr>
              <a:t> comme langage de </a:t>
            </a:r>
            <a:r>
              <a:rPr lang="fr-FR" sz="2100" b="1" dirty="0">
                <a:cs typeface="Andalus" panose="02020603050405020304" pitchFamily="18" charset="-78"/>
              </a:rPr>
              <a:t>modélisation</a:t>
            </a:r>
            <a:r>
              <a:rPr lang="fr-FR" sz="2100" dirty="0">
                <a:cs typeface="Andalus" panose="02020603050405020304" pitchFamily="18" charset="-78"/>
              </a:rPr>
              <a:t> pour représenter la </a:t>
            </a:r>
            <a:r>
              <a:rPr lang="fr-FR" sz="2100" b="1" dirty="0">
                <a:cs typeface="Andalus" panose="02020603050405020304" pitchFamily="18" charset="-78"/>
              </a:rPr>
              <a:t>Lune</a:t>
            </a:r>
            <a:r>
              <a:rPr lang="fr-FR" sz="2100" dirty="0">
                <a:cs typeface="Andalus" panose="02020603050405020304" pitchFamily="18" charset="-78"/>
              </a:rPr>
              <a:t>.</a:t>
            </a:r>
          </a:p>
        </p:txBody>
      </p:sp>
      <p:sp>
        <p:nvSpPr>
          <p:cNvPr id="2" name="Rectangle 1"/>
          <p:cNvSpPr/>
          <p:nvPr/>
        </p:nvSpPr>
        <p:spPr>
          <a:xfrm>
            <a:off x="152400" y="3466664"/>
            <a:ext cx="8839200" cy="2516073"/>
          </a:xfrm>
          <a:prstGeom prst="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path path="circle">
              <a:fillToRect l="50000" t="50000" r="50000" b="50000"/>
            </a:path>
            <a:tileRect/>
          </a:gradFill>
        </p:spPr>
        <p:txBody>
          <a:bodyPr wrap="square">
            <a:spAutoFit/>
          </a:bodyPr>
          <a:lstStyle/>
          <a:p>
            <a:pPr algn="just">
              <a:lnSpc>
                <a:spcPct val="150000"/>
              </a:lnSpc>
              <a:spcAft>
                <a:spcPts val="404"/>
              </a:spcAft>
            </a:pPr>
            <a:r>
              <a:rPr lang="fr-FR" sz="2100" dirty="0">
                <a:latin typeface="+mn-lt"/>
              </a:rPr>
              <a:t>Dans le domaine du </a:t>
            </a:r>
            <a:r>
              <a:rPr lang="fr-FR" sz="2100" b="1" dirty="0">
                <a:latin typeface="+mn-lt"/>
              </a:rPr>
              <a:t>développement logiciel</a:t>
            </a:r>
            <a:r>
              <a:rPr lang="fr-FR" sz="2100" dirty="0">
                <a:latin typeface="+mn-lt"/>
              </a:rPr>
              <a:t>, l'un des </a:t>
            </a:r>
            <a:r>
              <a:rPr lang="fr-FR" sz="2100" b="1" dirty="0">
                <a:latin typeface="+mn-lt"/>
              </a:rPr>
              <a:t>langages</a:t>
            </a:r>
            <a:r>
              <a:rPr lang="fr-FR" sz="2100" dirty="0">
                <a:latin typeface="+mn-lt"/>
              </a:rPr>
              <a:t> utilisés pour la modélisation est l'</a:t>
            </a:r>
            <a:r>
              <a:rPr lang="fr-FR" sz="2100" b="1" dirty="0" err="1">
                <a:latin typeface="+mn-lt"/>
              </a:rPr>
              <a:t>Unified</a:t>
            </a:r>
            <a:r>
              <a:rPr lang="fr-FR" sz="2100" b="1" dirty="0">
                <a:latin typeface="+mn-lt"/>
              </a:rPr>
              <a:t> </a:t>
            </a:r>
            <a:r>
              <a:rPr lang="fr-FR" sz="2100" b="1" dirty="0" err="1">
                <a:latin typeface="+mn-lt"/>
              </a:rPr>
              <a:t>Modeling</a:t>
            </a:r>
            <a:r>
              <a:rPr lang="fr-FR" sz="2100" b="1" dirty="0">
                <a:latin typeface="+mn-lt"/>
              </a:rPr>
              <a:t> </a:t>
            </a:r>
            <a:r>
              <a:rPr lang="fr-FR" sz="2100" b="1" dirty="0" err="1">
                <a:latin typeface="+mn-lt"/>
              </a:rPr>
              <a:t>Language</a:t>
            </a:r>
            <a:r>
              <a:rPr lang="fr-FR" sz="2100" b="1" dirty="0">
                <a:latin typeface="+mn-lt"/>
              </a:rPr>
              <a:t> </a:t>
            </a:r>
            <a:r>
              <a:rPr lang="fr-FR" sz="2100" dirty="0">
                <a:latin typeface="+mn-lt"/>
              </a:rPr>
              <a:t>(</a:t>
            </a:r>
            <a:r>
              <a:rPr lang="fr-FR" sz="2100" b="1" dirty="0">
                <a:latin typeface="+mn-lt"/>
              </a:rPr>
              <a:t>UML</a:t>
            </a:r>
            <a:r>
              <a:rPr lang="fr-FR" sz="2100" dirty="0">
                <a:latin typeface="+mn-lt"/>
              </a:rPr>
              <a:t>). Il possède sa propre </a:t>
            </a:r>
            <a:r>
              <a:rPr lang="fr-FR" sz="2100" b="1" dirty="0">
                <a:latin typeface="+mn-lt"/>
              </a:rPr>
              <a:t>sémantique</a:t>
            </a:r>
            <a:r>
              <a:rPr lang="fr-FR" sz="2100" dirty="0">
                <a:latin typeface="+mn-lt"/>
              </a:rPr>
              <a:t> et une </a:t>
            </a:r>
            <a:r>
              <a:rPr lang="fr-FR" sz="2100" b="1" dirty="0">
                <a:latin typeface="+mn-lt"/>
              </a:rPr>
              <a:t>syntaxe</a:t>
            </a:r>
            <a:r>
              <a:rPr lang="fr-FR" sz="2100" dirty="0">
                <a:latin typeface="+mn-lt"/>
              </a:rPr>
              <a:t> constituée de </a:t>
            </a:r>
            <a:r>
              <a:rPr lang="fr-FR" sz="2100" b="1" dirty="0">
                <a:latin typeface="+mn-lt"/>
              </a:rPr>
              <a:t>graphiques</a:t>
            </a:r>
            <a:r>
              <a:rPr lang="fr-FR" sz="2100" dirty="0">
                <a:latin typeface="+mn-lt"/>
              </a:rPr>
              <a:t> et de </a:t>
            </a:r>
            <a:r>
              <a:rPr lang="fr-FR" sz="2100" b="1" dirty="0">
                <a:latin typeface="+mn-lt"/>
              </a:rPr>
              <a:t>texte</a:t>
            </a:r>
            <a:r>
              <a:rPr lang="fr-FR" sz="2100" dirty="0">
                <a:latin typeface="+mn-lt"/>
              </a:rPr>
              <a:t>, permettant de </a:t>
            </a:r>
            <a:r>
              <a:rPr lang="fr-FR" sz="2100" b="1" dirty="0">
                <a:latin typeface="+mn-lt"/>
              </a:rPr>
              <a:t>représenter</a:t>
            </a:r>
            <a:r>
              <a:rPr lang="fr-FR" sz="2100" dirty="0">
                <a:latin typeface="+mn-lt"/>
              </a:rPr>
              <a:t> des </a:t>
            </a:r>
            <a:r>
              <a:rPr lang="fr-FR" sz="2100" b="1" dirty="0">
                <a:latin typeface="+mn-lt"/>
              </a:rPr>
              <a:t>concepts</a:t>
            </a:r>
            <a:r>
              <a:rPr lang="fr-FR" sz="2100" dirty="0">
                <a:latin typeface="+mn-lt"/>
              </a:rPr>
              <a:t> sous </a:t>
            </a:r>
            <a:r>
              <a:rPr lang="fr-FR" sz="2100" b="1" dirty="0">
                <a:latin typeface="+mn-lt"/>
              </a:rPr>
              <a:t>différentes formes</a:t>
            </a:r>
            <a:r>
              <a:rPr lang="fr-FR" sz="2100" dirty="0">
                <a:latin typeface="+mn-lt"/>
              </a:rPr>
              <a:t>, notamment à travers l'utilisation de </a:t>
            </a:r>
            <a:r>
              <a:rPr lang="fr-FR" sz="2100" b="1" dirty="0">
                <a:latin typeface="+mn-lt"/>
              </a:rPr>
              <a:t>diagrammes</a:t>
            </a:r>
            <a:r>
              <a:rPr lang="fr-FR" sz="2100" dirty="0">
                <a:latin typeface="+mn-lt"/>
              </a:rPr>
              <a:t>.</a:t>
            </a:r>
            <a:endParaRPr lang="en-US" sz="2100" dirty="0">
              <a:latin typeface="+mn-lt"/>
            </a:endParaRPr>
          </a:p>
        </p:txBody>
      </p:sp>
    </p:spTree>
    <p:extLst>
      <p:ext uri="{BB962C8B-B14F-4D97-AF65-F5344CB8AC3E}">
        <p14:creationId xmlns:p14="http://schemas.microsoft.com/office/powerpoint/2010/main" val="419989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Exploration intégrée: Modélisation, modèle, conception orientée objet et évolutions d’UML</a:t>
            </a:r>
          </a:p>
        </p:txBody>
      </p:sp>
      <p:sp>
        <p:nvSpPr>
          <p:cNvPr id="6" name="ZoneTexte 5"/>
          <p:cNvSpPr txBox="1"/>
          <p:nvPr/>
        </p:nvSpPr>
        <p:spPr>
          <a:xfrm>
            <a:off x="0" y="1059180"/>
            <a:ext cx="9144000" cy="4524315"/>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Modélisation Orientée Objet</a:t>
            </a:r>
            <a:endParaRPr lang="fr-FR" sz="3600" b="1" dirty="0">
              <a:solidFill>
                <a:srgbClr val="FFC000"/>
              </a:solidFill>
              <a:latin typeface="Andalus" panose="02020603050405020304" pitchFamily="18" charset="-78"/>
              <a:cs typeface="Andalus" panose="02020603050405020304" pitchFamily="18" charset="-78"/>
            </a:endParaRPr>
          </a:p>
          <a:p>
            <a:pPr algn="just">
              <a:lnSpc>
                <a:spcPct val="150000"/>
              </a:lnSpc>
            </a:pPr>
            <a:r>
              <a:rPr lang="fr-FR" sz="2100" dirty="0">
                <a:latin typeface="+mn-lt"/>
              </a:rPr>
              <a:t>La Conception Orientée Objet (</a:t>
            </a:r>
            <a:r>
              <a:rPr lang="fr-FR" sz="2100" b="1" dirty="0">
                <a:latin typeface="+mn-lt"/>
              </a:rPr>
              <a:t>COO</a:t>
            </a:r>
            <a:r>
              <a:rPr lang="fr-FR" sz="2100" dirty="0">
                <a:latin typeface="+mn-lt"/>
              </a:rPr>
              <a:t>) est une </a:t>
            </a:r>
            <a:r>
              <a:rPr lang="fr-FR" sz="2100" b="1" dirty="0">
                <a:latin typeface="+mn-lt"/>
              </a:rPr>
              <a:t>méthode</a:t>
            </a:r>
            <a:r>
              <a:rPr lang="fr-FR" sz="2100" dirty="0">
                <a:latin typeface="+mn-lt"/>
              </a:rPr>
              <a:t> de </a:t>
            </a:r>
            <a:r>
              <a:rPr lang="fr-FR" sz="2100" b="1" dirty="0">
                <a:latin typeface="+mn-lt"/>
              </a:rPr>
              <a:t>conception</a:t>
            </a:r>
            <a:r>
              <a:rPr lang="fr-FR" sz="2100" dirty="0">
                <a:latin typeface="+mn-lt"/>
              </a:rPr>
              <a:t> qui permet de créer des </a:t>
            </a:r>
            <a:r>
              <a:rPr lang="fr-FR" sz="2100" b="1" dirty="0">
                <a:latin typeface="+mn-lt"/>
              </a:rPr>
              <a:t>architectures logicielles </a:t>
            </a:r>
            <a:r>
              <a:rPr lang="fr-FR" sz="2100" dirty="0">
                <a:latin typeface="+mn-lt"/>
              </a:rPr>
              <a:t>basées sur les </a:t>
            </a:r>
            <a:r>
              <a:rPr lang="fr-FR" sz="2100" b="1" dirty="0">
                <a:latin typeface="+mn-lt"/>
              </a:rPr>
              <a:t>objets</a:t>
            </a:r>
            <a:r>
              <a:rPr lang="fr-FR" sz="2100" dirty="0">
                <a:latin typeface="+mn-lt"/>
              </a:rPr>
              <a:t> </a:t>
            </a:r>
            <a:r>
              <a:rPr lang="fr-FR" sz="2100" b="1" dirty="0">
                <a:latin typeface="+mn-lt"/>
              </a:rPr>
              <a:t>du système</a:t>
            </a:r>
            <a:r>
              <a:rPr lang="fr-FR" sz="2100" dirty="0">
                <a:latin typeface="+mn-lt"/>
              </a:rPr>
              <a:t>, plutôt que sur une </a:t>
            </a:r>
            <a:r>
              <a:rPr lang="fr-FR" sz="2100" b="1" dirty="0">
                <a:latin typeface="+mn-lt"/>
              </a:rPr>
              <a:t>décomposition</a:t>
            </a:r>
            <a:r>
              <a:rPr lang="fr-FR" sz="2100" dirty="0">
                <a:latin typeface="+mn-lt"/>
              </a:rPr>
              <a:t> </a:t>
            </a:r>
            <a:r>
              <a:rPr lang="fr-FR" sz="2100" b="1" dirty="0">
                <a:latin typeface="+mn-lt"/>
              </a:rPr>
              <a:t>fonctionnelle</a:t>
            </a:r>
            <a:r>
              <a:rPr lang="fr-FR" sz="2100" dirty="0">
                <a:latin typeface="+mn-lt"/>
              </a:rPr>
              <a:t>. La </a:t>
            </a:r>
            <a:r>
              <a:rPr lang="fr-FR" sz="2100" b="1" dirty="0">
                <a:latin typeface="+mn-lt"/>
              </a:rPr>
              <a:t>COO</a:t>
            </a:r>
            <a:r>
              <a:rPr lang="fr-FR" sz="2100" dirty="0">
                <a:latin typeface="+mn-lt"/>
              </a:rPr>
              <a:t> se </a:t>
            </a:r>
            <a:r>
              <a:rPr lang="fr-FR" sz="2100" b="1" dirty="0">
                <a:latin typeface="+mn-lt"/>
              </a:rPr>
              <a:t>caractérise</a:t>
            </a:r>
            <a:r>
              <a:rPr lang="fr-FR" sz="2100" dirty="0">
                <a:latin typeface="+mn-lt"/>
              </a:rPr>
              <a:t> par les </a:t>
            </a:r>
            <a:r>
              <a:rPr lang="fr-FR" sz="2100" b="1" dirty="0">
                <a:latin typeface="+mn-lt"/>
              </a:rPr>
              <a:t>éléments</a:t>
            </a:r>
            <a:r>
              <a:rPr lang="fr-FR" sz="2100" dirty="0">
                <a:latin typeface="+mn-lt"/>
              </a:rPr>
              <a:t> suivants :</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b="1" dirty="0">
                <a:latin typeface="+mn-lt"/>
              </a:rPr>
              <a:t>Regroupement</a:t>
            </a:r>
            <a:r>
              <a:rPr lang="fr-FR" sz="2100" dirty="0">
                <a:latin typeface="+mn-lt"/>
              </a:rPr>
              <a:t> des </a:t>
            </a:r>
            <a:r>
              <a:rPr lang="fr-FR" sz="2100" b="1" dirty="0">
                <a:latin typeface="+mn-lt"/>
              </a:rPr>
              <a:t>données</a:t>
            </a:r>
            <a:r>
              <a:rPr lang="fr-FR" sz="2100" dirty="0">
                <a:latin typeface="+mn-lt"/>
              </a:rPr>
              <a:t> et des </a:t>
            </a:r>
            <a:r>
              <a:rPr lang="fr-FR" sz="2100" b="1" dirty="0">
                <a:latin typeface="+mn-lt"/>
              </a:rPr>
              <a:t>traitements</a:t>
            </a:r>
            <a:r>
              <a:rPr lang="fr-FR" sz="2100" dirty="0">
                <a:latin typeface="+mn-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b="1" dirty="0">
                <a:latin typeface="+mn-lt"/>
              </a:rPr>
              <a:t>Réduction</a:t>
            </a:r>
            <a:r>
              <a:rPr lang="fr-FR" sz="2100" dirty="0">
                <a:latin typeface="+mn-lt"/>
              </a:rPr>
              <a:t> de l'écart entre le monde réel et sa </a:t>
            </a:r>
            <a:r>
              <a:rPr lang="fr-FR" sz="2100" b="1" dirty="0">
                <a:latin typeface="+mn-lt"/>
              </a:rPr>
              <a:t>représentation informatique</a:t>
            </a:r>
            <a:r>
              <a:rPr lang="fr-FR" sz="2100" dirty="0">
                <a:latin typeface="+mn-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b="1" dirty="0">
                <a:latin typeface="+mn-lt"/>
              </a:rPr>
              <a:t>Attribution</a:t>
            </a:r>
            <a:r>
              <a:rPr lang="fr-FR" sz="2100" dirty="0">
                <a:latin typeface="+mn-lt"/>
              </a:rPr>
              <a:t> des responsabilités à des </a:t>
            </a:r>
            <a:r>
              <a:rPr lang="fr-FR" sz="2100" b="1" dirty="0">
                <a:latin typeface="+mn-lt"/>
              </a:rPr>
              <a:t>emplacements</a:t>
            </a:r>
            <a:r>
              <a:rPr lang="fr-FR" sz="2100" dirty="0">
                <a:latin typeface="+mn-lt"/>
              </a:rPr>
              <a:t> </a:t>
            </a:r>
            <a:r>
              <a:rPr lang="fr-FR" sz="2100" b="1" dirty="0">
                <a:latin typeface="+mn-lt"/>
              </a:rPr>
              <a:t>spécifiques</a:t>
            </a:r>
            <a:r>
              <a:rPr lang="fr-FR" sz="2100" dirty="0">
                <a:latin typeface="+mn-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b="1" dirty="0">
                <a:latin typeface="+mn-lt"/>
              </a:rPr>
              <a:t>Décomposition</a:t>
            </a:r>
            <a:r>
              <a:rPr lang="fr-FR" sz="2100" dirty="0">
                <a:latin typeface="+mn-lt"/>
              </a:rPr>
              <a:t> basée sur l'identification des </a:t>
            </a:r>
            <a:r>
              <a:rPr lang="fr-FR" sz="2100" b="1" dirty="0">
                <a:latin typeface="+mn-lt"/>
              </a:rPr>
              <a:t>relations</a:t>
            </a:r>
            <a:r>
              <a:rPr lang="fr-FR" sz="2100" dirty="0">
                <a:latin typeface="+mn-lt"/>
              </a:rPr>
              <a:t> entre les </a:t>
            </a:r>
            <a:r>
              <a:rPr lang="fr-FR" sz="2100" b="1" dirty="0">
                <a:latin typeface="+mn-lt"/>
              </a:rPr>
              <a:t>objets</a:t>
            </a:r>
            <a:r>
              <a:rPr lang="fr-FR" sz="2100" dirty="0">
                <a:latin typeface="+mn-lt"/>
              </a:rPr>
              <a:t>.</a:t>
            </a:r>
            <a:endParaRPr lang="fr-FR" sz="2100" dirty="0">
              <a:latin typeface="+mn-lt"/>
              <a:cs typeface="Andalus" panose="02020603050405020304" pitchFamily="18" charset="-78"/>
            </a:endParaRPr>
          </a:p>
        </p:txBody>
      </p:sp>
    </p:spTree>
    <p:extLst>
      <p:ext uri="{BB962C8B-B14F-4D97-AF65-F5344CB8AC3E}">
        <p14:creationId xmlns:p14="http://schemas.microsoft.com/office/powerpoint/2010/main" val="2855975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Exploration intégrée: Modélisation, modèle, conception orientée objet et évolutions d’UML</a:t>
            </a:r>
          </a:p>
        </p:txBody>
      </p:sp>
      <p:sp>
        <p:nvSpPr>
          <p:cNvPr id="6" name="ZoneTexte 5"/>
          <p:cNvSpPr txBox="1"/>
          <p:nvPr/>
        </p:nvSpPr>
        <p:spPr>
          <a:xfrm>
            <a:off x="0" y="1059180"/>
            <a:ext cx="9144000" cy="5164171"/>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UML en Application</a:t>
            </a:r>
            <a:endParaRPr lang="fr-FR" sz="3600" b="1" dirty="0">
              <a:solidFill>
                <a:srgbClr val="FFC000"/>
              </a:solidFill>
              <a:latin typeface="Andalus" panose="02020603050405020304" pitchFamily="18" charset="-78"/>
              <a:cs typeface="Andalus" panose="02020603050405020304" pitchFamily="18" charset="-78"/>
            </a:endParaRPr>
          </a:p>
          <a:p>
            <a:pPr algn="just">
              <a:lnSpc>
                <a:spcPct val="150000"/>
              </a:lnSpc>
              <a:spcAft>
                <a:spcPts val="404"/>
              </a:spcAft>
            </a:pPr>
            <a:r>
              <a:rPr lang="fr-FR" sz="2100" dirty="0">
                <a:latin typeface="+mn-lt"/>
              </a:rPr>
              <a:t>Au milieu des années </a:t>
            </a:r>
            <a:r>
              <a:rPr lang="fr-FR" sz="2100" b="1" dirty="0">
                <a:latin typeface="+mn-lt"/>
              </a:rPr>
              <a:t>1990</a:t>
            </a:r>
            <a:r>
              <a:rPr lang="fr-FR" sz="2100" dirty="0">
                <a:latin typeface="+mn-lt"/>
              </a:rPr>
              <a:t>, les auteurs de </a:t>
            </a:r>
            <a:r>
              <a:rPr lang="fr-FR" sz="2100" b="1" dirty="0" err="1">
                <a:latin typeface="+mn-lt"/>
              </a:rPr>
              <a:t>Booch</a:t>
            </a:r>
            <a:r>
              <a:rPr lang="fr-FR" sz="2100" dirty="0">
                <a:latin typeface="+mn-lt"/>
              </a:rPr>
              <a:t>, </a:t>
            </a:r>
            <a:r>
              <a:rPr lang="fr-FR" sz="2100" b="1" dirty="0">
                <a:latin typeface="+mn-lt"/>
              </a:rPr>
              <a:t>OOSE</a:t>
            </a:r>
            <a:r>
              <a:rPr lang="fr-FR" sz="2100" dirty="0">
                <a:latin typeface="+mn-lt"/>
              </a:rPr>
              <a:t> (Object </a:t>
            </a:r>
            <a:r>
              <a:rPr lang="fr-FR" sz="2100" dirty="0" err="1">
                <a:latin typeface="+mn-lt"/>
              </a:rPr>
              <a:t>Oriented</a:t>
            </a:r>
            <a:r>
              <a:rPr lang="fr-FR" sz="2100" dirty="0">
                <a:latin typeface="+mn-lt"/>
              </a:rPr>
              <a:t> Software Engineering) et </a:t>
            </a:r>
            <a:r>
              <a:rPr lang="fr-FR" sz="2100" b="1" dirty="0">
                <a:latin typeface="+mn-lt"/>
              </a:rPr>
              <a:t>OMT</a:t>
            </a:r>
            <a:r>
              <a:rPr lang="fr-FR" sz="2100" dirty="0">
                <a:latin typeface="+mn-lt"/>
              </a:rPr>
              <a:t> (Object </a:t>
            </a:r>
            <a:r>
              <a:rPr lang="fr-FR" sz="2100" dirty="0" err="1">
                <a:latin typeface="+mn-lt"/>
              </a:rPr>
              <a:t>Modeling</a:t>
            </a:r>
            <a:r>
              <a:rPr lang="fr-FR" sz="2100" dirty="0">
                <a:latin typeface="+mn-lt"/>
              </a:rPr>
              <a:t> Technique) ont décidé de </a:t>
            </a:r>
            <a:r>
              <a:rPr lang="fr-FR" sz="2100" b="1" dirty="0">
                <a:latin typeface="+mn-lt"/>
              </a:rPr>
              <a:t>créer</a:t>
            </a:r>
            <a:r>
              <a:rPr lang="fr-FR" sz="2100" dirty="0">
                <a:latin typeface="+mn-lt"/>
              </a:rPr>
              <a:t> un </a:t>
            </a:r>
            <a:r>
              <a:rPr lang="fr-FR" sz="2100" b="1" dirty="0">
                <a:latin typeface="+mn-lt"/>
              </a:rPr>
              <a:t>langage</a:t>
            </a:r>
            <a:r>
              <a:rPr lang="fr-FR" sz="2100" dirty="0">
                <a:latin typeface="+mn-lt"/>
              </a:rPr>
              <a:t> de modélisation </a:t>
            </a:r>
            <a:r>
              <a:rPr lang="fr-FR" sz="2100" b="1" dirty="0">
                <a:latin typeface="+mn-lt"/>
              </a:rPr>
              <a:t>unifié</a:t>
            </a:r>
            <a:r>
              <a:rPr lang="fr-FR" sz="2100" dirty="0">
                <a:latin typeface="+mn-lt"/>
              </a:rPr>
              <a:t> avec les </a:t>
            </a:r>
            <a:r>
              <a:rPr lang="fr-FR" sz="2100" b="1" dirty="0">
                <a:latin typeface="+mn-lt"/>
              </a:rPr>
              <a:t>objectifs</a:t>
            </a:r>
            <a:r>
              <a:rPr lang="fr-FR" sz="2100" dirty="0">
                <a:latin typeface="+mn-lt"/>
              </a:rPr>
              <a:t> suivants :</a:t>
            </a:r>
          </a:p>
          <a:p>
            <a:pPr marL="342900" indent="-342900" algn="just">
              <a:lnSpc>
                <a:spcPct val="150000"/>
              </a:lnSpc>
              <a:spcAft>
                <a:spcPts val="404"/>
              </a:spcAft>
              <a:buClr>
                <a:schemeClr val="accent5">
                  <a:lumMod val="60000"/>
                  <a:lumOff val="40000"/>
                </a:schemeClr>
              </a:buClr>
              <a:buFont typeface="Wingdings" panose="05000000000000000000" pitchFamily="2" charset="2"/>
              <a:buChar char="q"/>
            </a:pPr>
            <a:r>
              <a:rPr lang="fr-FR" sz="2100" dirty="0">
                <a:latin typeface="+mn-lt"/>
              </a:rPr>
              <a:t>Modéliser un </a:t>
            </a:r>
            <a:r>
              <a:rPr lang="fr-FR" sz="2100" b="1" dirty="0">
                <a:latin typeface="+mn-lt"/>
              </a:rPr>
              <a:t>système</a:t>
            </a:r>
            <a:r>
              <a:rPr lang="fr-FR" sz="2100" dirty="0">
                <a:latin typeface="+mn-lt"/>
              </a:rPr>
              <a:t> </a:t>
            </a:r>
            <a:r>
              <a:rPr lang="fr-FR" sz="2100" b="1" dirty="0">
                <a:latin typeface="+mn-lt"/>
              </a:rPr>
              <a:t>des</a:t>
            </a:r>
            <a:r>
              <a:rPr lang="fr-FR" sz="2100" dirty="0">
                <a:latin typeface="+mn-lt"/>
              </a:rPr>
              <a:t> </a:t>
            </a:r>
            <a:r>
              <a:rPr lang="fr-FR" sz="2100" b="1" dirty="0">
                <a:latin typeface="+mn-lt"/>
              </a:rPr>
              <a:t>concepts</a:t>
            </a:r>
            <a:r>
              <a:rPr lang="fr-FR" sz="2100" dirty="0">
                <a:latin typeface="+mn-lt"/>
              </a:rPr>
              <a:t> a </a:t>
            </a:r>
            <a:r>
              <a:rPr lang="fr-FR" sz="2100" b="1" dirty="0">
                <a:latin typeface="+mn-lt"/>
              </a:rPr>
              <a:t>l'exécutable</a:t>
            </a:r>
            <a:r>
              <a:rPr lang="fr-FR" sz="2100" dirty="0">
                <a:latin typeface="+mn-lt"/>
              </a:rPr>
              <a:t>,</a:t>
            </a:r>
            <a:r>
              <a:rPr lang="fr-FR" sz="2100" b="1" dirty="0">
                <a:latin typeface="+mn-lt"/>
              </a:rPr>
              <a:t> </a:t>
            </a:r>
            <a:r>
              <a:rPr lang="fr-FR" sz="2100" dirty="0">
                <a:latin typeface="+mn-lt"/>
              </a:rPr>
              <a:t>en utilisant les </a:t>
            </a:r>
            <a:r>
              <a:rPr lang="fr-FR" sz="2100" b="1" dirty="0">
                <a:latin typeface="+mn-lt"/>
              </a:rPr>
              <a:t>techniques orienté objet</a:t>
            </a:r>
            <a:r>
              <a:rPr lang="fr-FR" sz="2100" dirty="0">
                <a:latin typeface="+mn-lt"/>
              </a:rPr>
              <a:t>.</a:t>
            </a:r>
          </a:p>
          <a:p>
            <a:pPr marL="342900" indent="-342900" algn="just">
              <a:lnSpc>
                <a:spcPct val="150000"/>
              </a:lnSpc>
              <a:spcAft>
                <a:spcPts val="404"/>
              </a:spcAft>
              <a:buClr>
                <a:schemeClr val="accent5">
                  <a:lumMod val="60000"/>
                  <a:lumOff val="40000"/>
                </a:schemeClr>
              </a:buClr>
              <a:buFont typeface="Wingdings" panose="05000000000000000000" pitchFamily="2" charset="2"/>
              <a:buChar char="q"/>
            </a:pPr>
            <a:r>
              <a:rPr lang="fr-FR" sz="2100" b="1" dirty="0">
                <a:latin typeface="+mn-lt"/>
              </a:rPr>
              <a:t>Réduire</a:t>
            </a:r>
            <a:r>
              <a:rPr lang="fr-FR" sz="2100" dirty="0">
                <a:latin typeface="+mn-lt"/>
              </a:rPr>
              <a:t> la </a:t>
            </a:r>
            <a:r>
              <a:rPr lang="fr-FR" sz="2100" b="1" dirty="0">
                <a:latin typeface="+mn-lt"/>
              </a:rPr>
              <a:t>complexité</a:t>
            </a:r>
            <a:r>
              <a:rPr lang="fr-FR" sz="2100" dirty="0">
                <a:latin typeface="+mn-lt"/>
              </a:rPr>
              <a:t> de la </a:t>
            </a:r>
            <a:r>
              <a:rPr lang="fr-FR" sz="2100" b="1" dirty="0">
                <a:latin typeface="+mn-lt"/>
              </a:rPr>
              <a:t>modélisation</a:t>
            </a:r>
            <a:r>
              <a:rPr lang="fr-FR" sz="2100" dirty="0">
                <a:latin typeface="+mn-lt"/>
              </a:rPr>
              <a:t>.</a:t>
            </a:r>
          </a:p>
          <a:p>
            <a:pPr marL="342900" indent="-342900" algn="just">
              <a:lnSpc>
                <a:spcPct val="150000"/>
              </a:lnSpc>
              <a:spcAft>
                <a:spcPts val="404"/>
              </a:spcAft>
              <a:buClr>
                <a:schemeClr val="accent5">
                  <a:lumMod val="60000"/>
                  <a:lumOff val="40000"/>
                </a:schemeClr>
              </a:buClr>
              <a:buFont typeface="Wingdings" panose="05000000000000000000" pitchFamily="2" charset="2"/>
              <a:buChar char="q"/>
            </a:pPr>
            <a:r>
              <a:rPr lang="fr-FR" sz="2100" dirty="0">
                <a:latin typeface="+mn-lt"/>
              </a:rPr>
              <a:t>Être </a:t>
            </a:r>
            <a:r>
              <a:rPr lang="fr-FR" sz="2100" b="1" dirty="0">
                <a:latin typeface="+mn-lt"/>
              </a:rPr>
              <a:t>utilisable</a:t>
            </a:r>
            <a:r>
              <a:rPr lang="fr-FR" sz="2100" dirty="0">
                <a:latin typeface="+mn-lt"/>
              </a:rPr>
              <a:t> à la fois par les </a:t>
            </a:r>
            <a:r>
              <a:rPr lang="fr-FR" sz="2100" b="1" dirty="0">
                <a:latin typeface="+mn-lt"/>
              </a:rPr>
              <a:t>humains</a:t>
            </a:r>
            <a:r>
              <a:rPr lang="fr-FR" sz="2100" dirty="0">
                <a:latin typeface="+mn-lt"/>
              </a:rPr>
              <a:t> et les </a:t>
            </a:r>
            <a:r>
              <a:rPr lang="fr-FR" sz="2100" b="1" dirty="0">
                <a:latin typeface="+mn-lt"/>
              </a:rPr>
              <a:t>machines</a:t>
            </a:r>
            <a:r>
              <a:rPr lang="fr-FR" sz="2100" dirty="0">
                <a:latin typeface="+mn-lt"/>
              </a:rPr>
              <a:t> :</a:t>
            </a:r>
          </a:p>
          <a:p>
            <a:pPr marL="800100" lvl="1" indent="-342900" algn="just">
              <a:lnSpc>
                <a:spcPct val="150000"/>
              </a:lnSpc>
              <a:spcAft>
                <a:spcPts val="404"/>
              </a:spcAft>
              <a:buFont typeface="Wingdings" panose="05000000000000000000" pitchFamily="2" charset="2"/>
              <a:buChar char="v"/>
            </a:pPr>
            <a:r>
              <a:rPr lang="fr-FR" sz="2100" dirty="0">
                <a:latin typeface="+mn-lt"/>
              </a:rPr>
              <a:t>  </a:t>
            </a:r>
            <a:r>
              <a:rPr lang="fr-FR" sz="2100" b="1" dirty="0">
                <a:latin typeface="+mn-lt"/>
              </a:rPr>
              <a:t>Fournir</a:t>
            </a:r>
            <a:r>
              <a:rPr lang="fr-FR" sz="2100" dirty="0">
                <a:latin typeface="+mn-lt"/>
              </a:rPr>
              <a:t> des représentations </a:t>
            </a:r>
            <a:r>
              <a:rPr lang="fr-FR" sz="2100" b="1" dirty="0">
                <a:latin typeface="+mn-lt"/>
              </a:rPr>
              <a:t>graphiques</a:t>
            </a:r>
            <a:r>
              <a:rPr lang="fr-FR" sz="2100" dirty="0">
                <a:latin typeface="+mn-lt"/>
              </a:rPr>
              <a:t> avec une qualité </a:t>
            </a:r>
            <a:r>
              <a:rPr lang="fr-FR" sz="2100" b="1" dirty="0">
                <a:latin typeface="+mn-lt"/>
              </a:rPr>
              <a:t>semi-formelle</a:t>
            </a:r>
            <a:r>
              <a:rPr lang="fr-FR" sz="2100" dirty="0">
                <a:latin typeface="+mn-lt"/>
              </a:rPr>
              <a:t> suffisante pour être </a:t>
            </a:r>
            <a:r>
              <a:rPr lang="fr-FR" sz="2100" b="1" dirty="0">
                <a:latin typeface="+mn-lt"/>
              </a:rPr>
              <a:t>automatiquement</a:t>
            </a:r>
            <a:r>
              <a:rPr lang="fr-FR" sz="2100" dirty="0">
                <a:latin typeface="+mn-lt"/>
              </a:rPr>
              <a:t> traduites en </a:t>
            </a:r>
            <a:r>
              <a:rPr lang="fr-FR" sz="2100" b="1" dirty="0">
                <a:latin typeface="+mn-lt"/>
              </a:rPr>
              <a:t>code source</a:t>
            </a:r>
            <a:r>
              <a:rPr lang="fr-FR" sz="2100" dirty="0">
                <a:latin typeface="+mn-lt"/>
              </a:rPr>
              <a:t>.</a:t>
            </a:r>
            <a:endParaRPr lang="fr-FR" sz="2000" dirty="0">
              <a:latin typeface="+mn-lt"/>
              <a:cs typeface="Andalus" panose="02020603050405020304" pitchFamily="18" charset="-78"/>
            </a:endParaRPr>
          </a:p>
        </p:txBody>
      </p:sp>
    </p:spTree>
    <p:extLst>
      <p:ext uri="{BB962C8B-B14F-4D97-AF65-F5344CB8AC3E}">
        <p14:creationId xmlns:p14="http://schemas.microsoft.com/office/powerpoint/2010/main" val="2640077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Exploration intégrée: Modélisation, modèle, conception orientée objet et évolutions d’UML</a:t>
            </a:r>
          </a:p>
        </p:txBody>
      </p:sp>
      <p:sp>
        <p:nvSpPr>
          <p:cNvPr id="6" name="ZoneTexte 5"/>
          <p:cNvSpPr txBox="1"/>
          <p:nvPr/>
        </p:nvSpPr>
        <p:spPr>
          <a:xfrm>
            <a:off x="0" y="1059180"/>
            <a:ext cx="8991600" cy="3057247"/>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UML en Application (suite)</a:t>
            </a:r>
          </a:p>
          <a:p>
            <a:pPr algn="just"/>
            <a:endParaRPr lang="fr-FR" sz="1200" dirty="0">
              <a:solidFill>
                <a:srgbClr val="FFC000"/>
              </a:solidFill>
              <a:latin typeface="+mn-lt"/>
              <a:cs typeface="Andalus" panose="02020603050405020304" pitchFamily="18" charset="-78"/>
            </a:endParaRPr>
          </a:p>
          <a:p>
            <a:pPr marL="800100" lvl="1" indent="-342900" algn="just">
              <a:lnSpc>
                <a:spcPct val="150000"/>
              </a:lnSpc>
              <a:spcAft>
                <a:spcPts val="404"/>
              </a:spcAft>
              <a:buFont typeface="Wingdings" panose="05000000000000000000" pitchFamily="2" charset="2"/>
              <a:buChar char="v"/>
            </a:pPr>
            <a:r>
              <a:rPr lang="fr-FR" sz="2100" dirty="0">
                <a:latin typeface="+mn-lt"/>
              </a:rPr>
              <a:t>Cependant, ces représentations </a:t>
            </a:r>
            <a:r>
              <a:rPr lang="fr-FR" sz="2100" b="1" dirty="0">
                <a:latin typeface="+mn-lt"/>
              </a:rPr>
              <a:t>ne possèdent </a:t>
            </a:r>
            <a:r>
              <a:rPr lang="fr-FR" sz="2100" dirty="0">
                <a:latin typeface="+mn-lt"/>
              </a:rPr>
              <a:t>pas une qualité </a:t>
            </a:r>
            <a:r>
              <a:rPr lang="fr-FR" sz="2100" b="1" dirty="0">
                <a:latin typeface="+mn-lt"/>
              </a:rPr>
              <a:t>formelle</a:t>
            </a:r>
            <a:r>
              <a:rPr lang="fr-FR" sz="2100" dirty="0">
                <a:latin typeface="+mn-lt"/>
              </a:rPr>
              <a:t> </a:t>
            </a:r>
            <a:r>
              <a:rPr lang="fr-FR" sz="2100" b="1" dirty="0">
                <a:latin typeface="+mn-lt"/>
              </a:rPr>
              <a:t>suffisante</a:t>
            </a:r>
            <a:r>
              <a:rPr lang="fr-FR" sz="2100" dirty="0">
                <a:latin typeface="+mn-lt"/>
              </a:rPr>
              <a:t> pour justifier des propriétés </a:t>
            </a:r>
            <a:r>
              <a:rPr lang="fr-FR" sz="2100" b="1" dirty="0">
                <a:latin typeface="+mn-lt"/>
              </a:rPr>
              <a:t>mathématiques</a:t>
            </a:r>
            <a:r>
              <a:rPr lang="fr-FR" sz="2100" dirty="0">
                <a:latin typeface="+mn-lt"/>
              </a:rPr>
              <a:t> aussi </a:t>
            </a:r>
            <a:r>
              <a:rPr lang="fr-FR" sz="2100" b="1" dirty="0">
                <a:latin typeface="+mn-lt"/>
              </a:rPr>
              <a:t>rigoureuses</a:t>
            </a:r>
            <a:r>
              <a:rPr lang="fr-FR" sz="2100" dirty="0">
                <a:latin typeface="+mn-lt"/>
              </a:rPr>
              <a:t> que celles des langages de </a:t>
            </a:r>
            <a:r>
              <a:rPr lang="fr-FR" sz="2100" b="1" dirty="0">
                <a:latin typeface="+mn-lt"/>
              </a:rPr>
              <a:t>spécification</a:t>
            </a:r>
            <a:r>
              <a:rPr lang="fr-FR" sz="2100" dirty="0">
                <a:latin typeface="+mn-lt"/>
              </a:rPr>
              <a:t> </a:t>
            </a:r>
            <a:r>
              <a:rPr lang="fr-FR" sz="2100" b="1" dirty="0">
                <a:latin typeface="+mn-lt"/>
              </a:rPr>
              <a:t>formelle</a:t>
            </a:r>
            <a:r>
              <a:rPr lang="fr-FR" sz="2100" dirty="0">
                <a:latin typeface="+mn-lt"/>
              </a:rPr>
              <a:t> tels que Z, VDM, etc.</a:t>
            </a:r>
          </a:p>
          <a:p>
            <a:pPr marL="342900" indent="-342900" algn="just">
              <a:lnSpc>
                <a:spcPct val="150000"/>
              </a:lnSpc>
              <a:spcAft>
                <a:spcPts val="404"/>
              </a:spcAft>
              <a:buClr>
                <a:schemeClr val="accent5">
                  <a:lumMod val="60000"/>
                  <a:lumOff val="40000"/>
                </a:schemeClr>
              </a:buClr>
              <a:buFont typeface="Wingdings" panose="05000000000000000000" pitchFamily="2" charset="2"/>
              <a:buChar char="q"/>
            </a:pPr>
            <a:r>
              <a:rPr lang="fr-FR" sz="2100" b="1" dirty="0">
                <a:latin typeface="+mn-lt"/>
              </a:rPr>
              <a:t>Officiellement</a:t>
            </a:r>
            <a:r>
              <a:rPr lang="fr-FR" sz="2100" dirty="0">
                <a:latin typeface="+mn-lt"/>
              </a:rPr>
              <a:t>, </a:t>
            </a:r>
            <a:r>
              <a:rPr lang="fr-FR" sz="2100" b="1" dirty="0">
                <a:latin typeface="+mn-lt"/>
              </a:rPr>
              <a:t>UML</a:t>
            </a:r>
            <a:r>
              <a:rPr lang="fr-FR" sz="2100" dirty="0">
                <a:latin typeface="+mn-lt"/>
              </a:rPr>
              <a:t> a été créé en </a:t>
            </a:r>
            <a:r>
              <a:rPr lang="fr-FR" sz="2100" b="1" dirty="0">
                <a:latin typeface="+mn-lt"/>
              </a:rPr>
              <a:t>1994</a:t>
            </a:r>
            <a:r>
              <a:rPr lang="fr-FR" sz="2100" dirty="0">
                <a:latin typeface="+mn-lt"/>
              </a:rPr>
              <a:t>.</a:t>
            </a:r>
            <a:endParaRPr lang="fr-FR" sz="2100" dirty="0">
              <a:solidFill>
                <a:srgbClr val="FFC000"/>
              </a:solidFill>
              <a:latin typeface="+mn-lt"/>
              <a:cs typeface="Andalus" panose="02020603050405020304" pitchFamily="18" charset="-78"/>
            </a:endParaRPr>
          </a:p>
          <a:p>
            <a:pPr algn="just"/>
            <a:endParaRPr lang="fr-FR" sz="1200" dirty="0">
              <a:solidFill>
                <a:srgbClr val="FFC000"/>
              </a:solidFill>
              <a:latin typeface="+mn-lt"/>
              <a:cs typeface="Andalus" panose="02020603050405020304" pitchFamily="18" charset="-78"/>
            </a:endParaRPr>
          </a:p>
        </p:txBody>
      </p:sp>
      <p:sp>
        <p:nvSpPr>
          <p:cNvPr id="2" name="Rectangle 1"/>
          <p:cNvSpPr/>
          <p:nvPr/>
        </p:nvSpPr>
        <p:spPr>
          <a:xfrm>
            <a:off x="152400" y="4311966"/>
            <a:ext cx="8839200" cy="2169825"/>
          </a:xfrm>
          <a:prstGeom prst="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path path="circle">
              <a:fillToRect l="50000" t="50000" r="50000" b="50000"/>
            </a:path>
            <a:tileRect/>
          </a:gradFill>
        </p:spPr>
        <p:txBody>
          <a:bodyPr wrap="square">
            <a:spAutoFit/>
          </a:bodyPr>
          <a:lstStyle/>
          <a:p>
            <a:pPr algn="just">
              <a:lnSpc>
                <a:spcPct val="150000"/>
              </a:lnSpc>
              <a:spcAft>
                <a:spcPts val="404"/>
              </a:spcAft>
            </a:pPr>
            <a:r>
              <a:rPr lang="en-US" dirty="0"/>
              <a:t>Il </a:t>
            </a:r>
            <a:r>
              <a:rPr lang="en-US" dirty="0" err="1"/>
              <a:t>existe</a:t>
            </a:r>
            <a:r>
              <a:rPr lang="en-US" dirty="0"/>
              <a:t> des </a:t>
            </a:r>
            <a:r>
              <a:rPr lang="en-US" dirty="0" err="1"/>
              <a:t>langages</a:t>
            </a:r>
            <a:r>
              <a:rPr lang="en-US" dirty="0"/>
              <a:t> a </a:t>
            </a:r>
            <a:r>
              <a:rPr lang="en-US" dirty="0" err="1"/>
              <a:t>differents</a:t>
            </a:r>
            <a:r>
              <a:rPr lang="en-US" dirty="0"/>
              <a:t> </a:t>
            </a:r>
            <a:r>
              <a:rPr lang="en-US" dirty="0" err="1"/>
              <a:t>niveaux</a:t>
            </a:r>
            <a:r>
              <a:rPr lang="en-US" dirty="0"/>
              <a:t> de </a:t>
            </a:r>
            <a:r>
              <a:rPr lang="en-US" dirty="0" err="1"/>
              <a:t>formalisation</a:t>
            </a:r>
            <a:r>
              <a:rPr lang="en-US" dirty="0"/>
              <a:t>, a savoir : (</a:t>
            </a:r>
            <a:r>
              <a:rPr lang="en-US" dirty="0" err="1"/>
              <a:t>i</a:t>
            </a:r>
            <a:r>
              <a:rPr lang="en-US" dirty="0"/>
              <a:t>) </a:t>
            </a:r>
            <a:r>
              <a:rPr lang="en-US" b="1" dirty="0" err="1"/>
              <a:t>langages</a:t>
            </a:r>
            <a:r>
              <a:rPr lang="en-US" b="1" dirty="0"/>
              <a:t> </a:t>
            </a:r>
            <a:r>
              <a:rPr lang="en-US" b="1" dirty="0" err="1"/>
              <a:t>formels</a:t>
            </a:r>
            <a:r>
              <a:rPr lang="en-US" dirty="0"/>
              <a:t> (ex. Z, B, VDM) : le plus </a:t>
            </a:r>
            <a:r>
              <a:rPr lang="en-US" dirty="0" err="1"/>
              <a:t>souvent</a:t>
            </a:r>
            <a:r>
              <a:rPr lang="en-US" dirty="0"/>
              <a:t> </a:t>
            </a:r>
            <a:r>
              <a:rPr lang="en-US" dirty="0" err="1"/>
              <a:t>mathematiques</a:t>
            </a:r>
            <a:r>
              <a:rPr lang="en-US" dirty="0"/>
              <a:t>, au grand </a:t>
            </a:r>
            <a:r>
              <a:rPr lang="en-US" dirty="0" err="1"/>
              <a:t>pouvoir</a:t>
            </a:r>
            <a:r>
              <a:rPr lang="en-US" dirty="0"/>
              <a:t> </a:t>
            </a:r>
            <a:r>
              <a:rPr lang="en-US" dirty="0" err="1"/>
              <a:t>d’expression</a:t>
            </a:r>
            <a:r>
              <a:rPr lang="en-US" dirty="0"/>
              <a:t> et </a:t>
            </a:r>
            <a:r>
              <a:rPr lang="en-US" dirty="0" err="1"/>
              <a:t>permettant</a:t>
            </a:r>
            <a:r>
              <a:rPr lang="en-US" dirty="0"/>
              <a:t> des </a:t>
            </a:r>
            <a:r>
              <a:rPr lang="en-US" dirty="0" err="1"/>
              <a:t>preuves</a:t>
            </a:r>
            <a:r>
              <a:rPr lang="en-US" dirty="0"/>
              <a:t> </a:t>
            </a:r>
            <a:r>
              <a:rPr lang="en-US" dirty="0" err="1"/>
              <a:t>formelles</a:t>
            </a:r>
            <a:r>
              <a:rPr lang="en-US" dirty="0"/>
              <a:t> sur les specifications ; (ii) </a:t>
            </a:r>
            <a:r>
              <a:rPr lang="en-US" b="1" dirty="0" err="1"/>
              <a:t>langages</a:t>
            </a:r>
            <a:r>
              <a:rPr lang="en-US" b="1" dirty="0"/>
              <a:t> semi-</a:t>
            </a:r>
            <a:r>
              <a:rPr lang="en-US" b="1" dirty="0" err="1"/>
              <a:t>formels</a:t>
            </a:r>
            <a:r>
              <a:rPr lang="en-US" b="1" dirty="0"/>
              <a:t> </a:t>
            </a:r>
            <a:r>
              <a:rPr lang="en-US" dirty="0"/>
              <a:t>(ex. MERISE, UML, </a:t>
            </a:r>
            <a:r>
              <a:rPr lang="fr-FR" sz="1800" dirty="0">
                <a:effectLst/>
                <a:latin typeface="Arial" panose="020B0604020202020204" pitchFamily="34" charset="0"/>
                <a:ea typeface="Times New Roman" panose="02020603050405020304" pitchFamily="18" charset="0"/>
                <a:cs typeface="Arial" panose="020B0604020202020204" pitchFamily="34" charset="0"/>
              </a:rPr>
              <a:t>Orienté but, </a:t>
            </a:r>
            <a:r>
              <a:rPr lang="en-US" dirty="0"/>
              <a:t>etc.) : le plus </a:t>
            </a:r>
            <a:r>
              <a:rPr lang="en-US" dirty="0" err="1"/>
              <a:t>souvent</a:t>
            </a:r>
            <a:r>
              <a:rPr lang="en-US" dirty="0"/>
              <a:t> </a:t>
            </a:r>
            <a:r>
              <a:rPr lang="en-US" dirty="0" err="1"/>
              <a:t>graphiques</a:t>
            </a:r>
            <a:r>
              <a:rPr lang="en-US" dirty="0"/>
              <a:t>, au </a:t>
            </a:r>
            <a:r>
              <a:rPr lang="en-US" dirty="0" err="1"/>
              <a:t>pouvoir</a:t>
            </a:r>
            <a:r>
              <a:rPr lang="en-US" dirty="0"/>
              <a:t> </a:t>
            </a:r>
            <a:r>
              <a:rPr lang="en-US" dirty="0" err="1"/>
              <a:t>d’expression</a:t>
            </a:r>
            <a:r>
              <a:rPr lang="en-US" dirty="0"/>
              <a:t> </a:t>
            </a:r>
            <a:r>
              <a:rPr lang="en-US" dirty="0" err="1"/>
              <a:t>moindre</a:t>
            </a:r>
            <a:r>
              <a:rPr lang="en-US" dirty="0"/>
              <a:t> </a:t>
            </a:r>
            <a:r>
              <a:rPr lang="en-US" dirty="0" err="1"/>
              <a:t>mais</a:t>
            </a:r>
            <a:r>
              <a:rPr lang="en-US" dirty="0"/>
              <a:t> plus </a:t>
            </a:r>
            <a:r>
              <a:rPr lang="en-US" dirty="0" err="1"/>
              <a:t>faciles</a:t>
            </a:r>
            <a:r>
              <a:rPr lang="en-US" dirty="0"/>
              <a:t> </a:t>
            </a:r>
            <a:r>
              <a:rPr lang="en-US" dirty="0" err="1"/>
              <a:t>d’emploi</a:t>
            </a:r>
            <a:r>
              <a:rPr lang="en-US" dirty="0"/>
              <a:t>.</a:t>
            </a:r>
            <a:endParaRPr lang="fr-FR" sz="1600" dirty="0">
              <a:cs typeface="Andalus" panose="02020603050405020304" pitchFamily="18" charset="-78"/>
            </a:endParaRPr>
          </a:p>
        </p:txBody>
      </p:sp>
    </p:spTree>
    <p:extLst>
      <p:ext uri="{BB962C8B-B14F-4D97-AF65-F5344CB8AC3E}">
        <p14:creationId xmlns:p14="http://schemas.microsoft.com/office/powerpoint/2010/main" val="1179150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Exploration intégrée: Modélisation, modèle, conception orientée objet et évolutions d’UML</a:t>
            </a:r>
          </a:p>
        </p:txBody>
      </p:sp>
      <p:sp>
        <p:nvSpPr>
          <p:cNvPr id="6" name="ZoneTexte 5"/>
          <p:cNvSpPr txBox="1"/>
          <p:nvPr/>
        </p:nvSpPr>
        <p:spPr>
          <a:xfrm>
            <a:off x="0" y="1059180"/>
            <a:ext cx="8915400" cy="5757987"/>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Historique d’UML</a:t>
            </a:r>
            <a:endParaRPr lang="fr-FR" sz="2000" dirty="0">
              <a:latin typeface="+mn-lt"/>
              <a:cs typeface="Andalus" panose="02020603050405020304" pitchFamily="18" charset="-78"/>
            </a:endParaRPr>
          </a:p>
          <a:p>
            <a:pPr algn="just"/>
            <a:r>
              <a:rPr lang="en-US" sz="2100" dirty="0">
                <a:latin typeface="+mn-lt"/>
              </a:rPr>
              <a:t>Les </a:t>
            </a:r>
            <a:r>
              <a:rPr lang="en-US" sz="2100" b="1" dirty="0" err="1">
                <a:latin typeface="+mn-lt"/>
              </a:rPr>
              <a:t>grandes</a:t>
            </a:r>
            <a:r>
              <a:rPr lang="en-US" sz="2100" b="1" dirty="0">
                <a:latin typeface="+mn-lt"/>
              </a:rPr>
              <a:t> </a:t>
            </a:r>
            <a:r>
              <a:rPr lang="en-US" sz="2100" b="1" dirty="0" err="1">
                <a:latin typeface="+mn-lt"/>
              </a:rPr>
              <a:t>étapes</a:t>
            </a:r>
            <a:r>
              <a:rPr lang="en-US" sz="2100" b="1" dirty="0">
                <a:latin typeface="+mn-lt"/>
              </a:rPr>
              <a:t> </a:t>
            </a:r>
            <a:r>
              <a:rPr lang="en-US" sz="2100" dirty="0">
                <a:latin typeface="+mn-lt"/>
              </a:rPr>
              <a:t>de la diffusion </a:t>
            </a:r>
            <a:r>
              <a:rPr lang="en-US" sz="2100" dirty="0" err="1">
                <a:latin typeface="+mn-lt"/>
              </a:rPr>
              <a:t>d’</a:t>
            </a:r>
            <a:r>
              <a:rPr lang="en-US" sz="2100" b="1" dirty="0" err="1">
                <a:latin typeface="+mn-lt"/>
              </a:rPr>
              <a:t>UML</a:t>
            </a:r>
            <a:r>
              <a:rPr lang="en-US" sz="2100" b="1" dirty="0">
                <a:latin typeface="+mn-lt"/>
              </a:rPr>
              <a:t> </a:t>
            </a:r>
            <a:r>
              <a:rPr lang="en-US" sz="2100" dirty="0" err="1">
                <a:latin typeface="+mn-lt"/>
              </a:rPr>
              <a:t>peuvent</a:t>
            </a:r>
            <a:r>
              <a:rPr lang="en-US" sz="2100" dirty="0">
                <a:latin typeface="+mn-lt"/>
              </a:rPr>
              <a:t> se </a:t>
            </a:r>
            <a:r>
              <a:rPr lang="en-US" sz="2100" dirty="0" err="1">
                <a:latin typeface="+mn-lt"/>
              </a:rPr>
              <a:t>resumer</a:t>
            </a:r>
            <a:r>
              <a:rPr lang="en-US" sz="2100" dirty="0">
                <a:latin typeface="+mn-lt"/>
              </a:rPr>
              <a:t> </a:t>
            </a:r>
            <a:r>
              <a:rPr lang="en-US" sz="2100" dirty="0" err="1">
                <a:latin typeface="+mn-lt"/>
              </a:rPr>
              <a:t>comme</a:t>
            </a:r>
            <a:r>
              <a:rPr lang="en-US" sz="2100" dirty="0">
                <a:latin typeface="+mn-lt"/>
              </a:rPr>
              <a:t> suit :</a:t>
            </a:r>
          </a:p>
          <a:p>
            <a:pPr algn="just"/>
            <a:endParaRPr lang="en-US" sz="800" dirty="0">
              <a:latin typeface="+mn-lt"/>
            </a:endParaRPr>
          </a:p>
          <a:p>
            <a:pPr algn="just">
              <a:lnSpc>
                <a:spcPct val="150000"/>
              </a:lnSpc>
            </a:pPr>
            <a:r>
              <a:rPr lang="en-US" sz="2100" b="1" dirty="0">
                <a:latin typeface="+mn-lt"/>
              </a:rPr>
              <a:t>1994 - 1996 </a:t>
            </a:r>
            <a:r>
              <a:rPr lang="en-US" sz="2100" dirty="0">
                <a:latin typeface="+mn-lt"/>
              </a:rPr>
              <a:t>: rapprochement des </a:t>
            </a:r>
            <a:r>
              <a:rPr lang="en-US" sz="2100" dirty="0" err="1">
                <a:latin typeface="+mn-lt"/>
              </a:rPr>
              <a:t>methodes</a:t>
            </a:r>
            <a:r>
              <a:rPr lang="en-US" sz="2100" dirty="0">
                <a:latin typeface="+mn-lt"/>
              </a:rPr>
              <a:t> </a:t>
            </a:r>
            <a:r>
              <a:rPr lang="en-US" sz="2100" b="1" dirty="0">
                <a:latin typeface="+mn-lt"/>
              </a:rPr>
              <a:t>OMT</a:t>
            </a:r>
            <a:r>
              <a:rPr lang="en-US" sz="2100" dirty="0">
                <a:latin typeface="+mn-lt"/>
              </a:rPr>
              <a:t>, </a:t>
            </a:r>
            <a:r>
              <a:rPr lang="en-US" sz="2100" b="1" dirty="0">
                <a:latin typeface="+mn-lt"/>
              </a:rPr>
              <a:t>BOOCH</a:t>
            </a:r>
            <a:r>
              <a:rPr lang="en-US" sz="2100" dirty="0">
                <a:latin typeface="+mn-lt"/>
              </a:rPr>
              <a:t> et </a:t>
            </a:r>
            <a:r>
              <a:rPr lang="en-US" sz="2100" b="1" dirty="0">
                <a:latin typeface="+mn-lt"/>
              </a:rPr>
              <a:t>OOSE</a:t>
            </a:r>
            <a:r>
              <a:rPr lang="en-US" sz="2100" dirty="0">
                <a:latin typeface="+mn-lt"/>
              </a:rPr>
              <a:t> et naissance de la </a:t>
            </a:r>
            <a:r>
              <a:rPr lang="en-US" sz="2100" b="1" dirty="0">
                <a:latin typeface="+mn-lt"/>
              </a:rPr>
              <a:t>premiere version </a:t>
            </a:r>
            <a:r>
              <a:rPr lang="en-US" sz="2100" b="1" dirty="0" err="1">
                <a:latin typeface="+mn-lt"/>
              </a:rPr>
              <a:t>d’UML</a:t>
            </a:r>
            <a:r>
              <a:rPr lang="en-US" sz="2100" dirty="0">
                <a:latin typeface="+mn-lt"/>
              </a:rPr>
              <a:t>.</a:t>
            </a:r>
          </a:p>
          <a:p>
            <a:pPr algn="just">
              <a:lnSpc>
                <a:spcPct val="150000"/>
              </a:lnSpc>
            </a:pPr>
            <a:r>
              <a:rPr lang="en-US" sz="2100" b="1" dirty="0">
                <a:latin typeface="+mn-lt"/>
              </a:rPr>
              <a:t>23 </a:t>
            </a:r>
            <a:r>
              <a:rPr lang="en-US" sz="2100" b="1" dirty="0" err="1">
                <a:latin typeface="+mn-lt"/>
              </a:rPr>
              <a:t>novembre</a:t>
            </a:r>
            <a:r>
              <a:rPr lang="en-US" sz="2100" b="1" dirty="0">
                <a:latin typeface="+mn-lt"/>
              </a:rPr>
              <a:t> 1997 </a:t>
            </a:r>
            <a:r>
              <a:rPr lang="en-US" sz="2100" dirty="0">
                <a:latin typeface="+mn-lt"/>
              </a:rPr>
              <a:t>: version 1.1 </a:t>
            </a:r>
            <a:r>
              <a:rPr lang="en-US" sz="2100" dirty="0" err="1">
                <a:latin typeface="+mn-lt"/>
              </a:rPr>
              <a:t>d’UML</a:t>
            </a:r>
            <a:r>
              <a:rPr lang="en-US" sz="2100" dirty="0">
                <a:latin typeface="+mn-lt"/>
              </a:rPr>
              <a:t> adoptee par </a:t>
            </a:r>
            <a:r>
              <a:rPr lang="en-US" sz="2100" dirty="0" err="1">
                <a:latin typeface="+mn-lt"/>
              </a:rPr>
              <a:t>l’OMG</a:t>
            </a:r>
            <a:r>
              <a:rPr lang="en-US" sz="2100" dirty="0">
                <a:latin typeface="+mn-lt"/>
              </a:rPr>
              <a:t>.</a:t>
            </a:r>
          </a:p>
          <a:p>
            <a:pPr algn="just">
              <a:lnSpc>
                <a:spcPct val="150000"/>
              </a:lnSpc>
            </a:pPr>
            <a:r>
              <a:rPr lang="en-US" sz="2100" b="1" dirty="0">
                <a:latin typeface="+mn-lt"/>
              </a:rPr>
              <a:t>1998 - 1999</a:t>
            </a:r>
            <a:r>
              <a:rPr lang="en-US" sz="2100" dirty="0">
                <a:latin typeface="+mn-lt"/>
              </a:rPr>
              <a:t> : sortie des versions 1.2 a 1.3 </a:t>
            </a:r>
            <a:r>
              <a:rPr lang="en-US" sz="2100" dirty="0" err="1">
                <a:latin typeface="+mn-lt"/>
              </a:rPr>
              <a:t>d’UML</a:t>
            </a:r>
            <a:r>
              <a:rPr lang="en-US" sz="2100" dirty="0">
                <a:latin typeface="+mn-lt"/>
              </a:rPr>
              <a:t>.</a:t>
            </a:r>
          </a:p>
          <a:p>
            <a:pPr algn="just">
              <a:lnSpc>
                <a:spcPct val="150000"/>
              </a:lnSpc>
            </a:pPr>
            <a:r>
              <a:rPr lang="en-US" sz="2100" b="1" dirty="0">
                <a:latin typeface="+mn-lt"/>
              </a:rPr>
              <a:t>2000 - 2001</a:t>
            </a:r>
            <a:r>
              <a:rPr lang="en-US" sz="2100" dirty="0">
                <a:latin typeface="+mn-lt"/>
              </a:rPr>
              <a:t> : sortie des </a:t>
            </a:r>
            <a:r>
              <a:rPr lang="en-US" sz="2100" dirty="0" err="1">
                <a:latin typeface="+mn-lt"/>
              </a:rPr>
              <a:t>dernieres</a:t>
            </a:r>
            <a:r>
              <a:rPr lang="en-US" sz="2100" dirty="0">
                <a:latin typeface="+mn-lt"/>
              </a:rPr>
              <a:t> versions </a:t>
            </a:r>
            <a:r>
              <a:rPr lang="en-US" sz="2100" dirty="0" err="1">
                <a:latin typeface="+mn-lt"/>
              </a:rPr>
              <a:t>suivantes</a:t>
            </a:r>
            <a:r>
              <a:rPr lang="en-US" sz="2100" dirty="0">
                <a:latin typeface="+mn-lt"/>
              </a:rPr>
              <a:t> 1.x.</a:t>
            </a:r>
          </a:p>
          <a:p>
            <a:pPr algn="just">
              <a:lnSpc>
                <a:spcPct val="150000"/>
              </a:lnSpc>
            </a:pPr>
            <a:r>
              <a:rPr lang="en-US" sz="2100" b="1" dirty="0">
                <a:latin typeface="+mn-lt"/>
              </a:rPr>
              <a:t>2002 - 2003</a:t>
            </a:r>
            <a:r>
              <a:rPr lang="en-US" sz="2100" dirty="0">
                <a:latin typeface="+mn-lt"/>
              </a:rPr>
              <a:t> : preparation de la version 2.</a:t>
            </a:r>
          </a:p>
          <a:p>
            <a:pPr algn="just">
              <a:lnSpc>
                <a:spcPct val="150000"/>
              </a:lnSpc>
            </a:pPr>
            <a:r>
              <a:rPr lang="en-US" sz="2100" b="1" dirty="0">
                <a:latin typeface="+mn-lt"/>
              </a:rPr>
              <a:t>10 </a:t>
            </a:r>
            <a:r>
              <a:rPr lang="en-US" sz="2100" b="1" dirty="0" err="1">
                <a:latin typeface="+mn-lt"/>
              </a:rPr>
              <a:t>octobre</a:t>
            </a:r>
            <a:r>
              <a:rPr lang="en-US" sz="2100" b="1" dirty="0">
                <a:latin typeface="+mn-lt"/>
              </a:rPr>
              <a:t> 2004</a:t>
            </a:r>
            <a:r>
              <a:rPr lang="en-US" sz="2100" dirty="0">
                <a:latin typeface="+mn-lt"/>
              </a:rPr>
              <a:t> : sortie de la version 2.1.</a:t>
            </a:r>
          </a:p>
          <a:p>
            <a:pPr algn="just">
              <a:lnSpc>
                <a:spcPct val="150000"/>
              </a:lnSpc>
              <a:spcAft>
                <a:spcPts val="808"/>
              </a:spcAft>
            </a:pPr>
            <a:r>
              <a:rPr lang="en-US" sz="2100" b="1" dirty="0">
                <a:latin typeface="+mn-lt"/>
              </a:rPr>
              <a:t>5 </a:t>
            </a:r>
            <a:r>
              <a:rPr lang="en-US" sz="2100" b="1" dirty="0" err="1">
                <a:latin typeface="+mn-lt"/>
              </a:rPr>
              <a:t>fevrier</a:t>
            </a:r>
            <a:r>
              <a:rPr lang="en-US" sz="2100" b="1" dirty="0">
                <a:latin typeface="+mn-lt"/>
              </a:rPr>
              <a:t> 2007</a:t>
            </a:r>
            <a:r>
              <a:rPr lang="en-US" sz="2100" dirty="0">
                <a:latin typeface="+mn-lt"/>
              </a:rPr>
              <a:t> : sortie de la version 2.1.1.</a:t>
            </a:r>
          </a:p>
          <a:p>
            <a:pPr algn="just">
              <a:lnSpc>
                <a:spcPct val="150000"/>
              </a:lnSpc>
              <a:spcAft>
                <a:spcPts val="808"/>
              </a:spcAft>
            </a:pPr>
            <a:r>
              <a:rPr lang="en-US" sz="2100" b="1" dirty="0" err="1">
                <a:latin typeface="+mn-lt"/>
              </a:rPr>
              <a:t>Decembre</a:t>
            </a:r>
            <a:r>
              <a:rPr lang="en-US" sz="2100" b="1" dirty="0">
                <a:latin typeface="+mn-lt"/>
              </a:rPr>
              <a:t> 2017</a:t>
            </a:r>
            <a:r>
              <a:rPr lang="en-US" sz="2100" dirty="0">
                <a:latin typeface="+mn-lt"/>
              </a:rPr>
              <a:t> : sortie de la version 2.5.1.</a:t>
            </a:r>
          </a:p>
        </p:txBody>
      </p:sp>
    </p:spTree>
    <p:extLst>
      <p:ext uri="{BB962C8B-B14F-4D97-AF65-F5344CB8AC3E}">
        <p14:creationId xmlns:p14="http://schemas.microsoft.com/office/powerpoint/2010/main" val="2413517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Mécanismes généraux </a:t>
            </a:r>
          </a:p>
        </p:txBody>
      </p:sp>
      <p:sp>
        <p:nvSpPr>
          <p:cNvPr id="6" name="ZoneTexte 5"/>
          <p:cNvSpPr txBox="1"/>
          <p:nvPr/>
        </p:nvSpPr>
        <p:spPr>
          <a:xfrm>
            <a:off x="0" y="1059180"/>
            <a:ext cx="9144000" cy="3231654"/>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Les étiquettes</a:t>
            </a:r>
            <a:endParaRPr lang="fr-FR" sz="2000" dirty="0">
              <a:latin typeface="+mn-lt"/>
              <a:cs typeface="Andalus" panose="02020603050405020304" pitchFamily="18" charset="-78"/>
            </a:endParaRPr>
          </a:p>
          <a:p>
            <a:pPr marL="342900" indent="-342900" algn="just">
              <a:buClr>
                <a:schemeClr val="accent5">
                  <a:lumMod val="75000"/>
                </a:schemeClr>
              </a:buClr>
              <a:buFont typeface="Wingdings" panose="05000000000000000000" pitchFamily="2" charset="2"/>
              <a:buChar char="q"/>
            </a:pPr>
            <a:r>
              <a:rPr lang="fr-FR" sz="2100" b="1" dirty="0">
                <a:latin typeface="+mn-lt"/>
              </a:rPr>
              <a:t>Les étiquettes</a:t>
            </a:r>
            <a:r>
              <a:rPr lang="fr-FR" sz="2100" dirty="0">
                <a:latin typeface="+mn-lt"/>
              </a:rPr>
              <a:t>, également connues sous le nom de </a:t>
            </a:r>
            <a:r>
              <a:rPr lang="fr-FR" sz="2100" b="1" dirty="0">
                <a:latin typeface="+mn-lt"/>
              </a:rPr>
              <a:t>valeurs marquées </a:t>
            </a:r>
            <a:r>
              <a:rPr lang="fr-FR" sz="2100" dirty="0">
                <a:latin typeface="+mn-lt"/>
              </a:rPr>
              <a:t>(</a:t>
            </a:r>
            <a:r>
              <a:rPr lang="fr-FR" sz="2100" dirty="0" err="1">
                <a:latin typeface="+mn-lt"/>
              </a:rPr>
              <a:t>tagged</a:t>
            </a:r>
            <a:r>
              <a:rPr lang="fr-FR" sz="2100" dirty="0">
                <a:latin typeface="+mn-lt"/>
              </a:rPr>
              <a:t> values), sont des </a:t>
            </a:r>
            <a:r>
              <a:rPr lang="fr-FR" sz="2100" b="1" dirty="0">
                <a:latin typeface="+mn-lt"/>
              </a:rPr>
              <a:t>mécanismes</a:t>
            </a:r>
            <a:r>
              <a:rPr lang="fr-FR" sz="2100" dirty="0">
                <a:latin typeface="+mn-lt"/>
              </a:rPr>
              <a:t> utilisés en </a:t>
            </a:r>
            <a:r>
              <a:rPr lang="fr-FR" sz="2100" b="1" dirty="0">
                <a:latin typeface="+mn-lt"/>
              </a:rPr>
              <a:t>modélisation</a:t>
            </a:r>
            <a:r>
              <a:rPr lang="fr-FR" sz="2100" dirty="0">
                <a:latin typeface="+mn-lt"/>
              </a:rPr>
              <a:t> pour ajouter des </a:t>
            </a:r>
            <a:r>
              <a:rPr lang="fr-FR" sz="2100" b="1" dirty="0">
                <a:latin typeface="+mn-lt"/>
              </a:rPr>
              <a:t>propriétés supplémentaires </a:t>
            </a:r>
            <a:r>
              <a:rPr lang="fr-FR" sz="2100" dirty="0">
                <a:latin typeface="+mn-lt"/>
              </a:rPr>
              <a:t>à un élément de modélisation </a:t>
            </a:r>
            <a:r>
              <a:rPr lang="fr-FR" sz="2100" b="1" dirty="0">
                <a:latin typeface="+mn-lt"/>
              </a:rPr>
              <a:t>spécifique</a:t>
            </a:r>
            <a:r>
              <a:rPr lang="fr-FR" sz="2100" dirty="0">
                <a:latin typeface="+mn-lt"/>
              </a:rPr>
              <a:t>. </a:t>
            </a:r>
          </a:p>
          <a:p>
            <a:pPr marL="342900" indent="-342900" algn="just">
              <a:buClr>
                <a:schemeClr val="accent5">
                  <a:lumMod val="75000"/>
                </a:schemeClr>
              </a:buClr>
              <a:buFont typeface="Wingdings" panose="05000000000000000000" pitchFamily="2" charset="2"/>
              <a:buChar char="q"/>
            </a:pPr>
            <a:endParaRPr lang="fr-FR" sz="2100" dirty="0">
              <a:latin typeface="+mn-lt"/>
            </a:endParaRPr>
          </a:p>
          <a:p>
            <a:pPr marL="342900" indent="-342900" algn="just">
              <a:buClr>
                <a:schemeClr val="accent5">
                  <a:lumMod val="75000"/>
                </a:schemeClr>
              </a:buClr>
              <a:buFont typeface="Wingdings" panose="05000000000000000000" pitchFamily="2" charset="2"/>
              <a:buChar char="q"/>
            </a:pPr>
            <a:r>
              <a:rPr lang="fr-FR" sz="2100" b="1" dirty="0">
                <a:latin typeface="+mn-lt"/>
              </a:rPr>
              <a:t>Les étiquettes </a:t>
            </a:r>
            <a:r>
              <a:rPr lang="fr-FR" sz="2100" dirty="0">
                <a:latin typeface="+mn-lt"/>
              </a:rPr>
              <a:t>sont représentées sous la forme </a:t>
            </a:r>
            <a:r>
              <a:rPr lang="fr-FR" sz="2100" b="1" dirty="0">
                <a:latin typeface="+mn-lt"/>
              </a:rPr>
              <a:t>d'une paire </a:t>
            </a:r>
            <a:r>
              <a:rPr lang="fr-FR" sz="2100" dirty="0">
                <a:latin typeface="+mn-lt"/>
              </a:rPr>
              <a:t>(</a:t>
            </a:r>
            <a:r>
              <a:rPr lang="fr-FR" sz="2100" b="1" dirty="0">
                <a:latin typeface="+mn-lt"/>
              </a:rPr>
              <a:t>nom</a:t>
            </a:r>
            <a:r>
              <a:rPr lang="fr-FR" sz="2100" dirty="0">
                <a:latin typeface="+mn-lt"/>
              </a:rPr>
              <a:t>, </a:t>
            </a:r>
            <a:r>
              <a:rPr lang="fr-FR" sz="2100" b="1" dirty="0">
                <a:latin typeface="+mn-lt"/>
              </a:rPr>
              <a:t>valeur</a:t>
            </a:r>
            <a:r>
              <a:rPr lang="fr-FR" sz="2100" dirty="0">
                <a:latin typeface="+mn-lt"/>
              </a:rPr>
              <a:t>), où le </a:t>
            </a:r>
            <a:r>
              <a:rPr lang="fr-FR" sz="2100" b="1" dirty="0">
                <a:latin typeface="+mn-lt"/>
              </a:rPr>
              <a:t>nom</a:t>
            </a:r>
            <a:r>
              <a:rPr lang="fr-FR" sz="2100" dirty="0">
                <a:latin typeface="+mn-lt"/>
              </a:rPr>
              <a:t> représente l'</a:t>
            </a:r>
            <a:r>
              <a:rPr lang="fr-FR" sz="2100" b="1" dirty="0">
                <a:latin typeface="+mn-lt"/>
              </a:rPr>
              <a:t>identifiant</a:t>
            </a:r>
            <a:r>
              <a:rPr lang="fr-FR" sz="2100" dirty="0">
                <a:latin typeface="+mn-lt"/>
              </a:rPr>
              <a:t> de la </a:t>
            </a:r>
            <a:r>
              <a:rPr lang="fr-FR" sz="2100" b="1" dirty="0">
                <a:latin typeface="+mn-lt"/>
              </a:rPr>
              <a:t>propriété</a:t>
            </a:r>
            <a:r>
              <a:rPr lang="fr-FR" sz="2100" dirty="0">
                <a:latin typeface="+mn-lt"/>
              </a:rPr>
              <a:t> et la </a:t>
            </a:r>
            <a:r>
              <a:rPr lang="fr-FR" sz="2100" b="1" dirty="0">
                <a:latin typeface="+mn-lt"/>
              </a:rPr>
              <a:t>valeur</a:t>
            </a:r>
            <a:r>
              <a:rPr lang="fr-FR" sz="2100" dirty="0">
                <a:latin typeface="+mn-lt"/>
              </a:rPr>
              <a:t> correspond à l'</a:t>
            </a:r>
            <a:r>
              <a:rPr lang="fr-FR" sz="2100" b="1" dirty="0">
                <a:latin typeface="+mn-lt"/>
              </a:rPr>
              <a:t>information associée</a:t>
            </a:r>
            <a:r>
              <a:rPr lang="fr-FR" sz="2100" dirty="0">
                <a:latin typeface="+mn-lt"/>
              </a:rPr>
              <a:t>.</a:t>
            </a:r>
            <a:endParaRPr lang="en-US" sz="2100" dirty="0">
              <a:latin typeface="+mn-lt"/>
            </a:endParaRPr>
          </a:p>
          <a:p>
            <a:pPr algn="just"/>
            <a:endParaRPr lang="en-US" sz="2100" dirty="0">
              <a:latin typeface="+mn-lt"/>
            </a:endParaRPr>
          </a:p>
        </p:txBody>
      </p:sp>
      <p:sp>
        <p:nvSpPr>
          <p:cNvPr id="2" name="Rectangle 1"/>
          <p:cNvSpPr/>
          <p:nvPr/>
        </p:nvSpPr>
        <p:spPr>
          <a:xfrm>
            <a:off x="152400" y="4699357"/>
            <a:ext cx="8839200" cy="1384995"/>
          </a:xfrm>
          <a:prstGeom prst="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path path="circle">
              <a:fillToRect l="50000" t="50000" r="50000" b="50000"/>
            </a:path>
            <a:tileRect/>
          </a:gradFill>
        </p:spPr>
        <p:txBody>
          <a:bodyPr wrap="square">
            <a:spAutoFit/>
          </a:bodyPr>
          <a:lstStyle/>
          <a:p>
            <a:pPr algn="just"/>
            <a:r>
              <a:rPr lang="fr-FR" sz="2100" dirty="0">
                <a:latin typeface="+mn-lt"/>
              </a:rPr>
              <a:t>L'objectif </a:t>
            </a:r>
            <a:r>
              <a:rPr lang="fr-FR" sz="2100" b="1" dirty="0">
                <a:latin typeface="+mn-lt"/>
              </a:rPr>
              <a:t>fondamental</a:t>
            </a:r>
            <a:r>
              <a:rPr lang="fr-FR" sz="2100" dirty="0">
                <a:latin typeface="+mn-lt"/>
              </a:rPr>
              <a:t> des </a:t>
            </a:r>
            <a:r>
              <a:rPr lang="fr-FR" sz="2100" b="1" dirty="0">
                <a:latin typeface="+mn-lt"/>
              </a:rPr>
              <a:t>étiquettes</a:t>
            </a:r>
            <a:r>
              <a:rPr lang="fr-FR" sz="2100" dirty="0">
                <a:latin typeface="+mn-lt"/>
              </a:rPr>
              <a:t> est </a:t>
            </a:r>
            <a:r>
              <a:rPr lang="fr-FR" sz="2100" b="1" dirty="0">
                <a:latin typeface="+mn-lt"/>
              </a:rPr>
              <a:t>d'enrichir</a:t>
            </a:r>
            <a:r>
              <a:rPr lang="fr-FR" sz="2100" dirty="0">
                <a:latin typeface="+mn-lt"/>
              </a:rPr>
              <a:t> la </a:t>
            </a:r>
            <a:r>
              <a:rPr lang="fr-FR" sz="2100" b="1" dirty="0">
                <a:latin typeface="+mn-lt"/>
              </a:rPr>
              <a:t>spécification</a:t>
            </a:r>
            <a:r>
              <a:rPr lang="fr-FR" sz="2100" dirty="0">
                <a:latin typeface="+mn-lt"/>
              </a:rPr>
              <a:t> d'un élément de </a:t>
            </a:r>
            <a:r>
              <a:rPr lang="fr-FR" sz="2100" b="1" dirty="0">
                <a:latin typeface="+mn-lt"/>
              </a:rPr>
              <a:t>modélisation</a:t>
            </a:r>
            <a:r>
              <a:rPr lang="fr-FR" sz="2100" dirty="0">
                <a:latin typeface="+mn-lt"/>
              </a:rPr>
              <a:t> en lui ajoutant de </a:t>
            </a:r>
            <a:r>
              <a:rPr lang="fr-FR" sz="2100" b="1" dirty="0">
                <a:latin typeface="+mn-lt"/>
              </a:rPr>
              <a:t>nouvelles informations</a:t>
            </a:r>
            <a:r>
              <a:rPr lang="fr-FR" sz="2100" dirty="0">
                <a:latin typeface="+mn-lt"/>
              </a:rPr>
              <a:t>. Elles permettent de créer et d'associer des détails </a:t>
            </a:r>
            <a:r>
              <a:rPr lang="fr-FR" sz="2100" b="1" dirty="0">
                <a:latin typeface="+mn-lt"/>
              </a:rPr>
              <a:t>spécifiques</a:t>
            </a:r>
            <a:r>
              <a:rPr lang="fr-FR" sz="2100" dirty="0">
                <a:latin typeface="+mn-lt"/>
              </a:rPr>
              <a:t> à l'élément, qui </a:t>
            </a:r>
            <a:r>
              <a:rPr lang="fr-FR" sz="2100" b="1" dirty="0">
                <a:latin typeface="+mn-lt"/>
              </a:rPr>
              <a:t>ne sont pas directement </a:t>
            </a:r>
            <a:r>
              <a:rPr lang="fr-FR" sz="2100" dirty="0">
                <a:latin typeface="+mn-lt"/>
              </a:rPr>
              <a:t>définis par les </a:t>
            </a:r>
            <a:r>
              <a:rPr lang="fr-FR" sz="2100" b="1" dirty="0">
                <a:latin typeface="+mn-lt"/>
              </a:rPr>
              <a:t>caractéristiques de base </a:t>
            </a:r>
            <a:r>
              <a:rPr lang="fr-FR" sz="2100" dirty="0">
                <a:latin typeface="+mn-lt"/>
              </a:rPr>
              <a:t>du modèle.</a:t>
            </a:r>
          </a:p>
        </p:txBody>
      </p:sp>
    </p:spTree>
    <p:extLst>
      <p:ext uri="{BB962C8B-B14F-4D97-AF65-F5344CB8AC3E}">
        <p14:creationId xmlns:p14="http://schemas.microsoft.com/office/powerpoint/2010/main" val="22423797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Mécanismes généraux </a:t>
            </a:r>
          </a:p>
        </p:txBody>
      </p:sp>
      <p:sp>
        <p:nvSpPr>
          <p:cNvPr id="6" name="ZoneTexte 5"/>
          <p:cNvSpPr txBox="1"/>
          <p:nvPr/>
        </p:nvSpPr>
        <p:spPr>
          <a:xfrm>
            <a:off x="0" y="1059180"/>
            <a:ext cx="9144000" cy="4524315"/>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Les stéréotypes</a:t>
            </a:r>
            <a:endParaRPr lang="fr-FR" sz="2000" dirty="0">
              <a:latin typeface="+mn-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b="1" dirty="0">
                <a:latin typeface="+mn-lt"/>
              </a:rPr>
              <a:t>Les stéréotypes </a:t>
            </a:r>
            <a:r>
              <a:rPr lang="fr-FR" sz="2100" dirty="0">
                <a:latin typeface="+mn-lt"/>
              </a:rPr>
              <a:t>sont des </a:t>
            </a:r>
            <a:r>
              <a:rPr lang="fr-FR" sz="2100" b="1" dirty="0">
                <a:latin typeface="+mn-lt"/>
              </a:rPr>
              <a:t>mécanismes d'annotation </a:t>
            </a:r>
            <a:r>
              <a:rPr lang="fr-FR" sz="2100" dirty="0">
                <a:latin typeface="+mn-lt"/>
              </a:rPr>
              <a:t>appliqués à un élément de modèle pour </a:t>
            </a:r>
            <a:r>
              <a:rPr lang="fr-FR" sz="2100" b="1" dirty="0">
                <a:latin typeface="+mn-lt"/>
              </a:rPr>
              <a:t>caractériser</a:t>
            </a:r>
            <a:r>
              <a:rPr lang="fr-FR" sz="2100" dirty="0">
                <a:latin typeface="+mn-lt"/>
              </a:rPr>
              <a:t> et différencier </a:t>
            </a:r>
            <a:r>
              <a:rPr lang="fr-FR" sz="2100" b="1" dirty="0">
                <a:latin typeface="+mn-lt"/>
              </a:rPr>
              <a:t>différentes variations </a:t>
            </a:r>
            <a:r>
              <a:rPr lang="fr-FR" sz="2100" dirty="0">
                <a:latin typeface="+mn-lt"/>
              </a:rPr>
              <a:t>d'un même </a:t>
            </a:r>
            <a:r>
              <a:rPr lang="fr-FR" sz="2100" b="1" dirty="0">
                <a:latin typeface="+mn-lt"/>
              </a:rPr>
              <a:t>concept</a:t>
            </a:r>
            <a:r>
              <a:rPr lang="fr-FR" sz="2100" dirty="0">
                <a:latin typeface="+mn-lt"/>
              </a:rPr>
              <a:t>. </a:t>
            </a:r>
          </a:p>
          <a:p>
            <a:pPr marL="342900" indent="-342900" algn="just">
              <a:buClr>
                <a:schemeClr val="accent5">
                  <a:lumMod val="60000"/>
                  <a:lumOff val="40000"/>
                </a:schemeClr>
              </a:buClr>
              <a:buFont typeface="Wingdings" panose="05000000000000000000" pitchFamily="2" charset="2"/>
              <a:buChar char="q"/>
            </a:pPr>
            <a:endParaRPr lang="fr-FR" sz="2100" dirty="0">
              <a:latin typeface="+mn-lt"/>
            </a:endParaRPr>
          </a:p>
          <a:p>
            <a:pPr marL="342900" indent="-342900" algn="just">
              <a:buClr>
                <a:schemeClr val="accent5">
                  <a:lumMod val="60000"/>
                  <a:lumOff val="40000"/>
                </a:schemeClr>
              </a:buClr>
              <a:buFont typeface="Wingdings" panose="05000000000000000000" pitchFamily="2" charset="2"/>
              <a:buChar char="q"/>
            </a:pPr>
            <a:r>
              <a:rPr lang="fr-FR" sz="2100" b="1" dirty="0">
                <a:latin typeface="+mn-lt"/>
              </a:rPr>
              <a:t>Les stéréotypes </a:t>
            </a:r>
            <a:r>
              <a:rPr lang="fr-FR" sz="2100" dirty="0">
                <a:latin typeface="+mn-lt"/>
              </a:rPr>
              <a:t>ne sont pas définis </a:t>
            </a:r>
            <a:r>
              <a:rPr lang="fr-FR" sz="2100" b="1" dirty="0">
                <a:latin typeface="+mn-lt"/>
              </a:rPr>
              <a:t>formellement</a:t>
            </a:r>
            <a:r>
              <a:rPr lang="fr-FR" sz="2100" dirty="0">
                <a:latin typeface="+mn-lt"/>
              </a:rPr>
              <a:t>, mais ils permettent </a:t>
            </a:r>
            <a:r>
              <a:rPr lang="fr-FR" sz="2100" b="1" dirty="0">
                <a:latin typeface="+mn-lt"/>
              </a:rPr>
              <a:t>d'adapter</a:t>
            </a:r>
            <a:r>
              <a:rPr lang="fr-FR" sz="2100" dirty="0">
                <a:latin typeface="+mn-lt"/>
              </a:rPr>
              <a:t> le langage de </a:t>
            </a:r>
            <a:r>
              <a:rPr lang="fr-FR" sz="2100" b="1" dirty="0">
                <a:latin typeface="+mn-lt"/>
              </a:rPr>
              <a:t>modélisation</a:t>
            </a:r>
            <a:r>
              <a:rPr lang="fr-FR" sz="2100" dirty="0">
                <a:latin typeface="+mn-lt"/>
              </a:rPr>
              <a:t> à des </a:t>
            </a:r>
            <a:r>
              <a:rPr lang="fr-FR" sz="2100" b="1" dirty="0">
                <a:latin typeface="+mn-lt"/>
              </a:rPr>
              <a:t>situations spécifiques</a:t>
            </a:r>
            <a:r>
              <a:rPr lang="fr-FR" sz="2100" dirty="0">
                <a:latin typeface="+mn-lt"/>
              </a:rPr>
              <a:t>.</a:t>
            </a:r>
          </a:p>
          <a:p>
            <a:pPr algn="just"/>
            <a:endParaRPr lang="fr-FR" sz="2100" dirty="0">
              <a:latin typeface="+mn-lt"/>
            </a:endParaRPr>
          </a:p>
          <a:p>
            <a:pPr algn="just"/>
            <a:r>
              <a:rPr lang="fr-FR" sz="2100" dirty="0">
                <a:latin typeface="+mn-lt"/>
              </a:rPr>
              <a:t>Un </a:t>
            </a:r>
            <a:r>
              <a:rPr lang="fr-FR" sz="2100" b="1" dirty="0">
                <a:latin typeface="+mn-lt"/>
              </a:rPr>
              <a:t>stéréotype</a:t>
            </a:r>
            <a:r>
              <a:rPr lang="fr-FR" sz="2100" dirty="0">
                <a:latin typeface="+mn-lt"/>
              </a:rPr>
              <a:t> est </a:t>
            </a:r>
            <a:r>
              <a:rPr lang="fr-FR" sz="2100" b="1" dirty="0">
                <a:latin typeface="+mn-lt"/>
              </a:rPr>
              <a:t>représenté</a:t>
            </a:r>
            <a:r>
              <a:rPr lang="fr-FR" sz="2100" dirty="0">
                <a:latin typeface="+mn-lt"/>
              </a:rPr>
              <a:t> par une </a:t>
            </a:r>
            <a:r>
              <a:rPr lang="fr-FR" sz="2100" b="1" dirty="0">
                <a:latin typeface="+mn-lt"/>
              </a:rPr>
              <a:t>chaîne de caractères</a:t>
            </a:r>
            <a:r>
              <a:rPr lang="fr-FR" sz="2100" dirty="0">
                <a:latin typeface="+mn-lt"/>
              </a:rPr>
              <a:t> placée entre </a:t>
            </a:r>
            <a:r>
              <a:rPr lang="fr-FR" sz="2100" b="1" dirty="0">
                <a:latin typeface="+mn-lt"/>
              </a:rPr>
              <a:t>guillemets</a:t>
            </a:r>
            <a:r>
              <a:rPr lang="fr-FR" sz="2100" dirty="0">
                <a:latin typeface="+mn-lt"/>
              </a:rPr>
              <a:t>, connue sous le nom de "</a:t>
            </a:r>
            <a:r>
              <a:rPr lang="fr-FR" sz="2100" b="1" dirty="0">
                <a:latin typeface="+mn-lt"/>
              </a:rPr>
              <a:t>nom du stéréotype</a:t>
            </a:r>
            <a:r>
              <a:rPr lang="fr-FR" sz="2100" dirty="0">
                <a:latin typeface="+mn-lt"/>
              </a:rPr>
              <a:t>". Cette </a:t>
            </a:r>
            <a:r>
              <a:rPr lang="fr-FR" sz="2100" b="1" dirty="0">
                <a:latin typeface="+mn-lt"/>
              </a:rPr>
              <a:t>annotation</a:t>
            </a:r>
            <a:r>
              <a:rPr lang="fr-FR" sz="2100" dirty="0">
                <a:latin typeface="+mn-lt"/>
              </a:rPr>
              <a:t> est associée au </a:t>
            </a:r>
            <a:r>
              <a:rPr lang="fr-FR" sz="2100" b="1" dirty="0">
                <a:latin typeface="+mn-lt"/>
              </a:rPr>
              <a:t>symbole</a:t>
            </a:r>
            <a:r>
              <a:rPr lang="fr-FR" sz="2100" dirty="0">
                <a:latin typeface="+mn-lt"/>
              </a:rPr>
              <a:t> de l'élément de </a:t>
            </a:r>
            <a:r>
              <a:rPr lang="fr-FR" sz="2100" b="1" dirty="0">
                <a:latin typeface="+mn-lt"/>
              </a:rPr>
              <a:t>modèle de base </a:t>
            </a:r>
            <a:r>
              <a:rPr lang="fr-FR" sz="2100" dirty="0">
                <a:latin typeface="+mn-lt"/>
              </a:rPr>
              <a:t>ou se trouve à </a:t>
            </a:r>
            <a:r>
              <a:rPr lang="fr-FR" sz="2100" b="1" dirty="0">
                <a:latin typeface="+mn-lt"/>
              </a:rPr>
              <a:t>proximité</a:t>
            </a:r>
            <a:r>
              <a:rPr lang="fr-FR" sz="2100" dirty="0">
                <a:latin typeface="+mn-lt"/>
              </a:rPr>
              <a:t> de celui-ci.</a:t>
            </a:r>
          </a:p>
          <a:p>
            <a:pPr algn="just"/>
            <a:endParaRPr lang="en-US" sz="2100" dirty="0">
              <a:latin typeface="+mn-lt"/>
            </a:endParaRPr>
          </a:p>
        </p:txBody>
      </p:sp>
    </p:spTree>
    <p:extLst>
      <p:ext uri="{BB962C8B-B14F-4D97-AF65-F5344CB8AC3E}">
        <p14:creationId xmlns:p14="http://schemas.microsoft.com/office/powerpoint/2010/main" val="3681725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Mécanismes généraux </a:t>
            </a:r>
          </a:p>
        </p:txBody>
      </p:sp>
      <p:sp>
        <p:nvSpPr>
          <p:cNvPr id="6" name="ZoneTexte 5"/>
          <p:cNvSpPr txBox="1"/>
          <p:nvPr/>
        </p:nvSpPr>
        <p:spPr>
          <a:xfrm>
            <a:off x="0" y="1059180"/>
            <a:ext cx="9144000" cy="4339650"/>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Les notes</a:t>
            </a:r>
          </a:p>
          <a:p>
            <a:pPr marL="342900" indent="-342900" algn="just">
              <a:buClr>
                <a:schemeClr val="accent5">
                  <a:lumMod val="75000"/>
                </a:schemeClr>
              </a:buClr>
              <a:buFont typeface="Wingdings" panose="05000000000000000000" pitchFamily="2" charset="2"/>
              <a:buChar char="q"/>
            </a:pPr>
            <a:r>
              <a:rPr lang="fr-FR" sz="2000" dirty="0">
                <a:latin typeface="+mn-lt"/>
                <a:cs typeface="Andalus" panose="02020603050405020304" pitchFamily="18" charset="-78"/>
              </a:rPr>
              <a:t>Une </a:t>
            </a:r>
            <a:r>
              <a:rPr lang="fr-FR" sz="2000" b="1" dirty="0">
                <a:latin typeface="+mn-lt"/>
                <a:cs typeface="Andalus" panose="02020603050405020304" pitchFamily="18" charset="-78"/>
              </a:rPr>
              <a:t>note</a:t>
            </a:r>
            <a:r>
              <a:rPr lang="fr-FR" sz="2000" dirty="0">
                <a:latin typeface="+mn-lt"/>
                <a:cs typeface="Andalus" panose="02020603050405020304" pitchFamily="18" charset="-78"/>
              </a:rPr>
              <a:t> est un </a:t>
            </a:r>
            <a:r>
              <a:rPr lang="fr-FR" sz="2000" b="1" dirty="0">
                <a:latin typeface="+mn-lt"/>
                <a:cs typeface="Andalus" panose="02020603050405020304" pitchFamily="18" charset="-78"/>
              </a:rPr>
              <a:t>commentaire</a:t>
            </a:r>
            <a:r>
              <a:rPr lang="fr-FR" sz="2000" dirty="0">
                <a:latin typeface="+mn-lt"/>
                <a:cs typeface="Andalus" panose="02020603050405020304" pitchFamily="18" charset="-78"/>
              </a:rPr>
              <a:t> </a:t>
            </a:r>
            <a:r>
              <a:rPr lang="fr-FR" sz="2000" b="1" dirty="0">
                <a:latin typeface="+mn-lt"/>
                <a:cs typeface="Andalus" panose="02020603050405020304" pitchFamily="18" charset="-78"/>
              </a:rPr>
              <a:t>explicatif</a:t>
            </a:r>
            <a:r>
              <a:rPr lang="fr-FR" sz="2000" dirty="0">
                <a:latin typeface="+mn-lt"/>
                <a:cs typeface="Andalus" panose="02020603050405020304" pitchFamily="18" charset="-78"/>
              </a:rPr>
              <a:t> qui est associé à un ou </a:t>
            </a:r>
            <a:r>
              <a:rPr lang="fr-FR" sz="2000" b="1" dirty="0">
                <a:latin typeface="+mn-lt"/>
                <a:cs typeface="Andalus" panose="02020603050405020304" pitchFamily="18" charset="-78"/>
              </a:rPr>
              <a:t>plusieurs</a:t>
            </a:r>
            <a:r>
              <a:rPr lang="fr-FR" sz="2000" dirty="0">
                <a:latin typeface="+mn-lt"/>
                <a:cs typeface="Andalus" panose="02020603050405020304" pitchFamily="18" charset="-78"/>
              </a:rPr>
              <a:t> éléments de </a:t>
            </a:r>
            <a:r>
              <a:rPr lang="fr-FR" sz="2000" b="1" dirty="0">
                <a:latin typeface="+mn-lt"/>
                <a:cs typeface="Andalus" panose="02020603050405020304" pitchFamily="18" charset="-78"/>
              </a:rPr>
              <a:t>modélisation</a:t>
            </a:r>
            <a:r>
              <a:rPr lang="fr-FR" sz="2000" dirty="0">
                <a:latin typeface="+mn-lt"/>
                <a:cs typeface="Andalus" panose="02020603050405020304" pitchFamily="18" charset="-78"/>
              </a:rPr>
              <a:t>. </a:t>
            </a:r>
          </a:p>
          <a:p>
            <a:pPr marL="342900" indent="-342900" algn="just">
              <a:buClr>
                <a:schemeClr val="accent5">
                  <a:lumMod val="75000"/>
                </a:schemeClr>
              </a:buClr>
              <a:buFont typeface="Wingdings" panose="05000000000000000000" pitchFamily="2" charset="2"/>
              <a:buChar char="q"/>
            </a:pPr>
            <a:endParaRPr lang="fr-FR" sz="2000" dirty="0">
              <a:latin typeface="+mn-lt"/>
              <a:cs typeface="Andalus" panose="02020603050405020304" pitchFamily="18" charset="-78"/>
            </a:endParaRPr>
          </a:p>
          <a:p>
            <a:pPr marL="342900" indent="-342900" algn="just">
              <a:buClr>
                <a:schemeClr val="accent5">
                  <a:lumMod val="75000"/>
                </a:schemeClr>
              </a:buClr>
              <a:buFont typeface="Wingdings" panose="05000000000000000000" pitchFamily="2" charset="2"/>
              <a:buChar char="q"/>
            </a:pPr>
            <a:r>
              <a:rPr lang="fr-FR" sz="2000" dirty="0">
                <a:latin typeface="+mn-lt"/>
                <a:cs typeface="Andalus" panose="02020603050405020304" pitchFamily="18" charset="-78"/>
              </a:rPr>
              <a:t>Elle est </a:t>
            </a:r>
            <a:r>
              <a:rPr lang="fr-FR" sz="2000" b="1" dirty="0">
                <a:latin typeface="+mn-lt"/>
                <a:cs typeface="Andalus" panose="02020603050405020304" pitchFamily="18" charset="-78"/>
              </a:rPr>
              <a:t>généralement</a:t>
            </a:r>
            <a:r>
              <a:rPr lang="fr-FR" sz="2000" dirty="0">
                <a:latin typeface="+mn-lt"/>
                <a:cs typeface="Andalus" panose="02020603050405020304" pitchFamily="18" charset="-78"/>
              </a:rPr>
              <a:t> représentée </a:t>
            </a:r>
            <a:r>
              <a:rPr lang="fr-FR" sz="2000" b="1" dirty="0">
                <a:latin typeface="+mn-lt"/>
                <a:cs typeface="Andalus" panose="02020603050405020304" pitchFamily="18" charset="-78"/>
              </a:rPr>
              <a:t>symboliquement</a:t>
            </a:r>
            <a:r>
              <a:rPr lang="fr-FR" sz="2000" dirty="0">
                <a:latin typeface="+mn-lt"/>
                <a:cs typeface="Andalus" panose="02020603050405020304" pitchFamily="18" charset="-78"/>
              </a:rPr>
              <a:t> par un </a:t>
            </a:r>
            <a:r>
              <a:rPr lang="fr-FR" sz="2000" b="1" dirty="0">
                <a:latin typeface="+mn-lt"/>
                <a:cs typeface="Andalus" panose="02020603050405020304" pitchFamily="18" charset="-78"/>
              </a:rPr>
              <a:t>rectangle</a:t>
            </a:r>
            <a:r>
              <a:rPr lang="fr-FR" sz="2000" dirty="0">
                <a:latin typeface="+mn-lt"/>
                <a:cs typeface="Andalus" panose="02020603050405020304" pitchFamily="18" charset="-78"/>
              </a:rPr>
              <a:t> </a:t>
            </a:r>
            <a:r>
              <a:rPr lang="fr-FR" sz="2000" b="1" dirty="0">
                <a:latin typeface="+mn-lt"/>
                <a:cs typeface="Andalus" panose="02020603050405020304" pitchFamily="18" charset="-78"/>
              </a:rPr>
              <a:t>plié à l'angle supérieur droit</a:t>
            </a:r>
            <a:r>
              <a:rPr lang="fr-FR" sz="2000" dirty="0">
                <a:latin typeface="+mn-lt"/>
                <a:cs typeface="Andalus" panose="02020603050405020304" pitchFamily="18" charset="-78"/>
              </a:rPr>
              <a:t>.</a:t>
            </a:r>
          </a:p>
          <a:p>
            <a:pPr marL="342900" indent="-342900" algn="just">
              <a:buClr>
                <a:schemeClr val="accent5">
                  <a:lumMod val="75000"/>
                </a:schemeClr>
              </a:buClr>
              <a:buFont typeface="Wingdings" panose="05000000000000000000" pitchFamily="2" charset="2"/>
              <a:buChar char="q"/>
            </a:pPr>
            <a:endParaRPr lang="fr-FR" sz="2000" dirty="0">
              <a:latin typeface="+mn-lt"/>
              <a:cs typeface="Andalus" panose="02020603050405020304" pitchFamily="18" charset="-78"/>
            </a:endParaRPr>
          </a:p>
          <a:p>
            <a:pPr marL="342900" indent="-342900" algn="just">
              <a:buClr>
                <a:schemeClr val="accent5">
                  <a:lumMod val="75000"/>
                </a:schemeClr>
              </a:buClr>
              <a:buFont typeface="Wingdings" panose="05000000000000000000" pitchFamily="2" charset="2"/>
              <a:buChar char="q"/>
            </a:pPr>
            <a:r>
              <a:rPr lang="fr-FR" sz="2000" b="1" dirty="0">
                <a:latin typeface="+mn-lt"/>
                <a:cs typeface="Andalus" panose="02020603050405020304" pitchFamily="18" charset="-78"/>
              </a:rPr>
              <a:t>Contrairement</a:t>
            </a:r>
            <a:r>
              <a:rPr lang="fr-FR" sz="2000" dirty="0">
                <a:latin typeface="+mn-lt"/>
                <a:cs typeface="Andalus" panose="02020603050405020304" pitchFamily="18" charset="-78"/>
              </a:rPr>
              <a:t> aux autres éléments de </a:t>
            </a:r>
            <a:r>
              <a:rPr lang="fr-FR" sz="2000" b="1" dirty="0">
                <a:latin typeface="+mn-lt"/>
                <a:cs typeface="Andalus" panose="02020603050405020304" pitchFamily="18" charset="-78"/>
              </a:rPr>
              <a:t>modélisation</a:t>
            </a:r>
            <a:r>
              <a:rPr lang="fr-FR" sz="2000" dirty="0">
                <a:latin typeface="+mn-lt"/>
                <a:cs typeface="Andalus" panose="02020603050405020304" pitchFamily="18" charset="-78"/>
              </a:rPr>
              <a:t>, une note ne </a:t>
            </a:r>
            <a:r>
              <a:rPr lang="fr-FR" sz="2000" b="1" dirty="0">
                <a:latin typeface="+mn-lt"/>
                <a:cs typeface="Andalus" panose="02020603050405020304" pitchFamily="18" charset="-78"/>
              </a:rPr>
              <a:t>spécifie</a:t>
            </a:r>
            <a:r>
              <a:rPr lang="fr-FR" sz="2000" dirty="0">
                <a:latin typeface="+mn-lt"/>
                <a:cs typeface="Andalus" panose="02020603050405020304" pitchFamily="18" charset="-78"/>
              </a:rPr>
              <a:t> pas directement le type d'élément qu'elle </a:t>
            </a:r>
            <a:r>
              <a:rPr lang="fr-FR" sz="2000" b="1" dirty="0">
                <a:latin typeface="+mn-lt"/>
                <a:cs typeface="Andalus" panose="02020603050405020304" pitchFamily="18" charset="-78"/>
              </a:rPr>
              <a:t>accompagne</a:t>
            </a:r>
            <a:r>
              <a:rPr lang="fr-FR" sz="2000" dirty="0">
                <a:latin typeface="+mn-lt"/>
                <a:cs typeface="Andalus" panose="02020603050405020304" pitchFamily="18" charset="-78"/>
              </a:rPr>
              <a:t>. Toute </a:t>
            </a:r>
            <a:r>
              <a:rPr lang="fr-FR" sz="2000" b="1" dirty="0">
                <a:latin typeface="+mn-lt"/>
                <a:cs typeface="Andalus" panose="02020603050405020304" pitchFamily="18" charset="-78"/>
              </a:rPr>
              <a:t>la compréhensibilité</a:t>
            </a:r>
            <a:r>
              <a:rPr lang="fr-FR" sz="2000" dirty="0">
                <a:latin typeface="+mn-lt"/>
                <a:cs typeface="Andalus" panose="02020603050405020304" pitchFamily="18" charset="-78"/>
              </a:rPr>
              <a:t> de la note repose </a:t>
            </a:r>
            <a:r>
              <a:rPr lang="fr-FR" sz="2000" b="1" dirty="0">
                <a:latin typeface="+mn-lt"/>
                <a:cs typeface="Andalus" panose="02020603050405020304" pitchFamily="18" charset="-78"/>
              </a:rPr>
              <a:t>entièrement</a:t>
            </a:r>
            <a:r>
              <a:rPr lang="fr-FR" sz="2000" dirty="0">
                <a:latin typeface="+mn-lt"/>
                <a:cs typeface="Andalus" panose="02020603050405020304" pitchFamily="18" charset="-78"/>
              </a:rPr>
              <a:t> sur le </a:t>
            </a:r>
            <a:r>
              <a:rPr lang="fr-FR" sz="2000" b="1" dirty="0">
                <a:latin typeface="+mn-lt"/>
                <a:cs typeface="Andalus" panose="02020603050405020304" pitchFamily="18" charset="-78"/>
              </a:rPr>
              <a:t>contenu de son texte</a:t>
            </a:r>
            <a:r>
              <a:rPr lang="fr-FR" sz="2000" dirty="0">
                <a:latin typeface="+mn-lt"/>
                <a:cs typeface="Andalus" panose="02020603050405020304" pitchFamily="18" charset="-78"/>
              </a:rPr>
              <a:t>. </a:t>
            </a:r>
          </a:p>
          <a:p>
            <a:pPr marL="342900" indent="-342900" algn="just">
              <a:buClr>
                <a:schemeClr val="accent5">
                  <a:lumMod val="75000"/>
                </a:schemeClr>
              </a:buClr>
              <a:buFont typeface="Wingdings" panose="05000000000000000000" pitchFamily="2" charset="2"/>
              <a:buChar char="q"/>
            </a:pPr>
            <a:endParaRPr lang="fr-FR" sz="2000" dirty="0">
              <a:latin typeface="+mn-lt"/>
              <a:cs typeface="Andalus" panose="02020603050405020304" pitchFamily="18" charset="-78"/>
            </a:endParaRPr>
          </a:p>
          <a:p>
            <a:pPr marL="342900" indent="-342900" algn="just">
              <a:buClr>
                <a:schemeClr val="accent5">
                  <a:lumMod val="75000"/>
                </a:schemeClr>
              </a:buClr>
              <a:buFont typeface="Wingdings" panose="05000000000000000000" pitchFamily="2" charset="2"/>
              <a:buChar char="q"/>
            </a:pPr>
            <a:r>
              <a:rPr lang="fr-FR" sz="2000" dirty="0">
                <a:latin typeface="+mn-lt"/>
                <a:cs typeface="Andalus" panose="02020603050405020304" pitchFamily="18" charset="-78"/>
              </a:rPr>
              <a:t>Pour </a:t>
            </a:r>
            <a:r>
              <a:rPr lang="fr-FR" sz="2000" b="1" dirty="0">
                <a:latin typeface="+mn-lt"/>
                <a:cs typeface="Andalus" panose="02020603050405020304" pitchFamily="18" charset="-78"/>
              </a:rPr>
              <a:t>relier</a:t>
            </a:r>
            <a:r>
              <a:rPr lang="fr-FR" sz="2000" dirty="0">
                <a:latin typeface="+mn-lt"/>
                <a:cs typeface="Andalus" panose="02020603050405020304" pitchFamily="18" charset="-78"/>
              </a:rPr>
              <a:t> une note à l'élément qu'elle </a:t>
            </a:r>
            <a:r>
              <a:rPr lang="fr-FR" sz="2000" b="1" dirty="0">
                <a:latin typeface="+mn-lt"/>
                <a:cs typeface="Andalus" panose="02020603050405020304" pitchFamily="18" charset="-78"/>
              </a:rPr>
              <a:t>décrit</a:t>
            </a:r>
            <a:r>
              <a:rPr lang="fr-FR" sz="2000" dirty="0">
                <a:latin typeface="+mn-lt"/>
                <a:cs typeface="Andalus" panose="02020603050405020304" pitchFamily="18" charset="-78"/>
              </a:rPr>
              <a:t>, il est possible </a:t>
            </a:r>
            <a:r>
              <a:rPr lang="fr-FR" sz="2000" b="1" dirty="0">
                <a:latin typeface="+mn-lt"/>
                <a:cs typeface="Andalus" panose="02020603050405020304" pitchFamily="18" charset="-78"/>
              </a:rPr>
              <a:t>d'utiliser</a:t>
            </a:r>
            <a:r>
              <a:rPr lang="fr-FR" sz="2000" dirty="0">
                <a:latin typeface="+mn-lt"/>
                <a:cs typeface="Andalus" panose="02020603050405020304" pitchFamily="18" charset="-78"/>
              </a:rPr>
              <a:t> une </a:t>
            </a:r>
            <a:r>
              <a:rPr lang="fr-FR" sz="2000" b="1" dirty="0">
                <a:latin typeface="+mn-lt"/>
                <a:cs typeface="Andalus" panose="02020603050405020304" pitchFamily="18" charset="-78"/>
              </a:rPr>
              <a:t>ligne en pointillés</a:t>
            </a:r>
            <a:r>
              <a:rPr lang="fr-FR" sz="2000" dirty="0">
                <a:latin typeface="+mn-lt"/>
                <a:cs typeface="Andalus" panose="02020603050405020304" pitchFamily="18" charset="-78"/>
              </a:rPr>
              <a:t>.</a:t>
            </a:r>
          </a:p>
        </p:txBody>
      </p:sp>
      <p:grpSp>
        <p:nvGrpSpPr>
          <p:cNvPr id="8" name="Group 629"/>
          <p:cNvGrpSpPr>
            <a:grpSpLocks/>
          </p:cNvGrpSpPr>
          <p:nvPr/>
        </p:nvGrpSpPr>
        <p:grpSpPr bwMode="auto">
          <a:xfrm>
            <a:off x="381000" y="5862263"/>
            <a:ext cx="2895600" cy="844550"/>
            <a:chOff x="3140" y="6380"/>
            <a:chExt cx="1269" cy="718"/>
          </a:xfrm>
        </p:grpSpPr>
        <p:sp>
          <p:nvSpPr>
            <p:cNvPr id="9" name="Freeform 630"/>
            <p:cNvSpPr>
              <a:spLocks noEditPoints="1"/>
            </p:cNvSpPr>
            <p:nvPr/>
          </p:nvSpPr>
          <p:spPr bwMode="auto">
            <a:xfrm>
              <a:off x="3140" y="6380"/>
              <a:ext cx="1269" cy="718"/>
            </a:xfrm>
            <a:custGeom>
              <a:avLst/>
              <a:gdLst>
                <a:gd name="T0" fmla="*/ 1269 w 1269"/>
                <a:gd name="T1" fmla="*/ 216 h 718"/>
                <a:gd name="T2" fmla="*/ 1091 w 1269"/>
                <a:gd name="T3" fmla="*/ 0 h 718"/>
                <a:gd name="T4" fmla="*/ 1091 w 1269"/>
                <a:gd name="T5" fmla="*/ 216 h 718"/>
                <a:gd name="T6" fmla="*/ 1269 w 1269"/>
                <a:gd name="T7" fmla="*/ 216 h 718"/>
                <a:gd name="T8" fmla="*/ 0 w 1269"/>
                <a:gd name="T9" fmla="*/ 718 h 718"/>
                <a:gd name="T10" fmla="*/ 1269 w 1269"/>
                <a:gd name="T11" fmla="*/ 718 h 718"/>
                <a:gd name="T12" fmla="*/ 1269 w 1269"/>
                <a:gd name="T13" fmla="*/ 216 h 718"/>
                <a:gd name="T14" fmla="*/ 1091 w 1269"/>
                <a:gd name="T15" fmla="*/ 216 h 718"/>
                <a:gd name="T16" fmla="*/ 1091 w 1269"/>
                <a:gd name="T17" fmla="*/ 0 h 718"/>
                <a:gd name="T18" fmla="*/ 0 w 1269"/>
                <a:gd name="T19" fmla="*/ 0 h 718"/>
                <a:gd name="T20" fmla="*/ 0 w 1269"/>
                <a:gd name="T21" fmla="*/ 718 h 7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69" h="718">
                  <a:moveTo>
                    <a:pt x="1269" y="216"/>
                  </a:moveTo>
                  <a:lnTo>
                    <a:pt x="1091" y="0"/>
                  </a:lnTo>
                  <a:lnTo>
                    <a:pt x="1091" y="216"/>
                  </a:lnTo>
                  <a:lnTo>
                    <a:pt x="1269" y="216"/>
                  </a:lnTo>
                  <a:close/>
                  <a:moveTo>
                    <a:pt x="0" y="718"/>
                  </a:moveTo>
                  <a:lnTo>
                    <a:pt x="1269" y="718"/>
                  </a:lnTo>
                  <a:lnTo>
                    <a:pt x="1269" y="216"/>
                  </a:lnTo>
                  <a:lnTo>
                    <a:pt x="1091" y="216"/>
                  </a:lnTo>
                  <a:lnTo>
                    <a:pt x="1091" y="0"/>
                  </a:lnTo>
                  <a:lnTo>
                    <a:pt x="0" y="0"/>
                  </a:lnTo>
                  <a:lnTo>
                    <a:pt x="0" y="7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fr-FR" sz="1800" dirty="0"/>
            </a:p>
            <a:p>
              <a:pPr algn="ctr"/>
              <a:r>
                <a:rPr lang="fr-FR" sz="1800" dirty="0"/>
                <a:t>Ceci est un commentaire</a:t>
              </a:r>
            </a:p>
          </p:txBody>
        </p:sp>
        <p:sp>
          <p:nvSpPr>
            <p:cNvPr id="10" name="Freeform 631"/>
            <p:cNvSpPr>
              <a:spLocks/>
            </p:cNvSpPr>
            <p:nvPr/>
          </p:nvSpPr>
          <p:spPr bwMode="auto">
            <a:xfrm>
              <a:off x="4231" y="6380"/>
              <a:ext cx="178" cy="216"/>
            </a:xfrm>
            <a:custGeom>
              <a:avLst/>
              <a:gdLst>
                <a:gd name="T0" fmla="*/ 178 w 178"/>
                <a:gd name="T1" fmla="*/ 216 h 216"/>
                <a:gd name="T2" fmla="*/ 0 w 178"/>
                <a:gd name="T3" fmla="*/ 0 h 216"/>
                <a:gd name="T4" fmla="*/ 0 w 178"/>
                <a:gd name="T5" fmla="*/ 216 h 216"/>
                <a:gd name="T6" fmla="*/ 178 w 178"/>
                <a:gd name="T7" fmla="*/ 216 h 21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8" h="216">
                  <a:moveTo>
                    <a:pt x="178" y="216"/>
                  </a:moveTo>
                  <a:lnTo>
                    <a:pt x="0" y="0"/>
                  </a:lnTo>
                  <a:lnTo>
                    <a:pt x="0" y="216"/>
                  </a:lnTo>
                  <a:lnTo>
                    <a:pt x="178" y="216"/>
                  </a:lnTo>
                  <a:close/>
                </a:path>
              </a:pathLst>
            </a:custGeom>
            <a:noFill/>
            <a:ln w="317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1" name="Freeform 632"/>
            <p:cNvSpPr>
              <a:spLocks/>
            </p:cNvSpPr>
            <p:nvPr/>
          </p:nvSpPr>
          <p:spPr bwMode="auto">
            <a:xfrm>
              <a:off x="3140" y="6380"/>
              <a:ext cx="1269" cy="718"/>
            </a:xfrm>
            <a:custGeom>
              <a:avLst/>
              <a:gdLst>
                <a:gd name="T0" fmla="*/ 0 w 1269"/>
                <a:gd name="T1" fmla="*/ 718 h 718"/>
                <a:gd name="T2" fmla="*/ 1269 w 1269"/>
                <a:gd name="T3" fmla="*/ 718 h 718"/>
                <a:gd name="T4" fmla="*/ 1269 w 1269"/>
                <a:gd name="T5" fmla="*/ 216 h 718"/>
                <a:gd name="T6" fmla="*/ 1091 w 1269"/>
                <a:gd name="T7" fmla="*/ 216 h 718"/>
                <a:gd name="T8" fmla="*/ 1091 w 1269"/>
                <a:gd name="T9" fmla="*/ 0 h 718"/>
                <a:gd name="T10" fmla="*/ 0 w 1269"/>
                <a:gd name="T11" fmla="*/ 0 h 718"/>
                <a:gd name="T12" fmla="*/ 0 w 1269"/>
                <a:gd name="T13" fmla="*/ 718 h 7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69" h="718">
                  <a:moveTo>
                    <a:pt x="0" y="718"/>
                  </a:moveTo>
                  <a:lnTo>
                    <a:pt x="1269" y="718"/>
                  </a:lnTo>
                  <a:lnTo>
                    <a:pt x="1269" y="216"/>
                  </a:lnTo>
                  <a:lnTo>
                    <a:pt x="1091" y="216"/>
                  </a:lnTo>
                  <a:lnTo>
                    <a:pt x="1091" y="0"/>
                  </a:lnTo>
                  <a:lnTo>
                    <a:pt x="0" y="0"/>
                  </a:lnTo>
                  <a:lnTo>
                    <a:pt x="0" y="718"/>
                  </a:lnTo>
                  <a:close/>
                </a:path>
              </a:pathLst>
            </a:custGeom>
            <a:noFill/>
            <a:ln w="317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grpSp>
      <p:sp>
        <p:nvSpPr>
          <p:cNvPr id="2" name="Rectangle 1"/>
          <p:cNvSpPr/>
          <p:nvPr/>
        </p:nvSpPr>
        <p:spPr>
          <a:xfrm>
            <a:off x="0" y="5378407"/>
            <a:ext cx="3698448" cy="369332"/>
          </a:xfrm>
          <a:prstGeom prst="rect">
            <a:avLst/>
          </a:prstGeom>
        </p:spPr>
        <p:txBody>
          <a:bodyPr wrap="none">
            <a:spAutoFit/>
          </a:bodyPr>
          <a:lstStyle/>
          <a:p>
            <a:r>
              <a:rPr lang="fr-FR" b="1" dirty="0"/>
              <a:t>Notation graphique et exemple :</a:t>
            </a:r>
          </a:p>
        </p:txBody>
      </p:sp>
    </p:spTree>
    <p:extLst>
      <p:ext uri="{BB962C8B-B14F-4D97-AF65-F5344CB8AC3E}">
        <p14:creationId xmlns:p14="http://schemas.microsoft.com/office/powerpoint/2010/main" val="2440253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Mécanismes généraux </a:t>
            </a:r>
          </a:p>
        </p:txBody>
      </p:sp>
      <p:sp>
        <p:nvSpPr>
          <p:cNvPr id="6" name="ZoneTexte 5"/>
          <p:cNvSpPr txBox="1"/>
          <p:nvPr/>
        </p:nvSpPr>
        <p:spPr>
          <a:xfrm>
            <a:off x="0" y="1059180"/>
            <a:ext cx="9144000" cy="4247317"/>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Les contraintes</a:t>
            </a:r>
          </a:p>
          <a:p>
            <a:pPr marL="285750" indent="-28575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Les </a:t>
            </a:r>
            <a:r>
              <a:rPr lang="fr-FR" sz="2100" b="1" dirty="0">
                <a:latin typeface="+mj-lt"/>
                <a:cs typeface="Andalus" panose="02020603050405020304" pitchFamily="18" charset="-78"/>
              </a:rPr>
              <a:t>contraintes</a:t>
            </a:r>
            <a:r>
              <a:rPr lang="fr-FR" sz="2100" dirty="0">
                <a:latin typeface="+mj-lt"/>
                <a:cs typeface="Andalus" panose="02020603050405020304" pitchFamily="18" charset="-78"/>
              </a:rPr>
              <a:t> sont des </a:t>
            </a:r>
            <a:r>
              <a:rPr lang="fr-FR" sz="2100" b="1" dirty="0">
                <a:latin typeface="+mj-lt"/>
                <a:cs typeface="Andalus" panose="02020603050405020304" pitchFamily="18" charset="-78"/>
              </a:rPr>
              <a:t>instructions</a:t>
            </a:r>
            <a:r>
              <a:rPr lang="fr-FR" sz="2100" dirty="0">
                <a:latin typeface="+mj-lt"/>
                <a:cs typeface="Andalus" panose="02020603050405020304" pitchFamily="18" charset="-78"/>
              </a:rPr>
              <a:t> exprimées sous forme de </a:t>
            </a:r>
            <a:r>
              <a:rPr lang="fr-FR" sz="2100" b="1" dirty="0">
                <a:latin typeface="+mj-lt"/>
                <a:cs typeface="Andalus" panose="02020603050405020304" pitchFamily="18" charset="-78"/>
              </a:rPr>
              <a:t>langage textuel</a:t>
            </a:r>
            <a:r>
              <a:rPr lang="fr-FR" sz="2100" dirty="0">
                <a:latin typeface="+mj-lt"/>
                <a:cs typeface="Andalus" panose="02020603050405020304" pitchFamily="18" charset="-78"/>
              </a:rPr>
              <a:t>, pouvant être </a:t>
            </a:r>
            <a:r>
              <a:rPr lang="fr-FR" sz="2100" b="1" dirty="0">
                <a:latin typeface="+mj-lt"/>
                <a:cs typeface="Andalus" panose="02020603050405020304" pitchFamily="18" charset="-78"/>
              </a:rPr>
              <a:t>naturel</a:t>
            </a:r>
            <a:r>
              <a:rPr lang="fr-FR" sz="2100" dirty="0">
                <a:latin typeface="+mj-lt"/>
                <a:cs typeface="Andalus" panose="02020603050405020304" pitchFamily="18" charset="-78"/>
              </a:rPr>
              <a:t> ou </a:t>
            </a:r>
            <a:r>
              <a:rPr lang="fr-FR" sz="2100" b="1" dirty="0">
                <a:latin typeface="+mj-lt"/>
                <a:cs typeface="Andalus" panose="02020603050405020304" pitchFamily="18" charset="-78"/>
              </a:rPr>
              <a:t>formel</a:t>
            </a:r>
            <a:r>
              <a:rPr lang="fr-FR" sz="2100" dirty="0">
                <a:latin typeface="+mj-lt"/>
                <a:cs typeface="Andalus" panose="02020603050405020304" pitchFamily="18" charset="-78"/>
              </a:rPr>
              <a:t>. </a:t>
            </a:r>
          </a:p>
          <a:p>
            <a:pPr marL="285750" indent="-285750" algn="just">
              <a:buClr>
                <a:schemeClr val="accent5">
                  <a:lumMod val="60000"/>
                  <a:lumOff val="40000"/>
                </a:schemeClr>
              </a:buClr>
              <a:buFont typeface="Wingdings" panose="05000000000000000000" pitchFamily="2" charset="2"/>
              <a:buChar char="q"/>
            </a:pPr>
            <a:endParaRPr lang="fr-FR" sz="800" dirty="0">
              <a:latin typeface="+mj-lt"/>
              <a:cs typeface="Andalus" panose="02020603050405020304" pitchFamily="18" charset="-78"/>
            </a:endParaRPr>
          </a:p>
          <a:p>
            <a:pPr marL="285750" indent="-28575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Elles peuvent être </a:t>
            </a:r>
            <a:r>
              <a:rPr lang="fr-FR" sz="2100" b="1" dirty="0">
                <a:latin typeface="+mj-lt"/>
                <a:cs typeface="Andalus" panose="02020603050405020304" pitchFamily="18" charset="-78"/>
              </a:rPr>
              <a:t>attachées</a:t>
            </a:r>
            <a:r>
              <a:rPr lang="fr-FR" sz="2100" dirty="0">
                <a:latin typeface="+mj-lt"/>
                <a:cs typeface="Andalus" panose="02020603050405020304" pitchFamily="18" charset="-78"/>
              </a:rPr>
              <a:t> à n'importe quel </a:t>
            </a:r>
            <a:r>
              <a:rPr lang="fr-FR" sz="2100" b="1" dirty="0">
                <a:latin typeface="+mj-lt"/>
                <a:cs typeface="Andalus" panose="02020603050405020304" pitchFamily="18" charset="-78"/>
              </a:rPr>
              <a:t>élément</a:t>
            </a:r>
            <a:r>
              <a:rPr lang="fr-FR" sz="2100" dirty="0">
                <a:latin typeface="+mj-lt"/>
                <a:cs typeface="Andalus" panose="02020603050405020304" pitchFamily="18" charset="-78"/>
              </a:rPr>
              <a:t> d'un </a:t>
            </a:r>
            <a:r>
              <a:rPr lang="fr-FR" sz="2100" b="1" dirty="0">
                <a:latin typeface="+mj-lt"/>
                <a:cs typeface="Andalus" panose="02020603050405020304" pitchFamily="18" charset="-78"/>
              </a:rPr>
              <a:t>modèle</a:t>
            </a:r>
            <a:r>
              <a:rPr lang="fr-FR" sz="2100" dirty="0">
                <a:latin typeface="+mj-lt"/>
                <a:cs typeface="Andalus" panose="02020603050405020304" pitchFamily="18" charset="-78"/>
              </a:rPr>
              <a:t> ou à une </a:t>
            </a:r>
            <a:r>
              <a:rPr lang="fr-FR" sz="2100" b="1" dirty="0">
                <a:latin typeface="+mj-lt"/>
                <a:cs typeface="Andalus" panose="02020603050405020304" pitchFamily="18" charset="-78"/>
              </a:rPr>
              <a:t>liste</a:t>
            </a:r>
            <a:r>
              <a:rPr lang="fr-FR" sz="2100" dirty="0">
                <a:latin typeface="+mj-lt"/>
                <a:cs typeface="Andalus" panose="02020603050405020304" pitchFamily="18" charset="-78"/>
              </a:rPr>
              <a:t> d'éléments de </a:t>
            </a:r>
            <a:r>
              <a:rPr lang="fr-FR" sz="2100" b="1" dirty="0">
                <a:latin typeface="+mj-lt"/>
                <a:cs typeface="Andalus" panose="02020603050405020304" pitchFamily="18" charset="-78"/>
              </a:rPr>
              <a:t>modèle</a:t>
            </a:r>
            <a:r>
              <a:rPr lang="fr-FR" sz="2100" dirty="0">
                <a:latin typeface="+mj-lt"/>
                <a:cs typeface="Andalus" panose="02020603050405020304" pitchFamily="18" charset="-78"/>
              </a:rPr>
              <a:t>. </a:t>
            </a:r>
          </a:p>
          <a:p>
            <a:pPr algn="just">
              <a:buClr>
                <a:schemeClr val="accent5">
                  <a:lumMod val="60000"/>
                  <a:lumOff val="40000"/>
                </a:schemeClr>
              </a:buClr>
            </a:pPr>
            <a:endParaRPr lang="fr-FR" sz="800" dirty="0">
              <a:latin typeface="+mj-lt"/>
              <a:cs typeface="Andalus" panose="02020603050405020304" pitchFamily="18" charset="-78"/>
            </a:endParaRPr>
          </a:p>
          <a:p>
            <a:pPr marL="285750" indent="-28575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Une </a:t>
            </a:r>
            <a:r>
              <a:rPr lang="fr-FR" sz="2100" b="1" dirty="0">
                <a:latin typeface="+mj-lt"/>
                <a:cs typeface="Andalus" panose="02020603050405020304" pitchFamily="18" charset="-78"/>
              </a:rPr>
              <a:t>contrainte</a:t>
            </a:r>
            <a:r>
              <a:rPr lang="fr-FR" sz="2100" dirty="0">
                <a:latin typeface="+mj-lt"/>
                <a:cs typeface="Andalus" panose="02020603050405020304" pitchFamily="18" charset="-78"/>
              </a:rPr>
              <a:t> est </a:t>
            </a:r>
            <a:r>
              <a:rPr lang="fr-FR" sz="2100" b="1" dirty="0">
                <a:latin typeface="+mj-lt"/>
                <a:cs typeface="Andalus" panose="02020603050405020304" pitchFamily="18" charset="-78"/>
              </a:rPr>
              <a:t>représentée</a:t>
            </a:r>
            <a:r>
              <a:rPr lang="fr-FR" sz="2100" dirty="0">
                <a:latin typeface="+mj-lt"/>
                <a:cs typeface="Andalus" panose="02020603050405020304" pitchFamily="18" charset="-78"/>
              </a:rPr>
              <a:t> sous la forme d'une </a:t>
            </a:r>
            <a:r>
              <a:rPr lang="fr-FR" sz="2100" b="1" dirty="0">
                <a:latin typeface="+mj-lt"/>
                <a:cs typeface="Andalus" panose="02020603050405020304" pitchFamily="18" charset="-78"/>
              </a:rPr>
              <a:t>chaîne de texte </a:t>
            </a:r>
            <a:r>
              <a:rPr lang="fr-FR" sz="2100" dirty="0">
                <a:latin typeface="+mj-lt"/>
                <a:cs typeface="Andalus" panose="02020603050405020304" pitchFamily="18" charset="-78"/>
              </a:rPr>
              <a:t>placée </a:t>
            </a:r>
            <a:r>
              <a:rPr lang="fr-FR" sz="2100" b="1" dirty="0">
                <a:latin typeface="+mj-lt"/>
                <a:cs typeface="Andalus" panose="02020603050405020304" pitchFamily="18" charset="-78"/>
              </a:rPr>
              <a:t>entre</a:t>
            </a:r>
            <a:r>
              <a:rPr lang="fr-FR" sz="2100" dirty="0">
                <a:latin typeface="+mj-lt"/>
                <a:cs typeface="Andalus" panose="02020603050405020304" pitchFamily="18" charset="-78"/>
              </a:rPr>
              <a:t> des </a:t>
            </a:r>
            <a:r>
              <a:rPr lang="fr-FR" sz="2100" b="1" dirty="0">
                <a:latin typeface="+mj-lt"/>
                <a:cs typeface="Andalus" panose="02020603050405020304" pitchFamily="18" charset="-78"/>
              </a:rPr>
              <a:t>accolades {}</a:t>
            </a:r>
            <a:r>
              <a:rPr lang="fr-FR" sz="2100" dirty="0">
                <a:latin typeface="+mj-lt"/>
                <a:cs typeface="Andalus" panose="02020603050405020304" pitchFamily="18" charset="-78"/>
              </a:rPr>
              <a:t>. </a:t>
            </a:r>
          </a:p>
          <a:p>
            <a:pPr algn="just">
              <a:buClr>
                <a:schemeClr val="accent5">
                  <a:lumMod val="60000"/>
                  <a:lumOff val="40000"/>
                </a:schemeClr>
              </a:buClr>
            </a:pPr>
            <a:endParaRPr lang="fr-FR" sz="800" dirty="0">
              <a:latin typeface="+mj-lt"/>
              <a:cs typeface="Andalus" panose="02020603050405020304" pitchFamily="18" charset="-78"/>
            </a:endParaRPr>
          </a:p>
          <a:p>
            <a:pPr marL="285750" indent="-28575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Cette </a:t>
            </a:r>
            <a:r>
              <a:rPr lang="fr-FR" sz="2100" b="1" dirty="0">
                <a:latin typeface="+mj-lt"/>
                <a:cs typeface="Andalus" panose="02020603050405020304" pitchFamily="18" charset="-78"/>
              </a:rPr>
              <a:t>chaîne de texte </a:t>
            </a:r>
            <a:r>
              <a:rPr lang="fr-FR" sz="2100" dirty="0">
                <a:latin typeface="+mj-lt"/>
                <a:cs typeface="Andalus" panose="02020603050405020304" pitchFamily="18" charset="-78"/>
              </a:rPr>
              <a:t>correspond au </a:t>
            </a:r>
            <a:r>
              <a:rPr lang="fr-FR" sz="2100" b="1" dirty="0">
                <a:latin typeface="+mj-lt"/>
                <a:cs typeface="Andalus" panose="02020603050405020304" pitchFamily="18" charset="-78"/>
              </a:rPr>
              <a:t>corps</a:t>
            </a:r>
            <a:r>
              <a:rPr lang="fr-FR" sz="2100" dirty="0">
                <a:latin typeface="+mj-lt"/>
                <a:cs typeface="Andalus" panose="02020603050405020304" pitchFamily="18" charset="-78"/>
              </a:rPr>
              <a:t> de la </a:t>
            </a:r>
            <a:r>
              <a:rPr lang="fr-FR" sz="2100" b="1" dirty="0">
                <a:latin typeface="+mj-lt"/>
                <a:cs typeface="Andalus" panose="02020603050405020304" pitchFamily="18" charset="-78"/>
              </a:rPr>
              <a:t>contrainte</a:t>
            </a:r>
            <a:r>
              <a:rPr lang="fr-FR" sz="2100" dirty="0">
                <a:latin typeface="+mj-lt"/>
                <a:cs typeface="Andalus" panose="02020603050405020304" pitchFamily="18" charset="-78"/>
              </a:rPr>
              <a:t>, écrit dans un langage de </a:t>
            </a:r>
            <a:r>
              <a:rPr lang="fr-FR" sz="2100" b="1" dirty="0">
                <a:latin typeface="+mj-lt"/>
                <a:cs typeface="Andalus" panose="02020603050405020304" pitchFamily="18" charset="-78"/>
              </a:rPr>
              <a:t>contrainte</a:t>
            </a:r>
            <a:r>
              <a:rPr lang="fr-FR" sz="2100" dirty="0">
                <a:latin typeface="+mj-lt"/>
                <a:cs typeface="Andalus" panose="02020603050405020304" pitchFamily="18" charset="-78"/>
              </a:rPr>
              <a:t> qui peut être </a:t>
            </a:r>
            <a:r>
              <a:rPr lang="fr-FR" sz="2100" b="1" dirty="0">
                <a:latin typeface="+mj-lt"/>
                <a:cs typeface="Andalus" panose="02020603050405020304" pitchFamily="18" charset="-78"/>
              </a:rPr>
              <a:t>naturel</a:t>
            </a:r>
            <a:r>
              <a:rPr lang="fr-FR" sz="2100" dirty="0">
                <a:latin typeface="+mj-lt"/>
                <a:cs typeface="Andalus" panose="02020603050405020304" pitchFamily="18" charset="-78"/>
              </a:rPr>
              <a:t>, dédié comme le langage</a:t>
            </a:r>
            <a:r>
              <a:rPr lang="fr-FR" sz="2100" b="1" dirty="0">
                <a:latin typeface="+mj-lt"/>
                <a:cs typeface="Andalus" panose="02020603050405020304" pitchFamily="18" charset="-78"/>
              </a:rPr>
              <a:t> OCL (Object </a:t>
            </a:r>
            <a:r>
              <a:rPr lang="fr-FR" sz="2100" b="1" dirty="0" err="1">
                <a:latin typeface="+mj-lt"/>
                <a:cs typeface="Andalus" panose="02020603050405020304" pitchFamily="18" charset="-78"/>
              </a:rPr>
              <a:t>Constraint</a:t>
            </a:r>
            <a:r>
              <a:rPr lang="fr-FR" sz="2100" b="1" dirty="0">
                <a:latin typeface="+mj-lt"/>
                <a:cs typeface="Andalus" panose="02020603050405020304" pitchFamily="18" charset="-78"/>
              </a:rPr>
              <a:t> </a:t>
            </a:r>
            <a:r>
              <a:rPr lang="fr-FR" sz="2100" b="1" dirty="0" err="1">
                <a:latin typeface="+mj-lt"/>
                <a:cs typeface="Andalus" panose="02020603050405020304" pitchFamily="18" charset="-78"/>
              </a:rPr>
              <a:t>Language</a:t>
            </a:r>
            <a:r>
              <a:rPr lang="fr-FR" sz="2100" b="1" dirty="0">
                <a:latin typeface="+mj-lt"/>
                <a:cs typeface="Andalus" panose="02020603050405020304" pitchFamily="18" charset="-78"/>
              </a:rPr>
              <a:t>)</a:t>
            </a:r>
            <a:r>
              <a:rPr lang="fr-FR" sz="2100" dirty="0">
                <a:latin typeface="+mj-lt"/>
                <a:cs typeface="Andalus" panose="02020603050405020304" pitchFamily="18" charset="-78"/>
              </a:rPr>
              <a:t>, ou directement </a:t>
            </a:r>
            <a:r>
              <a:rPr lang="fr-FR" sz="2100" b="1" dirty="0">
                <a:latin typeface="+mj-lt"/>
                <a:cs typeface="Andalus" panose="02020603050405020304" pitchFamily="18" charset="-78"/>
              </a:rPr>
              <a:t>issu</a:t>
            </a:r>
            <a:r>
              <a:rPr lang="fr-FR" sz="2100" dirty="0">
                <a:latin typeface="+mj-lt"/>
                <a:cs typeface="Andalus" panose="02020603050405020304" pitchFamily="18" charset="-78"/>
              </a:rPr>
              <a:t> d'un langage de </a:t>
            </a:r>
            <a:r>
              <a:rPr lang="fr-FR" sz="2100" b="1" dirty="0">
                <a:latin typeface="+mj-lt"/>
                <a:cs typeface="Andalus" panose="02020603050405020304" pitchFamily="18" charset="-78"/>
              </a:rPr>
              <a:t>programmation</a:t>
            </a:r>
            <a:r>
              <a:rPr lang="fr-FR" sz="2100" dirty="0">
                <a:latin typeface="+mj-lt"/>
                <a:cs typeface="Andalus" panose="02020603050405020304" pitchFamily="18" charset="-78"/>
              </a:rPr>
              <a:t>.</a:t>
            </a:r>
          </a:p>
        </p:txBody>
      </p:sp>
      <p:sp>
        <p:nvSpPr>
          <p:cNvPr id="2" name="Rectangle 1"/>
          <p:cNvSpPr/>
          <p:nvPr/>
        </p:nvSpPr>
        <p:spPr>
          <a:xfrm>
            <a:off x="209550" y="5452849"/>
            <a:ext cx="8724900" cy="1061829"/>
          </a:xfrm>
          <a:prstGeom prst="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path path="circle">
              <a:fillToRect l="50000" t="50000" r="50000" b="50000"/>
            </a:path>
            <a:tileRect/>
          </a:gradFill>
        </p:spPr>
        <p:txBody>
          <a:bodyPr wrap="square">
            <a:spAutoFit/>
          </a:bodyPr>
          <a:lstStyle/>
          <a:p>
            <a:pPr algn="just"/>
            <a:r>
              <a:rPr lang="fr-FR" sz="2100" dirty="0">
                <a:latin typeface="+mn-lt"/>
              </a:rPr>
              <a:t>L'objectif d'une contrainte est d'établir une condition ou une restriction sémantique. Elle permet de spécifier des règles ou des conditions que doivent respecter les éléments d'un modèle ou d'une liste d'éléments. </a:t>
            </a:r>
          </a:p>
        </p:txBody>
      </p:sp>
    </p:spTree>
    <p:extLst>
      <p:ext uri="{BB962C8B-B14F-4D97-AF65-F5344CB8AC3E}">
        <p14:creationId xmlns:p14="http://schemas.microsoft.com/office/powerpoint/2010/main" val="3803675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Mécanismes généraux </a:t>
            </a:r>
          </a:p>
        </p:txBody>
      </p:sp>
      <p:sp>
        <p:nvSpPr>
          <p:cNvPr id="6" name="ZoneTexte 5"/>
          <p:cNvSpPr txBox="1"/>
          <p:nvPr/>
        </p:nvSpPr>
        <p:spPr>
          <a:xfrm>
            <a:off x="0" y="1059180"/>
            <a:ext cx="9144000" cy="3354765"/>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La relation de dépendance</a:t>
            </a:r>
          </a:p>
          <a:p>
            <a:pPr algn="just"/>
            <a:endParaRPr lang="fr-FR" sz="2100" b="1"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La relation de </a:t>
            </a:r>
            <a:r>
              <a:rPr lang="fr-FR" sz="2100" b="1" dirty="0">
                <a:latin typeface="+mj-lt"/>
                <a:cs typeface="Andalus" panose="02020603050405020304" pitchFamily="18" charset="-78"/>
              </a:rPr>
              <a:t>dépendance</a:t>
            </a:r>
            <a:r>
              <a:rPr lang="fr-FR" sz="2100" dirty="0">
                <a:latin typeface="+mj-lt"/>
                <a:cs typeface="Andalus" panose="02020603050405020304" pitchFamily="18" charset="-78"/>
              </a:rPr>
              <a:t>, symbolisée par une </a:t>
            </a:r>
            <a:r>
              <a:rPr lang="fr-FR" sz="2100" b="1" dirty="0">
                <a:latin typeface="+mj-lt"/>
                <a:cs typeface="Andalus" panose="02020603050405020304" pitchFamily="18" charset="-78"/>
              </a:rPr>
              <a:t>flèche pointillée</a:t>
            </a:r>
            <a:r>
              <a:rPr lang="fr-FR" sz="2100" dirty="0">
                <a:latin typeface="+mj-lt"/>
                <a:cs typeface="Andalus" panose="02020603050405020304" pitchFamily="18" charset="-78"/>
              </a:rPr>
              <a:t>, établit une relation </a:t>
            </a:r>
            <a:r>
              <a:rPr lang="fr-FR" sz="2100" b="1" dirty="0">
                <a:latin typeface="+mj-lt"/>
                <a:cs typeface="Andalus" panose="02020603050405020304" pitchFamily="18" charset="-78"/>
              </a:rPr>
              <a:t>unidirectionnelle</a:t>
            </a:r>
            <a:r>
              <a:rPr lang="fr-FR" sz="2100" dirty="0">
                <a:latin typeface="+mj-lt"/>
                <a:cs typeface="Andalus" panose="02020603050405020304" pitchFamily="18" charset="-78"/>
              </a:rPr>
              <a:t> d'utilisation entre </a:t>
            </a:r>
            <a:r>
              <a:rPr lang="fr-FR" sz="2100" b="1" dirty="0">
                <a:latin typeface="+mj-lt"/>
                <a:cs typeface="Andalus" panose="02020603050405020304" pitchFamily="18" charset="-78"/>
              </a:rPr>
              <a:t>deux</a:t>
            </a:r>
            <a:r>
              <a:rPr lang="fr-FR" sz="2100" dirty="0">
                <a:latin typeface="+mj-lt"/>
                <a:cs typeface="Andalus" panose="02020603050405020304" pitchFamily="18" charset="-78"/>
              </a:rPr>
              <a:t> </a:t>
            </a:r>
            <a:r>
              <a:rPr lang="fr-FR" sz="2100" b="1" dirty="0">
                <a:latin typeface="+mj-lt"/>
                <a:cs typeface="Andalus" panose="02020603050405020304" pitchFamily="18" charset="-78"/>
              </a:rPr>
              <a:t>éléments</a:t>
            </a:r>
            <a:r>
              <a:rPr lang="fr-FR" sz="2100" dirty="0">
                <a:latin typeface="+mj-lt"/>
                <a:cs typeface="Andalus" panose="02020603050405020304" pitchFamily="18" charset="-78"/>
              </a:rPr>
              <a:t> de </a:t>
            </a:r>
            <a:r>
              <a:rPr lang="fr-FR" sz="2100" b="1" dirty="0">
                <a:latin typeface="+mj-lt"/>
                <a:cs typeface="Andalus" panose="02020603050405020304" pitchFamily="18" charset="-78"/>
              </a:rPr>
              <a:t>modélisation</a:t>
            </a:r>
            <a:r>
              <a:rPr lang="fr-FR" sz="2100" dirty="0">
                <a:latin typeface="+mj-lt"/>
                <a:cs typeface="Andalus" panose="02020603050405020304" pitchFamily="18" charset="-78"/>
              </a:rPr>
              <a:t>. Ces éléments sont </a:t>
            </a:r>
            <a:r>
              <a:rPr lang="fr-FR" sz="2100" b="1" dirty="0">
                <a:latin typeface="+mj-lt"/>
                <a:cs typeface="Andalus" panose="02020603050405020304" pitchFamily="18" charset="-78"/>
              </a:rPr>
              <a:t>désignés</a:t>
            </a:r>
            <a:r>
              <a:rPr lang="fr-FR" sz="2100" dirty="0">
                <a:latin typeface="+mj-lt"/>
                <a:cs typeface="Andalus" panose="02020603050405020304" pitchFamily="18" charset="-78"/>
              </a:rPr>
              <a:t> respectivement comme la </a:t>
            </a:r>
            <a:r>
              <a:rPr lang="fr-FR" sz="2100" b="1" dirty="0">
                <a:latin typeface="+mj-lt"/>
                <a:cs typeface="Andalus" panose="02020603050405020304" pitchFamily="18" charset="-78"/>
              </a:rPr>
              <a:t>source</a:t>
            </a:r>
            <a:r>
              <a:rPr lang="fr-FR" sz="2100" dirty="0">
                <a:latin typeface="+mj-lt"/>
                <a:cs typeface="Andalus" panose="02020603050405020304" pitchFamily="18" charset="-78"/>
              </a:rPr>
              <a:t> et la </a:t>
            </a:r>
            <a:r>
              <a:rPr lang="fr-FR" sz="2100" b="1" dirty="0">
                <a:latin typeface="+mj-lt"/>
                <a:cs typeface="Andalus" panose="02020603050405020304" pitchFamily="18" charset="-78"/>
              </a:rPr>
              <a:t>cible</a:t>
            </a:r>
            <a:r>
              <a:rPr lang="fr-FR" sz="2100" dirty="0">
                <a:latin typeface="+mj-lt"/>
                <a:cs typeface="Andalus" panose="02020603050405020304" pitchFamily="18" charset="-78"/>
              </a:rPr>
              <a:t> de la </a:t>
            </a:r>
            <a:r>
              <a:rPr lang="fr-FR" sz="2100" b="1" dirty="0">
                <a:latin typeface="+mj-lt"/>
                <a:cs typeface="Andalus" panose="02020603050405020304" pitchFamily="18" charset="-78"/>
              </a:rPr>
              <a:t>relation</a:t>
            </a:r>
            <a:r>
              <a:rPr lang="fr-FR" sz="2100" dirty="0">
                <a:latin typeface="+mj-lt"/>
                <a:cs typeface="Andalus" panose="02020603050405020304" pitchFamily="18" charset="-78"/>
              </a:rPr>
              <a:t>.</a:t>
            </a:r>
          </a:p>
          <a:p>
            <a:pPr algn="just">
              <a:buClr>
                <a:schemeClr val="accent5">
                  <a:lumMod val="60000"/>
                  <a:lumOff val="40000"/>
                </a:schemeClr>
              </a:buClr>
            </a:pPr>
            <a:endParaRPr lang="fr-FR" sz="8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La relation de </a:t>
            </a:r>
            <a:r>
              <a:rPr lang="fr-FR" sz="2100" b="1" dirty="0">
                <a:latin typeface="+mj-lt"/>
                <a:cs typeface="Andalus" panose="02020603050405020304" pitchFamily="18" charset="-78"/>
              </a:rPr>
              <a:t>dépendance</a:t>
            </a:r>
            <a:r>
              <a:rPr lang="fr-FR" sz="2100" dirty="0">
                <a:latin typeface="+mj-lt"/>
                <a:cs typeface="Andalus" panose="02020603050405020304" pitchFamily="18" charset="-78"/>
              </a:rPr>
              <a:t> permet </a:t>
            </a:r>
            <a:r>
              <a:rPr lang="fr-FR" sz="2100" b="1" dirty="0">
                <a:latin typeface="+mj-lt"/>
                <a:cs typeface="Andalus" panose="02020603050405020304" pitchFamily="18" charset="-78"/>
              </a:rPr>
              <a:t>d'exprimer</a:t>
            </a:r>
            <a:r>
              <a:rPr lang="fr-FR" sz="2100" dirty="0">
                <a:latin typeface="+mj-lt"/>
                <a:cs typeface="Andalus" panose="02020603050405020304" pitchFamily="18" charset="-78"/>
              </a:rPr>
              <a:t> que la </a:t>
            </a:r>
            <a:r>
              <a:rPr lang="fr-FR" sz="2100" b="1" dirty="0">
                <a:latin typeface="+mj-lt"/>
                <a:cs typeface="Andalus" panose="02020603050405020304" pitchFamily="18" charset="-78"/>
              </a:rPr>
              <a:t>réalisation</a:t>
            </a:r>
            <a:r>
              <a:rPr lang="fr-FR" sz="2100" dirty="0">
                <a:latin typeface="+mj-lt"/>
                <a:cs typeface="Andalus" panose="02020603050405020304" pitchFamily="18" charset="-78"/>
              </a:rPr>
              <a:t> ou la </a:t>
            </a:r>
            <a:r>
              <a:rPr lang="fr-FR" sz="2100" b="1" dirty="0">
                <a:latin typeface="+mj-lt"/>
                <a:cs typeface="Andalus" panose="02020603050405020304" pitchFamily="18" charset="-78"/>
              </a:rPr>
              <a:t>mise en œuvre</a:t>
            </a:r>
            <a:r>
              <a:rPr lang="fr-FR" sz="2100" dirty="0">
                <a:latin typeface="+mj-lt"/>
                <a:cs typeface="Andalus" panose="02020603050405020304" pitchFamily="18" charset="-78"/>
              </a:rPr>
              <a:t> d'un élément (</a:t>
            </a:r>
            <a:r>
              <a:rPr lang="fr-FR" sz="2100" b="1" dirty="0">
                <a:latin typeface="+mj-lt"/>
                <a:cs typeface="Andalus" panose="02020603050405020304" pitchFamily="18" charset="-78"/>
              </a:rPr>
              <a:t>la cible</a:t>
            </a:r>
            <a:r>
              <a:rPr lang="fr-FR" sz="2100" dirty="0">
                <a:latin typeface="+mj-lt"/>
                <a:cs typeface="Andalus" panose="02020603050405020304" pitchFamily="18" charset="-78"/>
              </a:rPr>
              <a:t>) </a:t>
            </a:r>
            <a:r>
              <a:rPr lang="fr-FR" sz="2100" b="1" dirty="0">
                <a:latin typeface="+mj-lt"/>
                <a:cs typeface="Andalus" panose="02020603050405020304" pitchFamily="18" charset="-78"/>
              </a:rPr>
              <a:t>dépend</a:t>
            </a:r>
            <a:r>
              <a:rPr lang="fr-FR" sz="2100" dirty="0">
                <a:latin typeface="+mj-lt"/>
                <a:cs typeface="Andalus" panose="02020603050405020304" pitchFamily="18" charset="-78"/>
              </a:rPr>
              <a:t> de </a:t>
            </a:r>
            <a:r>
              <a:rPr lang="fr-FR" sz="2100" b="1" dirty="0">
                <a:latin typeface="+mj-lt"/>
                <a:cs typeface="Andalus" panose="02020603050405020304" pitchFamily="18" charset="-78"/>
              </a:rPr>
              <a:t>l'existence</a:t>
            </a:r>
            <a:r>
              <a:rPr lang="fr-FR" sz="2100" dirty="0">
                <a:latin typeface="+mj-lt"/>
                <a:cs typeface="Andalus" panose="02020603050405020304" pitchFamily="18" charset="-78"/>
              </a:rPr>
              <a:t> ou de </a:t>
            </a:r>
            <a:r>
              <a:rPr lang="fr-FR" sz="2100" b="1" dirty="0">
                <a:latin typeface="+mj-lt"/>
                <a:cs typeface="Andalus" panose="02020603050405020304" pitchFamily="18" charset="-78"/>
              </a:rPr>
              <a:t>l'utilisation</a:t>
            </a:r>
            <a:r>
              <a:rPr lang="fr-FR" sz="2100" dirty="0">
                <a:latin typeface="+mj-lt"/>
                <a:cs typeface="Andalus" panose="02020603050405020304" pitchFamily="18" charset="-78"/>
              </a:rPr>
              <a:t> d'un autre élément (</a:t>
            </a:r>
            <a:r>
              <a:rPr lang="fr-FR" sz="2100" b="1" dirty="0">
                <a:latin typeface="+mj-lt"/>
                <a:cs typeface="Andalus" panose="02020603050405020304" pitchFamily="18" charset="-78"/>
              </a:rPr>
              <a:t>la source</a:t>
            </a:r>
            <a:r>
              <a:rPr lang="fr-FR" sz="2100" dirty="0">
                <a:latin typeface="+mj-lt"/>
                <a:cs typeface="Andalus" panose="02020603050405020304" pitchFamily="18" charset="-78"/>
              </a:rPr>
              <a:t>). </a:t>
            </a:r>
          </a:p>
        </p:txBody>
      </p:sp>
      <p:sp>
        <p:nvSpPr>
          <p:cNvPr id="3" name="Rectangle 2"/>
          <p:cNvSpPr/>
          <p:nvPr/>
        </p:nvSpPr>
        <p:spPr>
          <a:xfrm>
            <a:off x="381000" y="5943600"/>
            <a:ext cx="8686800" cy="738664"/>
          </a:xfrm>
          <a:prstGeom prst="rect">
            <a:avLst/>
          </a:prstGeom>
        </p:spPr>
        <p:txBody>
          <a:bodyPr wrap="square">
            <a:spAutoFit/>
          </a:bodyPr>
          <a:lstStyle/>
          <a:p>
            <a:pPr algn="just"/>
            <a:r>
              <a:rPr lang="fr-FR" sz="2100" dirty="0">
                <a:latin typeface="+mj-lt"/>
              </a:rPr>
              <a:t>En plus de la </a:t>
            </a:r>
            <a:r>
              <a:rPr lang="fr-FR" sz="2100" b="1" dirty="0">
                <a:latin typeface="+mj-lt"/>
              </a:rPr>
              <a:t>flèche pointillée</a:t>
            </a:r>
            <a:r>
              <a:rPr lang="fr-FR" sz="2100" dirty="0">
                <a:latin typeface="+mj-lt"/>
              </a:rPr>
              <a:t>, une </a:t>
            </a:r>
            <a:r>
              <a:rPr lang="fr-FR" sz="2100" b="1" dirty="0">
                <a:latin typeface="+mj-lt"/>
              </a:rPr>
              <a:t>relation de dépendance </a:t>
            </a:r>
            <a:r>
              <a:rPr lang="fr-FR" sz="2100" dirty="0">
                <a:latin typeface="+mj-lt"/>
              </a:rPr>
              <a:t>peut être </a:t>
            </a:r>
            <a:r>
              <a:rPr lang="fr-FR" sz="2100" b="1" dirty="0">
                <a:latin typeface="+mj-lt"/>
              </a:rPr>
              <a:t>accompagnée</a:t>
            </a:r>
            <a:r>
              <a:rPr lang="fr-FR" sz="2100" dirty="0">
                <a:latin typeface="+mj-lt"/>
              </a:rPr>
              <a:t> d'une </a:t>
            </a:r>
            <a:r>
              <a:rPr lang="fr-FR" sz="2100" b="1" dirty="0">
                <a:latin typeface="+mj-lt"/>
              </a:rPr>
              <a:t>note</a:t>
            </a:r>
            <a:r>
              <a:rPr lang="fr-FR" sz="2100" dirty="0">
                <a:latin typeface="+mj-lt"/>
              </a:rPr>
              <a:t> et/ou d'une </a:t>
            </a:r>
            <a:r>
              <a:rPr lang="fr-FR" sz="2100" b="1" dirty="0">
                <a:latin typeface="+mj-lt"/>
              </a:rPr>
              <a:t>contrainte</a:t>
            </a:r>
            <a:r>
              <a:rPr lang="fr-FR" sz="2100" dirty="0">
                <a:latin typeface="+mj-lt"/>
              </a:rPr>
              <a:t> ou d'un </a:t>
            </a:r>
            <a:r>
              <a:rPr lang="fr-FR" sz="2100" b="1" dirty="0">
                <a:latin typeface="+mj-lt"/>
              </a:rPr>
              <a:t>stéréotype</a:t>
            </a:r>
            <a:r>
              <a:rPr lang="fr-FR" sz="2100" dirty="0">
                <a:latin typeface="+mj-lt"/>
              </a:rPr>
              <a:t>.</a:t>
            </a:r>
          </a:p>
        </p:txBody>
      </p:sp>
      <p:sp>
        <p:nvSpPr>
          <p:cNvPr id="8" name="Rectangle 7"/>
          <p:cNvSpPr/>
          <p:nvPr/>
        </p:nvSpPr>
        <p:spPr>
          <a:xfrm>
            <a:off x="1600200" y="4726542"/>
            <a:ext cx="1828800" cy="688283"/>
          </a:xfrm>
          <a:prstGeom prst="rect">
            <a:avLst/>
          </a:prstGeom>
          <a:solidFill>
            <a:schemeClr val="accent5">
              <a:lumMod val="20000"/>
              <a:lumOff val="80000"/>
            </a:schemeClr>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Elément source</a:t>
            </a:r>
          </a:p>
          <a:p>
            <a:pPr algn="ctr"/>
            <a:r>
              <a:rPr lang="fr-FR" sz="1400" b="1" dirty="0">
                <a:latin typeface="Arial" panose="020B0604020202020204" pitchFamily="34" charset="0"/>
                <a:cs typeface="Arial" panose="020B0604020202020204" pitchFamily="34" charset="0"/>
              </a:rPr>
              <a:t>(Microprocesseur)</a:t>
            </a:r>
          </a:p>
        </p:txBody>
      </p:sp>
      <p:sp>
        <p:nvSpPr>
          <p:cNvPr id="9" name="Rectangle 8"/>
          <p:cNvSpPr/>
          <p:nvPr/>
        </p:nvSpPr>
        <p:spPr>
          <a:xfrm>
            <a:off x="5638800" y="4726541"/>
            <a:ext cx="2362200" cy="688283"/>
          </a:xfrm>
          <a:prstGeom prst="rect">
            <a:avLst/>
          </a:prstGeom>
          <a:solidFill>
            <a:schemeClr val="accent5">
              <a:lumMod val="20000"/>
              <a:lumOff val="80000"/>
            </a:schemeClr>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Elément cible</a:t>
            </a:r>
          </a:p>
          <a:p>
            <a:pPr algn="ctr"/>
            <a:r>
              <a:rPr lang="fr-FR" sz="1400" b="1" dirty="0">
                <a:latin typeface="Arial" panose="020B0604020202020204" pitchFamily="34" charset="0"/>
                <a:cs typeface="Arial" panose="020B0604020202020204" pitchFamily="34" charset="0"/>
              </a:rPr>
              <a:t>(Système d'exploitation)</a:t>
            </a:r>
          </a:p>
        </p:txBody>
      </p:sp>
      <p:cxnSp>
        <p:nvCxnSpPr>
          <p:cNvPr id="10" name="Connecteur droit 9"/>
          <p:cNvCxnSpPr/>
          <p:nvPr/>
        </p:nvCxnSpPr>
        <p:spPr>
          <a:xfrm flipV="1">
            <a:off x="3429000" y="5070941"/>
            <a:ext cx="2209800" cy="1"/>
          </a:xfrm>
          <a:prstGeom prst="line">
            <a:avLst/>
          </a:prstGeom>
          <a:ln w="28575">
            <a:solidFill>
              <a:schemeClr val="tx1"/>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7428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Mécanismes généraux </a:t>
            </a:r>
          </a:p>
        </p:txBody>
      </p:sp>
      <p:sp>
        <p:nvSpPr>
          <p:cNvPr id="6" name="ZoneTexte 5"/>
          <p:cNvSpPr txBox="1"/>
          <p:nvPr/>
        </p:nvSpPr>
        <p:spPr>
          <a:xfrm>
            <a:off x="0" y="1059180"/>
            <a:ext cx="9144000" cy="5863144"/>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Dichotomies (type, instance) et (type, classe)</a:t>
            </a:r>
          </a:p>
          <a:p>
            <a:pPr algn="just"/>
            <a:endParaRPr lang="fr-FR" sz="3600" b="1" dirty="0">
              <a:latin typeface="Andalus" panose="02020603050405020304" pitchFamily="18" charset="-78"/>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La </a:t>
            </a:r>
            <a:r>
              <a:rPr lang="fr-FR" sz="2100" b="1" dirty="0">
                <a:latin typeface="+mj-lt"/>
                <a:cs typeface="Andalus" panose="02020603050405020304" pitchFamily="18" charset="-78"/>
              </a:rPr>
              <a:t>dichotomie (type, instance) </a:t>
            </a:r>
            <a:r>
              <a:rPr lang="fr-FR" sz="2100" dirty="0">
                <a:latin typeface="+mj-lt"/>
                <a:cs typeface="Andalus" panose="02020603050405020304" pitchFamily="18" charset="-78"/>
              </a:rPr>
              <a:t>concerne la distinction entre un </a:t>
            </a:r>
            <a:r>
              <a:rPr lang="fr-FR" sz="2100" b="1" dirty="0">
                <a:latin typeface="+mj-lt"/>
                <a:cs typeface="Andalus" panose="02020603050405020304" pitchFamily="18" charset="-78"/>
              </a:rPr>
              <a:t>type général </a:t>
            </a:r>
            <a:r>
              <a:rPr lang="fr-FR" sz="2100" dirty="0">
                <a:latin typeface="+mj-lt"/>
                <a:cs typeface="Andalus" panose="02020603050405020304" pitchFamily="18" charset="-78"/>
              </a:rPr>
              <a:t>et une </a:t>
            </a:r>
            <a:r>
              <a:rPr lang="fr-FR" sz="2100" b="1" dirty="0">
                <a:latin typeface="+mj-lt"/>
                <a:cs typeface="Andalus" panose="02020603050405020304" pitchFamily="18" charset="-78"/>
              </a:rPr>
              <a:t>entité spécifique </a:t>
            </a:r>
            <a:r>
              <a:rPr lang="fr-FR" sz="2100" dirty="0">
                <a:latin typeface="+mj-lt"/>
                <a:cs typeface="Andalus" panose="02020603050405020304" pitchFamily="18" charset="-78"/>
              </a:rPr>
              <a:t>qui en est un exemple. Par exemple, le type ‘</a:t>
            </a:r>
            <a:r>
              <a:rPr lang="fr-FR" sz="2100" b="1" dirty="0">
                <a:latin typeface="+mj-lt"/>
                <a:cs typeface="Andalus" panose="02020603050405020304" pitchFamily="18" charset="-78"/>
              </a:rPr>
              <a:t>’Animal</a:t>
            </a:r>
            <a:r>
              <a:rPr lang="fr-FR" sz="2100" dirty="0">
                <a:latin typeface="+mj-lt"/>
                <a:cs typeface="Andalus" panose="02020603050405020304" pitchFamily="18" charset="-78"/>
              </a:rPr>
              <a:t>’’ est une catégorie générale, et ‘</a:t>
            </a:r>
            <a:r>
              <a:rPr lang="fr-FR" sz="2100" b="1" dirty="0">
                <a:latin typeface="+mj-lt"/>
                <a:cs typeface="Andalus" panose="02020603050405020304" pitchFamily="18" charset="-78"/>
              </a:rPr>
              <a:t>’Chien</a:t>
            </a:r>
            <a:r>
              <a:rPr lang="fr-FR" sz="2100" dirty="0">
                <a:latin typeface="+mj-lt"/>
                <a:cs typeface="Andalus" panose="02020603050405020304" pitchFamily="18" charset="-78"/>
              </a:rPr>
              <a:t>’’ est une instance spécifique de cet animal. Dans ce cas, ‘</a:t>
            </a:r>
            <a:r>
              <a:rPr lang="fr-FR" sz="2100" b="1" dirty="0">
                <a:latin typeface="+mj-lt"/>
                <a:cs typeface="Andalus" panose="02020603050405020304" pitchFamily="18" charset="-78"/>
              </a:rPr>
              <a:t>’Animal</a:t>
            </a:r>
            <a:r>
              <a:rPr lang="fr-FR" sz="2100" dirty="0">
                <a:latin typeface="+mj-lt"/>
                <a:cs typeface="Andalus" panose="02020603050405020304" pitchFamily="18" charset="-78"/>
              </a:rPr>
              <a:t>’’ est le type et ‘</a:t>
            </a:r>
            <a:r>
              <a:rPr lang="fr-FR" sz="2100" b="1" dirty="0">
                <a:latin typeface="+mj-lt"/>
                <a:cs typeface="Andalus" panose="02020603050405020304" pitchFamily="18" charset="-78"/>
              </a:rPr>
              <a:t>’Chien</a:t>
            </a:r>
            <a:r>
              <a:rPr lang="fr-FR" sz="2100" dirty="0">
                <a:latin typeface="+mj-lt"/>
                <a:cs typeface="Andalus" panose="02020603050405020304" pitchFamily="18" charset="-78"/>
              </a:rPr>
              <a:t>’’ est l'instance de ce type.</a:t>
            </a:r>
          </a:p>
          <a:p>
            <a:pPr marL="342900" indent="-342900" algn="just">
              <a:buClr>
                <a:schemeClr val="accent5">
                  <a:lumMod val="60000"/>
                  <a:lumOff val="40000"/>
                </a:schemeClr>
              </a:buClr>
              <a:buFont typeface="Wingdings" panose="05000000000000000000" pitchFamily="2" charset="2"/>
              <a:buChar char="q"/>
            </a:pPr>
            <a:endParaRPr lang="fr-FR" sz="21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endParaRPr lang="fr-FR" sz="21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De même, la </a:t>
            </a:r>
            <a:r>
              <a:rPr lang="fr-FR" sz="2100" b="1" dirty="0">
                <a:latin typeface="+mj-lt"/>
                <a:cs typeface="Andalus" panose="02020603050405020304" pitchFamily="18" charset="-78"/>
              </a:rPr>
              <a:t>dichotomie (type, classe) </a:t>
            </a:r>
            <a:r>
              <a:rPr lang="fr-FR" sz="2100" dirty="0">
                <a:latin typeface="+mj-lt"/>
                <a:cs typeface="Andalus" panose="02020603050405020304" pitchFamily="18" charset="-78"/>
              </a:rPr>
              <a:t>concerne</a:t>
            </a:r>
            <a:r>
              <a:rPr lang="fr-FR" sz="2100" b="1" dirty="0">
                <a:latin typeface="+mj-lt"/>
                <a:cs typeface="Andalus" panose="02020603050405020304" pitchFamily="18" charset="-78"/>
              </a:rPr>
              <a:t> </a:t>
            </a:r>
            <a:r>
              <a:rPr lang="fr-FR" sz="2100" dirty="0">
                <a:latin typeface="+mj-lt"/>
                <a:cs typeface="Andalus" panose="02020603050405020304" pitchFamily="18" charset="-78"/>
              </a:rPr>
              <a:t>la </a:t>
            </a:r>
            <a:r>
              <a:rPr lang="fr-FR" sz="2100" b="1" dirty="0">
                <a:latin typeface="+mj-lt"/>
                <a:cs typeface="Andalus" panose="02020603050405020304" pitchFamily="18" charset="-78"/>
              </a:rPr>
              <a:t>distinction</a:t>
            </a:r>
            <a:r>
              <a:rPr lang="fr-FR" sz="2100" dirty="0">
                <a:latin typeface="+mj-lt"/>
                <a:cs typeface="Andalus" panose="02020603050405020304" pitchFamily="18" charset="-78"/>
              </a:rPr>
              <a:t> entre un </a:t>
            </a:r>
            <a:r>
              <a:rPr lang="fr-FR" sz="2100" b="1" dirty="0">
                <a:latin typeface="+mj-lt"/>
                <a:cs typeface="Andalus" panose="02020603050405020304" pitchFamily="18" charset="-78"/>
              </a:rPr>
              <a:t>type général</a:t>
            </a:r>
            <a:r>
              <a:rPr lang="fr-FR" sz="2100" dirty="0">
                <a:latin typeface="+mj-lt"/>
                <a:cs typeface="Andalus" panose="02020603050405020304" pitchFamily="18" charset="-78"/>
              </a:rPr>
              <a:t> et une </a:t>
            </a:r>
            <a:r>
              <a:rPr lang="fr-FR" sz="2100" b="1" dirty="0">
                <a:latin typeface="+mj-lt"/>
                <a:cs typeface="Andalus" panose="02020603050405020304" pitchFamily="18" charset="-78"/>
              </a:rPr>
              <a:t>sous-catégorie</a:t>
            </a:r>
            <a:r>
              <a:rPr lang="fr-FR" sz="2100" dirty="0">
                <a:latin typeface="+mj-lt"/>
                <a:cs typeface="Andalus" panose="02020603050405020304" pitchFamily="18" charset="-78"/>
              </a:rPr>
              <a:t> spécifique a l'intérieur de ce type. Par exemple, le type ‘</a:t>
            </a:r>
            <a:r>
              <a:rPr lang="fr-FR" sz="2100" b="1" dirty="0">
                <a:latin typeface="+mj-lt"/>
                <a:cs typeface="Andalus" panose="02020603050405020304" pitchFamily="18" charset="-78"/>
              </a:rPr>
              <a:t>’véhicule</a:t>
            </a:r>
            <a:r>
              <a:rPr lang="fr-FR" sz="2100" dirty="0">
                <a:latin typeface="+mj-lt"/>
                <a:cs typeface="Andalus" panose="02020603050405020304" pitchFamily="18" charset="-78"/>
              </a:rPr>
              <a:t>’’ est une </a:t>
            </a:r>
            <a:r>
              <a:rPr lang="fr-FR" sz="2100" b="1" dirty="0">
                <a:latin typeface="+mj-lt"/>
                <a:cs typeface="Andalus" panose="02020603050405020304" pitchFamily="18" charset="-78"/>
              </a:rPr>
              <a:t>catégorie générale</a:t>
            </a:r>
            <a:r>
              <a:rPr lang="fr-FR" sz="2100" dirty="0">
                <a:latin typeface="+mj-lt"/>
                <a:cs typeface="Andalus" panose="02020603050405020304" pitchFamily="18" charset="-78"/>
              </a:rPr>
              <a:t>, et ‘</a:t>
            </a:r>
            <a:r>
              <a:rPr lang="fr-FR" sz="2100" b="1" dirty="0">
                <a:latin typeface="+mj-lt"/>
                <a:cs typeface="Andalus" panose="02020603050405020304" pitchFamily="18" charset="-78"/>
              </a:rPr>
              <a:t>’Voiture</a:t>
            </a:r>
            <a:r>
              <a:rPr lang="fr-FR" sz="2100" dirty="0">
                <a:latin typeface="+mj-lt"/>
                <a:cs typeface="Andalus" panose="02020603050405020304" pitchFamily="18" charset="-78"/>
              </a:rPr>
              <a:t>’’ est une </a:t>
            </a:r>
            <a:r>
              <a:rPr lang="fr-FR" sz="2100" b="1" dirty="0">
                <a:latin typeface="+mj-lt"/>
                <a:cs typeface="Andalus" panose="02020603050405020304" pitchFamily="18" charset="-78"/>
              </a:rPr>
              <a:t>classe</a:t>
            </a:r>
            <a:r>
              <a:rPr lang="fr-FR" sz="2100" dirty="0">
                <a:latin typeface="+mj-lt"/>
                <a:cs typeface="Andalus" panose="02020603050405020304" pitchFamily="18" charset="-78"/>
              </a:rPr>
              <a:t> </a:t>
            </a:r>
            <a:r>
              <a:rPr lang="fr-FR" sz="2100" b="1" dirty="0">
                <a:latin typeface="+mj-lt"/>
                <a:cs typeface="Andalus" panose="02020603050405020304" pitchFamily="18" charset="-78"/>
              </a:rPr>
              <a:t>spécifique</a:t>
            </a:r>
            <a:r>
              <a:rPr lang="fr-FR" sz="2100" dirty="0">
                <a:latin typeface="+mj-lt"/>
                <a:cs typeface="Andalus" panose="02020603050405020304" pitchFamily="18" charset="-78"/>
              </a:rPr>
              <a:t> de véhicule. Dans ce cas, ‘</a:t>
            </a:r>
            <a:r>
              <a:rPr lang="fr-FR" sz="2100" b="1" dirty="0">
                <a:latin typeface="+mj-lt"/>
                <a:cs typeface="Andalus" panose="02020603050405020304" pitchFamily="18" charset="-78"/>
              </a:rPr>
              <a:t>’véhicule</a:t>
            </a:r>
            <a:r>
              <a:rPr lang="fr-FR" sz="2100" dirty="0">
                <a:latin typeface="+mj-lt"/>
                <a:cs typeface="Andalus" panose="02020603050405020304" pitchFamily="18" charset="-78"/>
              </a:rPr>
              <a:t>’’ est le type et ‘</a:t>
            </a:r>
            <a:r>
              <a:rPr lang="fr-FR" sz="2100" b="1" dirty="0">
                <a:latin typeface="+mj-lt"/>
                <a:cs typeface="Andalus" panose="02020603050405020304" pitchFamily="18" charset="-78"/>
              </a:rPr>
              <a:t>’Voiture</a:t>
            </a:r>
            <a:r>
              <a:rPr lang="fr-FR" sz="2100" dirty="0">
                <a:latin typeface="+mj-lt"/>
                <a:cs typeface="Andalus" panose="02020603050405020304" pitchFamily="18" charset="-78"/>
              </a:rPr>
              <a:t>’’ est la </a:t>
            </a:r>
            <a:r>
              <a:rPr lang="fr-FR" sz="2100" b="1" dirty="0">
                <a:latin typeface="+mj-lt"/>
                <a:cs typeface="Andalus" panose="02020603050405020304" pitchFamily="18" charset="-78"/>
              </a:rPr>
              <a:t>classe</a:t>
            </a:r>
            <a:r>
              <a:rPr lang="fr-FR" sz="2100" dirty="0">
                <a:latin typeface="+mj-lt"/>
                <a:cs typeface="Andalus" panose="02020603050405020304" pitchFamily="18" charset="-78"/>
              </a:rPr>
              <a:t> a l'intérieur de ce type.</a:t>
            </a:r>
          </a:p>
          <a:p>
            <a:pPr algn="just"/>
            <a:endParaRPr lang="fr-FR" sz="3600" b="1"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529102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Les diagrammes UML</a:t>
            </a:r>
          </a:p>
        </p:txBody>
      </p:sp>
      <p:sp>
        <p:nvSpPr>
          <p:cNvPr id="6" name="ZoneTexte 5"/>
          <p:cNvSpPr txBox="1"/>
          <p:nvPr/>
        </p:nvSpPr>
        <p:spPr>
          <a:xfrm>
            <a:off x="0" y="1059180"/>
            <a:ext cx="9144000" cy="6309420"/>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Définitions</a:t>
            </a:r>
          </a:p>
          <a:p>
            <a:pPr marL="342900" indent="-342900" algn="just">
              <a:buClr>
                <a:schemeClr val="accent5">
                  <a:lumMod val="60000"/>
                  <a:lumOff val="40000"/>
                </a:schemeClr>
              </a:buClr>
              <a:buFont typeface="Wingdings" panose="05000000000000000000" pitchFamily="2" charset="2"/>
              <a:buChar char="q"/>
            </a:pPr>
            <a:r>
              <a:rPr lang="fr-FR" sz="2100" b="1" dirty="0">
                <a:latin typeface="+mj-lt"/>
                <a:cs typeface="Andalus" panose="02020603050405020304" pitchFamily="18" charset="-78"/>
              </a:rPr>
              <a:t>UML</a:t>
            </a:r>
            <a:r>
              <a:rPr lang="fr-FR" sz="2100" dirty="0">
                <a:latin typeface="+mj-lt"/>
                <a:cs typeface="Andalus" panose="02020603050405020304" pitchFamily="18" charset="-78"/>
              </a:rPr>
              <a:t> comprend différents </a:t>
            </a:r>
            <a:r>
              <a:rPr lang="fr-FR" sz="2100" b="1" dirty="0">
                <a:latin typeface="+mj-lt"/>
                <a:cs typeface="Andalus" panose="02020603050405020304" pitchFamily="18" charset="-78"/>
              </a:rPr>
              <a:t>types</a:t>
            </a:r>
            <a:r>
              <a:rPr lang="fr-FR" sz="2100" dirty="0">
                <a:latin typeface="+mj-lt"/>
                <a:cs typeface="Andalus" panose="02020603050405020304" pitchFamily="18" charset="-78"/>
              </a:rPr>
              <a:t> de </a:t>
            </a:r>
            <a:r>
              <a:rPr lang="fr-FR" sz="2100" b="1" dirty="0">
                <a:latin typeface="+mj-lt"/>
                <a:cs typeface="Andalus" panose="02020603050405020304" pitchFamily="18" charset="-78"/>
              </a:rPr>
              <a:t>diagrammes</a:t>
            </a:r>
            <a:r>
              <a:rPr lang="fr-FR" sz="2100" dirty="0">
                <a:latin typeface="+mj-lt"/>
                <a:cs typeface="Andalus" panose="02020603050405020304" pitchFamily="18" charset="-78"/>
              </a:rPr>
              <a:t> qui représentent différentes </a:t>
            </a:r>
            <a:r>
              <a:rPr lang="fr-FR" sz="2100" b="1" dirty="0">
                <a:latin typeface="+mj-lt"/>
                <a:cs typeface="Andalus" panose="02020603050405020304" pitchFamily="18" charset="-78"/>
              </a:rPr>
              <a:t>vues</a:t>
            </a:r>
            <a:r>
              <a:rPr lang="fr-FR" sz="2100" dirty="0">
                <a:latin typeface="+mj-lt"/>
                <a:cs typeface="Andalus" panose="02020603050405020304" pitchFamily="18" charset="-78"/>
              </a:rPr>
              <a:t> pour représenter des </a:t>
            </a:r>
            <a:r>
              <a:rPr lang="fr-FR" sz="2100" b="1" dirty="0">
                <a:latin typeface="+mj-lt"/>
                <a:cs typeface="Andalus" panose="02020603050405020304" pitchFamily="18" charset="-78"/>
              </a:rPr>
              <a:t>concepts</a:t>
            </a:r>
            <a:r>
              <a:rPr lang="fr-FR" sz="2100" dirty="0">
                <a:latin typeface="+mj-lt"/>
                <a:cs typeface="Andalus" panose="02020603050405020304" pitchFamily="18" charset="-78"/>
              </a:rPr>
              <a:t> </a:t>
            </a:r>
            <a:r>
              <a:rPr lang="fr-FR" sz="2100" b="1" dirty="0">
                <a:latin typeface="+mj-lt"/>
                <a:cs typeface="Andalus" panose="02020603050405020304" pitchFamily="18" charset="-78"/>
              </a:rPr>
              <a:t>spécifiques</a:t>
            </a:r>
            <a:r>
              <a:rPr lang="fr-FR" sz="2100" dirty="0">
                <a:latin typeface="+mj-lt"/>
                <a:cs typeface="Andalus" panose="02020603050405020304" pitchFamily="18" charset="-78"/>
              </a:rPr>
              <a:t> d'un système d'information. Il y a </a:t>
            </a:r>
            <a:r>
              <a:rPr lang="fr-FR" sz="2100" b="1" dirty="0">
                <a:latin typeface="+mj-lt"/>
                <a:cs typeface="Andalus" panose="02020603050405020304" pitchFamily="18" charset="-78"/>
              </a:rPr>
              <a:t>trois</a:t>
            </a:r>
            <a:r>
              <a:rPr lang="fr-FR" sz="2100" dirty="0">
                <a:latin typeface="+mj-lt"/>
                <a:cs typeface="Andalus" panose="02020603050405020304" pitchFamily="18" charset="-78"/>
              </a:rPr>
              <a:t> </a:t>
            </a:r>
            <a:r>
              <a:rPr lang="fr-FR" sz="2100" b="1" dirty="0">
                <a:latin typeface="+mj-lt"/>
                <a:cs typeface="Andalus" panose="02020603050405020304" pitchFamily="18" charset="-78"/>
              </a:rPr>
              <a:t>axes</a:t>
            </a:r>
            <a:r>
              <a:rPr lang="fr-FR" sz="2100" dirty="0">
                <a:latin typeface="+mj-lt"/>
                <a:cs typeface="Andalus" panose="02020603050405020304" pitchFamily="18" charset="-78"/>
              </a:rPr>
              <a:t> de </a:t>
            </a:r>
            <a:r>
              <a:rPr lang="fr-FR" sz="2100" b="1" dirty="0">
                <a:latin typeface="+mj-lt"/>
                <a:cs typeface="Andalus" panose="02020603050405020304" pitchFamily="18" charset="-78"/>
              </a:rPr>
              <a:t>modélisation</a:t>
            </a:r>
            <a:r>
              <a:rPr lang="fr-FR" sz="2100" dirty="0">
                <a:latin typeface="+mj-lt"/>
                <a:cs typeface="Andalus" panose="02020603050405020304" pitchFamily="18" charset="-78"/>
              </a:rPr>
              <a:t> :</a:t>
            </a:r>
          </a:p>
          <a:p>
            <a:pPr marL="342900" indent="-342900" algn="just">
              <a:buClr>
                <a:schemeClr val="accent5">
                  <a:lumMod val="60000"/>
                  <a:lumOff val="40000"/>
                </a:schemeClr>
              </a:buClr>
              <a:buFont typeface="Wingdings" panose="05000000000000000000" pitchFamily="2" charset="2"/>
              <a:buChar char="q"/>
            </a:pPr>
            <a:endParaRPr lang="fr-FR" sz="8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a:t>
            </a:r>
            <a:r>
              <a:rPr lang="fr-FR" sz="2100" b="1" dirty="0">
                <a:latin typeface="+mj-lt"/>
                <a:cs typeface="Andalus" panose="02020603050405020304" pitchFamily="18" charset="-78"/>
              </a:rPr>
              <a:t>axe fonctionnel </a:t>
            </a:r>
            <a:r>
              <a:rPr lang="fr-FR" sz="2100" dirty="0">
                <a:latin typeface="+mj-lt"/>
                <a:cs typeface="Andalus" panose="02020603050405020304" pitchFamily="18" charset="-78"/>
              </a:rPr>
              <a:t>se concentre sur la représentation des fonctionnalités et des comportements du système. Les diagrammes les plus couramment utilisés dans cet axe sont les diagrammes de </a:t>
            </a:r>
            <a:r>
              <a:rPr lang="fr-FR" sz="2100" b="1" dirty="0">
                <a:latin typeface="+mj-lt"/>
                <a:cs typeface="Andalus" panose="02020603050405020304" pitchFamily="18" charset="-78"/>
              </a:rPr>
              <a:t>cas d'utilisation </a:t>
            </a:r>
            <a:r>
              <a:rPr lang="fr-FR" sz="2100" dirty="0">
                <a:latin typeface="+mj-lt"/>
                <a:cs typeface="Andalus" panose="02020603050405020304" pitchFamily="18" charset="-78"/>
              </a:rPr>
              <a:t>et les diagrammes </a:t>
            </a:r>
            <a:r>
              <a:rPr lang="fr-FR" sz="2100" b="1" dirty="0">
                <a:latin typeface="+mj-lt"/>
                <a:cs typeface="Andalus" panose="02020603050405020304" pitchFamily="18" charset="-78"/>
              </a:rPr>
              <a:t>d'activités</a:t>
            </a:r>
            <a:r>
              <a:rPr lang="fr-FR" sz="2100" dirty="0">
                <a:latin typeface="+mj-lt"/>
                <a:cs typeface="Andalus" panose="02020603050405020304" pitchFamily="18" charset="-78"/>
              </a:rPr>
              <a:t>.</a:t>
            </a:r>
          </a:p>
          <a:p>
            <a:pPr marL="342900" indent="-342900" algn="just">
              <a:buClr>
                <a:schemeClr val="accent5">
                  <a:lumMod val="60000"/>
                  <a:lumOff val="40000"/>
                </a:schemeClr>
              </a:buClr>
              <a:buFont typeface="Wingdings" panose="05000000000000000000" pitchFamily="2" charset="2"/>
              <a:buChar char="q"/>
            </a:pPr>
            <a:endParaRPr lang="fr-FR" sz="8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a:t>
            </a:r>
            <a:r>
              <a:rPr lang="fr-FR" sz="2100" b="1" dirty="0">
                <a:latin typeface="+mj-lt"/>
                <a:cs typeface="Andalus" panose="02020603050405020304" pitchFamily="18" charset="-78"/>
              </a:rPr>
              <a:t>axe statique</a:t>
            </a:r>
            <a:r>
              <a:rPr lang="fr-FR" sz="2100" dirty="0">
                <a:latin typeface="+mj-lt"/>
                <a:cs typeface="Andalus" panose="02020603050405020304" pitchFamily="18" charset="-78"/>
              </a:rPr>
              <a:t> se concentre sur la représentation de la structure du système, notamment les classes, les objets, les relations et les interfaces. Les diagrammes les plus couramment utilisés dans cet axe sont les diagrammes de classes, les diagrammes </a:t>
            </a:r>
            <a:r>
              <a:rPr lang="fr-FR" sz="2100" b="1" dirty="0">
                <a:latin typeface="+mj-lt"/>
                <a:cs typeface="Andalus" panose="02020603050405020304" pitchFamily="18" charset="-78"/>
              </a:rPr>
              <a:t>d'objets</a:t>
            </a:r>
            <a:r>
              <a:rPr lang="fr-FR" sz="2100" dirty="0">
                <a:latin typeface="+mj-lt"/>
                <a:cs typeface="Andalus" panose="02020603050405020304" pitchFamily="18" charset="-78"/>
              </a:rPr>
              <a:t>, les diagrammes de </a:t>
            </a:r>
            <a:r>
              <a:rPr lang="fr-FR" sz="2100" b="1" dirty="0">
                <a:latin typeface="+mj-lt"/>
                <a:cs typeface="Andalus" panose="02020603050405020304" pitchFamily="18" charset="-78"/>
              </a:rPr>
              <a:t>composants</a:t>
            </a:r>
            <a:r>
              <a:rPr lang="fr-FR" sz="2100" dirty="0">
                <a:latin typeface="+mj-lt"/>
                <a:cs typeface="Andalus" panose="02020603050405020304" pitchFamily="18" charset="-78"/>
              </a:rPr>
              <a:t> et les diagrammes de </a:t>
            </a:r>
            <a:r>
              <a:rPr lang="fr-FR" sz="2100" b="1" dirty="0">
                <a:latin typeface="+mj-lt"/>
                <a:cs typeface="Andalus" panose="02020603050405020304" pitchFamily="18" charset="-78"/>
              </a:rPr>
              <a:t>déploiement</a:t>
            </a:r>
            <a:r>
              <a:rPr lang="fr-FR" sz="2100" dirty="0">
                <a:latin typeface="+mj-lt"/>
                <a:cs typeface="Andalus" panose="02020603050405020304" pitchFamily="18" charset="-78"/>
              </a:rPr>
              <a:t>.</a:t>
            </a:r>
          </a:p>
          <a:p>
            <a:pPr algn="just">
              <a:buClr>
                <a:schemeClr val="accent5">
                  <a:lumMod val="60000"/>
                  <a:lumOff val="40000"/>
                </a:schemeClr>
              </a:buClr>
            </a:pPr>
            <a:endParaRPr lang="fr-FR" sz="8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a:t>
            </a:r>
            <a:r>
              <a:rPr lang="fr-FR" sz="2100" b="1" dirty="0">
                <a:latin typeface="+mj-lt"/>
                <a:cs typeface="Andalus" panose="02020603050405020304" pitchFamily="18" charset="-78"/>
              </a:rPr>
              <a:t>axe dynamique</a:t>
            </a:r>
            <a:r>
              <a:rPr lang="fr-FR" sz="2100" dirty="0">
                <a:latin typeface="+mj-lt"/>
                <a:cs typeface="Andalus" panose="02020603050405020304" pitchFamily="18" charset="-78"/>
              </a:rPr>
              <a:t> se concentre sur la représentation du comportement dynamique du système. Les diagrammes les plus couramment utilisés dans cet axe sont les diagrammes de </a:t>
            </a:r>
            <a:r>
              <a:rPr lang="fr-FR" sz="2100" b="1" dirty="0">
                <a:latin typeface="+mj-lt"/>
                <a:cs typeface="Andalus" panose="02020603050405020304" pitchFamily="18" charset="-78"/>
              </a:rPr>
              <a:t>séquence</a:t>
            </a:r>
            <a:r>
              <a:rPr lang="fr-FR" sz="2100" dirty="0">
                <a:latin typeface="+mj-lt"/>
                <a:cs typeface="Andalus" panose="02020603050405020304" pitchFamily="18" charset="-78"/>
              </a:rPr>
              <a:t>, les diagrammes d</a:t>
            </a:r>
            <a:r>
              <a:rPr lang="fr-FR" sz="2100" b="1" dirty="0">
                <a:latin typeface="+mj-lt"/>
                <a:cs typeface="Andalus" panose="02020603050405020304" pitchFamily="18" charset="-78"/>
              </a:rPr>
              <a:t>'états-transitions</a:t>
            </a:r>
            <a:r>
              <a:rPr lang="fr-FR" sz="2100" dirty="0">
                <a:latin typeface="+mj-lt"/>
                <a:cs typeface="Andalus" panose="02020603050405020304" pitchFamily="18" charset="-78"/>
              </a:rPr>
              <a:t> et les diagrammes </a:t>
            </a:r>
            <a:r>
              <a:rPr lang="fr-FR" sz="2100" b="1" dirty="0">
                <a:latin typeface="+mj-lt"/>
                <a:cs typeface="Andalus" panose="02020603050405020304" pitchFamily="18" charset="-78"/>
              </a:rPr>
              <a:t>d'interaction</a:t>
            </a:r>
            <a:r>
              <a:rPr lang="fr-FR" sz="2100" dirty="0">
                <a:latin typeface="+mj-lt"/>
                <a:cs typeface="Andalus" panose="02020603050405020304" pitchFamily="18" charset="-78"/>
              </a:rPr>
              <a:t>.</a:t>
            </a:r>
          </a:p>
          <a:p>
            <a:pPr marL="342900" indent="-342900" algn="just">
              <a:buClr>
                <a:schemeClr val="accent5">
                  <a:lumMod val="60000"/>
                  <a:lumOff val="40000"/>
                </a:schemeClr>
              </a:buClr>
              <a:buFont typeface="Wingdings" panose="05000000000000000000" pitchFamily="2" charset="2"/>
              <a:buChar char="q"/>
            </a:pPr>
            <a:endParaRPr lang="fr-FR" sz="21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endParaRPr lang="fr-FR" sz="800" dirty="0">
              <a:latin typeface="+mj-lt"/>
              <a:cs typeface="Andalus" panose="02020603050405020304" pitchFamily="18" charset="-78"/>
            </a:endParaRPr>
          </a:p>
        </p:txBody>
      </p:sp>
    </p:spTree>
    <p:extLst>
      <p:ext uri="{BB962C8B-B14F-4D97-AF65-F5344CB8AC3E}">
        <p14:creationId xmlns:p14="http://schemas.microsoft.com/office/powerpoint/2010/main" val="2548151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Les diagrammes UML</a:t>
            </a:r>
          </a:p>
        </p:txBody>
      </p:sp>
      <p:sp>
        <p:nvSpPr>
          <p:cNvPr id="17" name="Text Box 10"/>
          <p:cNvSpPr txBox="1">
            <a:spLocks noChangeArrowheads="1"/>
          </p:cNvSpPr>
          <p:nvPr/>
        </p:nvSpPr>
        <p:spPr bwMode="auto">
          <a:xfrm>
            <a:off x="8965" y="1105969"/>
            <a:ext cx="6678241"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fr-FR" altLang="fr-FR" sz="2600" b="1" dirty="0"/>
              <a:t>Les 3 axes de modélisation d’un système</a:t>
            </a:r>
          </a:p>
        </p:txBody>
      </p:sp>
      <p:grpSp>
        <p:nvGrpSpPr>
          <p:cNvPr id="2" name="Groupe 1"/>
          <p:cNvGrpSpPr/>
          <p:nvPr/>
        </p:nvGrpSpPr>
        <p:grpSpPr>
          <a:xfrm>
            <a:off x="554716" y="1622355"/>
            <a:ext cx="8529072" cy="5140574"/>
            <a:chOff x="554716" y="1622355"/>
            <a:chExt cx="8529072" cy="5140574"/>
          </a:xfrm>
        </p:grpSpPr>
        <p:sp>
          <p:nvSpPr>
            <p:cNvPr id="12" name="Line 5"/>
            <p:cNvSpPr>
              <a:spLocks noChangeShapeType="1"/>
            </p:cNvSpPr>
            <p:nvPr/>
          </p:nvSpPr>
          <p:spPr bwMode="auto">
            <a:xfrm flipV="1">
              <a:off x="4338241" y="2099107"/>
              <a:ext cx="0" cy="15843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14" name="Group 9"/>
            <p:cNvGrpSpPr>
              <a:grpSpLocks/>
            </p:cNvGrpSpPr>
            <p:nvPr/>
          </p:nvGrpSpPr>
          <p:grpSpPr bwMode="auto">
            <a:xfrm>
              <a:off x="2667000" y="3683432"/>
              <a:ext cx="3342482" cy="1226645"/>
              <a:chOff x="1837" y="2115"/>
              <a:chExt cx="1542" cy="680"/>
            </a:xfrm>
          </p:grpSpPr>
          <p:sp>
            <p:nvSpPr>
              <p:cNvPr id="15" name="Line 6"/>
              <p:cNvSpPr>
                <a:spLocks noChangeShapeType="1"/>
              </p:cNvSpPr>
              <p:nvPr/>
            </p:nvSpPr>
            <p:spPr bwMode="auto">
              <a:xfrm flipH="1">
                <a:off x="1837" y="2115"/>
                <a:ext cx="771" cy="68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6" name="Line 7"/>
              <p:cNvSpPr>
                <a:spLocks noChangeShapeType="1"/>
              </p:cNvSpPr>
              <p:nvPr/>
            </p:nvSpPr>
            <p:spPr bwMode="auto">
              <a:xfrm>
                <a:off x="2608" y="2115"/>
                <a:ext cx="771" cy="68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18" name="Text Box 11"/>
            <p:cNvSpPr txBox="1">
              <a:spLocks noChangeArrowheads="1"/>
            </p:cNvSpPr>
            <p:nvPr/>
          </p:nvSpPr>
          <p:spPr bwMode="auto">
            <a:xfrm>
              <a:off x="1219200" y="4800600"/>
              <a:ext cx="1871662"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600" dirty="0">
                  <a:solidFill>
                    <a:srgbClr val="00B050"/>
                  </a:solidFill>
                  <a:effectLst>
                    <a:outerShdw blurRad="38100" dist="38100" dir="2700000" algn="tl">
                      <a:srgbClr val="000000">
                        <a:alpha val="43137"/>
                      </a:srgbClr>
                    </a:outerShdw>
                  </a:effectLst>
                </a:rPr>
                <a:t>Statique</a:t>
              </a:r>
            </a:p>
          </p:txBody>
        </p:sp>
        <p:sp>
          <p:nvSpPr>
            <p:cNvPr id="19" name="Text Box 12"/>
            <p:cNvSpPr txBox="1">
              <a:spLocks noChangeArrowheads="1"/>
            </p:cNvSpPr>
            <p:nvPr/>
          </p:nvSpPr>
          <p:spPr bwMode="auto">
            <a:xfrm>
              <a:off x="4815543" y="4845050"/>
              <a:ext cx="18716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600" dirty="0">
                  <a:solidFill>
                    <a:srgbClr val="00B050"/>
                  </a:solidFill>
                  <a:effectLst>
                    <a:outerShdw blurRad="38100" dist="38100" dir="2700000" algn="tl">
                      <a:srgbClr val="000000">
                        <a:alpha val="43137"/>
                      </a:srgbClr>
                    </a:outerShdw>
                  </a:effectLst>
                </a:rPr>
                <a:t>Dynamique</a:t>
              </a:r>
            </a:p>
          </p:txBody>
        </p:sp>
        <p:sp>
          <p:nvSpPr>
            <p:cNvPr id="20" name="Text Box 13"/>
            <p:cNvSpPr txBox="1">
              <a:spLocks noChangeArrowheads="1"/>
            </p:cNvSpPr>
            <p:nvPr/>
          </p:nvSpPr>
          <p:spPr bwMode="auto">
            <a:xfrm>
              <a:off x="3048000" y="1622355"/>
              <a:ext cx="2592388"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600" dirty="0">
                  <a:solidFill>
                    <a:srgbClr val="00B050"/>
                  </a:solidFill>
                  <a:effectLst>
                    <a:outerShdw blurRad="38100" dist="38100" dir="2700000" algn="tl">
                      <a:srgbClr val="000000">
                        <a:alpha val="43137"/>
                      </a:srgbClr>
                    </a:outerShdw>
                  </a:effectLst>
                </a:rPr>
                <a:t>Fonctionnel </a:t>
              </a:r>
            </a:p>
          </p:txBody>
        </p:sp>
        <p:sp>
          <p:nvSpPr>
            <p:cNvPr id="21" name="Text Box 14"/>
            <p:cNvSpPr txBox="1">
              <a:spLocks noChangeArrowheads="1"/>
            </p:cNvSpPr>
            <p:nvPr/>
          </p:nvSpPr>
          <p:spPr bwMode="auto">
            <a:xfrm>
              <a:off x="4648200" y="2365969"/>
              <a:ext cx="3589477" cy="646331"/>
            </a:xfrm>
            <a:prstGeom prst="rect">
              <a:avLst/>
            </a:prstGeom>
            <a:solidFill>
              <a:schemeClr val="accent1">
                <a:lumMod val="20000"/>
                <a:lumOff val="80000"/>
              </a:schemeClr>
            </a:solidFill>
            <a:ln>
              <a:noFill/>
            </a:ln>
            <a:effectLst/>
          </p:spPr>
          <p:txBody>
            <a:bodyPr wrap="square">
              <a:spAutoFit/>
            </a:bodyPr>
            <a:lstStyle/>
            <a:p>
              <a:pPr algn="just">
                <a:spcBef>
                  <a:spcPts val="0"/>
                </a:spcBef>
                <a:buAutoNum type="arabicPeriod"/>
              </a:pPr>
              <a:r>
                <a:rPr lang="fr-FR" altLang="fr-FR" dirty="0"/>
                <a:t>Diagramme de cas d’utilisation</a:t>
              </a:r>
            </a:p>
            <a:p>
              <a:pPr algn="just">
                <a:spcBef>
                  <a:spcPts val="0"/>
                </a:spcBef>
                <a:buFontTx/>
                <a:buAutoNum type="arabicPeriod"/>
              </a:pPr>
              <a:r>
                <a:rPr lang="fr-FR" altLang="fr-FR" dirty="0"/>
                <a:t>Diagramme d’activités</a:t>
              </a:r>
            </a:p>
          </p:txBody>
        </p:sp>
        <p:sp>
          <p:nvSpPr>
            <p:cNvPr id="22" name="Text Box 15"/>
            <p:cNvSpPr txBox="1">
              <a:spLocks noChangeArrowheads="1"/>
            </p:cNvSpPr>
            <p:nvPr/>
          </p:nvSpPr>
          <p:spPr bwMode="auto">
            <a:xfrm>
              <a:off x="554716" y="5562600"/>
              <a:ext cx="3341687" cy="1200329"/>
            </a:xfrm>
            <a:prstGeom prst="rect">
              <a:avLst/>
            </a:prstGeom>
            <a:solidFill>
              <a:schemeClr val="accent1">
                <a:lumMod val="20000"/>
                <a:lumOff val="80000"/>
              </a:schemeClr>
            </a:solidFill>
            <a:ln>
              <a:noFill/>
            </a:ln>
            <a:effectLst/>
          </p:spPr>
          <p:txBody>
            <a:bodyPr wrap="square">
              <a:spAutoFit/>
            </a:bodyPr>
            <a:lstStyle/>
            <a:p>
              <a:pPr algn="just">
                <a:spcBef>
                  <a:spcPts val="0"/>
                </a:spcBef>
              </a:pPr>
              <a:r>
                <a:rPr lang="fr-FR" altLang="fr-FR" dirty="0"/>
                <a:t>1. Diagramme de classes</a:t>
              </a:r>
            </a:p>
            <a:p>
              <a:pPr algn="just">
                <a:spcBef>
                  <a:spcPts val="0"/>
                </a:spcBef>
              </a:pPr>
              <a:r>
                <a:rPr lang="fr-FR" altLang="fr-FR" dirty="0"/>
                <a:t>2. Diagramme d’objets</a:t>
              </a:r>
            </a:p>
            <a:p>
              <a:pPr algn="just">
                <a:spcBef>
                  <a:spcPts val="0"/>
                </a:spcBef>
              </a:pPr>
              <a:r>
                <a:rPr lang="fr-FR" altLang="fr-FR" dirty="0"/>
                <a:t>3. Diagramme de composants</a:t>
              </a:r>
            </a:p>
            <a:p>
              <a:pPr algn="just">
                <a:spcBef>
                  <a:spcPts val="0"/>
                </a:spcBef>
              </a:pPr>
              <a:r>
                <a:rPr lang="fr-FR" altLang="fr-FR" dirty="0"/>
                <a:t>4. Diagramme de déploiement</a:t>
              </a:r>
            </a:p>
          </p:txBody>
        </p:sp>
        <p:sp>
          <p:nvSpPr>
            <p:cNvPr id="23" name="Text Box 16"/>
            <p:cNvSpPr txBox="1">
              <a:spLocks noChangeArrowheads="1"/>
            </p:cNvSpPr>
            <p:nvPr/>
          </p:nvSpPr>
          <p:spPr bwMode="auto">
            <a:xfrm>
              <a:off x="5181600" y="5615226"/>
              <a:ext cx="3557551" cy="861774"/>
            </a:xfrm>
            <a:prstGeom prst="rect">
              <a:avLst/>
            </a:prstGeom>
            <a:solidFill>
              <a:schemeClr val="accent1">
                <a:lumMod val="20000"/>
                <a:lumOff val="80000"/>
              </a:schemeClr>
            </a:solidFill>
            <a:ln>
              <a:noFill/>
            </a:ln>
            <a:effectLst/>
          </p:spPr>
          <p:txBody>
            <a:bodyPr wrap="square">
              <a:spAutoFit/>
            </a:bodyPr>
            <a:lstStyle/>
            <a:p>
              <a:pPr algn="just">
                <a:spcBef>
                  <a:spcPts val="0"/>
                </a:spcBef>
              </a:pPr>
              <a:r>
                <a:rPr lang="fr-FR" altLang="fr-FR" dirty="0"/>
                <a:t>1.Diagramme d’états-transitions</a:t>
              </a:r>
            </a:p>
            <a:p>
              <a:pPr algn="just">
                <a:spcBef>
                  <a:spcPts val="0"/>
                </a:spcBef>
              </a:pPr>
              <a:r>
                <a:rPr lang="fr-FR" altLang="fr-FR" sz="1600" dirty="0"/>
                <a:t>2. Diagramme de séquence</a:t>
              </a:r>
            </a:p>
            <a:p>
              <a:pPr algn="just">
                <a:spcBef>
                  <a:spcPts val="0"/>
                </a:spcBef>
              </a:pPr>
              <a:r>
                <a:rPr lang="fr-FR" altLang="fr-FR" sz="1600" dirty="0"/>
                <a:t>3. Diagramme de communication</a:t>
              </a:r>
              <a:endParaRPr lang="fr-FR" altLang="fr-FR" dirty="0"/>
            </a:p>
          </p:txBody>
        </p:sp>
        <p:sp>
          <p:nvSpPr>
            <p:cNvPr id="24" name="Text Box 10"/>
            <p:cNvSpPr txBox="1">
              <a:spLocks noChangeArrowheads="1"/>
            </p:cNvSpPr>
            <p:nvPr/>
          </p:nvSpPr>
          <p:spPr bwMode="auto">
            <a:xfrm>
              <a:off x="4815543" y="1968617"/>
              <a:ext cx="306504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fr-FR" altLang="fr-FR" sz="2000" dirty="0">
                  <a:solidFill>
                    <a:srgbClr val="C00000"/>
                  </a:solidFill>
                  <a:effectLst>
                    <a:outerShdw blurRad="38100" dist="38100" dir="2700000" algn="tl">
                      <a:srgbClr val="000000">
                        <a:alpha val="43137"/>
                      </a:srgbClr>
                    </a:outerShdw>
                  </a:effectLst>
                </a:rPr>
                <a:t>(Ce que le système Fait)</a:t>
              </a:r>
            </a:p>
          </p:txBody>
        </p:sp>
        <p:sp>
          <p:nvSpPr>
            <p:cNvPr id="25" name="Text Box 10"/>
            <p:cNvSpPr txBox="1">
              <a:spLocks noChangeArrowheads="1"/>
            </p:cNvSpPr>
            <p:nvPr/>
          </p:nvSpPr>
          <p:spPr bwMode="auto">
            <a:xfrm>
              <a:off x="1568100" y="5181600"/>
              <a:ext cx="306504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fr-FR" altLang="fr-FR" sz="2000" dirty="0">
                  <a:solidFill>
                    <a:srgbClr val="C00000"/>
                  </a:solidFill>
                  <a:effectLst>
                    <a:outerShdw blurRad="38100" dist="38100" dir="2700000" algn="tl">
                      <a:srgbClr val="000000">
                        <a:alpha val="43137"/>
                      </a:srgbClr>
                    </a:outerShdw>
                  </a:effectLst>
                </a:rPr>
                <a:t>(Ce que le système Est)</a:t>
              </a:r>
            </a:p>
          </p:txBody>
        </p:sp>
        <p:sp>
          <p:nvSpPr>
            <p:cNvPr id="26" name="Text Box 10"/>
            <p:cNvSpPr txBox="1">
              <a:spLocks noChangeArrowheads="1"/>
            </p:cNvSpPr>
            <p:nvPr/>
          </p:nvSpPr>
          <p:spPr bwMode="auto">
            <a:xfrm>
              <a:off x="5486400" y="5238690"/>
              <a:ext cx="35973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fr-FR" altLang="fr-FR" sz="2000" dirty="0">
                  <a:solidFill>
                    <a:srgbClr val="C00000"/>
                  </a:solidFill>
                  <a:effectLst>
                    <a:outerShdw blurRad="38100" dist="38100" dir="2700000" algn="tl">
                      <a:srgbClr val="000000">
                        <a:alpha val="43137"/>
                      </a:srgbClr>
                    </a:outerShdw>
                  </a:effectLst>
                </a:rPr>
                <a:t>(Comment le système Evolue)</a:t>
              </a:r>
            </a:p>
          </p:txBody>
        </p:sp>
      </p:grpSp>
    </p:spTree>
    <p:extLst>
      <p:ext uri="{BB962C8B-B14F-4D97-AF65-F5344CB8AC3E}">
        <p14:creationId xmlns:p14="http://schemas.microsoft.com/office/powerpoint/2010/main" val="4236703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Les diagrammes UML</a:t>
            </a:r>
          </a:p>
        </p:txBody>
      </p:sp>
      <p:sp>
        <p:nvSpPr>
          <p:cNvPr id="2" name="Rectangle 1"/>
          <p:cNvSpPr/>
          <p:nvPr/>
        </p:nvSpPr>
        <p:spPr>
          <a:xfrm>
            <a:off x="152400" y="1143000"/>
            <a:ext cx="8839200" cy="3347070"/>
          </a:xfrm>
          <a:prstGeom prst="rect">
            <a:avLst/>
          </a:prstGeom>
        </p:spPr>
        <p:txBody>
          <a:bodyPr wrap="square">
            <a:spAutoFit/>
          </a:bodyPr>
          <a:lstStyle/>
          <a:p>
            <a:pPr algn="just">
              <a:lnSpc>
                <a:spcPct val="150000"/>
              </a:lnSpc>
            </a:pPr>
            <a:r>
              <a:rPr lang="fr-FR" sz="3600" b="1" dirty="0">
                <a:latin typeface="Andalus" panose="02020603050405020304" pitchFamily="18" charset="-78"/>
                <a:cs typeface="Andalus" panose="02020603050405020304" pitchFamily="18" charset="-78"/>
              </a:rPr>
              <a:t>Définitions (suite)</a:t>
            </a:r>
          </a:p>
          <a:p>
            <a:pPr algn="just">
              <a:lnSpc>
                <a:spcPct val="150000"/>
              </a:lnSpc>
            </a:pPr>
            <a:r>
              <a:rPr lang="fr-FR" sz="2100" dirty="0">
                <a:latin typeface="+mj-lt"/>
              </a:rPr>
              <a:t>En utilisant ces </a:t>
            </a:r>
            <a:r>
              <a:rPr lang="fr-FR" sz="2100" b="1" dirty="0">
                <a:latin typeface="+mj-lt"/>
              </a:rPr>
              <a:t>différents types </a:t>
            </a:r>
            <a:r>
              <a:rPr lang="fr-FR" sz="2100" dirty="0">
                <a:latin typeface="+mj-lt"/>
              </a:rPr>
              <a:t>de diagrammes </a:t>
            </a:r>
            <a:r>
              <a:rPr lang="fr-FR" sz="2100" b="1" dirty="0">
                <a:latin typeface="+mj-lt"/>
              </a:rPr>
              <a:t>UML</a:t>
            </a:r>
            <a:r>
              <a:rPr lang="fr-FR" sz="2100" dirty="0">
                <a:latin typeface="+mj-lt"/>
              </a:rPr>
              <a:t>, les concepteurs et les développeurs peuvent </a:t>
            </a:r>
            <a:r>
              <a:rPr lang="fr-FR" sz="2100" b="1" dirty="0">
                <a:latin typeface="+mj-lt"/>
              </a:rPr>
              <a:t>représenter</a:t>
            </a:r>
            <a:r>
              <a:rPr lang="fr-FR" sz="2100" dirty="0">
                <a:latin typeface="+mj-lt"/>
              </a:rPr>
              <a:t> de manière </a:t>
            </a:r>
            <a:r>
              <a:rPr lang="fr-FR" sz="2100" b="1" dirty="0">
                <a:latin typeface="+mj-lt"/>
              </a:rPr>
              <a:t>complète</a:t>
            </a:r>
            <a:r>
              <a:rPr lang="fr-FR" sz="2100" dirty="0">
                <a:latin typeface="+mj-lt"/>
              </a:rPr>
              <a:t> et cohérente les différents </a:t>
            </a:r>
            <a:r>
              <a:rPr lang="fr-FR" sz="2100" b="1" dirty="0">
                <a:latin typeface="+mj-lt"/>
              </a:rPr>
              <a:t>aspects</a:t>
            </a:r>
            <a:r>
              <a:rPr lang="fr-FR" sz="2100" dirty="0">
                <a:latin typeface="+mj-lt"/>
              </a:rPr>
              <a:t> d'un </a:t>
            </a:r>
            <a:r>
              <a:rPr lang="fr-FR" sz="2100" b="1" dirty="0">
                <a:latin typeface="+mj-lt"/>
              </a:rPr>
              <a:t>système</a:t>
            </a:r>
            <a:r>
              <a:rPr lang="fr-FR" sz="2100" dirty="0">
                <a:latin typeface="+mj-lt"/>
              </a:rPr>
              <a:t> </a:t>
            </a:r>
            <a:r>
              <a:rPr lang="fr-FR" sz="2100" b="1" dirty="0">
                <a:latin typeface="+mj-lt"/>
              </a:rPr>
              <a:t>d'information</a:t>
            </a:r>
            <a:r>
              <a:rPr lang="fr-FR" sz="2100" dirty="0">
                <a:latin typeface="+mj-lt"/>
              </a:rPr>
              <a:t>, en fournissant des vues </a:t>
            </a:r>
            <a:r>
              <a:rPr lang="fr-FR" sz="2100" b="1" dirty="0">
                <a:latin typeface="+mj-lt"/>
              </a:rPr>
              <a:t>fonctionnelles</a:t>
            </a:r>
            <a:r>
              <a:rPr lang="fr-FR" sz="2100" dirty="0">
                <a:latin typeface="+mj-lt"/>
              </a:rPr>
              <a:t>, </a:t>
            </a:r>
            <a:r>
              <a:rPr lang="fr-FR" sz="2100" b="1" dirty="0">
                <a:latin typeface="+mj-lt"/>
              </a:rPr>
              <a:t>statiques</a:t>
            </a:r>
            <a:r>
              <a:rPr lang="fr-FR" sz="2100" dirty="0">
                <a:latin typeface="+mj-lt"/>
              </a:rPr>
              <a:t> et </a:t>
            </a:r>
            <a:r>
              <a:rPr lang="fr-FR" sz="2100" b="1" dirty="0">
                <a:latin typeface="+mj-lt"/>
              </a:rPr>
              <a:t>dynamiques</a:t>
            </a:r>
            <a:r>
              <a:rPr lang="fr-FR" sz="2100" dirty="0">
                <a:latin typeface="+mj-lt"/>
              </a:rPr>
              <a:t>. Cela facilite la </a:t>
            </a:r>
            <a:r>
              <a:rPr lang="fr-FR" sz="2100" b="1" dirty="0">
                <a:latin typeface="+mj-lt"/>
              </a:rPr>
              <a:t>compréhension</a:t>
            </a:r>
            <a:r>
              <a:rPr lang="fr-FR" sz="2100" dirty="0">
                <a:latin typeface="+mj-lt"/>
              </a:rPr>
              <a:t>, la </a:t>
            </a:r>
            <a:r>
              <a:rPr lang="fr-FR" sz="2100" b="1" dirty="0">
                <a:latin typeface="+mj-lt"/>
              </a:rPr>
              <a:t>communication</a:t>
            </a:r>
            <a:r>
              <a:rPr lang="fr-FR" sz="2100" dirty="0">
                <a:latin typeface="+mj-lt"/>
              </a:rPr>
              <a:t> et la </a:t>
            </a:r>
            <a:r>
              <a:rPr lang="fr-FR" sz="2100" b="1" dirty="0">
                <a:latin typeface="+mj-lt"/>
              </a:rPr>
              <a:t>documentation</a:t>
            </a:r>
            <a:r>
              <a:rPr lang="fr-FR" sz="2100" dirty="0">
                <a:latin typeface="+mj-lt"/>
              </a:rPr>
              <a:t> des systèmes logiciels.</a:t>
            </a:r>
          </a:p>
        </p:txBody>
      </p:sp>
    </p:spTree>
    <p:extLst>
      <p:ext uri="{BB962C8B-B14F-4D97-AF65-F5344CB8AC3E}">
        <p14:creationId xmlns:p14="http://schemas.microsoft.com/office/powerpoint/2010/main" val="3326732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Les diagrammes UML</a:t>
            </a:r>
          </a:p>
        </p:txBody>
      </p:sp>
      <p:sp>
        <p:nvSpPr>
          <p:cNvPr id="6" name="ZoneTexte 5"/>
          <p:cNvSpPr txBox="1"/>
          <p:nvPr/>
        </p:nvSpPr>
        <p:spPr>
          <a:xfrm>
            <a:off x="0" y="1059180"/>
            <a:ext cx="9144000" cy="3554819"/>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Définitions (suite)</a:t>
            </a:r>
          </a:p>
          <a:p>
            <a:pPr algn="just"/>
            <a:endParaRPr lang="fr-FR" sz="2100" b="1"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Ces diagrammes ont une utilité variable selon les cas et ne sont pas tous nécessairement utilisés lors d'une modélisation. Les diagrammes les plus utiles pour la </a:t>
            </a:r>
            <a:r>
              <a:rPr lang="fr-FR" sz="2100" b="1" dirty="0">
                <a:solidFill>
                  <a:srgbClr val="00B050"/>
                </a:solidFill>
                <a:latin typeface="+mj-lt"/>
                <a:cs typeface="Andalus" panose="02020603050405020304" pitchFamily="18" charset="-78"/>
              </a:rPr>
              <a:t>maîtrise d'ouvrage</a:t>
            </a:r>
            <a:r>
              <a:rPr lang="fr-FR" sz="2100" dirty="0">
                <a:latin typeface="+mj-lt"/>
                <a:cs typeface="Andalus" panose="02020603050405020304" pitchFamily="18" charset="-78"/>
              </a:rPr>
              <a:t> comprennent les diagrammes de </a:t>
            </a:r>
            <a:r>
              <a:rPr lang="fr-FR" sz="2100" b="1" dirty="0">
                <a:latin typeface="+mj-lt"/>
                <a:cs typeface="Andalus" panose="02020603050405020304" pitchFamily="18" charset="-78"/>
              </a:rPr>
              <a:t>cas d'utilisation</a:t>
            </a:r>
            <a:r>
              <a:rPr lang="fr-FR" sz="2100" dirty="0">
                <a:latin typeface="+mj-lt"/>
                <a:cs typeface="Andalus" panose="02020603050405020304" pitchFamily="18" charset="-78"/>
              </a:rPr>
              <a:t>, de </a:t>
            </a:r>
            <a:r>
              <a:rPr lang="fr-FR" sz="2100" b="1" dirty="0">
                <a:latin typeface="+mj-lt"/>
                <a:cs typeface="Andalus" panose="02020603050405020304" pitchFamily="18" charset="-78"/>
              </a:rPr>
              <a:t>classes</a:t>
            </a:r>
            <a:r>
              <a:rPr lang="fr-FR" sz="2100" dirty="0">
                <a:latin typeface="+mj-lt"/>
                <a:cs typeface="Andalus" panose="02020603050405020304" pitchFamily="18" charset="-78"/>
              </a:rPr>
              <a:t>, d'</a:t>
            </a:r>
            <a:r>
              <a:rPr lang="fr-FR" sz="2100" b="1" dirty="0">
                <a:latin typeface="+mj-lt"/>
                <a:cs typeface="Andalus" panose="02020603050405020304" pitchFamily="18" charset="-78"/>
              </a:rPr>
              <a:t>objets</a:t>
            </a:r>
            <a:r>
              <a:rPr lang="fr-FR" sz="2100" dirty="0">
                <a:latin typeface="+mj-lt"/>
                <a:cs typeface="Andalus" panose="02020603050405020304" pitchFamily="18" charset="-78"/>
              </a:rPr>
              <a:t>, de </a:t>
            </a:r>
            <a:r>
              <a:rPr lang="fr-FR" sz="2100" b="1" dirty="0">
                <a:latin typeface="+mj-lt"/>
                <a:cs typeface="Andalus" panose="02020603050405020304" pitchFamily="18" charset="-78"/>
              </a:rPr>
              <a:t>séquence</a:t>
            </a:r>
            <a:r>
              <a:rPr lang="fr-FR" sz="2100" dirty="0">
                <a:latin typeface="+mj-lt"/>
                <a:cs typeface="Andalus" panose="02020603050405020304" pitchFamily="18" charset="-78"/>
              </a:rPr>
              <a:t>, d'</a:t>
            </a:r>
            <a:r>
              <a:rPr lang="fr-FR" sz="2100" b="1" dirty="0">
                <a:latin typeface="+mj-lt"/>
                <a:cs typeface="Andalus" panose="02020603050405020304" pitchFamily="18" charset="-78"/>
              </a:rPr>
              <a:t>activités</a:t>
            </a:r>
            <a:r>
              <a:rPr lang="fr-FR" sz="2100" dirty="0">
                <a:latin typeface="+mj-lt"/>
                <a:cs typeface="Andalus" panose="02020603050405020304" pitchFamily="18" charset="-78"/>
              </a:rPr>
              <a:t> et d'</a:t>
            </a:r>
            <a:r>
              <a:rPr lang="fr-FR" sz="2100" b="1" dirty="0">
                <a:latin typeface="+mj-lt"/>
                <a:cs typeface="Andalus" panose="02020603050405020304" pitchFamily="18" charset="-78"/>
              </a:rPr>
              <a:t>états-transitions</a:t>
            </a:r>
            <a:r>
              <a:rPr lang="fr-FR" sz="2100" dirty="0">
                <a:latin typeface="+mj-lt"/>
                <a:cs typeface="Andalus" panose="02020603050405020304" pitchFamily="18" charset="-78"/>
              </a:rPr>
              <a:t>.</a:t>
            </a:r>
          </a:p>
          <a:p>
            <a:pPr marL="342900" indent="-342900" algn="just">
              <a:buClr>
                <a:schemeClr val="accent5">
                  <a:lumMod val="60000"/>
                  <a:lumOff val="40000"/>
                </a:schemeClr>
              </a:buClr>
              <a:buFont typeface="Wingdings" panose="05000000000000000000" pitchFamily="2" charset="2"/>
              <a:buChar char="q"/>
            </a:pPr>
            <a:endParaRPr lang="fr-FR" sz="21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D'autre part, les diagrammes de </a:t>
            </a:r>
            <a:r>
              <a:rPr lang="fr-FR" sz="2100" b="1" dirty="0">
                <a:latin typeface="+mj-lt"/>
                <a:cs typeface="Andalus" panose="02020603050405020304" pitchFamily="18" charset="-78"/>
              </a:rPr>
              <a:t>composants</a:t>
            </a:r>
            <a:r>
              <a:rPr lang="fr-FR" sz="2100" dirty="0">
                <a:latin typeface="+mj-lt"/>
                <a:cs typeface="Andalus" panose="02020603050405020304" pitchFamily="18" charset="-78"/>
              </a:rPr>
              <a:t> et de </a:t>
            </a:r>
            <a:r>
              <a:rPr lang="fr-FR" sz="2100" b="1" dirty="0">
                <a:latin typeface="+mj-lt"/>
                <a:cs typeface="Andalus" panose="02020603050405020304" pitchFamily="18" charset="-78"/>
              </a:rPr>
              <a:t>déploiement</a:t>
            </a:r>
            <a:r>
              <a:rPr lang="fr-FR" sz="2100" dirty="0">
                <a:latin typeface="+mj-lt"/>
                <a:cs typeface="Andalus" panose="02020603050405020304" pitchFamily="18" charset="-78"/>
              </a:rPr>
              <a:t> sont particulièrement utiles pour la </a:t>
            </a:r>
            <a:r>
              <a:rPr lang="fr-FR" sz="2100" b="1" dirty="0">
                <a:solidFill>
                  <a:srgbClr val="00B050"/>
                </a:solidFill>
                <a:latin typeface="+mj-lt"/>
                <a:cs typeface="Andalus" panose="02020603050405020304" pitchFamily="18" charset="-78"/>
              </a:rPr>
              <a:t>maîtrise d'œuvre</a:t>
            </a:r>
            <a:r>
              <a:rPr lang="fr-FR" sz="2100" dirty="0">
                <a:latin typeface="+mj-lt"/>
                <a:cs typeface="Andalus" panose="02020603050405020304" pitchFamily="18" charset="-78"/>
              </a:rPr>
              <a:t> car ils permettent de formaliser les contraintes de réalisation et la solution technique.</a:t>
            </a:r>
            <a:endParaRPr lang="fr-FR" sz="800" dirty="0">
              <a:latin typeface="+mj-lt"/>
              <a:cs typeface="Andalus" panose="02020603050405020304" pitchFamily="18" charset="-78"/>
            </a:endParaRPr>
          </a:p>
        </p:txBody>
      </p:sp>
    </p:spTree>
    <p:extLst>
      <p:ext uri="{BB962C8B-B14F-4D97-AF65-F5344CB8AC3E}">
        <p14:creationId xmlns:p14="http://schemas.microsoft.com/office/powerpoint/2010/main" val="39406617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Paquetages</a:t>
            </a:r>
          </a:p>
        </p:txBody>
      </p:sp>
      <p:sp>
        <p:nvSpPr>
          <p:cNvPr id="6" name="ZoneTexte 5"/>
          <p:cNvSpPr txBox="1"/>
          <p:nvPr/>
        </p:nvSpPr>
        <p:spPr>
          <a:xfrm>
            <a:off x="0" y="1059180"/>
            <a:ext cx="9144000" cy="4524315"/>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Définition</a:t>
            </a:r>
          </a:p>
          <a:p>
            <a:pPr algn="just"/>
            <a:endParaRPr lang="fr-FR" sz="2100" b="1"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Un </a:t>
            </a:r>
            <a:r>
              <a:rPr lang="fr-FR" sz="2100" b="1" dirty="0">
                <a:latin typeface="+mj-lt"/>
                <a:cs typeface="Andalus" panose="02020603050405020304" pitchFamily="18" charset="-78"/>
              </a:rPr>
              <a:t>paquetage</a:t>
            </a:r>
            <a:r>
              <a:rPr lang="fr-FR" sz="2100" dirty="0">
                <a:latin typeface="+mj-lt"/>
                <a:cs typeface="Andalus" panose="02020603050405020304" pitchFamily="18" charset="-78"/>
              </a:rPr>
              <a:t> est une unité d'organisation dans un modèle qui regroupe des éléments de modèle et des diagrammes. Il permet de structurer et de regrouper les éléments de modélisation en ensembles logiques. Un paquetage peut contenir différents types d'éléments de modèle tels que des </a:t>
            </a:r>
            <a:r>
              <a:rPr lang="fr-FR" sz="2100" b="1" dirty="0">
                <a:latin typeface="+mj-lt"/>
                <a:cs typeface="Andalus" panose="02020603050405020304" pitchFamily="18" charset="-78"/>
              </a:rPr>
              <a:t>classes</a:t>
            </a:r>
            <a:r>
              <a:rPr lang="fr-FR" sz="2100" dirty="0">
                <a:latin typeface="+mj-lt"/>
                <a:cs typeface="Andalus" panose="02020603050405020304" pitchFamily="18" charset="-78"/>
              </a:rPr>
              <a:t>, des </a:t>
            </a:r>
            <a:r>
              <a:rPr lang="fr-FR" sz="2100" b="1" dirty="0">
                <a:latin typeface="+mj-lt"/>
                <a:cs typeface="Andalus" panose="02020603050405020304" pitchFamily="18" charset="-78"/>
              </a:rPr>
              <a:t>cas d'utilisation</a:t>
            </a:r>
            <a:r>
              <a:rPr lang="fr-FR" sz="2100" dirty="0">
                <a:latin typeface="+mj-lt"/>
                <a:cs typeface="Andalus" panose="02020603050405020304" pitchFamily="18" charset="-78"/>
              </a:rPr>
              <a:t>, des </a:t>
            </a:r>
            <a:r>
              <a:rPr lang="fr-FR" sz="2100" b="1" dirty="0">
                <a:latin typeface="+mj-lt"/>
                <a:cs typeface="Andalus" panose="02020603050405020304" pitchFamily="18" charset="-78"/>
              </a:rPr>
              <a:t>interfaces</a:t>
            </a:r>
            <a:r>
              <a:rPr lang="fr-FR" sz="2100" dirty="0">
                <a:latin typeface="+mj-lt"/>
                <a:cs typeface="Andalus" panose="02020603050405020304" pitchFamily="18" charset="-78"/>
              </a:rPr>
              <a:t>, des </a:t>
            </a:r>
            <a:r>
              <a:rPr lang="fr-FR" sz="2100" b="1" dirty="0">
                <a:latin typeface="+mj-lt"/>
                <a:cs typeface="Andalus" panose="02020603050405020304" pitchFamily="18" charset="-78"/>
              </a:rPr>
              <a:t>diagrammes</a:t>
            </a:r>
            <a:r>
              <a:rPr lang="fr-FR" sz="2100" dirty="0">
                <a:latin typeface="+mj-lt"/>
                <a:cs typeface="Andalus" panose="02020603050405020304" pitchFamily="18" charset="-78"/>
              </a:rPr>
              <a:t>, etc., et il peut également contenir des </a:t>
            </a:r>
            <a:r>
              <a:rPr lang="fr-FR" sz="2100" b="1" dirty="0">
                <a:latin typeface="+mj-lt"/>
                <a:cs typeface="Andalus" panose="02020603050405020304" pitchFamily="18" charset="-78"/>
              </a:rPr>
              <a:t>paquetages imbriqués</a:t>
            </a:r>
            <a:r>
              <a:rPr lang="fr-FR" sz="2100" dirty="0">
                <a:latin typeface="+mj-lt"/>
                <a:cs typeface="Andalus" panose="02020603050405020304" pitchFamily="18" charset="-78"/>
              </a:rPr>
              <a:t>.</a:t>
            </a:r>
          </a:p>
          <a:p>
            <a:pPr marL="342900" indent="-342900" algn="just">
              <a:buClr>
                <a:schemeClr val="accent5">
                  <a:lumMod val="60000"/>
                  <a:lumOff val="40000"/>
                </a:schemeClr>
              </a:buClr>
              <a:buFont typeface="Wingdings" panose="05000000000000000000" pitchFamily="2" charset="2"/>
              <a:buChar char="q"/>
            </a:pPr>
            <a:endParaRPr lang="fr-FR" sz="21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Les </a:t>
            </a:r>
            <a:r>
              <a:rPr lang="fr-FR" sz="2100" b="1" dirty="0">
                <a:latin typeface="+mj-lt"/>
                <a:cs typeface="Andalus" panose="02020603050405020304" pitchFamily="18" charset="-78"/>
              </a:rPr>
              <a:t>éléments</a:t>
            </a:r>
            <a:r>
              <a:rPr lang="fr-FR" sz="2100" dirty="0">
                <a:latin typeface="+mj-lt"/>
                <a:cs typeface="Andalus" panose="02020603050405020304" pitchFamily="18" charset="-78"/>
              </a:rPr>
              <a:t> contenus dans un </a:t>
            </a:r>
            <a:r>
              <a:rPr lang="fr-FR" sz="2100" b="1" dirty="0">
                <a:latin typeface="+mj-lt"/>
                <a:cs typeface="Andalus" panose="02020603050405020304" pitchFamily="18" charset="-78"/>
              </a:rPr>
              <a:t>paquetage</a:t>
            </a:r>
            <a:r>
              <a:rPr lang="fr-FR" sz="2100" dirty="0">
                <a:latin typeface="+mj-lt"/>
                <a:cs typeface="Andalus" panose="02020603050405020304" pitchFamily="18" charset="-78"/>
              </a:rPr>
              <a:t> doivent être </a:t>
            </a:r>
            <a:r>
              <a:rPr lang="fr-FR" sz="2100" b="1" dirty="0">
                <a:latin typeface="+mj-lt"/>
                <a:cs typeface="Andalus" panose="02020603050405020304" pitchFamily="18" charset="-78"/>
              </a:rPr>
              <a:t>étroitement</a:t>
            </a:r>
            <a:r>
              <a:rPr lang="fr-FR" sz="2100" dirty="0">
                <a:latin typeface="+mj-lt"/>
                <a:cs typeface="Andalus" panose="02020603050405020304" pitchFamily="18" charset="-78"/>
              </a:rPr>
              <a:t> </a:t>
            </a:r>
            <a:r>
              <a:rPr lang="fr-FR" sz="2100" b="1" dirty="0">
                <a:latin typeface="+mj-lt"/>
                <a:cs typeface="Andalus" panose="02020603050405020304" pitchFamily="18" charset="-78"/>
              </a:rPr>
              <a:t>liés</a:t>
            </a:r>
            <a:r>
              <a:rPr lang="fr-FR" sz="2100" dirty="0">
                <a:latin typeface="+mj-lt"/>
                <a:cs typeface="Andalus" panose="02020603050405020304" pitchFamily="18" charset="-78"/>
              </a:rPr>
              <a:t> et cohérents entre eux, généralement de la même nature et du même niveau sémantique. En général, il y a une seule </a:t>
            </a:r>
            <a:r>
              <a:rPr lang="fr-FR" sz="2100" b="1" dirty="0">
                <a:latin typeface="+mj-lt"/>
                <a:cs typeface="Andalus" panose="02020603050405020304" pitchFamily="18" charset="-78"/>
              </a:rPr>
              <a:t>racine de paquetage </a:t>
            </a:r>
            <a:r>
              <a:rPr lang="fr-FR" sz="2100" dirty="0">
                <a:latin typeface="+mj-lt"/>
                <a:cs typeface="Andalus" panose="02020603050405020304" pitchFamily="18" charset="-78"/>
              </a:rPr>
              <a:t>qui représente l'ensemble du modèle d'un système.</a:t>
            </a:r>
            <a:endParaRPr lang="fr-FR" sz="800" dirty="0">
              <a:latin typeface="+mj-lt"/>
              <a:cs typeface="Andalus" panose="02020603050405020304" pitchFamily="18" charset="-78"/>
            </a:endParaRPr>
          </a:p>
        </p:txBody>
      </p:sp>
    </p:spTree>
    <p:extLst>
      <p:ext uri="{BB962C8B-B14F-4D97-AF65-F5344CB8AC3E}">
        <p14:creationId xmlns:p14="http://schemas.microsoft.com/office/powerpoint/2010/main" val="37799840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Paquetages</a:t>
            </a:r>
          </a:p>
        </p:txBody>
      </p:sp>
      <p:sp>
        <p:nvSpPr>
          <p:cNvPr id="6" name="ZoneTexte 5"/>
          <p:cNvSpPr txBox="1"/>
          <p:nvPr/>
        </p:nvSpPr>
        <p:spPr>
          <a:xfrm>
            <a:off x="0" y="1059180"/>
            <a:ext cx="9144000" cy="5816977"/>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Notation graphique</a:t>
            </a:r>
          </a:p>
          <a:p>
            <a:pPr algn="just"/>
            <a:r>
              <a:rPr lang="fr-FR" sz="2100" dirty="0">
                <a:latin typeface="+mj-lt"/>
              </a:rPr>
              <a:t>Le formalisme </a:t>
            </a:r>
            <a:r>
              <a:rPr lang="fr-FR" sz="2100" b="1" dirty="0">
                <a:latin typeface="+mj-lt"/>
              </a:rPr>
              <a:t>général</a:t>
            </a:r>
            <a:r>
              <a:rPr lang="fr-FR" sz="2100" dirty="0">
                <a:latin typeface="+mj-lt"/>
              </a:rPr>
              <a:t> d’un </a:t>
            </a:r>
            <a:r>
              <a:rPr lang="fr-FR" sz="2100" b="1" dirty="0">
                <a:latin typeface="+mj-lt"/>
              </a:rPr>
              <a:t>paquetage</a:t>
            </a:r>
            <a:r>
              <a:rPr lang="fr-FR" sz="2100" dirty="0">
                <a:latin typeface="+mj-lt"/>
              </a:rPr>
              <a:t> et les </a:t>
            </a:r>
            <a:r>
              <a:rPr lang="fr-FR" sz="2100" b="1" dirty="0">
                <a:latin typeface="+mj-lt"/>
              </a:rPr>
              <a:t>trois</a:t>
            </a:r>
            <a:r>
              <a:rPr lang="fr-FR" sz="2100" dirty="0">
                <a:latin typeface="+mj-lt"/>
              </a:rPr>
              <a:t> façons </a:t>
            </a:r>
            <a:r>
              <a:rPr lang="fr-FR" sz="2100" b="1" dirty="0">
                <a:latin typeface="+mj-lt"/>
              </a:rPr>
              <a:t>distinctes</a:t>
            </a:r>
            <a:r>
              <a:rPr lang="fr-FR" sz="2100" dirty="0">
                <a:latin typeface="+mj-lt"/>
              </a:rPr>
              <a:t> pour sa </a:t>
            </a:r>
            <a:r>
              <a:rPr lang="fr-FR" sz="2100" b="1" dirty="0">
                <a:latin typeface="+mj-lt"/>
              </a:rPr>
              <a:t>présentation</a:t>
            </a:r>
            <a:r>
              <a:rPr lang="fr-FR" sz="2100" dirty="0">
                <a:latin typeface="+mj-lt"/>
              </a:rPr>
              <a:t> sont les suivantes :</a:t>
            </a:r>
          </a:p>
          <a:p>
            <a:pPr algn="just"/>
            <a:endParaRPr lang="fr-FR" sz="800" dirty="0">
              <a:latin typeface="+mj-lt"/>
            </a:endParaRPr>
          </a:p>
          <a:p>
            <a:pPr marL="342900" indent="-342900" algn="just">
              <a:buClr>
                <a:schemeClr val="accent5">
                  <a:lumMod val="60000"/>
                  <a:lumOff val="40000"/>
                </a:schemeClr>
              </a:buClr>
              <a:buFont typeface="Wingdings" panose="05000000000000000000" pitchFamily="2" charset="2"/>
              <a:buChar char="q"/>
            </a:pPr>
            <a:r>
              <a:rPr lang="fr-FR" sz="2100" b="1" dirty="0">
                <a:latin typeface="+mj-lt"/>
              </a:rPr>
              <a:t>Représentation globale : </a:t>
            </a:r>
            <a:r>
              <a:rPr lang="fr-FR" sz="2100" dirty="0">
                <a:latin typeface="+mj-lt"/>
              </a:rPr>
              <a:t>La représentation </a:t>
            </a:r>
            <a:r>
              <a:rPr lang="fr-FR" sz="2100" b="1" dirty="0">
                <a:latin typeface="+mj-lt"/>
              </a:rPr>
              <a:t>globale</a:t>
            </a:r>
            <a:r>
              <a:rPr lang="fr-FR" sz="2100" dirty="0">
                <a:latin typeface="+mj-lt"/>
              </a:rPr>
              <a:t> d'un </a:t>
            </a:r>
            <a:r>
              <a:rPr lang="fr-FR" sz="2100" b="1" dirty="0">
                <a:latin typeface="+mj-lt"/>
              </a:rPr>
              <a:t>paquetage</a:t>
            </a:r>
            <a:r>
              <a:rPr lang="fr-FR" sz="2100" dirty="0">
                <a:latin typeface="+mj-lt"/>
              </a:rPr>
              <a:t> consiste à placer le nom du paquetage à l'intérieur d'un grand rectangle. Cela permet d'identifier rapidement le paquetage et de le distinguer des autres éléments du système</a:t>
            </a:r>
          </a:p>
          <a:p>
            <a:pPr marL="342900" indent="-342900" algn="just">
              <a:buClr>
                <a:schemeClr val="accent5">
                  <a:lumMod val="60000"/>
                  <a:lumOff val="40000"/>
                </a:schemeClr>
              </a:buClr>
              <a:buFont typeface="Wingdings" panose="05000000000000000000" pitchFamily="2" charset="2"/>
              <a:buChar char="q"/>
            </a:pPr>
            <a:endParaRPr lang="fr-FR" sz="2100" dirty="0">
              <a:latin typeface="+mj-lt"/>
            </a:endParaRPr>
          </a:p>
          <a:p>
            <a:pPr marL="342900" indent="-342900" algn="just">
              <a:buClr>
                <a:schemeClr val="accent5">
                  <a:lumMod val="60000"/>
                  <a:lumOff val="40000"/>
                </a:schemeClr>
              </a:buClr>
              <a:buFont typeface="Wingdings" panose="05000000000000000000" pitchFamily="2" charset="2"/>
              <a:buChar char="q"/>
            </a:pPr>
            <a:endParaRPr lang="fr-FR" sz="2100" dirty="0">
              <a:latin typeface="+mj-lt"/>
            </a:endParaRPr>
          </a:p>
          <a:p>
            <a:pPr marL="342900" indent="-342900" algn="just">
              <a:buClr>
                <a:schemeClr val="accent5">
                  <a:lumMod val="60000"/>
                  <a:lumOff val="40000"/>
                </a:schemeClr>
              </a:buClr>
              <a:buFont typeface="Wingdings" panose="05000000000000000000" pitchFamily="2" charset="2"/>
              <a:buChar char="q"/>
            </a:pPr>
            <a:r>
              <a:rPr lang="fr-FR" sz="2100" b="1" dirty="0">
                <a:latin typeface="+mj-lt"/>
              </a:rPr>
              <a:t>Représentation détaillée </a:t>
            </a:r>
            <a:r>
              <a:rPr lang="fr-FR" sz="2100" dirty="0">
                <a:latin typeface="+mj-lt"/>
              </a:rPr>
              <a:t>: </a:t>
            </a:r>
            <a:r>
              <a:rPr lang="fr-FR" sz="2100" dirty="0">
                <a:latin typeface="+mj-lt"/>
                <a:cs typeface="Andalus" panose="02020603050405020304" pitchFamily="18" charset="-78"/>
              </a:rPr>
              <a:t>La représentation </a:t>
            </a:r>
            <a:r>
              <a:rPr lang="fr-FR" sz="2100" b="1" dirty="0">
                <a:latin typeface="+mj-lt"/>
                <a:cs typeface="Andalus" panose="02020603050405020304" pitchFamily="18" charset="-78"/>
              </a:rPr>
              <a:t>détaillée</a:t>
            </a:r>
            <a:r>
              <a:rPr lang="fr-FR" sz="2100" dirty="0">
                <a:latin typeface="+mj-lt"/>
                <a:cs typeface="Andalus" panose="02020603050405020304" pitchFamily="18" charset="-78"/>
              </a:rPr>
              <a:t> d'un </a:t>
            </a:r>
            <a:r>
              <a:rPr lang="fr-FR" sz="2100" b="1" dirty="0">
                <a:latin typeface="+mj-lt"/>
                <a:cs typeface="Andalus" panose="02020603050405020304" pitchFamily="18" charset="-78"/>
              </a:rPr>
              <a:t>paquetage</a:t>
            </a:r>
            <a:r>
              <a:rPr lang="fr-FR" sz="2100" dirty="0">
                <a:latin typeface="+mj-lt"/>
                <a:cs typeface="Andalus" panose="02020603050405020304" pitchFamily="18" charset="-78"/>
              </a:rPr>
              <a:t> comprend la visualisation des membres du paquetage, tels que les classes, les interfaces ou les sous-paquets. Le nom du paquetage global est inscrit dans un petit rectangle, ce qui permet de regrouper les membres du paquetage et de montrer leur relation.</a:t>
            </a:r>
          </a:p>
          <a:p>
            <a:pPr marL="342900" indent="-342900" algn="just">
              <a:buClr>
                <a:schemeClr val="accent5">
                  <a:lumMod val="60000"/>
                  <a:lumOff val="40000"/>
                </a:schemeClr>
              </a:buClr>
              <a:buFont typeface="Wingdings" panose="05000000000000000000" pitchFamily="2" charset="2"/>
              <a:buChar char="q"/>
            </a:pPr>
            <a:endParaRPr lang="fr-FR" sz="21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endParaRPr lang="fr-FR" sz="2100" dirty="0">
              <a:latin typeface="+mj-lt"/>
              <a:cs typeface="Andalus" panose="02020603050405020304" pitchFamily="18" charset="-78"/>
            </a:endParaRPr>
          </a:p>
        </p:txBody>
      </p:sp>
      <p:grpSp>
        <p:nvGrpSpPr>
          <p:cNvPr id="2" name="Groupe 1"/>
          <p:cNvGrpSpPr/>
          <p:nvPr/>
        </p:nvGrpSpPr>
        <p:grpSpPr>
          <a:xfrm>
            <a:off x="3917634" y="3531299"/>
            <a:ext cx="1355755" cy="687002"/>
            <a:chOff x="3200400" y="3456026"/>
            <a:chExt cx="1355755" cy="687002"/>
          </a:xfrm>
        </p:grpSpPr>
        <p:sp>
          <p:nvSpPr>
            <p:cNvPr id="7" name="Rectangle 6"/>
            <p:cNvSpPr/>
            <p:nvPr/>
          </p:nvSpPr>
          <p:spPr>
            <a:xfrm>
              <a:off x="3200400" y="3456026"/>
              <a:ext cx="559968" cy="210313"/>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400" b="1" dirty="0">
                <a:latin typeface="Arial" panose="020B0604020202020204" pitchFamily="34" charset="0"/>
                <a:cs typeface="Arial" panose="020B0604020202020204" pitchFamily="34" charset="0"/>
              </a:endParaRPr>
            </a:p>
          </p:txBody>
        </p:sp>
        <p:sp>
          <p:nvSpPr>
            <p:cNvPr id="8" name="Rectangle 7"/>
            <p:cNvSpPr/>
            <p:nvPr/>
          </p:nvSpPr>
          <p:spPr>
            <a:xfrm>
              <a:off x="3200400" y="3650589"/>
              <a:ext cx="1355755" cy="49243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Nom</a:t>
              </a:r>
            </a:p>
            <a:p>
              <a:pPr algn="ctr"/>
              <a:r>
                <a:rPr lang="fr-FR" sz="1400" b="1" dirty="0">
                  <a:latin typeface="Arial" panose="020B0604020202020204" pitchFamily="34" charset="0"/>
                  <a:cs typeface="Arial" panose="020B0604020202020204" pitchFamily="34" charset="0"/>
                </a:rPr>
                <a:t>du paquetage</a:t>
              </a:r>
            </a:p>
          </p:txBody>
        </p:sp>
      </p:grpSp>
      <p:grpSp>
        <p:nvGrpSpPr>
          <p:cNvPr id="3" name="Groupe 2"/>
          <p:cNvGrpSpPr/>
          <p:nvPr/>
        </p:nvGrpSpPr>
        <p:grpSpPr>
          <a:xfrm>
            <a:off x="3917634" y="5735762"/>
            <a:ext cx="1724674" cy="1046038"/>
            <a:chOff x="3428999" y="5377388"/>
            <a:chExt cx="1724674" cy="1046038"/>
          </a:xfrm>
        </p:grpSpPr>
        <p:sp>
          <p:nvSpPr>
            <p:cNvPr id="9" name="Rectangle 8"/>
            <p:cNvSpPr/>
            <p:nvPr/>
          </p:nvSpPr>
          <p:spPr>
            <a:xfrm>
              <a:off x="3428999" y="5377388"/>
              <a:ext cx="819731" cy="29936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800" b="1" dirty="0">
                  <a:latin typeface="Arial" panose="020B0604020202020204" pitchFamily="34" charset="0"/>
                  <a:cs typeface="Arial" panose="020B0604020202020204" pitchFamily="34" charset="0"/>
                </a:rPr>
                <a:t>Nom du paquetage</a:t>
              </a:r>
            </a:p>
          </p:txBody>
        </p:sp>
        <p:sp>
          <p:nvSpPr>
            <p:cNvPr id="10" name="Rectangle 9"/>
            <p:cNvSpPr/>
            <p:nvPr/>
          </p:nvSpPr>
          <p:spPr>
            <a:xfrm>
              <a:off x="3429000" y="5676749"/>
              <a:ext cx="1724673" cy="74667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400" b="1" dirty="0">
                <a:latin typeface="Arial" panose="020B0604020202020204" pitchFamily="34" charset="0"/>
                <a:cs typeface="Arial" panose="020B0604020202020204" pitchFamily="34" charset="0"/>
              </a:endParaRPr>
            </a:p>
          </p:txBody>
        </p:sp>
        <p:sp>
          <p:nvSpPr>
            <p:cNvPr id="11" name="Rectangle 10"/>
            <p:cNvSpPr/>
            <p:nvPr/>
          </p:nvSpPr>
          <p:spPr>
            <a:xfrm>
              <a:off x="4315666" y="5809126"/>
              <a:ext cx="772298" cy="48192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000" b="1" dirty="0">
                  <a:latin typeface="Arial" panose="020B0604020202020204" pitchFamily="34" charset="0"/>
                  <a:cs typeface="Arial" panose="020B0604020202020204" pitchFamily="34" charset="0"/>
                </a:rPr>
                <a:t>Membre Y</a:t>
              </a:r>
            </a:p>
          </p:txBody>
        </p:sp>
        <p:sp>
          <p:nvSpPr>
            <p:cNvPr id="12" name="Rectangle 11"/>
            <p:cNvSpPr/>
            <p:nvPr/>
          </p:nvSpPr>
          <p:spPr>
            <a:xfrm>
              <a:off x="3504591" y="5809126"/>
              <a:ext cx="772298" cy="48192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000" b="1" dirty="0">
                  <a:latin typeface="Arial" panose="020B0604020202020204" pitchFamily="34" charset="0"/>
                  <a:cs typeface="Arial" panose="020B0604020202020204" pitchFamily="34" charset="0"/>
                </a:rPr>
                <a:t>Membre X</a:t>
              </a:r>
            </a:p>
          </p:txBody>
        </p:sp>
      </p:grpSp>
    </p:spTree>
    <p:extLst>
      <p:ext uri="{BB962C8B-B14F-4D97-AF65-F5344CB8AC3E}">
        <p14:creationId xmlns:p14="http://schemas.microsoft.com/office/powerpoint/2010/main" val="3028844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Paquetages</a:t>
            </a:r>
          </a:p>
        </p:txBody>
      </p:sp>
      <p:sp>
        <p:nvSpPr>
          <p:cNvPr id="6" name="ZoneTexte 5"/>
          <p:cNvSpPr txBox="1"/>
          <p:nvPr/>
        </p:nvSpPr>
        <p:spPr>
          <a:xfrm>
            <a:off x="0" y="990600"/>
            <a:ext cx="9144000" cy="3600986"/>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Notation graphique</a:t>
            </a:r>
          </a:p>
          <a:p>
            <a:pPr marL="285750" indent="-285750" algn="just">
              <a:buClr>
                <a:schemeClr val="accent5">
                  <a:lumMod val="60000"/>
                  <a:lumOff val="40000"/>
                </a:schemeClr>
              </a:buClr>
              <a:buFont typeface="Wingdings" panose="05000000000000000000" pitchFamily="2" charset="2"/>
              <a:buChar char="q"/>
            </a:pPr>
            <a:r>
              <a:rPr lang="fr-FR" sz="2400" b="1" dirty="0"/>
              <a:t>Représentation éclatée </a:t>
            </a:r>
            <a:r>
              <a:rPr lang="fr-FR" sz="2400" dirty="0"/>
              <a:t>: </a:t>
            </a:r>
            <a:r>
              <a:rPr lang="fr-FR" sz="2100" dirty="0">
                <a:latin typeface="+mn-lt"/>
              </a:rPr>
              <a:t>La représentation </a:t>
            </a:r>
            <a:r>
              <a:rPr lang="fr-FR" sz="2100" b="1" dirty="0">
                <a:latin typeface="+mn-lt"/>
              </a:rPr>
              <a:t>éclatée</a:t>
            </a:r>
            <a:r>
              <a:rPr lang="fr-FR" sz="2100" dirty="0">
                <a:latin typeface="+mn-lt"/>
              </a:rPr>
              <a:t> d'un </a:t>
            </a:r>
            <a:r>
              <a:rPr lang="fr-FR" sz="2100" b="1" dirty="0">
                <a:latin typeface="+mn-lt"/>
              </a:rPr>
              <a:t>paquetage</a:t>
            </a:r>
            <a:r>
              <a:rPr lang="fr-FR" sz="2100" dirty="0">
                <a:latin typeface="+mn-lt"/>
              </a:rPr>
              <a:t> consiste à afficher les membres du paquetage reliés par un lien connecté au paquetage global par le symbole ⊕. Cette représentation met l'accent sur les détails internes du paquetage et montre comment ses membres sont connectés entre eux.</a:t>
            </a:r>
          </a:p>
          <a:p>
            <a:pPr algn="just">
              <a:buClr>
                <a:srgbClr val="FFD757"/>
              </a:buClr>
            </a:pPr>
            <a:endParaRPr lang="fr-FR" sz="2100" dirty="0">
              <a:latin typeface="+mj-lt"/>
            </a:endParaRPr>
          </a:p>
          <a:p>
            <a:pPr marL="342900" indent="-342900" algn="just">
              <a:buClr>
                <a:srgbClr val="FFD757"/>
              </a:buClr>
              <a:buFont typeface="Wingdings" panose="05000000000000000000" pitchFamily="2" charset="2"/>
              <a:buChar char="q"/>
            </a:pPr>
            <a:endParaRPr lang="fr-FR" sz="2100" dirty="0">
              <a:latin typeface="+mj-lt"/>
            </a:endParaRPr>
          </a:p>
          <a:p>
            <a:pPr algn="just"/>
            <a:endParaRPr lang="fr-FR" sz="2100" dirty="0">
              <a:latin typeface="+mj-lt"/>
              <a:cs typeface="Andalus" panose="02020603050405020304" pitchFamily="18" charset="-78"/>
            </a:endParaRPr>
          </a:p>
          <a:p>
            <a:pPr algn="just"/>
            <a:endParaRPr lang="fr-FR" sz="2100" b="1" dirty="0">
              <a:latin typeface="+mj-lt"/>
              <a:cs typeface="Andalus" panose="02020603050405020304" pitchFamily="18" charset="-78"/>
            </a:endParaRPr>
          </a:p>
        </p:txBody>
      </p:sp>
      <p:grpSp>
        <p:nvGrpSpPr>
          <p:cNvPr id="2" name="Groupe 1"/>
          <p:cNvGrpSpPr/>
          <p:nvPr/>
        </p:nvGrpSpPr>
        <p:grpSpPr>
          <a:xfrm>
            <a:off x="3563115" y="2956228"/>
            <a:ext cx="2017769" cy="1603982"/>
            <a:chOff x="3399743" y="2725641"/>
            <a:chExt cx="2017769" cy="1603982"/>
          </a:xfrm>
        </p:grpSpPr>
        <p:sp>
          <p:nvSpPr>
            <p:cNvPr id="14" name="Rectangle 13"/>
            <p:cNvSpPr/>
            <p:nvPr/>
          </p:nvSpPr>
          <p:spPr>
            <a:xfrm>
              <a:off x="3742162" y="2725641"/>
              <a:ext cx="559968" cy="210313"/>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400" b="1" dirty="0">
                <a:latin typeface="Arial" panose="020B0604020202020204" pitchFamily="34" charset="0"/>
                <a:cs typeface="Arial" panose="020B0604020202020204" pitchFamily="34" charset="0"/>
              </a:endParaRPr>
            </a:p>
          </p:txBody>
        </p:sp>
        <p:sp>
          <p:nvSpPr>
            <p:cNvPr id="15" name="Rectangle 14"/>
            <p:cNvSpPr/>
            <p:nvPr/>
          </p:nvSpPr>
          <p:spPr>
            <a:xfrm>
              <a:off x="3733800" y="2927999"/>
              <a:ext cx="1355755" cy="49243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Nom</a:t>
              </a:r>
            </a:p>
            <a:p>
              <a:pPr algn="ctr"/>
              <a:r>
                <a:rPr lang="fr-FR" sz="1400" b="1" dirty="0">
                  <a:latin typeface="Arial" panose="020B0604020202020204" pitchFamily="34" charset="0"/>
                  <a:cs typeface="Arial" panose="020B0604020202020204" pitchFamily="34" charset="0"/>
                </a:rPr>
                <a:t>du paquetage</a:t>
              </a:r>
            </a:p>
          </p:txBody>
        </p:sp>
        <p:sp>
          <p:nvSpPr>
            <p:cNvPr id="16" name="Rectangle 15"/>
            <p:cNvSpPr/>
            <p:nvPr/>
          </p:nvSpPr>
          <p:spPr>
            <a:xfrm>
              <a:off x="4528572" y="3847702"/>
              <a:ext cx="888940" cy="48192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Membre Y</a:t>
              </a:r>
            </a:p>
          </p:txBody>
        </p:sp>
        <p:cxnSp>
          <p:nvCxnSpPr>
            <p:cNvPr id="17" name="Connecteur en angle 16"/>
            <p:cNvCxnSpPr/>
            <p:nvPr/>
          </p:nvCxnSpPr>
          <p:spPr>
            <a:xfrm rot="5400000">
              <a:off x="4030763" y="3432134"/>
              <a:ext cx="191317" cy="564415"/>
            </a:xfrm>
            <a:prstGeom prst="bentConnector3">
              <a:avLst>
                <a:gd name="adj1"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Connecteur en angle 17"/>
            <p:cNvCxnSpPr>
              <a:stCxn id="16" idx="0"/>
            </p:cNvCxnSpPr>
            <p:nvPr/>
          </p:nvCxnSpPr>
          <p:spPr>
            <a:xfrm rot="16200000" flipV="1">
              <a:off x="4481144" y="3355803"/>
              <a:ext cx="137176" cy="846621"/>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3399743" y="3847702"/>
              <a:ext cx="888940" cy="48192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Membre X</a:t>
              </a:r>
            </a:p>
          </p:txBody>
        </p:sp>
        <p:sp>
          <p:nvSpPr>
            <p:cNvPr id="20" name="Ellipse 19"/>
            <p:cNvSpPr/>
            <p:nvPr/>
          </p:nvSpPr>
          <p:spPr>
            <a:xfrm>
              <a:off x="4288683" y="3417546"/>
              <a:ext cx="239889" cy="238839"/>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dirty="0"/>
                <a:t>+</a:t>
              </a:r>
            </a:p>
          </p:txBody>
        </p:sp>
      </p:grpSp>
      <p:cxnSp>
        <p:nvCxnSpPr>
          <p:cNvPr id="25" name="Connecteur en angle 24"/>
          <p:cNvCxnSpPr>
            <a:endCxn id="24" idx="0"/>
          </p:cNvCxnSpPr>
          <p:nvPr/>
        </p:nvCxnSpPr>
        <p:spPr>
          <a:xfrm rot="5400000">
            <a:off x="1152012" y="5847092"/>
            <a:ext cx="369895" cy="586504"/>
          </a:xfrm>
          <a:prstGeom prst="bentConnector3">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en angle 25"/>
          <p:cNvCxnSpPr>
            <a:stCxn id="23" idx="0"/>
          </p:cNvCxnSpPr>
          <p:nvPr/>
        </p:nvCxnSpPr>
        <p:spPr>
          <a:xfrm rot="16200000" flipV="1">
            <a:off x="1786187" y="5763452"/>
            <a:ext cx="184948" cy="938732"/>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242154" y="4351286"/>
            <a:ext cx="1553630" cy="369332"/>
          </a:xfrm>
          <a:prstGeom prst="rect">
            <a:avLst/>
          </a:prstGeom>
          <a:noFill/>
        </p:spPr>
        <p:txBody>
          <a:bodyPr wrap="square">
            <a:spAutoFit/>
          </a:bodyPr>
          <a:lstStyle/>
          <a:p>
            <a:r>
              <a:rPr lang="fr-FR" b="1" dirty="0"/>
              <a:t>Exemple :</a:t>
            </a:r>
          </a:p>
        </p:txBody>
      </p:sp>
      <p:grpSp>
        <p:nvGrpSpPr>
          <p:cNvPr id="3" name="Groupe 2"/>
          <p:cNvGrpSpPr/>
          <p:nvPr/>
        </p:nvGrpSpPr>
        <p:grpSpPr>
          <a:xfrm>
            <a:off x="457200" y="4876800"/>
            <a:ext cx="2484010" cy="1930413"/>
            <a:chOff x="632610" y="4884341"/>
            <a:chExt cx="2484010" cy="1930413"/>
          </a:xfrm>
        </p:grpSpPr>
        <p:sp>
          <p:nvSpPr>
            <p:cNvPr id="23" name="Rectangle 22"/>
            <p:cNvSpPr/>
            <p:nvPr/>
          </p:nvSpPr>
          <p:spPr>
            <a:xfrm>
              <a:off x="1930254" y="6332833"/>
              <a:ext cx="1186366" cy="48192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Commande</a:t>
              </a:r>
            </a:p>
          </p:txBody>
        </p:sp>
        <p:sp>
          <p:nvSpPr>
            <p:cNvPr id="24" name="Rectangle 23"/>
            <p:cNvSpPr/>
            <p:nvPr/>
          </p:nvSpPr>
          <p:spPr>
            <a:xfrm>
              <a:off x="632610" y="6332833"/>
              <a:ext cx="1173013" cy="48192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Produit</a:t>
              </a:r>
            </a:p>
          </p:txBody>
        </p:sp>
        <p:sp>
          <p:nvSpPr>
            <p:cNvPr id="29" name="Rectangle 28"/>
            <p:cNvSpPr/>
            <p:nvPr/>
          </p:nvSpPr>
          <p:spPr>
            <a:xfrm>
              <a:off x="1024737" y="4884341"/>
              <a:ext cx="559968" cy="210313"/>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400" b="1" dirty="0">
                <a:latin typeface="Arial" panose="020B0604020202020204" pitchFamily="34" charset="0"/>
                <a:cs typeface="Arial" panose="020B0604020202020204" pitchFamily="34" charset="0"/>
              </a:endParaRPr>
            </a:p>
          </p:txBody>
        </p:sp>
        <p:sp>
          <p:nvSpPr>
            <p:cNvPr id="30" name="Rectangle 29"/>
            <p:cNvSpPr/>
            <p:nvPr/>
          </p:nvSpPr>
          <p:spPr>
            <a:xfrm>
              <a:off x="1018969" y="5094653"/>
              <a:ext cx="1573305" cy="61909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400" b="1" dirty="0">
                  <a:latin typeface="Arial" panose="020B0604020202020204" pitchFamily="34" charset="0"/>
                  <a:cs typeface="Arial" panose="020B0604020202020204" pitchFamily="34" charset="0"/>
                </a:rPr>
                <a:t>Commerce électronique</a:t>
              </a:r>
            </a:p>
          </p:txBody>
        </p:sp>
        <p:cxnSp>
          <p:nvCxnSpPr>
            <p:cNvPr id="31" name="Connecteur en angle 30"/>
            <p:cNvCxnSpPr/>
            <p:nvPr/>
          </p:nvCxnSpPr>
          <p:spPr>
            <a:xfrm rot="5400000">
              <a:off x="1327422" y="5854634"/>
              <a:ext cx="369895" cy="586504"/>
            </a:xfrm>
            <a:prstGeom prst="bentConnector3">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Connecteur en angle 31"/>
            <p:cNvCxnSpPr/>
            <p:nvPr/>
          </p:nvCxnSpPr>
          <p:spPr>
            <a:xfrm rot="16200000" flipV="1">
              <a:off x="1961597" y="5770994"/>
              <a:ext cx="184948" cy="938732"/>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Ellipse 32"/>
            <p:cNvSpPr/>
            <p:nvPr/>
          </p:nvSpPr>
          <p:spPr>
            <a:xfrm>
              <a:off x="1685676" y="5734185"/>
              <a:ext cx="239889" cy="238839"/>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dirty="0"/>
                <a:t>+</a:t>
              </a:r>
            </a:p>
          </p:txBody>
        </p:sp>
      </p:grpSp>
      <p:sp>
        <p:nvSpPr>
          <p:cNvPr id="4" name="Rectangle 3"/>
          <p:cNvSpPr/>
          <p:nvPr/>
        </p:nvSpPr>
        <p:spPr>
          <a:xfrm>
            <a:off x="3200400" y="5005724"/>
            <a:ext cx="5486400" cy="1708160"/>
          </a:xfrm>
          <a:prstGeom prst="rect">
            <a:avLst/>
          </a:prstGeom>
          <a:solidFill>
            <a:schemeClr val="accent5">
              <a:lumMod val="20000"/>
              <a:lumOff val="80000"/>
            </a:schemeClr>
          </a:solidFill>
        </p:spPr>
        <p:txBody>
          <a:bodyPr wrap="square">
            <a:spAutoFit/>
          </a:bodyPr>
          <a:lstStyle/>
          <a:p>
            <a:pPr algn="just"/>
            <a:r>
              <a:rPr lang="fr-FR" sz="2100" dirty="0">
                <a:latin typeface="+mj-lt"/>
              </a:rPr>
              <a:t>Cette représentation éclatée met en évidence la séparation des responsabilités entre les deux paquets principaux, permettant une organisation claire et une compréhension des fonctionnalités spécifiques à chaque domaine.</a:t>
            </a:r>
          </a:p>
        </p:txBody>
      </p:sp>
    </p:spTree>
    <p:extLst>
      <p:ext uri="{BB962C8B-B14F-4D97-AF65-F5344CB8AC3E}">
        <p14:creationId xmlns:p14="http://schemas.microsoft.com/office/powerpoint/2010/main" val="8977406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7" name="Connecteur droit 86"/>
          <p:cNvCxnSpPr/>
          <p:nvPr/>
        </p:nvCxnSpPr>
        <p:spPr>
          <a:xfrm>
            <a:off x="1219200" y="6324600"/>
            <a:ext cx="6934200" cy="0"/>
          </a:xfrm>
          <a:prstGeom prst="line">
            <a:avLst/>
          </a:prstGeom>
          <a:ln>
            <a:solidFill>
              <a:srgbClr val="C00000"/>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mtClean="0"/>
              <a:pPr>
                <a:defRPr/>
              </a:pPr>
              <a:t>24</a:t>
            </a:fld>
            <a:endParaRPr lang="fr-FR" dirty="0"/>
          </a:p>
        </p:txBody>
      </p:sp>
      <p:pic>
        <p:nvPicPr>
          <p:cNvPr id="11" name="Picture 1"/>
          <p:cNvPicPr>
            <a:picLocks noChangeAspect="1" noChangeArrowheads="1"/>
          </p:cNvPicPr>
          <p:nvPr/>
        </p:nvPicPr>
        <p:blipFill>
          <a:blip r:embed="rId3"/>
          <a:srcRect/>
          <a:stretch>
            <a:fillRect/>
          </a:stretch>
        </p:blipFill>
        <p:spPr bwMode="auto">
          <a:xfrm>
            <a:off x="2973015" y="3048000"/>
            <a:ext cx="3351585" cy="3168000"/>
          </a:xfrm>
          <a:prstGeom prst="rect">
            <a:avLst/>
          </a:prstGeom>
          <a:noFill/>
          <a:ln w="9525">
            <a:noFill/>
            <a:miter lim="800000"/>
            <a:headEnd/>
            <a:tailEnd/>
          </a:ln>
          <a:effectLst/>
        </p:spPr>
      </p:pic>
      <p:sp>
        <p:nvSpPr>
          <p:cNvPr id="5" name="TextBox 123"/>
          <p:cNvSpPr txBox="1">
            <a:spLocks noChangeArrowheads="1"/>
          </p:cNvSpPr>
          <p:nvPr/>
        </p:nvSpPr>
        <p:spPr bwMode="auto">
          <a:xfrm>
            <a:off x="228600" y="845403"/>
            <a:ext cx="8712000" cy="830997"/>
          </a:xfrm>
          <a:prstGeom prst="rect">
            <a:avLst/>
          </a:prstGeom>
          <a:noFill/>
          <a:ln w="9525">
            <a:noFill/>
            <a:miter lim="800000"/>
            <a:headEnd/>
            <a:tailEnd/>
          </a:ln>
        </p:spPr>
        <p:txBody>
          <a:bodyPr wrap="square">
            <a:spAutoFit/>
          </a:bodyPr>
          <a:lstStyle/>
          <a:p>
            <a:pPr algn="ctr"/>
            <a:r>
              <a:rPr lang="fr-FR" sz="4800" b="1" dirty="0">
                <a:solidFill>
                  <a:schemeClr val="accent2"/>
                </a:solidFill>
                <a:latin typeface="+mn-lt"/>
              </a:rPr>
              <a:t>Fin du Chapitre 2.</a:t>
            </a:r>
            <a:endParaRPr lang="fr-FR" sz="4800" dirty="0">
              <a:solidFill>
                <a:schemeClr val="accent2"/>
              </a:solidFill>
              <a:latin typeface="+mn-lt"/>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87528</TotalTime>
  <Words>2371</Words>
  <Application>Microsoft Office PowerPoint</Application>
  <PresentationFormat>Affichage à l'écran (4:3)</PresentationFormat>
  <Paragraphs>244</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Andalus</vt:lpstr>
      <vt:lpstr>Arial</vt:lpstr>
      <vt:lpstr>Calibri</vt:lpstr>
      <vt:lpstr>Wingdings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essaid</dc:creator>
  <cp:lastModifiedBy>Mohamed Mohammedi</cp:lastModifiedBy>
  <cp:revision>4766</cp:revision>
  <cp:lastPrinted>1601-01-01T00:00:00Z</cp:lastPrinted>
  <dcterms:created xsi:type="dcterms:W3CDTF">1601-01-01T00:00:00Z</dcterms:created>
  <dcterms:modified xsi:type="dcterms:W3CDTF">2025-10-09T11:45:47Z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