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314" r:id="rId2"/>
    <p:sldId id="256" r:id="rId3"/>
    <p:sldId id="257" r:id="rId4"/>
    <p:sldId id="258" r:id="rId5"/>
    <p:sldId id="259" r:id="rId6"/>
    <p:sldId id="260" r:id="rId7"/>
    <p:sldId id="261" r:id="rId8"/>
    <p:sldId id="263" r:id="rId9"/>
    <p:sldId id="265" r:id="rId10"/>
    <p:sldId id="262" r:id="rId11"/>
    <p:sldId id="266" r:id="rId12"/>
    <p:sldId id="267" r:id="rId13"/>
    <p:sldId id="268" r:id="rId14"/>
    <p:sldId id="270" r:id="rId15"/>
    <p:sldId id="277" r:id="rId16"/>
    <p:sldId id="271" r:id="rId17"/>
    <p:sldId id="278" r:id="rId18"/>
    <p:sldId id="269" r:id="rId19"/>
    <p:sldId id="272" r:id="rId20"/>
    <p:sldId id="283" r:id="rId21"/>
    <p:sldId id="273" r:id="rId22"/>
    <p:sldId id="274" r:id="rId23"/>
    <p:sldId id="275" r:id="rId24"/>
    <p:sldId id="276" r:id="rId25"/>
    <p:sldId id="279" r:id="rId26"/>
    <p:sldId id="280" r:id="rId27"/>
    <p:sldId id="281" r:id="rId28"/>
    <p:sldId id="289" r:id="rId29"/>
    <p:sldId id="293" r:id="rId30"/>
    <p:sldId id="295" r:id="rId31"/>
    <p:sldId id="297" r:id="rId32"/>
    <p:sldId id="299" r:id="rId33"/>
    <p:sldId id="298" r:id="rId34"/>
    <p:sldId id="290" r:id="rId35"/>
    <p:sldId id="291" r:id="rId36"/>
    <p:sldId id="292" r:id="rId37"/>
    <p:sldId id="302" r:id="rId38"/>
    <p:sldId id="300" r:id="rId39"/>
    <p:sldId id="301" r:id="rId40"/>
    <p:sldId id="294" r:id="rId41"/>
    <p:sldId id="303" r:id="rId42"/>
    <p:sldId id="304" r:id="rId43"/>
    <p:sldId id="305" r:id="rId44"/>
    <p:sldId id="306" r:id="rId45"/>
    <p:sldId id="307" r:id="rId46"/>
    <p:sldId id="308" r:id="rId47"/>
    <p:sldId id="309" r:id="rId48"/>
    <p:sldId id="310" r:id="rId49"/>
    <p:sldId id="311" r:id="rId50"/>
    <p:sldId id="284" r:id="rId51"/>
    <p:sldId id="312" r:id="rId52"/>
    <p:sldId id="313"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8F98"/>
    <a:srgbClr val="86B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62" autoAdjust="0"/>
    <p:restoredTop sz="94364" autoAdjust="0"/>
  </p:normalViewPr>
  <p:slideViewPr>
    <p:cSldViewPr snapToGrid="0">
      <p:cViewPr varScale="1">
        <p:scale>
          <a:sx n="69" d="100"/>
          <a:sy n="69" d="100"/>
        </p:scale>
        <p:origin x="738" y="9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61204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437468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58778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243340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582508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151310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110821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57017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681620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795688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084813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846357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4418755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975719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34704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624461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99641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12/14/2021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341889956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rchemin horizontal 10"/>
          <p:cNvSpPr/>
          <p:nvPr/>
        </p:nvSpPr>
        <p:spPr>
          <a:xfrm>
            <a:off x="0" y="-290945"/>
            <a:ext cx="12192000" cy="2701640"/>
          </a:xfrm>
          <a:prstGeom prst="horizontalScroll">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p:cNvSpPr>
            <a:spLocks noGrp="1"/>
          </p:cNvSpPr>
          <p:nvPr>
            <p:ph type="title"/>
          </p:nvPr>
        </p:nvSpPr>
        <p:spPr>
          <a:xfrm>
            <a:off x="110836" y="0"/>
            <a:ext cx="11167391" cy="2161310"/>
          </a:xfrm>
        </p:spPr>
        <p:txBody>
          <a:bodyPr>
            <a:normAutofit/>
          </a:bodyPr>
          <a:lstStyle/>
          <a:p>
            <a:r>
              <a:rPr lang="fr-FR" cap="none" dirty="0" smtClean="0"/>
              <a:t>Université Abderrahmane mira –Bejaia</a:t>
            </a:r>
            <a:r>
              <a:rPr lang="fr-DZ" cap="none" dirty="0" smtClean="0"/>
              <a:t> </a:t>
            </a:r>
            <a:r>
              <a:rPr lang="fr-FR" cap="none" dirty="0" smtClean="0"/>
              <a:t>faculté des science</a:t>
            </a:r>
            <a:r>
              <a:rPr lang="fr-DZ" cap="none" dirty="0" smtClean="0"/>
              <a:t>s</a:t>
            </a:r>
            <a:r>
              <a:rPr lang="fr-FR" cap="none" dirty="0" smtClean="0"/>
              <a:t> économique</a:t>
            </a:r>
            <a:r>
              <a:rPr lang="fr-DZ" cap="none" dirty="0" smtClean="0"/>
              <a:t>s</a:t>
            </a:r>
            <a:r>
              <a:rPr lang="fr-FR" cap="none" dirty="0" smtClean="0"/>
              <a:t>, de gestion</a:t>
            </a:r>
            <a:r>
              <a:rPr lang="fr-DZ" cap="none" dirty="0" smtClean="0"/>
              <a:t>s</a:t>
            </a:r>
            <a:r>
              <a:rPr lang="fr-FR" cap="none" dirty="0" smtClean="0"/>
              <a:t> et des sciences commerciales</a:t>
            </a:r>
            <a:br>
              <a:rPr lang="fr-FR" cap="none" dirty="0" smtClean="0"/>
            </a:br>
            <a:r>
              <a:rPr lang="fr-FR" cap="none" dirty="0" smtClean="0"/>
              <a:t>département science économique</a:t>
            </a:r>
            <a:r>
              <a:rPr lang="fr-DZ" cap="none" dirty="0" smtClean="0"/>
              <a:t>e</a:t>
            </a:r>
            <a:endParaRPr lang="en-US" cap="none" dirty="0"/>
          </a:p>
        </p:txBody>
      </p:sp>
      <p:sp>
        <p:nvSpPr>
          <p:cNvPr id="7" name="Ellipse 6"/>
          <p:cNvSpPr/>
          <p:nvPr/>
        </p:nvSpPr>
        <p:spPr>
          <a:xfrm>
            <a:off x="1" y="4724401"/>
            <a:ext cx="6026726" cy="1690254"/>
          </a:xfrm>
          <a:prstGeom prst="ellipse">
            <a:avLst/>
          </a:prstGeom>
          <a:solidFill>
            <a:schemeClr val="accent1">
              <a:lumMod val="50000"/>
            </a:schemeClr>
          </a:solidFill>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dirty="0" smtClean="0">
                <a:solidFill>
                  <a:schemeClr val="tx1"/>
                </a:solidFill>
              </a:rPr>
              <a:t>Enseignante</a:t>
            </a:r>
            <a:r>
              <a:rPr lang="fr-DZ" dirty="0" smtClean="0">
                <a:solidFill>
                  <a:schemeClr val="tx1"/>
                </a:solidFill>
              </a:rPr>
              <a:t>:</a:t>
            </a:r>
          </a:p>
          <a:p>
            <a:r>
              <a:rPr lang="fr-DZ" sz="2400" dirty="0" smtClean="0">
                <a:solidFill>
                  <a:schemeClr val="tx1"/>
                </a:solidFill>
              </a:rPr>
              <a:t>MEDJKOUNE née CHABI SABIHA</a:t>
            </a:r>
            <a:endParaRPr lang="en-US" sz="2400" dirty="0">
              <a:solidFill>
                <a:schemeClr val="tx1"/>
              </a:solidFill>
            </a:endParaRPr>
          </a:p>
        </p:txBody>
      </p:sp>
      <p:sp>
        <p:nvSpPr>
          <p:cNvPr id="8" name="Ellipse 7"/>
          <p:cNvSpPr/>
          <p:nvPr/>
        </p:nvSpPr>
        <p:spPr>
          <a:xfrm>
            <a:off x="7218218" y="4724401"/>
            <a:ext cx="4668983" cy="1690254"/>
          </a:xfrm>
          <a:prstGeom prst="ellipse">
            <a:avLst/>
          </a:prstGeom>
          <a:solidFill>
            <a:schemeClr val="accent1">
              <a:lumMod val="50000"/>
            </a:schemeClr>
          </a:solidFill>
          <a:effectLst>
            <a:reflection blurRad="6350" stA="52000" endA="300" endPos="35000" dir="5400000" sy="-100000" algn="bl" rotWithShape="0"/>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Spécialité: </a:t>
            </a:r>
          </a:p>
          <a:p>
            <a:pPr algn="ctr"/>
            <a:r>
              <a:rPr lang="en-US" sz="2400" dirty="0">
                <a:solidFill>
                  <a:schemeClr val="tx1"/>
                </a:solidFill>
              </a:rPr>
              <a:t>Économie industrielle</a:t>
            </a:r>
          </a:p>
        </p:txBody>
      </p:sp>
      <p:sp>
        <p:nvSpPr>
          <p:cNvPr id="9" name="Rectangle avec coins arrondis en diagonale 8"/>
          <p:cNvSpPr/>
          <p:nvPr/>
        </p:nvSpPr>
        <p:spPr>
          <a:xfrm>
            <a:off x="4364181" y="5777347"/>
            <a:ext cx="3477491" cy="914400"/>
          </a:xfrm>
          <a:prstGeom prst="round2DiagRect">
            <a:avLst/>
          </a:prstGeom>
          <a:scene3d>
            <a:camera prst="perspective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ln w="0"/>
                <a:solidFill>
                  <a:schemeClr val="tx1"/>
                </a:solidFill>
                <a:effectLst>
                  <a:outerShdw blurRad="38100" dist="19050" dir="2700000" algn="tl" rotWithShape="0">
                    <a:schemeClr val="dk1">
                      <a:alpha val="40000"/>
                    </a:schemeClr>
                  </a:outerShdw>
                </a:effectLst>
              </a:rPr>
              <a:t>Année universitaire:</a:t>
            </a:r>
          </a:p>
          <a:p>
            <a:pPr algn="ctr"/>
            <a:r>
              <a:rPr lang="en-US" sz="2400" dirty="0" smtClean="0">
                <a:ln w="0"/>
                <a:solidFill>
                  <a:schemeClr val="tx1"/>
                </a:solidFill>
                <a:effectLst>
                  <a:outerShdw blurRad="38100" dist="19050" dir="2700000" algn="tl" rotWithShape="0">
                    <a:schemeClr val="dk1">
                      <a:alpha val="40000"/>
                    </a:schemeClr>
                  </a:outerShdw>
                </a:effectLst>
              </a:rPr>
              <a:t>202</a:t>
            </a:r>
            <a:r>
              <a:rPr lang="fr-DZ" sz="2400" dirty="0" smtClean="0">
                <a:ln w="0"/>
                <a:solidFill>
                  <a:schemeClr val="tx1"/>
                </a:solidFill>
                <a:effectLst>
                  <a:outerShdw blurRad="38100" dist="19050" dir="2700000" algn="tl" rotWithShape="0">
                    <a:schemeClr val="dk1">
                      <a:alpha val="40000"/>
                    </a:schemeClr>
                  </a:outerShdw>
                </a:effectLst>
              </a:rPr>
              <a:t>1</a:t>
            </a:r>
            <a:r>
              <a:rPr lang="en-US" sz="2400" dirty="0" smtClean="0">
                <a:ln w="0"/>
                <a:solidFill>
                  <a:schemeClr val="tx1"/>
                </a:solidFill>
                <a:effectLst>
                  <a:outerShdw blurRad="38100" dist="19050" dir="2700000" algn="tl" rotWithShape="0">
                    <a:schemeClr val="dk1">
                      <a:alpha val="40000"/>
                    </a:schemeClr>
                  </a:outerShdw>
                </a:effectLst>
              </a:rPr>
              <a:t>/202</a:t>
            </a:r>
            <a:r>
              <a:rPr lang="fr-DZ" sz="2400" dirty="0" smtClean="0">
                <a:ln w="0"/>
                <a:solidFill>
                  <a:schemeClr val="tx1"/>
                </a:solidFill>
                <a:effectLst>
                  <a:outerShdw blurRad="38100" dist="19050" dir="2700000" algn="tl" rotWithShape="0">
                    <a:schemeClr val="dk1">
                      <a:alpha val="40000"/>
                    </a:schemeClr>
                  </a:outerShdw>
                </a:effectLst>
              </a:rPr>
              <a:t>2</a:t>
            </a:r>
            <a:endParaRPr lang="en-US" sz="2400"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a:off x="207818" y="2410695"/>
            <a:ext cx="11984182" cy="1446550"/>
          </a:xfrm>
          <a:prstGeom prst="rect">
            <a:avLst/>
          </a:prstGeom>
        </p:spPr>
        <p:txBody>
          <a:bodyPr wrap="square">
            <a:spAutoFit/>
          </a:bodyPr>
          <a:lstStyle/>
          <a:p>
            <a:pPr algn="ctr"/>
            <a:r>
              <a:rPr lang="fr-FR" sz="4400" b="1" i="1" dirty="0"/>
              <a:t>Module: Management de la chaine </a:t>
            </a:r>
          </a:p>
          <a:p>
            <a:pPr algn="ctr"/>
            <a:r>
              <a:rPr lang="fr-FR" sz="4400" b="1" i="1" dirty="0"/>
              <a:t>logistique </a:t>
            </a:r>
          </a:p>
        </p:txBody>
      </p:sp>
    </p:spTree>
    <p:extLst>
      <p:ext uri="{BB962C8B-B14F-4D97-AF65-F5344CB8AC3E}">
        <p14:creationId xmlns:p14="http://schemas.microsoft.com/office/powerpoint/2010/main" val="3371103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76519" y="429491"/>
            <a:ext cx="11712387" cy="1219200"/>
          </a:xfrm>
        </p:spPr>
        <p:txBody>
          <a:bodyPr>
            <a:normAutofit/>
          </a:bodyPr>
          <a:lstStyle/>
          <a:p>
            <a:r>
              <a:rPr lang="fr-DZ" sz="3600" b="1" dirty="0" smtClean="0"/>
              <a:t>chapitre </a:t>
            </a:r>
            <a:r>
              <a:rPr lang="fr-DZ" sz="3600" b="1" dirty="0"/>
              <a:t>2: la gestion de la </a:t>
            </a:r>
            <a:r>
              <a:rPr lang="fr-DZ" sz="3600" b="1" dirty="0" smtClean="0"/>
              <a:t>supply </a:t>
            </a:r>
            <a:r>
              <a:rPr lang="en-US" sz="3600" b="1" dirty="0" smtClean="0"/>
              <a:t>chain</a:t>
            </a:r>
            <a:r>
              <a:rPr lang="fr-DZ" sz="3600" b="1" dirty="0" smtClean="0"/>
              <a:t> </a:t>
            </a:r>
            <a:r>
              <a:rPr lang="fr-DZ" sz="3600" b="1" dirty="0" smtClean="0">
                <a:solidFill>
                  <a:schemeClr val="bg1"/>
                </a:solidFill>
              </a:rPr>
              <a:t>management et les coût</a:t>
            </a:r>
            <a:endParaRPr lang="en-US" sz="3600" b="1" dirty="0">
              <a:solidFill>
                <a:schemeClr val="bg1"/>
              </a:solidFill>
            </a:endParaRPr>
          </a:p>
        </p:txBody>
      </p:sp>
      <p:sp>
        <p:nvSpPr>
          <p:cNvPr id="3" name="Sous-titre 2"/>
          <p:cNvSpPr>
            <a:spLocks noGrp="1"/>
          </p:cNvSpPr>
          <p:nvPr>
            <p:ph type="subTitle" idx="1"/>
          </p:nvPr>
        </p:nvSpPr>
        <p:spPr>
          <a:xfrm>
            <a:off x="376519" y="1419367"/>
            <a:ext cx="11712388" cy="5344503"/>
          </a:xfrm>
        </p:spPr>
        <p:txBody>
          <a:bodyPr>
            <a:normAutofit/>
          </a:bodyPr>
          <a:lstStyle/>
          <a:p>
            <a:pPr algn="just">
              <a:lnSpc>
                <a:spcPct val="150000"/>
              </a:lnSpc>
            </a:pPr>
            <a:r>
              <a:rPr lang="fr-FR" sz="3600" cap="none" dirty="0" smtClean="0">
                <a:solidFill>
                  <a:schemeClr val="tx1"/>
                </a:solidFill>
              </a:rPr>
              <a:t>Une bonne gestion de la chaîne logistique va permettre de réduire le risque sur chaque étape de la chaîne. C'est essentiel pour se prémunir de tout incident qui pourrait perturber le bon fonctionnement de l'approvisionnement et de l'ensemble de </a:t>
            </a:r>
            <a:r>
              <a:rPr lang="fr-DZ" sz="3600" cap="none" dirty="0" smtClean="0">
                <a:solidFill>
                  <a:schemeClr val="tx1"/>
                </a:solidFill>
              </a:rPr>
              <a:t>l’activité.</a:t>
            </a:r>
            <a:endParaRPr lang="en-US" sz="3600" cap="none" dirty="0">
              <a:solidFill>
                <a:schemeClr val="tx1"/>
              </a:solidFill>
            </a:endParaRPr>
          </a:p>
        </p:txBody>
      </p:sp>
    </p:spTree>
    <p:extLst>
      <p:ext uri="{BB962C8B-B14F-4D97-AF65-F5344CB8AC3E}">
        <p14:creationId xmlns:p14="http://schemas.microsoft.com/office/powerpoint/2010/main" val="7757661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3775" y="0"/>
            <a:ext cx="10364451" cy="1358537"/>
          </a:xfrm>
        </p:spPr>
        <p:txBody>
          <a:bodyPr/>
          <a:lstStyle/>
          <a:p>
            <a:pPr lvl="0" algn="just"/>
            <a:r>
              <a:rPr lang="fr-DZ" b="1" dirty="0" smtClean="0">
                <a:solidFill>
                  <a:schemeClr val="bg1"/>
                </a:solidFill>
              </a:rPr>
              <a:t>1/</a:t>
            </a:r>
            <a:r>
              <a:rPr lang="fr-DZ" b="1" dirty="0" smtClean="0"/>
              <a:t> </a:t>
            </a:r>
            <a:r>
              <a:rPr lang="fr-FR" b="1" cap="none" dirty="0" smtClean="0">
                <a:solidFill>
                  <a:schemeClr val="bg1"/>
                </a:solidFill>
              </a:rPr>
              <a:t>Types de gestion de la chaîne Logistique</a:t>
            </a:r>
            <a:endParaRPr lang="en-US" b="1" cap="none" dirty="0">
              <a:solidFill>
                <a:schemeClr val="bg1"/>
              </a:solidFill>
            </a:endParaRPr>
          </a:p>
        </p:txBody>
      </p:sp>
      <p:sp>
        <p:nvSpPr>
          <p:cNvPr id="3" name="Espace réservé du contenu 2"/>
          <p:cNvSpPr>
            <a:spLocks noGrp="1"/>
          </p:cNvSpPr>
          <p:nvPr>
            <p:ph sz="quarter" idx="13"/>
          </p:nvPr>
        </p:nvSpPr>
        <p:spPr>
          <a:xfrm>
            <a:off x="0" y="0"/>
            <a:ext cx="12191999" cy="6858000"/>
          </a:xfrm>
        </p:spPr>
        <p:txBody>
          <a:bodyPr>
            <a:noAutofit/>
          </a:bodyPr>
          <a:lstStyle/>
          <a:p>
            <a:pPr marL="0" indent="0">
              <a:lnSpc>
                <a:spcPct val="100000"/>
              </a:lnSpc>
              <a:buNone/>
            </a:pPr>
            <a:r>
              <a:rPr lang="en-US" sz="3200" dirty="0" smtClean="0"/>
              <a:t>P</a:t>
            </a:r>
            <a:r>
              <a:rPr lang="fr-DZ" sz="3200" cap="none" dirty="0" smtClean="0"/>
              <a:t>our assurer une bonne gestion de la chaîne logistique il faux metrisé les défirantes types qui sont: internes, integrées et collaboratives</a:t>
            </a:r>
          </a:p>
          <a:p>
            <a:pPr marL="514350" indent="-514350">
              <a:lnSpc>
                <a:spcPct val="100000"/>
              </a:lnSpc>
              <a:buFont typeface="+mj-lt"/>
              <a:buAutoNum type="arabicParenR"/>
            </a:pPr>
            <a:r>
              <a:rPr lang="fr-DZ" sz="3200" b="1" i="1" cap="none" dirty="0" smtClean="0">
                <a:effectLst>
                  <a:outerShdw blurRad="38100" dist="38100" dir="2700000" algn="tl">
                    <a:srgbClr val="000000">
                      <a:alpha val="43137"/>
                    </a:srgbClr>
                  </a:outerShdw>
                </a:effectLst>
              </a:rPr>
              <a:t>La gestion</a:t>
            </a:r>
            <a:r>
              <a:rPr lang="fr-FR" sz="3200" b="1" i="1" cap="none" dirty="0" smtClean="0">
                <a:effectLst>
                  <a:outerShdw blurRad="38100" dist="38100" dir="2700000" algn="tl">
                    <a:srgbClr val="000000">
                      <a:alpha val="43137"/>
                    </a:srgbClr>
                  </a:outerShdw>
                </a:effectLst>
              </a:rPr>
              <a:t> des chaînes logistiques</a:t>
            </a:r>
            <a:r>
              <a:rPr lang="fr-DZ" sz="3200" b="1" i="1" cap="none" dirty="0" smtClean="0">
                <a:effectLst>
                  <a:outerShdw blurRad="38100" dist="38100" dir="2700000" algn="tl">
                    <a:srgbClr val="000000">
                      <a:alpha val="43137"/>
                    </a:srgbClr>
                  </a:outerShdw>
                </a:effectLst>
              </a:rPr>
              <a:t> internes </a:t>
            </a:r>
            <a:r>
              <a:rPr lang="fr-DZ" sz="3200" cap="none" dirty="0" smtClean="0">
                <a:solidFill>
                  <a:schemeClr val="bg1"/>
                </a:solidFill>
              </a:rPr>
              <a:t>: </a:t>
            </a:r>
            <a:endParaRPr lang="fr-FR" sz="3200" cap="none" dirty="0" smtClean="0">
              <a:solidFill>
                <a:schemeClr val="bg1"/>
              </a:solidFill>
            </a:endParaRPr>
          </a:p>
          <a:p>
            <a:pPr marL="0" indent="0">
              <a:lnSpc>
                <a:spcPct val="100000"/>
              </a:lnSpc>
              <a:buNone/>
            </a:pPr>
            <a:r>
              <a:rPr lang="fr-DZ" sz="3200" cap="none" dirty="0" smtClean="0"/>
              <a:t>Cette approche est centrée sur l’efficacité opérationnelle au sein d’une entreprise par la recherche de l’optimisation des flux physique et l’amélioration des processus opérationnels. </a:t>
            </a:r>
            <a:r>
              <a:rPr lang="en-US" sz="3200" cap="none" dirty="0" smtClean="0"/>
              <a:t>C</a:t>
            </a:r>
            <a:r>
              <a:rPr lang="fr-DZ" sz="3200" cap="none" dirty="0" smtClean="0"/>
              <a:t>’est</a:t>
            </a:r>
            <a:r>
              <a:rPr lang="fr-FR" sz="3200" cap="none" dirty="0" smtClean="0"/>
              <a:t> </a:t>
            </a:r>
            <a:r>
              <a:rPr lang="fr-FR" sz="3200" cap="none" dirty="0"/>
              <a:t>la partie de la logistique qui se réfère à l'organisation de tous les flux de matières et d'information ayant lieu à </a:t>
            </a:r>
            <a:r>
              <a:rPr lang="fr-FR" sz="3200" cap="none" dirty="0" smtClean="0"/>
              <a:t>l'intérieur </a:t>
            </a:r>
            <a:r>
              <a:rPr lang="fr-FR" sz="3200" cap="none" dirty="0"/>
              <a:t>de l'entreprise. </a:t>
            </a:r>
            <a:endParaRPr lang="fr-FR" sz="3200" cap="none" dirty="0" smtClean="0"/>
          </a:p>
          <a:p>
            <a:pPr marL="0" indent="0">
              <a:lnSpc>
                <a:spcPct val="100000"/>
              </a:lnSpc>
              <a:buNone/>
            </a:pPr>
            <a:r>
              <a:rPr lang="fr-FR" sz="3200" cap="none" dirty="0" smtClean="0"/>
              <a:t>Exemples</a:t>
            </a:r>
            <a:r>
              <a:rPr lang="fr-DZ" sz="3200" cap="none" dirty="0"/>
              <a:t>:</a:t>
            </a:r>
            <a:r>
              <a:rPr lang="fr-FR" sz="3200" cap="none" dirty="0" smtClean="0"/>
              <a:t> </a:t>
            </a:r>
            <a:r>
              <a:rPr lang="fr-FR" sz="3200" cap="none" dirty="0">
                <a:solidFill>
                  <a:schemeClr val="bg1"/>
                </a:solidFill>
              </a:rPr>
              <a:t>:</a:t>
            </a:r>
            <a:r>
              <a:rPr lang="fr-FR" sz="3200" cap="none" dirty="0"/>
              <a:t> les mouvements de stocks dans l’entrepôt, la gestion des stocks, etc.</a:t>
            </a:r>
          </a:p>
          <a:p>
            <a:pPr marL="0" indent="0">
              <a:buNone/>
            </a:pPr>
            <a:endParaRPr lang="fr-DZ" sz="3200" cap="none" dirty="0" smtClean="0"/>
          </a:p>
        </p:txBody>
      </p:sp>
    </p:spTree>
    <p:extLst>
      <p:ext uri="{BB962C8B-B14F-4D97-AF65-F5344CB8AC3E}">
        <p14:creationId xmlns:p14="http://schemas.microsoft.com/office/powerpoint/2010/main" val="8483495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3"/>
          </p:nvPr>
        </p:nvSpPr>
        <p:spPr>
          <a:xfrm>
            <a:off x="0" y="0"/>
            <a:ext cx="12192000" cy="6858000"/>
          </a:xfrm>
        </p:spPr>
        <p:txBody>
          <a:bodyPr>
            <a:noAutofit/>
          </a:bodyPr>
          <a:lstStyle/>
          <a:p>
            <a:pPr marL="0" indent="0" algn="just">
              <a:buNone/>
            </a:pPr>
            <a:r>
              <a:rPr lang="fr-FR" sz="2800" cap="none" dirty="0" smtClean="0"/>
              <a:t>En </a:t>
            </a:r>
            <a:r>
              <a:rPr lang="fr-FR" sz="2800" cap="none" dirty="0"/>
              <a:t>partant de ce principe, il est possible </a:t>
            </a:r>
            <a:r>
              <a:rPr lang="fr-FR" sz="2800" cap="none" dirty="0" smtClean="0"/>
              <a:t>d’identifier</a:t>
            </a:r>
            <a:r>
              <a:rPr lang="fr-DZ" sz="2800" cap="none" dirty="0" smtClean="0"/>
              <a:t>:</a:t>
            </a:r>
          </a:p>
          <a:p>
            <a:pPr marL="0" indent="0" algn="just">
              <a:buNone/>
            </a:pPr>
            <a:r>
              <a:rPr lang="fr-DZ" sz="3200" cap="none" dirty="0" smtClean="0"/>
              <a:t>1)</a:t>
            </a:r>
            <a:r>
              <a:rPr lang="fr-FR" sz="3200" cap="none" dirty="0" smtClean="0"/>
              <a:t> </a:t>
            </a:r>
            <a:r>
              <a:rPr lang="fr-FR" sz="3200" b="1" u="sng" cap="none" dirty="0" smtClean="0"/>
              <a:t>Différents </a:t>
            </a:r>
            <a:r>
              <a:rPr lang="fr-FR" sz="3200" b="1" u="sng" cap="none" dirty="0"/>
              <a:t>branches appartenant à </a:t>
            </a:r>
            <a:r>
              <a:rPr lang="fr-FR" sz="3200" b="1" u="sng" cap="none" dirty="0" smtClean="0"/>
              <a:t>l’intralogistique </a:t>
            </a:r>
            <a:r>
              <a:rPr lang="fr-FR" sz="2800" cap="none" dirty="0" smtClean="0"/>
              <a:t>:</a:t>
            </a:r>
            <a:endParaRPr lang="fr-FR" sz="2800" cap="none" dirty="0"/>
          </a:p>
          <a:p>
            <a:pPr algn="just"/>
            <a:r>
              <a:rPr lang="fr-FR" sz="2800" b="1" cap="none" dirty="0"/>
              <a:t>Le transport interne des matériaux </a:t>
            </a:r>
            <a:r>
              <a:rPr lang="fr-FR" sz="2800" cap="none" dirty="0"/>
              <a:t>: il comprend le transport à l'intérieur des installations de stockage, entre les différents sites de production et entrepôts de l'entreprise lorsqu’il s’agit d’un </a:t>
            </a:r>
            <a:r>
              <a:rPr lang="fr-FR" sz="2800" cap="none" dirty="0" smtClean="0"/>
              <a:t>fabricant.</a:t>
            </a:r>
            <a:endParaRPr lang="fr-DZ" sz="2800" cap="none" dirty="0" smtClean="0"/>
          </a:p>
          <a:p>
            <a:pPr algn="just"/>
            <a:r>
              <a:rPr lang="fr-FR" sz="2800" b="1" cap="none" dirty="0" smtClean="0"/>
              <a:t>La </a:t>
            </a:r>
            <a:r>
              <a:rPr lang="fr-FR" sz="2800" b="1" cap="none" dirty="0"/>
              <a:t>gestion des stocks et des flux d'information </a:t>
            </a:r>
            <a:r>
              <a:rPr lang="fr-FR" sz="2800" cap="none" dirty="0"/>
              <a:t>: l'entreprise doit refléter les mouvements physiques de marchandises dans un système d'information qui contrôle les fluctuations de stocks, les localise et gère les approvisionnements. Cette tâche est généralement réalisée par des logiciels spécialisés dans la gestion des stocks, qui effectuent un suivi rigoureux des flux de produits, de leur acquisition et des factures </a:t>
            </a:r>
            <a:r>
              <a:rPr lang="fr-FR" sz="2800" cap="none" dirty="0" smtClean="0"/>
              <a:t>clients.</a:t>
            </a:r>
            <a:endParaRPr lang="fr-DZ" sz="2800" cap="none" dirty="0" smtClean="0"/>
          </a:p>
        </p:txBody>
      </p:sp>
    </p:spTree>
    <p:extLst>
      <p:ext uri="{BB962C8B-B14F-4D97-AF65-F5344CB8AC3E}">
        <p14:creationId xmlns:p14="http://schemas.microsoft.com/office/powerpoint/2010/main" val="1116571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0" y="1"/>
            <a:ext cx="12192000" cy="6858000"/>
          </a:xfrm>
        </p:spPr>
        <p:txBody>
          <a:bodyPr anchor="t">
            <a:normAutofit fontScale="90000"/>
          </a:bodyPr>
          <a:lstStyle/>
          <a:p>
            <a:pPr marL="457200" lvl="0" indent="-457200" algn="l">
              <a:lnSpc>
                <a:spcPct val="100000"/>
              </a:lnSpc>
              <a:spcBef>
                <a:spcPts val="1000"/>
              </a:spcBef>
              <a:buFont typeface="Arial" panose="020B0604020202020204" pitchFamily="34" charset="0"/>
              <a:buChar char="•"/>
            </a:pPr>
            <a:r>
              <a:rPr lang="fr-FR" sz="3100" b="1" cap="none" dirty="0">
                <a:solidFill>
                  <a:prstClr val="black"/>
                </a:solidFill>
                <a:ea typeface="+mn-ea"/>
                <a:cs typeface="+mn-cs"/>
              </a:rPr>
              <a:t>La gestion d’entrepôt </a:t>
            </a:r>
            <a:r>
              <a:rPr lang="fr-FR" sz="3100" cap="none" dirty="0">
                <a:solidFill>
                  <a:prstClr val="black"/>
                </a:solidFill>
                <a:ea typeface="+mn-ea"/>
                <a:cs typeface="+mn-cs"/>
              </a:rPr>
              <a:t>: </a:t>
            </a:r>
            <a:r>
              <a:rPr lang="fr-FR" sz="3100" cap="none" dirty="0">
                <a:ea typeface="+mn-ea"/>
                <a:cs typeface="+mn-cs"/>
              </a:rPr>
              <a:t>elle comprend toutes les opérations qui se déroulent à l'intérieur du centre : la préparation de commandes, la gestion des emplacements des produits, la réception et l’expédition des marchandises, </a:t>
            </a:r>
            <a:r>
              <a:rPr lang="fr-FR" sz="3100" cap="none" dirty="0" smtClean="0">
                <a:ea typeface="+mn-ea"/>
                <a:cs typeface="+mn-cs"/>
              </a:rPr>
              <a:t>etc.</a:t>
            </a:r>
            <a:r>
              <a:rPr lang="fr-DZ" sz="3100" cap="none" dirty="0" smtClean="0">
                <a:ea typeface="+mn-ea"/>
                <a:cs typeface="+mn-cs"/>
              </a:rPr>
              <a:t/>
            </a:r>
            <a:br>
              <a:rPr lang="fr-DZ" sz="3100" cap="none" dirty="0" smtClean="0">
                <a:ea typeface="+mn-ea"/>
                <a:cs typeface="+mn-cs"/>
              </a:rPr>
            </a:br>
            <a:r>
              <a:rPr lang="en-US" sz="3100" dirty="0" smtClean="0">
                <a:solidFill>
                  <a:prstClr val="black"/>
                </a:solidFill>
                <a:ea typeface="+mn-ea"/>
                <a:cs typeface="+mn-cs"/>
              </a:rPr>
              <a:t/>
            </a:r>
            <a:br>
              <a:rPr lang="en-US" sz="3100" dirty="0" smtClean="0">
                <a:solidFill>
                  <a:prstClr val="black"/>
                </a:solidFill>
                <a:ea typeface="+mn-ea"/>
                <a:cs typeface="+mn-cs"/>
              </a:rPr>
            </a:br>
            <a:r>
              <a:rPr lang="fr-DZ" dirty="0" smtClean="0">
                <a:solidFill>
                  <a:prstClr val="black"/>
                </a:solidFill>
                <a:ea typeface="+mn-ea"/>
                <a:cs typeface="+mn-cs"/>
              </a:rPr>
              <a:t>1.2) </a:t>
            </a:r>
            <a:r>
              <a:rPr lang="fr-FR" b="1" u="sng" cap="none" dirty="0" smtClean="0">
                <a:solidFill>
                  <a:prstClr val="black"/>
                </a:solidFill>
                <a:ea typeface="+mn-ea"/>
                <a:cs typeface="+mn-cs"/>
              </a:rPr>
              <a:t>Tendances d’optimisation de la logistique interne et intra</a:t>
            </a:r>
            <a:r>
              <a:rPr lang="fr-DZ" b="1" u="sng" cap="none" dirty="0" smtClean="0">
                <a:solidFill>
                  <a:prstClr val="black"/>
                </a:solidFill>
                <a:ea typeface="+mn-ea"/>
                <a:cs typeface="+mn-cs"/>
              </a:rPr>
              <a:t>- </a:t>
            </a:r>
            <a:r>
              <a:rPr lang="fr-FR" b="1" u="sng" cap="none" dirty="0" smtClean="0">
                <a:solidFill>
                  <a:prstClr val="black"/>
                </a:solidFill>
                <a:ea typeface="+mn-ea"/>
                <a:cs typeface="+mn-cs"/>
              </a:rPr>
              <a:t>logistique 4.0</a:t>
            </a:r>
            <a:r>
              <a:rPr lang="fr-FR" sz="3100" b="1" cap="none" dirty="0" smtClean="0">
                <a:solidFill>
                  <a:prstClr val="black"/>
                </a:solidFill>
                <a:ea typeface="+mn-ea"/>
                <a:cs typeface="+mn-cs"/>
              </a:rPr>
              <a:t/>
            </a:r>
            <a:br>
              <a:rPr lang="fr-FR" sz="3100" b="1" cap="none" dirty="0" smtClean="0">
                <a:solidFill>
                  <a:prstClr val="black"/>
                </a:solidFill>
                <a:ea typeface="+mn-ea"/>
                <a:cs typeface="+mn-cs"/>
              </a:rPr>
            </a:br>
            <a:r>
              <a:rPr lang="fr-DZ" sz="3100" b="1" cap="none" dirty="0" smtClean="0">
                <a:solidFill>
                  <a:prstClr val="black"/>
                </a:solidFill>
                <a:ea typeface="+mn-ea"/>
                <a:cs typeface="+mn-cs"/>
              </a:rPr>
              <a:t>	</a:t>
            </a:r>
            <a:r>
              <a:rPr lang="fr-FR" sz="3100" cap="none" dirty="0" smtClean="0">
                <a:ea typeface="+mn-ea"/>
                <a:cs typeface="+mn-cs"/>
              </a:rPr>
              <a:t>la multiplication des flux et l'augmentation de l’interconnexion ont donné naissance au concept de logistique 4.0 ; né en parallèle à l'industrie 4.0. L'essor du numérique et son rapport avec des machines de plus en plus intelligentes ont eu un impact notable sur l'organisation de la logistique interne des entreprises, qui cherchent de plus en plus à contenir leurs coûts logistiques.</a:t>
            </a:r>
            <a:br>
              <a:rPr lang="fr-FR" sz="3100" cap="none" dirty="0" smtClean="0">
                <a:ea typeface="+mn-ea"/>
                <a:cs typeface="+mn-cs"/>
              </a:rPr>
            </a:br>
            <a:r>
              <a:rPr lang="fr-FR" sz="3100" cap="none" dirty="0" smtClean="0">
                <a:ea typeface="+mn-ea"/>
                <a:cs typeface="+mn-cs"/>
              </a:rPr>
              <a:t>Voici les principales tendances qui modèlent les processus intralogistiques actuels</a:t>
            </a:r>
            <a:r>
              <a:rPr lang="fr-DZ" sz="3100" cap="none" dirty="0" smtClean="0">
                <a:ea typeface="+mn-ea"/>
                <a:cs typeface="+mn-cs"/>
              </a:rPr>
              <a:t>:</a:t>
            </a:r>
            <a:r>
              <a:rPr lang="fr-FR" sz="3100" cap="none" dirty="0" smtClean="0">
                <a:solidFill>
                  <a:prstClr val="black"/>
                </a:solidFill>
                <a:ea typeface="+mn-ea"/>
                <a:cs typeface="+mn-cs"/>
              </a:rPr>
              <a:t/>
            </a:r>
            <a:br>
              <a:rPr lang="fr-FR" sz="3100" cap="none" dirty="0" smtClean="0">
                <a:solidFill>
                  <a:prstClr val="black"/>
                </a:solidFill>
                <a:ea typeface="+mn-ea"/>
                <a:cs typeface="+mn-cs"/>
              </a:rPr>
            </a:br>
            <a:endParaRPr lang="en-US" sz="3100" cap="none" dirty="0"/>
          </a:p>
        </p:txBody>
      </p:sp>
    </p:spTree>
    <p:extLst>
      <p:ext uri="{BB962C8B-B14F-4D97-AF65-F5344CB8AC3E}">
        <p14:creationId xmlns:p14="http://schemas.microsoft.com/office/powerpoint/2010/main" val="13036945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553454"/>
            <a:ext cx="12191999" cy="6304546"/>
          </a:xfrm>
        </p:spPr>
        <p:txBody>
          <a:bodyPr>
            <a:noAutofit/>
          </a:bodyPr>
          <a:lstStyle/>
          <a:p>
            <a:pPr algn="l">
              <a:lnSpc>
                <a:spcPct val="100000"/>
              </a:lnSpc>
            </a:pPr>
            <a:r>
              <a:rPr lang="fr-DZ" sz="2800" b="1" cap="none" dirty="0" smtClean="0">
                <a:solidFill>
                  <a:prstClr val="black"/>
                </a:solidFill>
              </a:rPr>
              <a:t>A/ </a:t>
            </a:r>
            <a:r>
              <a:rPr lang="fr-FR" sz="3200" b="1" cap="none" dirty="0" smtClean="0">
                <a:solidFill>
                  <a:prstClr val="black"/>
                </a:solidFill>
              </a:rPr>
              <a:t>La </a:t>
            </a:r>
            <a:r>
              <a:rPr lang="fr-FR" sz="3200" b="1" cap="none" dirty="0">
                <a:solidFill>
                  <a:prstClr val="black"/>
                </a:solidFill>
              </a:rPr>
              <a:t>planification stratégique de la logistique interne dans un environnement 4.0</a:t>
            </a:r>
            <a:br>
              <a:rPr lang="fr-FR" sz="3200" b="1" cap="none" dirty="0">
                <a:solidFill>
                  <a:prstClr val="black"/>
                </a:solidFill>
              </a:rPr>
            </a:br>
            <a:r>
              <a:rPr lang="fr-DZ" sz="2800" b="1" cap="none" dirty="0" smtClean="0">
                <a:solidFill>
                  <a:prstClr val="black"/>
                </a:solidFill>
              </a:rPr>
              <a:t>	</a:t>
            </a:r>
            <a:r>
              <a:rPr lang="fr-FR" sz="2800" cap="none" dirty="0" smtClean="0"/>
              <a:t>la </a:t>
            </a:r>
            <a:r>
              <a:rPr lang="fr-FR" sz="2800" cap="none" dirty="0"/>
              <a:t>planification de la logistique interne est devenue une discipline précise, où il est nécessaire d'aligner les opérations de production et de stockage. Il s'agit d'intégrer le travail des différents services qui influencent la gestion de la logistique interne : achats, marketing, entreposage, production, etc</a:t>
            </a:r>
            <a:r>
              <a:rPr lang="fr-FR" sz="2800" cap="none" dirty="0" smtClean="0"/>
              <a:t>.</a:t>
            </a:r>
            <a:r>
              <a:rPr lang="fr-FR" sz="2800" cap="none" dirty="0"/>
              <a:t/>
            </a:r>
            <a:br>
              <a:rPr lang="fr-FR" sz="2800" cap="none" dirty="0"/>
            </a:br>
            <a:r>
              <a:rPr lang="fr-DZ" sz="2800" cap="none" dirty="0" smtClean="0"/>
              <a:t>- </a:t>
            </a:r>
            <a:r>
              <a:rPr lang="fr-FR" sz="2800" cap="none" dirty="0" smtClean="0"/>
              <a:t>Notez </a:t>
            </a:r>
            <a:r>
              <a:rPr lang="fr-FR" sz="2800" cap="none" dirty="0"/>
              <a:t>d’une part que face à une telle gestion des données, les flux d'information sont traités par des logiciels distincts qui fonctionnent ensemble et apportent leurs spécialisations respectives. </a:t>
            </a:r>
            <a:r>
              <a:rPr lang="fr-DZ" sz="2800" cap="none" dirty="0" smtClean="0"/>
              <a:t/>
            </a:r>
            <a:br>
              <a:rPr lang="fr-DZ" sz="2800" cap="none" dirty="0" smtClean="0"/>
            </a:br>
            <a:r>
              <a:rPr lang="fr-DZ" sz="2800" b="1" cap="none" dirty="0" smtClean="0"/>
              <a:t>*</a:t>
            </a:r>
            <a:r>
              <a:rPr lang="fr-FR" sz="2800" cap="none" dirty="0" smtClean="0"/>
              <a:t>Le </a:t>
            </a:r>
            <a:r>
              <a:rPr lang="fr-FR" sz="2800" cap="none" dirty="0"/>
              <a:t>logiciel </a:t>
            </a:r>
            <a:r>
              <a:rPr lang="fr-FR" sz="2800" b="1" cap="none" dirty="0"/>
              <a:t>GPAO</a:t>
            </a:r>
            <a:r>
              <a:rPr lang="fr-FR" sz="2800" cap="none" dirty="0"/>
              <a:t> pour la gestion de production, </a:t>
            </a:r>
            <a:r>
              <a:rPr lang="fr-DZ" sz="2800" cap="none" dirty="0" smtClean="0"/>
              <a:t/>
            </a:r>
            <a:br>
              <a:rPr lang="fr-DZ" sz="2800" cap="none" dirty="0" smtClean="0"/>
            </a:br>
            <a:r>
              <a:rPr lang="fr-DZ" sz="2800" b="1" cap="none" dirty="0" smtClean="0"/>
              <a:t>*</a:t>
            </a:r>
            <a:r>
              <a:rPr lang="fr-FR" sz="2800" cap="none" dirty="0" smtClean="0"/>
              <a:t>application </a:t>
            </a:r>
            <a:r>
              <a:rPr lang="fr-FR" sz="2800" cap="none" dirty="0"/>
              <a:t>du progiciel </a:t>
            </a:r>
            <a:r>
              <a:rPr lang="fr-FR" sz="2800" b="1" cap="none" dirty="0"/>
              <a:t>WMS</a:t>
            </a:r>
            <a:r>
              <a:rPr lang="fr-FR" sz="2800" cap="none" dirty="0"/>
              <a:t>, propose par exemple des fonctionnalités intéressantes pour la gestion des matières premières et des produits semi-finis ; les produits finis quant à eux, sont gérés depuis le </a:t>
            </a:r>
            <a:r>
              <a:rPr lang="fr-FR" sz="2800" b="1" cap="none" dirty="0"/>
              <a:t>WMS </a:t>
            </a:r>
            <a:r>
              <a:rPr lang="fr-FR" sz="2800" cap="none" dirty="0"/>
              <a:t>de base, en liaison avec </a:t>
            </a:r>
            <a:r>
              <a:rPr lang="fr-FR" sz="2800" b="1" cap="none" dirty="0" smtClean="0"/>
              <a:t>l'ERP. </a:t>
            </a:r>
            <a:r>
              <a:rPr lang="fr-FR" sz="2800" cap="none" dirty="0"/>
              <a:t>Ce type de spécialisation offre une meilleure intégration des processus intralogistiques de l'entreprise.</a:t>
            </a:r>
            <a:br>
              <a:rPr lang="fr-FR" sz="2800" cap="none" dirty="0"/>
            </a:br>
            <a:r>
              <a:rPr lang="fr-FR" sz="2800" cap="none" dirty="0"/>
              <a:t/>
            </a:r>
            <a:br>
              <a:rPr lang="fr-FR" sz="2800" cap="none" dirty="0"/>
            </a:br>
            <a:endParaRPr lang="en-US" sz="2800" dirty="0"/>
          </a:p>
        </p:txBody>
      </p:sp>
    </p:spTree>
    <p:extLst>
      <p:ext uri="{BB962C8B-B14F-4D97-AF65-F5344CB8AC3E}">
        <p14:creationId xmlns:p14="http://schemas.microsoft.com/office/powerpoint/2010/main" val="3572921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1365" y="0"/>
            <a:ext cx="11819964" cy="6750423"/>
          </a:xfrm>
        </p:spPr>
        <p:txBody>
          <a:bodyPr anchor="t">
            <a:normAutofit fontScale="90000"/>
          </a:bodyPr>
          <a:lstStyle/>
          <a:p>
            <a:pPr algn="l">
              <a:lnSpc>
                <a:spcPct val="150000"/>
              </a:lnSpc>
            </a:pPr>
            <a:r>
              <a:rPr lang="fr-DZ" sz="2800" cap="none" dirty="0" smtClean="0">
                <a:solidFill>
                  <a:prstClr val="black"/>
                </a:solidFill>
              </a:rPr>
              <a:t>- </a:t>
            </a:r>
            <a:r>
              <a:rPr lang="fr-FR" sz="3200" cap="none" dirty="0" smtClean="0"/>
              <a:t>D'autre </a:t>
            </a:r>
            <a:r>
              <a:rPr lang="fr-FR" sz="3200" cap="none" dirty="0"/>
              <a:t>part, pour maximiser la capacité de stockage de l'entrepôt il est nécessaire d'adopter une conception et des solutions de stockage adaptées. La baisse des marges commerciales et l’augmentation de la concurrence ont rendu le </a:t>
            </a:r>
            <a:r>
              <a:rPr lang="fr-FR" sz="3200" b="1" cap="none" dirty="0"/>
              <a:t>lean logistics </a:t>
            </a:r>
            <a:r>
              <a:rPr lang="fr-DZ" sz="3200" cap="none" dirty="0" smtClean="0"/>
              <a:t>(la stratégie de l’efficacité) </a:t>
            </a:r>
            <a:r>
              <a:rPr lang="fr-FR" sz="3200" cap="none" dirty="0" smtClean="0"/>
              <a:t>populaire </a:t>
            </a:r>
            <a:r>
              <a:rPr lang="fr-FR" sz="3200" cap="none" dirty="0"/>
              <a:t>pour organiser la logistique interne d’une société. Le concept du « Lean » peut se résumer à l’expression « faire plus avec moins » Initialement, cet ensemble de techniques s’appliquait au domaine de la production industrielle, d'où le nom de « Lean manufacturing ». Il a été développé par Taiichi Ohno de Toyota</a:t>
            </a:r>
            <a:r>
              <a:rPr lang="fr-FR" sz="3200" cap="none" dirty="0" smtClean="0"/>
              <a:t>.</a:t>
            </a:r>
            <a:r>
              <a:rPr lang="fr-DZ" sz="3200" cap="none" dirty="0" smtClean="0"/>
              <a:t/>
            </a:r>
            <a:br>
              <a:rPr lang="fr-DZ" sz="3200" cap="none" dirty="0" smtClean="0"/>
            </a:br>
            <a:r>
              <a:rPr lang="fr-DZ" sz="2800" cap="none" dirty="0" smtClean="0"/>
              <a:t/>
            </a:r>
            <a:br>
              <a:rPr lang="fr-DZ" sz="2800" cap="none" dirty="0" smtClean="0"/>
            </a:br>
            <a:endParaRPr lang="en-US" dirty="0"/>
          </a:p>
        </p:txBody>
      </p:sp>
    </p:spTree>
    <p:extLst>
      <p:ext uri="{BB962C8B-B14F-4D97-AF65-F5344CB8AC3E}">
        <p14:creationId xmlns:p14="http://schemas.microsoft.com/office/powerpoint/2010/main" val="1947817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6894"/>
            <a:ext cx="12192000" cy="6858000"/>
          </a:xfrm>
        </p:spPr>
        <p:txBody>
          <a:bodyPr anchor="t">
            <a:normAutofit fontScale="90000"/>
          </a:bodyPr>
          <a:lstStyle/>
          <a:p>
            <a:pPr algn="l">
              <a:lnSpc>
                <a:spcPct val="100000"/>
              </a:lnSpc>
            </a:pPr>
            <a:r>
              <a:rPr lang="fr-FR" dirty="0" smtClean="0"/>
              <a:t>  </a:t>
            </a:r>
            <a:r>
              <a:rPr lang="fr-FR" b="1" cap="none" dirty="0" smtClean="0"/>
              <a:t>Les principes de la méthode du lean logistics </a:t>
            </a:r>
            <a:r>
              <a:rPr lang="fr-FR" b="1" cap="none" dirty="0" smtClean="0">
                <a:solidFill>
                  <a:schemeClr val="bg1"/>
                </a:solidFill>
              </a:rPr>
              <a:t>sont</a:t>
            </a:r>
            <a:r>
              <a:rPr lang="fr-FR" b="1" cap="none" dirty="0" smtClean="0"/>
              <a:t>:</a:t>
            </a:r>
            <a:r>
              <a:rPr lang="fr-FR" b="1" dirty="0" smtClean="0"/>
              <a:t/>
            </a:r>
            <a:br>
              <a:rPr lang="fr-FR" b="1" dirty="0" smtClean="0"/>
            </a:br>
            <a:r>
              <a:rPr lang="fr-FR" sz="2800" cap="none" dirty="0" smtClean="0"/>
              <a:t>Il s'agit d'une recherche d'efficacité constante, qu’il est possible de diviser en plusieurs étapes </a:t>
            </a:r>
            <a:r>
              <a:rPr lang="fr-FR" dirty="0" smtClean="0"/>
              <a:t>:</a:t>
            </a:r>
            <a:r>
              <a:rPr lang="fr-DZ" dirty="0" smtClean="0"/>
              <a:t/>
            </a:r>
            <a:br>
              <a:rPr lang="fr-DZ" dirty="0" smtClean="0"/>
            </a:br>
            <a:r>
              <a:rPr lang="fr-DZ" dirty="0" smtClean="0"/>
              <a:t>*</a:t>
            </a:r>
            <a:r>
              <a:rPr lang="fr-FR" sz="2800" b="1" cap="none" dirty="0" smtClean="0"/>
              <a:t>L’identification des activités avec valeur ajoutée</a:t>
            </a:r>
            <a:r>
              <a:rPr lang="fr-DZ" sz="2800" cap="none" dirty="0" smtClean="0"/>
              <a:t>:</a:t>
            </a:r>
            <a:r>
              <a:rPr lang="fr-FR" sz="2800" cap="none" dirty="0"/>
              <a:t> Dans un entrepôt par exemple, les opérations de préparation de commandes sont divisées en étapes pouvant être décomposées en </a:t>
            </a:r>
            <a:r>
              <a:rPr lang="fr-FR" sz="2800" cap="none" dirty="0" smtClean="0"/>
              <a:t>sous-processus</a:t>
            </a:r>
            <a:r>
              <a:rPr lang="fr-DZ" sz="2800" cap="none" dirty="0" smtClean="0"/>
              <a:t>;</a:t>
            </a:r>
            <a:br>
              <a:rPr lang="fr-DZ" sz="2800" cap="none" dirty="0" smtClean="0"/>
            </a:br>
            <a:r>
              <a:rPr lang="fr-DZ" sz="2800" cap="none" dirty="0" smtClean="0"/>
              <a:t>*</a:t>
            </a:r>
            <a:r>
              <a:rPr lang="fr-FR" sz="2800" b="1" cap="none" dirty="0"/>
              <a:t>La détection des sources de perte et leur </a:t>
            </a:r>
            <a:r>
              <a:rPr lang="fr-FR" sz="2800" b="1" cap="none" dirty="0" smtClean="0"/>
              <a:t>optimisation</a:t>
            </a:r>
            <a:r>
              <a:rPr lang="fr-DZ" sz="2800" cap="none" dirty="0" smtClean="0"/>
              <a:t>: </a:t>
            </a:r>
            <a:r>
              <a:rPr lang="fr-FR" sz="2800" cap="none" dirty="0"/>
              <a:t>En logistique, les pertes sont souvent liées au </a:t>
            </a:r>
            <a:r>
              <a:rPr lang="fr-FR" sz="2800" cap="none" dirty="0" smtClean="0"/>
              <a:t>temps</a:t>
            </a:r>
            <a:r>
              <a:rPr lang="fr-DZ" sz="2800" cap="none" dirty="0" smtClean="0"/>
              <a:t>; </a:t>
            </a:r>
            <a:br>
              <a:rPr lang="fr-DZ" sz="2800" cap="none" dirty="0" smtClean="0"/>
            </a:br>
            <a:r>
              <a:rPr lang="fr-DZ" sz="2800" cap="none" dirty="0" smtClean="0"/>
              <a:t>*</a:t>
            </a:r>
            <a:r>
              <a:rPr lang="fr-FR" sz="2800" b="1" cap="none" dirty="0"/>
              <a:t>La création d’un nouveau flux de processus </a:t>
            </a:r>
            <a:r>
              <a:rPr lang="fr-FR" sz="2800" b="1" cap="none" dirty="0" smtClean="0"/>
              <a:t>optimisés</a:t>
            </a:r>
            <a:r>
              <a:rPr lang="fr-DZ" sz="2800" b="1" cap="none" dirty="0" smtClean="0"/>
              <a:t>:</a:t>
            </a:r>
            <a:r>
              <a:rPr lang="fr-FR" sz="2800" cap="none" dirty="0"/>
              <a:t>cette phase peut comprendre l'investissement dans de nouvelles technologies ou de nouveaux systèmes qui aident à éliminer les étapes qui prennent trop de temps et n’ajoutent aucune valeur à la Supply Chain. </a:t>
            </a:r>
            <a:r>
              <a:rPr lang="fr-FR" sz="2800" cap="none" dirty="0" smtClean="0"/>
              <a:t/>
            </a:r>
            <a:br>
              <a:rPr lang="fr-FR" sz="2800" cap="none" dirty="0" smtClean="0"/>
            </a:br>
            <a:r>
              <a:rPr lang="fr-FR" sz="2800" cap="none" dirty="0" smtClean="0"/>
              <a:t>*</a:t>
            </a:r>
            <a:r>
              <a:rPr lang="fr-FR" sz="2800" b="1" cap="none" dirty="0"/>
              <a:t>L’utilisation de stratégies dites « pull » pour minimiser les stocks:  </a:t>
            </a:r>
            <a:r>
              <a:rPr lang="fr-FR" sz="2800" cap="none" dirty="0"/>
              <a:t>les méthodes de production « pull » visent avant tout à attirer les clients et à répondre à la demande en fournissant les produits avec facilité.</a:t>
            </a:r>
            <a:br>
              <a:rPr lang="fr-FR" sz="2800" cap="none" dirty="0"/>
            </a:br>
            <a:r>
              <a:rPr lang="fr-FR" sz="2800" cap="none" dirty="0"/>
              <a:t>*</a:t>
            </a:r>
            <a:r>
              <a:rPr lang="fr-FR" sz="2800" b="1" cap="none" dirty="0"/>
              <a:t>La standardisation des nouveaux processus sur le long terme</a:t>
            </a:r>
            <a:r>
              <a:rPr lang="fr-FR" sz="2800" cap="none" dirty="0"/>
              <a:t>: il est essentiel d’impliquer et de motiver tous les travailleurs. Ils doivent acquérir de nouvelles habitudes et compétences. </a:t>
            </a:r>
            <a:br>
              <a:rPr lang="fr-FR" sz="2800" cap="none" dirty="0"/>
            </a:br>
            <a:r>
              <a:rPr lang="fr-DZ" sz="2800" cap="none" dirty="0" smtClean="0"/>
              <a:t/>
            </a:r>
            <a:br>
              <a:rPr lang="fr-DZ" sz="2800" cap="none" dirty="0" smtClean="0"/>
            </a:br>
            <a:r>
              <a:rPr lang="fr-DZ" sz="2800" cap="none" dirty="0" smtClean="0"/>
              <a:t/>
            </a:r>
            <a:br>
              <a:rPr lang="fr-DZ" sz="2800" cap="none" dirty="0" smtClean="0"/>
            </a:br>
            <a:endParaRPr lang="en-US" sz="2800" dirty="0"/>
          </a:p>
        </p:txBody>
      </p:sp>
    </p:spTree>
    <p:extLst>
      <p:ext uri="{BB962C8B-B14F-4D97-AF65-F5344CB8AC3E}">
        <p14:creationId xmlns:p14="http://schemas.microsoft.com/office/powerpoint/2010/main" val="7185669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8660674" y="1332412"/>
            <a:ext cx="3435532" cy="5525588"/>
          </a:xfrm>
          <a:prstGeom prst="rect">
            <a:avLst/>
          </a:prstGeom>
        </p:spPr>
      </p:pic>
      <p:sp>
        <p:nvSpPr>
          <p:cNvPr id="2" name="Titre 1"/>
          <p:cNvSpPr>
            <a:spLocks noGrp="1"/>
          </p:cNvSpPr>
          <p:nvPr>
            <p:ph type="title"/>
          </p:nvPr>
        </p:nvSpPr>
        <p:spPr>
          <a:xfrm>
            <a:off x="431074" y="352697"/>
            <a:ext cx="11760925" cy="6126480"/>
          </a:xfrm>
        </p:spPr>
        <p:txBody>
          <a:bodyPr anchor="t">
            <a:normAutofit/>
          </a:bodyPr>
          <a:lstStyle/>
          <a:p>
            <a:pPr algn="l">
              <a:lnSpc>
                <a:spcPct val="100000"/>
              </a:lnSpc>
            </a:pPr>
            <a:r>
              <a:rPr lang="fr-DZ" sz="2800" b="1" cap="none" dirty="0" smtClean="0">
                <a:solidFill>
                  <a:prstClr val="black"/>
                </a:solidFill>
              </a:rPr>
              <a:t>B/</a:t>
            </a:r>
            <a:r>
              <a:rPr lang="fr-FR" sz="2800" b="1" cap="none" dirty="0" smtClean="0">
                <a:solidFill>
                  <a:prstClr val="black"/>
                </a:solidFill>
              </a:rPr>
              <a:t>L’automatisation </a:t>
            </a:r>
            <a:r>
              <a:rPr lang="fr-FR" sz="2800" b="1" cap="none" dirty="0">
                <a:solidFill>
                  <a:prstClr val="black"/>
                </a:solidFill>
              </a:rPr>
              <a:t>de la manutention et du transport interne des marchandises</a:t>
            </a:r>
            <a:r>
              <a:rPr lang="fr-FR" sz="2800" cap="none" dirty="0">
                <a:solidFill>
                  <a:prstClr val="black"/>
                </a:solidFill>
              </a:rPr>
              <a:t/>
            </a:r>
            <a:br>
              <a:rPr lang="fr-FR" sz="2800" cap="none" dirty="0">
                <a:solidFill>
                  <a:prstClr val="black"/>
                </a:solidFill>
              </a:rPr>
            </a:br>
            <a:r>
              <a:rPr lang="fr-FR" sz="2800" cap="none" dirty="0" smtClean="0"/>
              <a:t>L'introduction </a:t>
            </a:r>
            <a:r>
              <a:rPr lang="fr-FR" sz="2800" cap="none" dirty="0"/>
              <a:t>massive des solutions </a:t>
            </a:r>
            <a:r>
              <a:rPr lang="fr-DZ" sz="2800" cap="none" dirty="0" smtClean="0"/>
              <a:t/>
            </a:r>
            <a:br>
              <a:rPr lang="fr-DZ" sz="2800" cap="none" dirty="0" smtClean="0"/>
            </a:br>
            <a:r>
              <a:rPr lang="fr-FR" sz="2800" cap="none" dirty="0" smtClean="0"/>
              <a:t>de </a:t>
            </a:r>
            <a:r>
              <a:rPr lang="fr-FR" sz="2800" cap="none" dirty="0"/>
              <a:t>stockage automatisé telles que les </a:t>
            </a:r>
            <a:r>
              <a:rPr lang="fr-FR" sz="2800" cap="none" dirty="0">
                <a:solidFill>
                  <a:srgbClr val="FF0000"/>
                </a:solidFill>
              </a:rPr>
              <a:t>transstockeurs </a:t>
            </a:r>
            <a:r>
              <a:rPr lang="fr-DZ" sz="2800" cap="none" dirty="0" smtClean="0"/>
              <a:t/>
            </a:r>
            <a:br>
              <a:rPr lang="fr-DZ" sz="2800" cap="none" dirty="0" smtClean="0"/>
            </a:br>
            <a:r>
              <a:rPr lang="fr-FR" sz="2800" cap="none" dirty="0" smtClean="0"/>
              <a:t>et </a:t>
            </a:r>
            <a:r>
              <a:rPr lang="fr-FR" sz="2800" cap="none" dirty="0"/>
              <a:t>les </a:t>
            </a:r>
            <a:r>
              <a:rPr lang="fr-FR" sz="2800" cap="none" dirty="0">
                <a:solidFill>
                  <a:srgbClr val="FF0000"/>
                </a:solidFill>
              </a:rPr>
              <a:t>convoyeurs</a:t>
            </a:r>
            <a:r>
              <a:rPr lang="fr-FR" sz="2800" cap="none" dirty="0"/>
              <a:t> au cours des dernières années est à </a:t>
            </a:r>
            <a:r>
              <a:rPr lang="fr-DZ" sz="2800" cap="none" dirty="0" smtClean="0"/>
              <a:t/>
            </a:r>
            <a:br>
              <a:rPr lang="fr-DZ" sz="2800" cap="none" dirty="0" smtClean="0"/>
            </a:br>
            <a:r>
              <a:rPr lang="fr-FR" sz="2800" cap="none" dirty="0" smtClean="0"/>
              <a:t>l’origine </a:t>
            </a:r>
            <a:r>
              <a:rPr lang="fr-FR" sz="2800" cap="none" dirty="0"/>
              <a:t>d'énormes progrès et de transformations </a:t>
            </a:r>
            <a:r>
              <a:rPr lang="fr-FR" sz="2800" cap="none" dirty="0" smtClean="0"/>
              <a:t>de</a:t>
            </a:r>
            <a:r>
              <a:rPr lang="fr-DZ" sz="2800" cap="none" dirty="0" smtClean="0"/>
              <a:t/>
            </a:r>
            <a:br>
              <a:rPr lang="fr-DZ" sz="2800" cap="none" dirty="0" smtClean="0"/>
            </a:br>
            <a:r>
              <a:rPr lang="fr-FR" sz="2800" cap="none" dirty="0" smtClean="0"/>
              <a:t> </a:t>
            </a:r>
            <a:r>
              <a:rPr lang="fr-FR" sz="2800" cap="none" dirty="0"/>
              <a:t>l'exécution de ces flux de matériaux.</a:t>
            </a:r>
            <a:br>
              <a:rPr lang="fr-FR" sz="2800" cap="none" dirty="0"/>
            </a:br>
            <a:r>
              <a:rPr lang="fr-FR" sz="2800" cap="none" dirty="0">
                <a:solidFill>
                  <a:prstClr val="black"/>
                </a:solidFill>
              </a:rPr>
              <a:t/>
            </a:r>
            <a:br>
              <a:rPr lang="fr-FR" sz="2800" cap="none" dirty="0">
                <a:solidFill>
                  <a:prstClr val="black"/>
                </a:solidFill>
              </a:rPr>
            </a:br>
            <a:endParaRPr lang="en-US" sz="2800" dirty="0"/>
          </a:p>
        </p:txBody>
      </p:sp>
      <p:sp>
        <p:nvSpPr>
          <p:cNvPr id="5" name="Flèche droite 4"/>
          <p:cNvSpPr/>
          <p:nvPr/>
        </p:nvSpPr>
        <p:spPr>
          <a:xfrm>
            <a:off x="8347166" y="1528354"/>
            <a:ext cx="49638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Image 6"/>
          <p:cNvPicPr>
            <a:picLocks noChangeAspect="1"/>
          </p:cNvPicPr>
          <p:nvPr/>
        </p:nvPicPr>
        <p:blipFill>
          <a:blip r:embed="rId3"/>
          <a:stretch>
            <a:fillRect/>
          </a:stretch>
        </p:blipFill>
        <p:spPr>
          <a:xfrm>
            <a:off x="431074" y="3622874"/>
            <a:ext cx="8229600" cy="3235125"/>
          </a:xfrm>
          <a:prstGeom prst="rect">
            <a:avLst/>
          </a:prstGeom>
        </p:spPr>
      </p:pic>
      <p:sp>
        <p:nvSpPr>
          <p:cNvPr id="8" name="ZoneTexte 7"/>
          <p:cNvSpPr txBox="1"/>
          <p:nvPr/>
        </p:nvSpPr>
        <p:spPr>
          <a:xfrm>
            <a:off x="913775" y="3714607"/>
            <a:ext cx="2246811" cy="461665"/>
          </a:xfrm>
          <a:prstGeom prst="rect">
            <a:avLst/>
          </a:prstGeom>
          <a:noFill/>
        </p:spPr>
        <p:txBody>
          <a:bodyPr wrap="square" rtlCol="0">
            <a:spAutoFit/>
          </a:bodyPr>
          <a:lstStyle/>
          <a:p>
            <a:r>
              <a:rPr lang="fr-DZ" sz="2400" dirty="0" smtClean="0"/>
              <a:t> </a:t>
            </a:r>
            <a:r>
              <a:rPr lang="fr-DZ" sz="2400" dirty="0" smtClean="0">
                <a:solidFill>
                  <a:schemeClr val="bg1"/>
                </a:solidFill>
              </a:rPr>
              <a:t>les Convoyeurs</a:t>
            </a:r>
            <a:endParaRPr lang="en-US" sz="2400" dirty="0">
              <a:solidFill>
                <a:schemeClr val="bg1"/>
              </a:solidFill>
            </a:endParaRPr>
          </a:p>
        </p:txBody>
      </p:sp>
    </p:spTree>
    <p:extLst>
      <p:ext uri="{BB962C8B-B14F-4D97-AF65-F5344CB8AC3E}">
        <p14:creationId xmlns:p14="http://schemas.microsoft.com/office/powerpoint/2010/main" val="8635509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
            <a:ext cx="12192000" cy="6858000"/>
          </a:xfrm>
        </p:spPr>
        <p:txBody>
          <a:bodyPr anchor="t">
            <a:normAutofit/>
          </a:bodyPr>
          <a:lstStyle/>
          <a:p>
            <a:pPr algn="l">
              <a:lnSpc>
                <a:spcPct val="100000"/>
              </a:lnSpc>
            </a:pPr>
            <a:r>
              <a:rPr lang="fr-DZ" sz="2800" b="1" cap="none" dirty="0" smtClean="0"/>
              <a:t>C/</a:t>
            </a:r>
            <a:r>
              <a:rPr lang="fr-FR" sz="2800" b="1" cap="none" dirty="0" smtClean="0"/>
              <a:t>L’utilisation </a:t>
            </a:r>
            <a:r>
              <a:rPr lang="fr-FR" sz="2800" b="1" cap="none" dirty="0"/>
              <a:t>de la robotique collaborative lors des opérations de picking et de </a:t>
            </a:r>
            <a:r>
              <a:rPr lang="fr-FR" sz="2800" b="1" cap="none" dirty="0" smtClean="0"/>
              <a:t>packing</a:t>
            </a:r>
            <a:r>
              <a:rPr lang="fr-DZ" sz="2800" b="1" cap="none" dirty="0" smtClean="0"/>
              <a:t>:</a:t>
            </a:r>
            <a:br>
              <a:rPr lang="fr-DZ" sz="2800" b="1" cap="none" dirty="0" smtClean="0"/>
            </a:br>
            <a:r>
              <a:rPr lang="fr-FR" sz="2800" cap="none" dirty="0" smtClean="0"/>
              <a:t>Dans </a:t>
            </a:r>
            <a:r>
              <a:rPr lang="fr-FR" sz="2800" cap="none" dirty="0"/>
              <a:t>les entrepôts robotisés, les machines et les opérateurs travaillent ensemble et se répartissent les tâches : les plus répétitives et plus lourdes sont confiées aux appareils, et les plus spécifiques aux </a:t>
            </a:r>
            <a:r>
              <a:rPr lang="fr-FR" sz="2800" cap="none" dirty="0" smtClean="0"/>
              <a:t>employés</a:t>
            </a:r>
            <a:r>
              <a:rPr lang="fr-DZ" sz="2800" cap="none" dirty="0" smtClean="0"/>
              <a:t>.</a:t>
            </a:r>
            <a:r>
              <a:rPr lang="fr-FR" sz="2800" cap="none" dirty="0"/>
              <a:t> Les cobots (robots collaboratifs) tels que les bras mécanisés ou les machines d'emballage, se chargent d'une partie de l'effort physique nécessaire au picking et au packing pour limiter la fatigue des opérateurs. </a:t>
            </a:r>
            <a:r>
              <a:rPr lang="fr-DZ" sz="2800" cap="none" dirty="0" smtClean="0"/>
              <a:t/>
            </a:r>
            <a:br>
              <a:rPr lang="fr-DZ" sz="2800" cap="none" dirty="0" smtClean="0"/>
            </a:br>
            <a:r>
              <a:rPr lang="fr-FR" sz="2800" cap="none" dirty="0"/>
              <a:t>Issus de l’anglais, les termes « picking » et « packing » se sont installés dans le vocabulaire de la logistique globale afin d’identifier certains groupes de tâches ayant lieu dans tout entrepôt ou plateforme logistique</a:t>
            </a:r>
            <a:r>
              <a:rPr lang="fr-FR" sz="2800" cap="none" dirty="0" smtClean="0"/>
              <a:t>.</a:t>
            </a:r>
            <a:r>
              <a:rPr lang="fr-DZ" sz="2800" cap="none" dirty="0" smtClean="0"/>
              <a:t/>
            </a:r>
            <a:br>
              <a:rPr lang="fr-DZ" sz="2800" cap="none" dirty="0" smtClean="0"/>
            </a:br>
            <a:r>
              <a:rPr lang="fr-DZ" sz="2800" cap="none" dirty="0" smtClean="0"/>
              <a:t>*</a:t>
            </a:r>
            <a:r>
              <a:rPr lang="fr-FR" sz="2800" b="1" cap="none" dirty="0"/>
              <a:t>le picking </a:t>
            </a:r>
            <a:r>
              <a:rPr lang="fr-FR" sz="2800" cap="none" dirty="0"/>
              <a:t>fait partie des différentes étapes du processus de préparation des </a:t>
            </a:r>
            <a:r>
              <a:rPr lang="fr-FR" sz="2800" cap="none" dirty="0" smtClean="0"/>
              <a:t>commandes</a:t>
            </a:r>
            <a:r>
              <a:rPr lang="fr-DZ" sz="2800" cap="none" dirty="0" smtClean="0"/>
              <a:t>;</a:t>
            </a:r>
            <a:br>
              <a:rPr lang="fr-DZ" sz="2800" cap="none" dirty="0" smtClean="0"/>
            </a:br>
            <a:r>
              <a:rPr lang="fr-DZ" sz="2800" cap="none" dirty="0" smtClean="0"/>
              <a:t>*</a:t>
            </a:r>
            <a:r>
              <a:rPr lang="fr-FR" sz="2800" b="1" cap="none" dirty="0"/>
              <a:t>le packing </a:t>
            </a:r>
            <a:r>
              <a:rPr lang="fr-FR" sz="2800" cap="none" dirty="0"/>
              <a:t>se réfère au processus de conditionnement et d'emballage des commandes avant leur expédition.</a:t>
            </a:r>
            <a:endParaRPr lang="en-US" sz="2800" cap="none" dirty="0"/>
          </a:p>
        </p:txBody>
      </p:sp>
    </p:spTree>
    <p:extLst>
      <p:ext uri="{BB962C8B-B14F-4D97-AF65-F5344CB8AC3E}">
        <p14:creationId xmlns:p14="http://schemas.microsoft.com/office/powerpoint/2010/main" val="26527204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stretch>
            <a:fillRect/>
          </a:stretch>
        </p:blipFill>
        <p:spPr>
          <a:xfrm>
            <a:off x="7942218" y="2398310"/>
            <a:ext cx="4249779" cy="4368250"/>
          </a:xfrm>
          <a:prstGeom prst="rect">
            <a:avLst/>
          </a:prstGeom>
        </p:spPr>
      </p:pic>
      <p:pic>
        <p:nvPicPr>
          <p:cNvPr id="5" name="Image 4"/>
          <p:cNvPicPr>
            <a:picLocks noChangeAspect="1"/>
          </p:cNvPicPr>
          <p:nvPr/>
        </p:nvPicPr>
        <p:blipFill>
          <a:blip r:embed="rId3"/>
          <a:stretch>
            <a:fillRect/>
          </a:stretch>
        </p:blipFill>
        <p:spPr>
          <a:xfrm>
            <a:off x="4519749" y="2398310"/>
            <a:ext cx="3422469" cy="4164499"/>
          </a:xfrm>
          <a:prstGeom prst="rect">
            <a:avLst/>
          </a:prstGeom>
        </p:spPr>
      </p:pic>
      <p:pic>
        <p:nvPicPr>
          <p:cNvPr id="3" name="Image 2"/>
          <p:cNvPicPr>
            <a:picLocks noChangeAspect="1"/>
          </p:cNvPicPr>
          <p:nvPr/>
        </p:nvPicPr>
        <p:blipFill>
          <a:blip r:embed="rId4"/>
          <a:stretch>
            <a:fillRect/>
          </a:stretch>
        </p:blipFill>
        <p:spPr>
          <a:xfrm>
            <a:off x="0" y="2386252"/>
            <a:ext cx="4519749" cy="4380308"/>
          </a:xfrm>
          <a:prstGeom prst="rect">
            <a:avLst/>
          </a:prstGeom>
        </p:spPr>
      </p:pic>
      <p:sp>
        <p:nvSpPr>
          <p:cNvPr id="2" name="Titre 1"/>
          <p:cNvSpPr>
            <a:spLocks noGrp="1"/>
          </p:cNvSpPr>
          <p:nvPr>
            <p:ph type="title"/>
          </p:nvPr>
        </p:nvSpPr>
        <p:spPr>
          <a:xfrm>
            <a:off x="0" y="0"/>
            <a:ext cx="12191997" cy="6857999"/>
          </a:xfrm>
        </p:spPr>
        <p:txBody>
          <a:bodyPr anchor="t">
            <a:normAutofit/>
          </a:bodyPr>
          <a:lstStyle/>
          <a:p>
            <a:pPr algn="l"/>
            <a:r>
              <a:rPr lang="fr-DZ" sz="2800" cap="none" dirty="0" smtClean="0"/>
              <a:t>D/</a:t>
            </a:r>
            <a:r>
              <a:rPr lang="fr-FR" sz="2800" b="1" cap="none" dirty="0" smtClean="0"/>
              <a:t>Maîtrise de l’entrepôt grâce aux logiciels WMS et à la technologie IDO</a:t>
            </a:r>
            <a:r>
              <a:rPr lang="fr-DZ" sz="2800" b="1" cap="none" dirty="0" smtClean="0"/>
              <a:t> (</a:t>
            </a:r>
            <a:r>
              <a:rPr lang="en-US" sz="2800" b="1" cap="none" dirty="0"/>
              <a:t>Internet </a:t>
            </a:r>
            <a:r>
              <a:rPr lang="en-US" sz="2800" b="1" cap="none" dirty="0" smtClean="0"/>
              <a:t> </a:t>
            </a:r>
            <a:r>
              <a:rPr lang="fr-DZ" sz="2800" b="1" cap="none" dirty="0" smtClean="0"/>
              <a:t>Des Ob</a:t>
            </a:r>
            <a:r>
              <a:rPr lang="en-US" sz="2800" b="1" cap="none" dirty="0" smtClean="0"/>
              <a:t>jets)</a:t>
            </a:r>
            <a:r>
              <a:rPr lang="fr-DZ" sz="2800" b="1" cap="none" dirty="0" smtClean="0"/>
              <a:t>: </a:t>
            </a:r>
            <a:r>
              <a:rPr lang="fr-FR" sz="2800" b="1" cap="none" dirty="0" smtClean="0"/>
              <a:t/>
            </a:r>
            <a:br>
              <a:rPr lang="fr-FR" sz="2800" b="1" cap="none" dirty="0" smtClean="0"/>
            </a:br>
            <a:r>
              <a:rPr lang="fr-FR" sz="2800" b="1" cap="none" dirty="0" smtClean="0"/>
              <a:t>- </a:t>
            </a:r>
            <a:r>
              <a:rPr lang="fr-FR" sz="2800" cap="none" dirty="0" smtClean="0"/>
              <a:t>le </a:t>
            </a:r>
            <a:r>
              <a:rPr lang="fr-FR" sz="2800" b="1" cap="none" dirty="0"/>
              <a:t>WMS</a:t>
            </a:r>
            <a:r>
              <a:rPr lang="fr-FR" sz="2800" cap="none" dirty="0"/>
              <a:t> organise les tâches liées à la réception de marchandises, au picking, à la préparation de commandes et à l'expédition des produits</a:t>
            </a:r>
            <a:r>
              <a:rPr lang="fr-FR" sz="2800" cap="none" dirty="0" smtClean="0"/>
              <a:t>.</a:t>
            </a:r>
            <a:r>
              <a:rPr lang="fr-FR" sz="2800" cap="none" dirty="0"/>
              <a:t/>
            </a:r>
            <a:br>
              <a:rPr lang="fr-FR" sz="2800" cap="none" dirty="0"/>
            </a:br>
            <a:r>
              <a:rPr lang="fr-FR" sz="2800" cap="none" dirty="0" smtClean="0"/>
              <a:t>-l’ </a:t>
            </a:r>
            <a:r>
              <a:rPr lang="fr-FR" sz="2800" b="1" cap="none" dirty="0" smtClean="0"/>
              <a:t>IDO</a:t>
            </a:r>
            <a:r>
              <a:rPr lang="fr-FR" sz="2800" cap="none" dirty="0" smtClean="0"/>
              <a:t> </a:t>
            </a:r>
            <a:r>
              <a:rPr lang="fr-FR" sz="2800" cap="none" dirty="0"/>
              <a:t>ou Internet des </a:t>
            </a:r>
            <a:r>
              <a:rPr lang="fr-FR" sz="2800" cap="none" dirty="0" smtClean="0"/>
              <a:t>objets </a:t>
            </a:r>
            <a:r>
              <a:rPr lang="fr-FR" sz="2800" cap="none" dirty="0"/>
              <a:t>est indispensable au transfert des informations de l'environnement réel vers celui du numérique. Il peut s’agir, entre autres, de tablettes (</a:t>
            </a:r>
            <a:r>
              <a:rPr lang="fr-FR" sz="2800" b="1" cap="none" dirty="0" err="1"/>
              <a:t>Pallet</a:t>
            </a:r>
            <a:r>
              <a:rPr lang="fr-FR" sz="2800" b="1" cap="none" dirty="0"/>
              <a:t> </a:t>
            </a:r>
            <a:r>
              <a:rPr lang="fr-FR" sz="2800" b="1" cap="none" dirty="0" err="1"/>
              <a:t>Shuttle</a:t>
            </a:r>
            <a:r>
              <a:rPr lang="fr-FR" sz="2800" cap="none" dirty="0"/>
              <a:t>), </a:t>
            </a:r>
            <a:r>
              <a:rPr lang="fr-FR" sz="2800" b="1" cap="none" dirty="0"/>
              <a:t>d’écouteurs </a:t>
            </a:r>
            <a:r>
              <a:rPr lang="fr-FR" sz="2800" cap="none" dirty="0"/>
              <a:t>(</a:t>
            </a:r>
            <a:r>
              <a:rPr lang="fr-FR" sz="2800" b="1" cap="none" dirty="0" err="1"/>
              <a:t>voice</a:t>
            </a:r>
            <a:r>
              <a:rPr lang="fr-FR" sz="2800" b="1" cap="none" dirty="0"/>
              <a:t> picking</a:t>
            </a:r>
            <a:r>
              <a:rPr lang="fr-FR" sz="2800" cap="none" dirty="0"/>
              <a:t>), </a:t>
            </a:r>
            <a:r>
              <a:rPr lang="fr-FR" sz="2800" b="1" cap="none" dirty="0"/>
              <a:t>de lecteurs radiofréquence ou de balises lumineuses (</a:t>
            </a:r>
            <a:r>
              <a:rPr lang="fr-FR" sz="2800" b="1" cap="none" dirty="0" err="1"/>
              <a:t>pick</a:t>
            </a:r>
            <a:r>
              <a:rPr lang="fr-FR" sz="2800" b="1" cap="none" dirty="0"/>
              <a:t>-to-light).</a:t>
            </a:r>
            <a:endParaRPr lang="en-US" sz="2800" b="1" cap="none" dirty="0"/>
          </a:p>
        </p:txBody>
      </p:sp>
      <p:pic>
        <p:nvPicPr>
          <p:cNvPr id="4" name="Image 3"/>
          <p:cNvPicPr>
            <a:picLocks noChangeAspect="1"/>
          </p:cNvPicPr>
          <p:nvPr/>
        </p:nvPicPr>
        <p:blipFill>
          <a:blip r:embed="rId5"/>
          <a:stretch>
            <a:fillRect/>
          </a:stretch>
        </p:blipFill>
        <p:spPr>
          <a:xfrm>
            <a:off x="0" y="5698647"/>
            <a:ext cx="1870564" cy="864162"/>
          </a:xfrm>
          <a:prstGeom prst="rect">
            <a:avLst/>
          </a:prstGeom>
        </p:spPr>
      </p:pic>
      <p:sp>
        <p:nvSpPr>
          <p:cNvPr id="12" name="Flèche courbée vers la gauche 11"/>
          <p:cNvSpPr/>
          <p:nvPr/>
        </p:nvSpPr>
        <p:spPr>
          <a:xfrm>
            <a:off x="1188721" y="2704011"/>
            <a:ext cx="1306286" cy="3344091"/>
          </a:xfrm>
          <a:prstGeom prst="curvedLeftArrow">
            <a:avLst/>
          </a:prstGeom>
          <a:solidFill>
            <a:schemeClr val="bg2">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40171993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89210"/>
            <a:ext cx="12191999" cy="6926249"/>
          </a:xfrm>
        </p:spPr>
        <p:txBody>
          <a:bodyPr anchor="t">
            <a:normAutofit fontScale="90000"/>
          </a:bodyPr>
          <a:lstStyle/>
          <a:p>
            <a:pPr algn="l">
              <a:lnSpc>
                <a:spcPct val="150000"/>
              </a:lnSpc>
            </a:pPr>
            <a:r>
              <a:rPr lang="fr-FR" sz="4000" b="1" i="1" cap="none" dirty="0" smtClean="0">
                <a:effectLst>
                  <a:outerShdw blurRad="38100" dist="38100" dir="2700000" algn="tl">
                    <a:srgbClr val="000000">
                      <a:alpha val="43137"/>
                    </a:srgbClr>
                  </a:outerShdw>
                </a:effectLst>
              </a:rPr>
              <a:t>2/la gestion des chaînes logistiques intégrées</a:t>
            </a:r>
            <a:r>
              <a:rPr lang="fr-FR" sz="2800" cap="none" dirty="0" smtClean="0"/>
              <a:t>:</a:t>
            </a:r>
            <a:r>
              <a:rPr lang="fr-FR" sz="2800" cap="none" dirty="0"/>
              <a:t/>
            </a:r>
            <a:br>
              <a:rPr lang="fr-FR" sz="2800" cap="none" dirty="0"/>
            </a:br>
            <a:r>
              <a:rPr lang="fr-FR" sz="2800" cap="none" dirty="0" smtClean="0"/>
              <a:t>	</a:t>
            </a:r>
            <a:r>
              <a:rPr lang="fr-FR" sz="3200" cap="none" dirty="0" smtClean="0"/>
              <a:t>Cette approche est centrée sur les relations entre plusieurs sites d’une même entreprise, voire intégrant quelques fournisseurs ou clients directs de cette entreprise</a:t>
            </a:r>
            <a:r>
              <a:rPr lang="fr-DZ" sz="3200" cap="none" dirty="0" smtClean="0"/>
              <a:t>.</a:t>
            </a:r>
            <a:br>
              <a:rPr lang="fr-DZ" sz="3200" cap="none" dirty="0" smtClean="0"/>
            </a:br>
            <a:r>
              <a:rPr lang="fr-FR" sz="3200" cap="none" dirty="0" smtClean="0"/>
              <a:t>	La </a:t>
            </a:r>
            <a:r>
              <a:rPr lang="fr-FR" sz="3200" cap="none" dirty="0"/>
              <a:t>notion de logistique intégrée est apparue pour faire face à l'évolution du marché. L'évolution de la demande et l'existence de concurrents ont obligé les entreprises à rechercher des stratégies pour optimiser leurs opérations, accélérer les cycles et minimiser les coûts. La coordination des différents services d'une organisation permet de disposer d'un fonctionnement agile et flexible qui contribue à répondre rapidement et précisément aux nouvelles tendances</a:t>
            </a:r>
            <a:r>
              <a:rPr lang="fr-FR" sz="2800" cap="none" dirty="0"/>
              <a:t>.</a:t>
            </a:r>
            <a:endParaRPr lang="en-US" sz="2800" cap="none" dirty="0"/>
          </a:p>
        </p:txBody>
      </p:sp>
    </p:spTree>
    <p:extLst>
      <p:ext uri="{BB962C8B-B14F-4D97-AF65-F5344CB8AC3E}">
        <p14:creationId xmlns:p14="http://schemas.microsoft.com/office/powerpoint/2010/main" val="959354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12192000" cy="6858000"/>
          </a:xfrm>
        </p:spPr>
        <p:txBody>
          <a:bodyPr>
            <a:noAutofit/>
          </a:bodyPr>
          <a:lstStyle/>
          <a:p>
            <a:pPr algn="l">
              <a:lnSpc>
                <a:spcPct val="150000"/>
              </a:lnSpc>
            </a:pPr>
            <a:r>
              <a:rPr lang="fr-DZ" b="1" cap="none" dirty="0" smtClean="0"/>
              <a:t>2.1/</a:t>
            </a:r>
            <a:r>
              <a:rPr lang="fr-FR" b="1" cap="none" dirty="0" smtClean="0"/>
              <a:t>Les avantages de la logistique intégrée</a:t>
            </a:r>
            <a:r>
              <a:rPr lang="fr-DZ" cap="none" dirty="0"/>
              <a:t/>
            </a:r>
            <a:br>
              <a:rPr lang="fr-DZ" cap="none" dirty="0"/>
            </a:br>
            <a:r>
              <a:rPr lang="fr-FR" sz="2800" cap="none" dirty="0" smtClean="0"/>
              <a:t>la logistique intégrée coordonne les opérations, les services et les flux, et </a:t>
            </a:r>
            <a:r>
              <a:rPr lang="fr-DZ" sz="2800" cap="none" dirty="0" smtClean="0"/>
              <a:t>elle </a:t>
            </a:r>
            <a:r>
              <a:rPr lang="fr-FR" sz="2800" cap="none" dirty="0" smtClean="0"/>
              <a:t>a les avantages suivants :</a:t>
            </a:r>
            <a:r>
              <a:rPr lang="fr-DZ" sz="2800" cap="none" dirty="0" smtClean="0"/>
              <a:t/>
            </a:r>
            <a:br>
              <a:rPr lang="fr-DZ" sz="2800" cap="none" dirty="0" smtClean="0"/>
            </a:br>
            <a:r>
              <a:rPr lang="fr-DZ" sz="2800" cap="none" dirty="0" smtClean="0"/>
              <a:t>*</a:t>
            </a:r>
            <a:r>
              <a:rPr lang="fr-FR" sz="2800" b="1" cap="none" dirty="0" smtClean="0"/>
              <a:t>Plus de rapidité</a:t>
            </a:r>
            <a:r>
              <a:rPr lang="fr-DZ" sz="2800" b="1" cap="none" dirty="0" smtClean="0"/>
              <a:t>:</a:t>
            </a:r>
            <a:r>
              <a:rPr lang="fr-FR" sz="2800" b="1" cap="none" dirty="0" smtClean="0"/>
              <a:t> </a:t>
            </a:r>
            <a:r>
              <a:rPr lang="fr-FR" sz="2800" cap="none" dirty="0" smtClean="0"/>
              <a:t>La suppression des obstacles et l’amélioration des opérations générant le plus de valeur lors de la fabrication des produits se traduit par de l'agilité.</a:t>
            </a:r>
            <a:r>
              <a:rPr lang="fr-DZ" sz="2800" cap="none" dirty="0" smtClean="0"/>
              <a:t> Répondre</a:t>
            </a:r>
            <a:r>
              <a:rPr lang="fr-FR" sz="2800" cap="none" dirty="0" smtClean="0"/>
              <a:t> plus rapidement aux besoins des clients, ainsi que de résoudre les incidents et problèmes éventuels.</a:t>
            </a:r>
            <a:br>
              <a:rPr lang="fr-FR" sz="2800" cap="none" dirty="0" smtClean="0"/>
            </a:br>
            <a:r>
              <a:rPr lang="fr-DZ" sz="2800" cap="none" dirty="0" smtClean="0"/>
              <a:t>*</a:t>
            </a:r>
            <a:r>
              <a:rPr lang="fr-FR" sz="2800" b="1" cap="none" dirty="0" smtClean="0"/>
              <a:t>Des entreprises plus compétitives</a:t>
            </a:r>
            <a:r>
              <a:rPr lang="fr-DZ" sz="2800" cap="none" dirty="0" smtClean="0"/>
              <a:t>: </a:t>
            </a:r>
            <a:r>
              <a:rPr lang="fr-FR" sz="2800" cap="none" dirty="0" smtClean="0"/>
              <a:t>Grâce à une logistique résistante et intégrée, les entreprises sont plus compétitives et peuvent ainsi se développer et explorer de nouveaux marchés.</a:t>
            </a:r>
            <a:br>
              <a:rPr lang="fr-FR" sz="2800" cap="none" dirty="0" smtClean="0"/>
            </a:br>
            <a:endParaRPr lang="en-US" sz="2800" cap="none" dirty="0"/>
          </a:p>
        </p:txBody>
      </p:sp>
    </p:spTree>
    <p:extLst>
      <p:ext uri="{BB962C8B-B14F-4D97-AF65-F5344CB8AC3E}">
        <p14:creationId xmlns:p14="http://schemas.microsoft.com/office/powerpoint/2010/main" val="58410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 y="1"/>
            <a:ext cx="11941790" cy="6858000"/>
          </a:xfrm>
        </p:spPr>
        <p:txBody>
          <a:bodyPr anchor="t">
            <a:noAutofit/>
          </a:bodyPr>
          <a:lstStyle/>
          <a:p>
            <a:pPr algn="l">
              <a:lnSpc>
                <a:spcPct val="100000"/>
              </a:lnSpc>
            </a:pPr>
            <a:r>
              <a:rPr lang="fr-FR" sz="2800" b="1" cap="none" dirty="0" smtClean="0"/>
              <a:t>*</a:t>
            </a:r>
            <a:r>
              <a:rPr lang="fr-FR" sz="3200" b="1" cap="none" dirty="0" smtClean="0"/>
              <a:t>Des </a:t>
            </a:r>
            <a:r>
              <a:rPr lang="fr-FR" sz="3200" b="1" cap="none" dirty="0"/>
              <a:t>coûts réduits: </a:t>
            </a:r>
            <a:r>
              <a:rPr lang="fr-FR" sz="3200" cap="none" dirty="0"/>
              <a:t>Il est essentiel de connaître les tenants et les aboutissants de sa chaîne logistique pour mettre en place des mesures d’amélioration et optimiser les processus. Des performances plus élevées: se traduisent par des coûts logistiques plus faibles.</a:t>
            </a:r>
            <a:br>
              <a:rPr lang="fr-FR" sz="3200" cap="none" dirty="0"/>
            </a:br>
            <a:r>
              <a:rPr lang="fr-DZ" sz="3200" cap="none" dirty="0" smtClean="0"/>
              <a:t>*</a:t>
            </a:r>
            <a:r>
              <a:rPr lang="fr-FR" sz="3200" b="1" cap="none" dirty="0" smtClean="0"/>
              <a:t>Une flexibilité totale</a:t>
            </a:r>
            <a:r>
              <a:rPr lang="fr-DZ" sz="3200" cap="none" dirty="0"/>
              <a:t>:</a:t>
            </a:r>
            <a:r>
              <a:rPr lang="fr-FR" sz="3200" cap="none" dirty="0" smtClean="0"/>
              <a:t> Grâce à la logistique intégrée, les entreprises peuvent facilement gérer un plus grand nombre de références et s'adapter à des environnements changeants et imprévisibles.</a:t>
            </a:r>
            <a:br>
              <a:rPr lang="fr-FR" sz="3200" cap="none" dirty="0" smtClean="0"/>
            </a:br>
            <a:r>
              <a:rPr lang="fr-DZ" sz="3200" cap="none" dirty="0" smtClean="0"/>
              <a:t>*</a:t>
            </a:r>
            <a:r>
              <a:rPr lang="fr-FR" sz="3200" b="1" cap="none" dirty="0" smtClean="0"/>
              <a:t>Une gestion efficace des stocks</a:t>
            </a:r>
            <a:r>
              <a:rPr lang="fr-DZ" sz="3200" b="1" cap="none" dirty="0" smtClean="0"/>
              <a:t>:</a:t>
            </a:r>
            <a:r>
              <a:rPr lang="fr-FR" sz="3200" cap="none" dirty="0" smtClean="0"/>
              <a:t> Lorsque toutes les informations des différents services sont partagées, la gestion des marchandises est alors infaillible. De cette façon, seuls les articles nécessaires à la prestation du service sont en stock.</a:t>
            </a:r>
            <a:r>
              <a:rPr lang="fr-DZ" sz="3200" cap="none" dirty="0" smtClean="0"/>
              <a:t/>
            </a:r>
            <a:br>
              <a:rPr lang="fr-DZ" sz="3200" cap="none" dirty="0" smtClean="0"/>
            </a:br>
            <a:r>
              <a:rPr lang="fr-DZ" sz="3200" cap="none" dirty="0" smtClean="0"/>
              <a:t/>
            </a:r>
            <a:br>
              <a:rPr lang="fr-DZ" sz="3200" cap="none" dirty="0" smtClean="0"/>
            </a:br>
            <a:r>
              <a:rPr lang="fr-FR" sz="3200" cap="none" dirty="0"/>
              <a:t/>
            </a:r>
            <a:br>
              <a:rPr lang="fr-FR" sz="3200" cap="none" dirty="0"/>
            </a:br>
            <a:endParaRPr lang="en-US" sz="3200" cap="none" dirty="0"/>
          </a:p>
        </p:txBody>
      </p:sp>
    </p:spTree>
    <p:extLst>
      <p:ext uri="{BB962C8B-B14F-4D97-AF65-F5344CB8AC3E}">
        <p14:creationId xmlns:p14="http://schemas.microsoft.com/office/powerpoint/2010/main" val="21324041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091916" cy="6740307"/>
          </a:xfrm>
          <a:prstGeom prst="rect">
            <a:avLst/>
          </a:prstGeom>
        </p:spPr>
        <p:txBody>
          <a:bodyPr wrap="square">
            <a:spAutoFit/>
          </a:bodyPr>
          <a:lstStyle/>
          <a:p>
            <a:pPr>
              <a:lnSpc>
                <a:spcPct val="150000"/>
              </a:lnSpc>
            </a:pPr>
            <a:r>
              <a:rPr lang="fr-FR" sz="3200" b="1" dirty="0"/>
              <a:t>La première étape pour passer à la logistique intégrée:</a:t>
            </a:r>
            <a:r>
              <a:rPr lang="fr-FR" sz="3200" dirty="0"/>
              <a:t>	</a:t>
            </a:r>
            <a:br>
              <a:rPr lang="fr-FR" sz="3200" dirty="0"/>
            </a:br>
            <a:r>
              <a:rPr lang="fr-FR" sz="3200" dirty="0"/>
              <a:t>	Consiste à sensibiliser tous les services de l'entreprise. Afin de pouvoir évaluer les ressources et les processus internes, les travailleurs doivent connaitre les étapes intermédiaires entre la fabrication d'un produit et sa livraison au client. Ensuite, il est nécessaire d'analyser les facteurs externes tels que la concurrence, de proposer des scénarios de crise possibles et de créer des stratégies et des alternatives destinées à améliorer la compétitivité.</a:t>
            </a:r>
            <a:br>
              <a:rPr lang="fr-FR" sz="3200" dirty="0"/>
            </a:br>
            <a:endParaRPr lang="en-US" sz="3200" dirty="0"/>
          </a:p>
        </p:txBody>
      </p:sp>
    </p:spTree>
    <p:extLst>
      <p:ext uri="{BB962C8B-B14F-4D97-AF65-F5344CB8AC3E}">
        <p14:creationId xmlns:p14="http://schemas.microsoft.com/office/powerpoint/2010/main" val="34562897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6857999"/>
          </a:xfrm>
        </p:spPr>
        <p:txBody>
          <a:bodyPr anchor="t">
            <a:noAutofit/>
          </a:bodyPr>
          <a:lstStyle/>
          <a:p>
            <a:pPr algn="l">
              <a:lnSpc>
                <a:spcPct val="150000"/>
              </a:lnSpc>
            </a:pPr>
            <a:r>
              <a:rPr lang="fr-FR" sz="3200" cap="none" dirty="0">
                <a:solidFill>
                  <a:prstClr val="black"/>
                </a:solidFill>
              </a:rPr>
              <a:t>Voici quelques éléments pertinents à analyser </a:t>
            </a:r>
            <a:r>
              <a:rPr lang="fr-FR" sz="3200" cap="none" dirty="0" smtClean="0">
                <a:solidFill>
                  <a:prstClr val="black"/>
                </a:solidFill>
              </a:rPr>
              <a:t>:</a:t>
            </a:r>
            <a:r>
              <a:rPr lang="fr-FR" sz="3200" cap="none" dirty="0">
                <a:solidFill>
                  <a:prstClr val="black"/>
                </a:solidFill>
              </a:rPr>
              <a:t/>
            </a:r>
            <a:br>
              <a:rPr lang="fr-FR" sz="3200" cap="none" dirty="0">
                <a:solidFill>
                  <a:prstClr val="black"/>
                </a:solidFill>
              </a:rPr>
            </a:br>
            <a:r>
              <a:rPr lang="fr-DZ" sz="3200" cap="none" dirty="0" smtClean="0">
                <a:solidFill>
                  <a:prstClr val="black"/>
                </a:solidFill>
              </a:rPr>
              <a:t>  </a:t>
            </a:r>
            <a:r>
              <a:rPr lang="fr-DZ" sz="3200" b="1" cap="none" dirty="0" smtClean="0">
                <a:solidFill>
                  <a:prstClr val="black"/>
                </a:solidFill>
              </a:rPr>
              <a:t>1)</a:t>
            </a:r>
            <a:r>
              <a:rPr lang="fr-FR" sz="3200" b="1" cap="none" dirty="0" smtClean="0">
                <a:solidFill>
                  <a:prstClr val="black"/>
                </a:solidFill>
              </a:rPr>
              <a:t>Produits </a:t>
            </a:r>
            <a:r>
              <a:rPr lang="fr-FR" sz="3200" cap="none" dirty="0">
                <a:solidFill>
                  <a:prstClr val="black"/>
                </a:solidFill>
              </a:rPr>
              <a:t>: les méthodes de fabrication de chaque produit sont analysées pour déterminer si </a:t>
            </a:r>
            <a:r>
              <a:rPr lang="fr-FR" sz="3200" cap="none" dirty="0" smtClean="0">
                <a:solidFill>
                  <a:prstClr val="black"/>
                </a:solidFill>
              </a:rPr>
              <a:t>les ressources </a:t>
            </a:r>
            <a:r>
              <a:rPr lang="fr-FR" sz="3200" cap="none" dirty="0">
                <a:solidFill>
                  <a:prstClr val="black"/>
                </a:solidFill>
              </a:rPr>
              <a:t>sont bien utilisées, si la qualité est suffisante pour répondre aux attentes des clients ou si un processus quelconque pourrait être optimisé.</a:t>
            </a:r>
            <a:br>
              <a:rPr lang="fr-FR" sz="3200" cap="none" dirty="0">
                <a:solidFill>
                  <a:prstClr val="black"/>
                </a:solidFill>
              </a:rPr>
            </a:br>
            <a:r>
              <a:rPr lang="fr-DZ" sz="3200" b="1" cap="none" dirty="0" smtClean="0">
                <a:solidFill>
                  <a:prstClr val="black"/>
                </a:solidFill>
              </a:rPr>
              <a:t>2)</a:t>
            </a:r>
            <a:r>
              <a:rPr lang="fr-FR" sz="3200" b="1" cap="none" dirty="0" smtClean="0">
                <a:solidFill>
                  <a:prstClr val="black"/>
                </a:solidFill>
              </a:rPr>
              <a:t>Communication </a:t>
            </a:r>
            <a:r>
              <a:rPr lang="fr-FR" sz="3200" cap="none" dirty="0">
                <a:solidFill>
                  <a:prstClr val="black"/>
                </a:solidFill>
              </a:rPr>
              <a:t>: tous les services doivent communiquer entre eux pour prendre les bonnes décisions. Ici, la communication est évaluée pour déterminer si elle est suffisamment fluide.</a:t>
            </a:r>
            <a:br>
              <a:rPr lang="fr-FR" sz="3200" cap="none" dirty="0">
                <a:solidFill>
                  <a:prstClr val="black"/>
                </a:solidFill>
              </a:rPr>
            </a:br>
            <a:r>
              <a:rPr lang="fr-FR" sz="3200" cap="none" dirty="0">
                <a:solidFill>
                  <a:prstClr val="black"/>
                </a:solidFill>
              </a:rPr>
              <a:t/>
            </a:r>
            <a:br>
              <a:rPr lang="fr-FR" sz="3200" cap="none" dirty="0">
                <a:solidFill>
                  <a:prstClr val="black"/>
                </a:solidFill>
              </a:rPr>
            </a:br>
            <a:endParaRPr lang="en-US" sz="3200" dirty="0"/>
          </a:p>
        </p:txBody>
      </p:sp>
    </p:spTree>
    <p:extLst>
      <p:ext uri="{BB962C8B-B14F-4D97-AF65-F5344CB8AC3E}">
        <p14:creationId xmlns:p14="http://schemas.microsoft.com/office/powerpoint/2010/main" val="34789190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1999" cy="5509200"/>
          </a:xfrm>
          <a:prstGeom prst="rect">
            <a:avLst/>
          </a:prstGeom>
        </p:spPr>
        <p:txBody>
          <a:bodyPr wrap="square">
            <a:spAutoFit/>
          </a:bodyPr>
          <a:lstStyle/>
          <a:p>
            <a:r>
              <a:rPr lang="fr-FR" sz="3200" b="1" dirty="0"/>
              <a:t>3)Entrepôt :</a:t>
            </a:r>
            <a:r>
              <a:rPr lang="fr-FR" sz="3200" dirty="0"/>
              <a:t> l'entrepôt est sans aucun doute un élément clé pour toute entreprise. L'organisation de l'espace disponible, des marchandises et des opérations a un impact positif sur la chaîne logistique (disponibilité élevée des produits, élimination des retards, agilité, etc.).</a:t>
            </a:r>
            <a:br>
              <a:rPr lang="fr-FR" sz="3200" dirty="0"/>
            </a:br>
            <a:r>
              <a:rPr lang="fr-FR" sz="3200" b="1" dirty="0"/>
              <a:t>4)Transport et livraison : </a:t>
            </a:r>
            <a:r>
              <a:rPr lang="fr-FR" sz="3200" dirty="0"/>
              <a:t>vous devez évaluer le déroulement de la distribution et de la livraison des produits aux clients, et le temps consacré. Un réseau de transport efficace garantit une logistique agile et une meilleure image aux yeux des clients. </a:t>
            </a:r>
            <a:endParaRPr lang="fr-FR" sz="3200" dirty="0" smtClean="0"/>
          </a:p>
          <a:p>
            <a:r>
              <a:rPr lang="fr-FR" sz="3200" b="1" dirty="0" smtClean="0"/>
              <a:t>5)Demande </a:t>
            </a:r>
            <a:r>
              <a:rPr lang="fr-FR" sz="3200" b="1" dirty="0"/>
              <a:t>:</a:t>
            </a:r>
            <a:r>
              <a:rPr lang="fr-FR" sz="3200" dirty="0"/>
              <a:t> la logistique ne se limite pas à l'envoi d'une commande lorsqu'un client le demande, elle consiste également à anticiper et être en capacité de le lui envoyer rapidement, au moment voulu.</a:t>
            </a:r>
            <a:endParaRPr lang="en-US" sz="3200" dirty="0"/>
          </a:p>
        </p:txBody>
      </p:sp>
    </p:spTree>
    <p:extLst>
      <p:ext uri="{BB962C8B-B14F-4D97-AF65-F5344CB8AC3E}">
        <p14:creationId xmlns:p14="http://schemas.microsoft.com/office/powerpoint/2010/main" val="20558911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401533" y="0"/>
            <a:ext cx="12594062" cy="6933905"/>
          </a:xfrm>
          <a:prstGeom prst="rect">
            <a:avLst/>
          </a:prstGeom>
        </p:spPr>
      </p:pic>
      <p:sp>
        <p:nvSpPr>
          <p:cNvPr id="4" name="ZoneTexte 3"/>
          <p:cNvSpPr txBox="1"/>
          <p:nvPr/>
        </p:nvSpPr>
        <p:spPr>
          <a:xfrm>
            <a:off x="7902055" y="6564573"/>
            <a:ext cx="3698542" cy="369332"/>
          </a:xfrm>
          <a:prstGeom prst="rect">
            <a:avLst/>
          </a:prstGeom>
          <a:noFill/>
        </p:spPr>
        <p:txBody>
          <a:bodyPr wrap="square" rtlCol="0">
            <a:spAutoFit/>
          </a:bodyPr>
          <a:lstStyle/>
          <a:p>
            <a:r>
              <a:rPr lang="fr-FR" b="1" dirty="0"/>
              <a:t>Gilles </a:t>
            </a:r>
            <a:r>
              <a:rPr lang="fr-FR" b="1" dirty="0" err="1"/>
              <a:t>Paché</a:t>
            </a:r>
            <a:r>
              <a:rPr lang="fr-FR" b="1" dirty="0"/>
              <a:t>  et Alain </a:t>
            </a:r>
            <a:r>
              <a:rPr lang="fr-FR" b="1" dirty="0" err="1"/>
              <a:t>Spalanzani</a:t>
            </a:r>
            <a:endParaRPr lang="fr-FR" b="1" dirty="0"/>
          </a:p>
        </p:txBody>
      </p:sp>
    </p:spTree>
    <p:extLst>
      <p:ext uri="{BB962C8B-B14F-4D97-AF65-F5344CB8AC3E}">
        <p14:creationId xmlns:p14="http://schemas.microsoft.com/office/powerpoint/2010/main" val="3067528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7999"/>
          </a:xfrm>
        </p:spPr>
        <p:txBody>
          <a:bodyPr anchor="t">
            <a:normAutofit fontScale="90000"/>
          </a:bodyPr>
          <a:lstStyle/>
          <a:p>
            <a:pPr algn="just">
              <a:lnSpc>
                <a:spcPct val="150000"/>
              </a:lnSpc>
            </a:pPr>
            <a:r>
              <a:rPr lang="fr-DZ" sz="4000" b="1" i="1" dirty="0" smtClean="0">
                <a:effectLst>
                  <a:outerShdw blurRad="38100" dist="38100" dir="2700000" algn="tl">
                    <a:srgbClr val="000000">
                      <a:alpha val="43137"/>
                    </a:srgbClr>
                  </a:outerShdw>
                </a:effectLst>
              </a:rPr>
              <a:t>3/l</a:t>
            </a:r>
            <a:r>
              <a:rPr lang="fr-DZ" sz="4000" b="1" i="1" cap="none" dirty="0" smtClean="0">
                <a:effectLst>
                  <a:outerShdw blurRad="38100" dist="38100" dir="2700000" algn="tl">
                    <a:srgbClr val="000000">
                      <a:alpha val="43137"/>
                    </a:srgbClr>
                  </a:outerShdw>
                </a:effectLst>
              </a:rPr>
              <a:t>a gestion des chaînes logistiques</a:t>
            </a:r>
            <a:r>
              <a:rPr lang="fr-DZ" sz="4000" b="1" i="1" cap="none" dirty="0">
                <a:solidFill>
                  <a:prstClr val="black"/>
                </a:solidFill>
                <a:effectLst>
                  <a:outerShdw blurRad="38100" dist="38100" dir="2700000" algn="tl">
                    <a:srgbClr val="000000">
                      <a:alpha val="43137"/>
                    </a:srgbClr>
                  </a:outerShdw>
                </a:effectLst>
              </a:rPr>
              <a:t> </a:t>
            </a:r>
            <a:r>
              <a:rPr lang="fr-DZ" sz="4000" b="1" i="1" cap="none" dirty="0" smtClean="0">
                <a:solidFill>
                  <a:prstClr val="black"/>
                </a:solidFill>
                <a:effectLst>
                  <a:outerShdw blurRad="38100" dist="38100" dir="2700000" algn="tl">
                    <a:srgbClr val="000000">
                      <a:alpha val="43137"/>
                    </a:srgbClr>
                  </a:outerShdw>
                </a:effectLst>
              </a:rPr>
              <a:t>collaboratrive</a:t>
            </a:r>
            <a:r>
              <a:rPr lang="fr-DZ" b="1" i="1" cap="none" dirty="0" smtClean="0">
                <a:solidFill>
                  <a:prstClr val="black"/>
                </a:solidFill>
                <a:effectLst>
                  <a:outerShdw blurRad="38100" dist="38100" dir="2700000" algn="tl">
                    <a:srgbClr val="000000">
                      <a:alpha val="43137"/>
                    </a:srgbClr>
                  </a:outerShdw>
                </a:effectLst>
              </a:rPr>
              <a:t/>
            </a:r>
            <a:br>
              <a:rPr lang="fr-DZ" b="1" i="1" cap="none" dirty="0" smtClean="0">
                <a:solidFill>
                  <a:prstClr val="black"/>
                </a:solidFill>
                <a:effectLst>
                  <a:outerShdw blurRad="38100" dist="38100" dir="2700000" algn="tl">
                    <a:srgbClr val="000000">
                      <a:alpha val="43137"/>
                    </a:srgbClr>
                  </a:outerShdw>
                </a:effectLst>
              </a:rPr>
            </a:br>
            <a:r>
              <a:rPr lang="fr-DZ" b="1" i="1" cap="none" dirty="0" smtClean="0">
                <a:solidFill>
                  <a:prstClr val="black"/>
                </a:solidFill>
                <a:effectLst>
                  <a:outerShdw blurRad="38100" dist="38100" dir="2700000" algn="tl">
                    <a:srgbClr val="000000">
                      <a:alpha val="43137"/>
                    </a:srgbClr>
                  </a:outerShdw>
                </a:effectLst>
              </a:rPr>
              <a:t>	</a:t>
            </a:r>
            <a:r>
              <a:rPr lang="fr-FR" cap="none" dirty="0" smtClean="0"/>
              <a:t>On peut parler de collaboration quand deux ou plusieurs organisations partagent grâce à un échange d'informations la responsabilité de la planification, de la gestion et de l'exécution ou de l'évaluation d'une activité. La collaboration est définie par le fait que plusieurs acteurs au sein d'une chaîne logistique coordonnent leurs flux physiques et d'information afin d'optimiser les processus de l'ensemble de la chaîne, du fournisseur le plus en amont au client le plus en </a:t>
            </a:r>
            <a:r>
              <a:rPr lang="fr-FR" cap="none" dirty="0"/>
              <a:t>aval. </a:t>
            </a:r>
            <a:r>
              <a:rPr lang="fr-DZ" cap="none" dirty="0" smtClean="0"/>
              <a:t/>
            </a:r>
            <a:br>
              <a:rPr lang="fr-DZ" cap="none" dirty="0" smtClean="0"/>
            </a:br>
            <a:r>
              <a:rPr lang="fr-DZ" cap="none" dirty="0" smtClean="0"/>
              <a:t>	</a:t>
            </a:r>
            <a:endParaRPr lang="en-US" b="1" i="1"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59192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7999"/>
          </a:xfrm>
        </p:spPr>
        <p:txBody>
          <a:bodyPr anchor="t">
            <a:normAutofit fontScale="90000"/>
          </a:bodyPr>
          <a:lstStyle/>
          <a:p>
            <a:pPr algn="l">
              <a:lnSpc>
                <a:spcPct val="150000"/>
              </a:lnSpc>
            </a:pPr>
            <a:r>
              <a:rPr lang="fr-DZ" sz="3200" cap="none" dirty="0" smtClean="0">
                <a:solidFill>
                  <a:prstClr val="black"/>
                </a:solidFill>
              </a:rPr>
              <a:t>	</a:t>
            </a:r>
            <a:r>
              <a:rPr lang="fr-FR" sz="3100" cap="none" dirty="0" smtClean="0">
                <a:solidFill>
                  <a:prstClr val="black"/>
                </a:solidFill>
              </a:rPr>
              <a:t>Cette</a:t>
            </a:r>
            <a:r>
              <a:rPr lang="fr-DZ" sz="3100" cap="none" dirty="0" smtClean="0">
                <a:solidFill>
                  <a:prstClr val="black"/>
                </a:solidFill>
              </a:rPr>
              <a:t> </a:t>
            </a:r>
            <a:r>
              <a:rPr lang="fr-FR" sz="3100" cap="none" dirty="0">
                <a:solidFill>
                  <a:prstClr val="black"/>
                </a:solidFill>
              </a:rPr>
              <a:t>coordination des flux implique un échange d'information, un engagement à long terme de la</a:t>
            </a:r>
            <a:r>
              <a:rPr lang="fr-DZ" sz="3100" cap="none" dirty="0">
                <a:solidFill>
                  <a:prstClr val="black"/>
                </a:solidFill>
              </a:rPr>
              <a:t> </a:t>
            </a:r>
            <a:r>
              <a:rPr lang="fr-FR" sz="3100" cap="none" dirty="0">
                <a:solidFill>
                  <a:prstClr val="black"/>
                </a:solidFill>
              </a:rPr>
              <a:t>part des partenaires et une prise de décision partagée qui définissent la nature des relations</a:t>
            </a:r>
            <a:r>
              <a:rPr lang="fr-DZ" sz="3100" cap="none" dirty="0">
                <a:solidFill>
                  <a:prstClr val="black"/>
                </a:solidFill>
              </a:rPr>
              <a:t> </a:t>
            </a:r>
            <a:r>
              <a:rPr lang="fr-FR" sz="3100" cap="none" dirty="0">
                <a:solidFill>
                  <a:prstClr val="black"/>
                </a:solidFill>
              </a:rPr>
              <a:t>inter</a:t>
            </a:r>
            <a:r>
              <a:rPr lang="fr-DZ" sz="3100" cap="none" dirty="0">
                <a:solidFill>
                  <a:prstClr val="black"/>
                </a:solidFill>
              </a:rPr>
              <a:t>-</a:t>
            </a:r>
            <a:r>
              <a:rPr lang="fr-FR" sz="3100" cap="none" dirty="0">
                <a:solidFill>
                  <a:prstClr val="black"/>
                </a:solidFill>
              </a:rPr>
              <a:t>organisationnelles au sein d'une </a:t>
            </a:r>
            <a:r>
              <a:rPr lang="fr-FR" sz="3100" cap="none" dirty="0" err="1">
                <a:solidFill>
                  <a:prstClr val="black"/>
                </a:solidFill>
              </a:rPr>
              <a:t>supply</a:t>
            </a:r>
            <a:r>
              <a:rPr lang="fr-FR" sz="3100" cap="none" dirty="0">
                <a:solidFill>
                  <a:prstClr val="black"/>
                </a:solidFill>
              </a:rPr>
              <a:t> </a:t>
            </a:r>
            <a:r>
              <a:rPr lang="fr-FR" sz="3100" cap="none" dirty="0" err="1">
                <a:solidFill>
                  <a:prstClr val="black"/>
                </a:solidFill>
              </a:rPr>
              <a:t>chain</a:t>
            </a:r>
            <a:r>
              <a:rPr lang="fr-FR" sz="3100" cap="none" dirty="0">
                <a:solidFill>
                  <a:prstClr val="black"/>
                </a:solidFill>
              </a:rPr>
              <a:t>. Ces relations peuvent être mesurées selon</a:t>
            </a:r>
            <a:r>
              <a:rPr lang="fr-DZ" sz="3100" cap="none" dirty="0">
                <a:solidFill>
                  <a:prstClr val="black"/>
                </a:solidFill>
              </a:rPr>
              <a:t> </a:t>
            </a:r>
            <a:r>
              <a:rPr lang="fr-FR" sz="3100" cap="none" dirty="0">
                <a:solidFill>
                  <a:prstClr val="black"/>
                </a:solidFill>
              </a:rPr>
              <a:t>deux dimensions, </a:t>
            </a:r>
            <a:r>
              <a:rPr lang="fr-DZ" sz="3100" cap="none" dirty="0" smtClean="0">
                <a:solidFill>
                  <a:prstClr val="black"/>
                </a:solidFill>
              </a:rPr>
              <a:t/>
            </a:r>
            <a:br>
              <a:rPr lang="fr-DZ" sz="3100" cap="none" dirty="0" smtClean="0">
                <a:solidFill>
                  <a:prstClr val="black"/>
                </a:solidFill>
              </a:rPr>
            </a:br>
            <a:r>
              <a:rPr lang="fr-DZ" sz="3100" cap="none" dirty="0">
                <a:solidFill>
                  <a:prstClr val="black"/>
                </a:solidFill>
              </a:rPr>
              <a:t>*</a:t>
            </a:r>
            <a:r>
              <a:rPr lang="fr-FR" sz="3100" cap="none" dirty="0" smtClean="0">
                <a:solidFill>
                  <a:prstClr val="black"/>
                </a:solidFill>
              </a:rPr>
              <a:t>l'une </a:t>
            </a:r>
            <a:r>
              <a:rPr lang="fr-FR" sz="3100" b="1" cap="none" dirty="0">
                <a:solidFill>
                  <a:prstClr val="black"/>
                </a:solidFill>
              </a:rPr>
              <a:t>quantitative</a:t>
            </a:r>
            <a:r>
              <a:rPr lang="fr-FR" sz="3100" cap="none" dirty="0">
                <a:solidFill>
                  <a:prstClr val="black"/>
                </a:solidFill>
              </a:rPr>
              <a:t> qui fait référence à la fréquence des échanges entre les</a:t>
            </a:r>
            <a:r>
              <a:rPr lang="fr-DZ" sz="3100" cap="none" dirty="0">
                <a:solidFill>
                  <a:prstClr val="black"/>
                </a:solidFill>
              </a:rPr>
              <a:t> </a:t>
            </a:r>
            <a:r>
              <a:rPr lang="fr-FR" sz="3100" cap="none" dirty="0">
                <a:solidFill>
                  <a:prstClr val="black"/>
                </a:solidFill>
              </a:rPr>
              <a:t>partenaires, </a:t>
            </a:r>
            <a:r>
              <a:rPr lang="fr-DZ" sz="3100" cap="none" dirty="0" smtClean="0">
                <a:solidFill>
                  <a:prstClr val="black"/>
                </a:solidFill>
              </a:rPr>
              <a:t/>
            </a:r>
            <a:br>
              <a:rPr lang="fr-DZ" sz="3100" cap="none" dirty="0" smtClean="0">
                <a:solidFill>
                  <a:prstClr val="black"/>
                </a:solidFill>
              </a:rPr>
            </a:br>
            <a:r>
              <a:rPr lang="fr-DZ" sz="3100" cap="none" dirty="0" smtClean="0">
                <a:solidFill>
                  <a:prstClr val="black"/>
                </a:solidFill>
              </a:rPr>
              <a:t>*</a:t>
            </a:r>
            <a:r>
              <a:rPr lang="fr-FR" sz="3100" cap="none" dirty="0" smtClean="0">
                <a:solidFill>
                  <a:prstClr val="black"/>
                </a:solidFill>
              </a:rPr>
              <a:t>l'autre </a:t>
            </a:r>
            <a:r>
              <a:rPr lang="fr-FR" sz="3100" b="1" cap="none" dirty="0">
                <a:solidFill>
                  <a:prstClr val="black"/>
                </a:solidFill>
              </a:rPr>
              <a:t>qualitative</a:t>
            </a:r>
            <a:r>
              <a:rPr lang="fr-FR" sz="3100" cap="none" dirty="0">
                <a:solidFill>
                  <a:prstClr val="black"/>
                </a:solidFill>
              </a:rPr>
              <a:t>, qui porte sur la nature des informations échangées, les activités logistiques supportées par ces échanges, les outils supports de ces échanges et le sens de l'échange entre les parties concernées.</a:t>
            </a:r>
            <a:br>
              <a:rPr lang="fr-FR" sz="3100" cap="none" dirty="0">
                <a:solidFill>
                  <a:prstClr val="black"/>
                </a:solidFill>
              </a:rPr>
            </a:br>
            <a:endParaRPr lang="en-US" sz="3100" dirty="0"/>
          </a:p>
        </p:txBody>
      </p:sp>
    </p:spTree>
    <p:extLst>
      <p:ext uri="{BB962C8B-B14F-4D97-AF65-F5344CB8AC3E}">
        <p14:creationId xmlns:p14="http://schemas.microsoft.com/office/powerpoint/2010/main" val="22314335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1219200"/>
          </a:xfrm>
        </p:spPr>
        <p:txBody>
          <a:bodyPr anchor="t">
            <a:noAutofit/>
          </a:bodyPr>
          <a:lstStyle/>
          <a:p>
            <a:pPr algn="l">
              <a:lnSpc>
                <a:spcPct val="100000"/>
              </a:lnSpc>
            </a:pPr>
            <a:r>
              <a:rPr lang="fr-FR" sz="3200" b="1" cap="none" dirty="0" smtClean="0"/>
              <a:t>Présentation des pratiques collaboratives en fonction des processus clé de la </a:t>
            </a:r>
            <a:r>
              <a:rPr lang="fr-FR" sz="3200" b="1" cap="none" dirty="0" err="1" smtClean="0"/>
              <a:t>supply</a:t>
            </a:r>
            <a:r>
              <a:rPr lang="fr-FR" sz="3200" b="1" cap="none" dirty="0" smtClean="0"/>
              <a:t> </a:t>
            </a:r>
            <a:r>
              <a:rPr lang="fr-FR" sz="3200" b="1" cap="none" dirty="0" err="1" smtClean="0"/>
              <a:t>chain</a:t>
            </a:r>
            <a:endParaRPr lang="en-US" sz="3200" b="1" cap="none" dirty="0"/>
          </a:p>
        </p:txBody>
      </p:sp>
      <p:sp>
        <p:nvSpPr>
          <p:cNvPr id="3" name="Rectangle à coins arrondis 2"/>
          <p:cNvSpPr/>
          <p:nvPr/>
        </p:nvSpPr>
        <p:spPr>
          <a:xfrm>
            <a:off x="122479" y="1184858"/>
            <a:ext cx="2047164" cy="570000"/>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DZ" dirty="0" smtClean="0">
                <a:solidFill>
                  <a:schemeClr val="tx1"/>
                </a:solidFill>
              </a:rPr>
              <a:t>Approvisionnement</a:t>
            </a:r>
            <a:endParaRPr lang="en-US" dirty="0">
              <a:solidFill>
                <a:schemeClr val="tx1"/>
              </a:solidFill>
            </a:endParaRPr>
          </a:p>
        </p:txBody>
      </p:sp>
      <p:sp>
        <p:nvSpPr>
          <p:cNvPr id="4" name="Flèche droite 3"/>
          <p:cNvSpPr/>
          <p:nvPr/>
        </p:nvSpPr>
        <p:spPr>
          <a:xfrm>
            <a:off x="2169643" y="1242930"/>
            <a:ext cx="978408" cy="453856"/>
          </a:xfrm>
          <a:prstGeom prst="rightArrow">
            <a:avLst>
              <a:gd name="adj1" fmla="val 37972"/>
              <a:gd name="adj2" fmla="val 439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à coins arrondis 4"/>
          <p:cNvSpPr/>
          <p:nvPr/>
        </p:nvSpPr>
        <p:spPr>
          <a:xfrm>
            <a:off x="3177525" y="1183444"/>
            <a:ext cx="1901270" cy="57141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Fabrication</a:t>
            </a:r>
          </a:p>
        </p:txBody>
      </p:sp>
      <p:sp>
        <p:nvSpPr>
          <p:cNvPr id="6" name="Flèche droite 5"/>
          <p:cNvSpPr/>
          <p:nvPr/>
        </p:nvSpPr>
        <p:spPr>
          <a:xfrm>
            <a:off x="5108269" y="124293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à coins arrondis 6"/>
          <p:cNvSpPr/>
          <p:nvPr/>
        </p:nvSpPr>
        <p:spPr>
          <a:xfrm>
            <a:off x="6116151" y="1183445"/>
            <a:ext cx="1901270" cy="57141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DZ" dirty="0" smtClean="0">
                <a:solidFill>
                  <a:schemeClr val="tx1"/>
                </a:solidFill>
              </a:rPr>
              <a:t>distribution</a:t>
            </a:r>
            <a:endParaRPr lang="en-US" dirty="0">
              <a:solidFill>
                <a:schemeClr val="tx1"/>
              </a:solidFill>
            </a:endParaRPr>
          </a:p>
        </p:txBody>
      </p:sp>
      <p:sp>
        <p:nvSpPr>
          <p:cNvPr id="8" name="Flèche droite 7"/>
          <p:cNvSpPr/>
          <p:nvPr/>
        </p:nvSpPr>
        <p:spPr>
          <a:xfrm>
            <a:off x="8046895" y="123006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à coins arrondis 8"/>
          <p:cNvSpPr/>
          <p:nvPr/>
        </p:nvSpPr>
        <p:spPr>
          <a:xfrm>
            <a:off x="9025302" y="1176025"/>
            <a:ext cx="2182495" cy="57883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DZ" dirty="0" smtClean="0">
                <a:solidFill>
                  <a:schemeClr val="tx1"/>
                </a:solidFill>
              </a:rPr>
              <a:t>vente</a:t>
            </a:r>
            <a:endParaRPr lang="en-US" dirty="0">
              <a:solidFill>
                <a:schemeClr val="tx1"/>
              </a:solidFill>
            </a:endParaRPr>
          </a:p>
        </p:txBody>
      </p:sp>
      <p:sp>
        <p:nvSpPr>
          <p:cNvPr id="10" name="Rectangle à coins arrondis 9"/>
          <p:cNvSpPr/>
          <p:nvPr/>
        </p:nvSpPr>
        <p:spPr>
          <a:xfrm>
            <a:off x="42835" y="2122590"/>
            <a:ext cx="3025573" cy="3114428"/>
          </a:xfrm>
          <a:prstGeom prst="roundRect">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Co-conception et projets de</a:t>
            </a:r>
          </a:p>
          <a:p>
            <a:pPr algn="ctr"/>
            <a:r>
              <a:rPr lang="fr-FR" dirty="0"/>
              <a:t>R&amp;D communs</a:t>
            </a:r>
          </a:p>
          <a:p>
            <a:pPr algn="ctr"/>
            <a:r>
              <a:rPr lang="fr-FR" dirty="0"/>
              <a:t>Stocks de consignation</a:t>
            </a:r>
          </a:p>
          <a:p>
            <a:pPr algn="ctr"/>
            <a:r>
              <a:rPr lang="fr-FR" dirty="0"/>
              <a:t>Production </a:t>
            </a:r>
            <a:r>
              <a:rPr lang="fr-FR" dirty="0" smtClean="0"/>
              <a:t>synchrone</a:t>
            </a:r>
            <a:r>
              <a:rPr lang="fr-DZ" dirty="0" smtClean="0"/>
              <a:t>sé</a:t>
            </a:r>
            <a:r>
              <a:rPr lang="fr-FR" dirty="0" smtClean="0"/>
              <a:t> Contrôles </a:t>
            </a:r>
            <a:r>
              <a:rPr lang="fr-FR" dirty="0"/>
              <a:t>qualité </a:t>
            </a:r>
            <a:endParaRPr lang="fr-FR" dirty="0" smtClean="0"/>
          </a:p>
          <a:p>
            <a:pPr algn="ctr"/>
            <a:r>
              <a:rPr lang="fr-FR" dirty="0" smtClean="0"/>
              <a:t>Gestion </a:t>
            </a:r>
            <a:r>
              <a:rPr lang="fr-FR" dirty="0"/>
              <a:t>des évènement</a:t>
            </a:r>
            <a:endParaRPr lang="en-US" dirty="0"/>
          </a:p>
        </p:txBody>
      </p:sp>
      <p:sp>
        <p:nvSpPr>
          <p:cNvPr id="11" name="Rectangle à coins arrondis 10"/>
          <p:cNvSpPr/>
          <p:nvPr/>
        </p:nvSpPr>
        <p:spPr>
          <a:xfrm>
            <a:off x="3177525" y="2162412"/>
            <a:ext cx="4872141" cy="3074606"/>
          </a:xfrm>
          <a:prstGeom prst="roundRect">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path path="circle">
              <a:fillToRect l="100000" b="100000"/>
            </a:path>
            <a:tileRect t="-100000" r="-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Introduction de nouveaux produits</a:t>
            </a:r>
          </a:p>
          <a:p>
            <a:pPr algn="ctr"/>
            <a:r>
              <a:rPr lang="fr-FR" dirty="0"/>
              <a:t>et gestion des promotions</a:t>
            </a:r>
          </a:p>
          <a:p>
            <a:pPr algn="ctr"/>
            <a:r>
              <a:rPr lang="fr-FR" dirty="0"/>
              <a:t>Réapprovisionnement partagé</a:t>
            </a:r>
          </a:p>
          <a:p>
            <a:pPr algn="ctr"/>
            <a:r>
              <a:rPr lang="fr-FR" dirty="0"/>
              <a:t>Planification de la distribution</a:t>
            </a:r>
          </a:p>
          <a:p>
            <a:pPr algn="ctr"/>
            <a:r>
              <a:rPr lang="fr-FR" dirty="0" smtClean="0"/>
              <a:t>Contrôles </a:t>
            </a:r>
            <a:r>
              <a:rPr lang="fr-FR" dirty="0"/>
              <a:t>qualité</a:t>
            </a:r>
          </a:p>
          <a:p>
            <a:pPr algn="ctr"/>
            <a:r>
              <a:rPr lang="fr-FR" dirty="0"/>
              <a:t>Gestion des évènements</a:t>
            </a:r>
            <a:endParaRPr lang="en-US" dirty="0"/>
          </a:p>
        </p:txBody>
      </p:sp>
      <p:sp>
        <p:nvSpPr>
          <p:cNvPr id="12" name="Rectangle à coins arrondis 11"/>
          <p:cNvSpPr/>
          <p:nvPr/>
        </p:nvSpPr>
        <p:spPr>
          <a:xfrm>
            <a:off x="8298874" y="2162412"/>
            <a:ext cx="2908923" cy="3074606"/>
          </a:xfrm>
          <a:prstGeom prst="roundRect">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path path="circle">
              <a:fillToRect l="100000" b="100000"/>
            </a:path>
            <a:tileRect t="-100000" r="-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Distribution</a:t>
            </a:r>
          </a:p>
          <a:p>
            <a:pPr algn="ctr"/>
            <a:r>
              <a:rPr lang="fr-FR" dirty="0"/>
              <a:t>conjointe</a:t>
            </a:r>
          </a:p>
          <a:p>
            <a:pPr algn="ctr"/>
            <a:r>
              <a:rPr lang="fr-FR" dirty="0" smtClean="0"/>
              <a:t>Réapprovisionnement (Contrôles </a:t>
            </a:r>
            <a:r>
              <a:rPr lang="fr-FR" dirty="0"/>
              <a:t>qualité</a:t>
            </a:r>
          </a:p>
          <a:p>
            <a:pPr algn="ctr"/>
            <a:r>
              <a:rPr lang="fr-FR" dirty="0" smtClean="0"/>
              <a:t>Gestion des</a:t>
            </a:r>
            <a:endParaRPr lang="fr-FR" dirty="0"/>
          </a:p>
          <a:p>
            <a:pPr algn="ctr"/>
            <a:r>
              <a:rPr lang="fr-FR" dirty="0" smtClean="0"/>
              <a:t>évènements</a:t>
            </a:r>
            <a:endParaRPr lang="fr-FR" dirty="0"/>
          </a:p>
        </p:txBody>
      </p:sp>
      <p:sp>
        <p:nvSpPr>
          <p:cNvPr id="13" name="ZoneTexte 12"/>
          <p:cNvSpPr txBox="1"/>
          <p:nvPr/>
        </p:nvSpPr>
        <p:spPr>
          <a:xfrm>
            <a:off x="3684243" y="5644571"/>
            <a:ext cx="4094329" cy="369332"/>
          </a:xfrm>
          <a:prstGeom prst="rect">
            <a:avLst/>
          </a:prstGeom>
          <a:noFill/>
        </p:spPr>
        <p:txBody>
          <a:bodyPr wrap="square" rtlCol="0">
            <a:spAutoFit/>
          </a:bodyPr>
          <a:lstStyle/>
          <a:p>
            <a:pPr algn="ctr"/>
            <a:r>
              <a:rPr lang="en-US" dirty="0"/>
              <a:t>FLUX D’INFORMATION</a:t>
            </a:r>
          </a:p>
        </p:txBody>
      </p:sp>
      <p:sp>
        <p:nvSpPr>
          <p:cNvPr id="14" name="Double flèche horizontale 13"/>
          <p:cNvSpPr/>
          <p:nvPr/>
        </p:nvSpPr>
        <p:spPr>
          <a:xfrm>
            <a:off x="256609" y="6189444"/>
            <a:ext cx="10713972" cy="232012"/>
          </a:xfrm>
          <a:prstGeom prst="lef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28021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
            <a:ext cx="12091916" cy="6858001"/>
          </a:xfrm>
        </p:spPr>
        <p:txBody>
          <a:bodyPr anchor="t">
            <a:noAutofit/>
          </a:bodyPr>
          <a:lstStyle/>
          <a:p>
            <a:pPr algn="l">
              <a:lnSpc>
                <a:spcPct val="100000"/>
              </a:lnSpc>
            </a:pPr>
            <a:r>
              <a:rPr lang="fr-FR" sz="3200" b="1" cap="none" dirty="0" smtClean="0"/>
              <a:t>Quatre familles de pratiques collaboratives peuvent être identifiées :</a:t>
            </a:r>
            <a:br>
              <a:rPr lang="fr-FR" sz="3200" b="1" cap="none" dirty="0" smtClean="0"/>
            </a:br>
            <a:r>
              <a:rPr lang="fr-FR" sz="3200" cap="none" dirty="0" smtClean="0"/>
              <a:t>1. Les pratiques qui permettent de planifier les flux mati</a:t>
            </a:r>
            <a:r>
              <a:rPr lang="fr-DZ" sz="3200" cap="none" dirty="0" smtClean="0"/>
              <a:t>ri</a:t>
            </a:r>
            <a:r>
              <a:rPr lang="fr-FR" sz="3200" cap="none" dirty="0" smtClean="0"/>
              <a:t>è</a:t>
            </a:r>
            <a:r>
              <a:rPr lang="fr-DZ" sz="3200" cap="none" dirty="0" smtClean="0"/>
              <a:t>l</a:t>
            </a:r>
            <a:r>
              <a:rPr lang="fr-FR" sz="3200" cap="none" dirty="0" smtClean="0"/>
              <a:t>;</a:t>
            </a:r>
            <a:br>
              <a:rPr lang="fr-FR" sz="3200" cap="none" dirty="0" smtClean="0"/>
            </a:br>
            <a:r>
              <a:rPr lang="fr-FR" sz="3200" cap="none" dirty="0" smtClean="0"/>
              <a:t>2. Les pratiques de monitoring et gestion des évènements pour la chaîne logistique ;</a:t>
            </a:r>
            <a:br>
              <a:rPr lang="fr-FR" sz="3200" cap="none" dirty="0" smtClean="0"/>
            </a:br>
            <a:r>
              <a:rPr lang="fr-FR" sz="3200" cap="none" dirty="0" smtClean="0"/>
              <a:t>3. Les pratiques qui visent à contrôler la qualité d'un bout à l'autre de la chaîne ;</a:t>
            </a:r>
            <a:br>
              <a:rPr lang="fr-FR" sz="3200" cap="none" dirty="0" smtClean="0"/>
            </a:br>
            <a:r>
              <a:rPr lang="fr-FR" sz="3200" cap="none" dirty="0" smtClean="0"/>
              <a:t>4. Les pratiques qui permettent la gestion du cycle de vie des produits et services</a:t>
            </a:r>
            <a:r>
              <a:rPr lang="fr-DZ" sz="3200" cap="none" dirty="0" smtClean="0"/>
              <a:t>.</a:t>
            </a:r>
            <a:br>
              <a:rPr lang="fr-DZ" sz="3200" cap="none" dirty="0" smtClean="0"/>
            </a:br>
            <a:r>
              <a:rPr lang="en-US" sz="3200" b="1" cap="none" dirty="0" smtClean="0"/>
              <a:t>La</a:t>
            </a:r>
            <a:r>
              <a:rPr lang="fr-DZ" sz="3200" b="1" cap="none" dirty="0" smtClean="0"/>
              <a:t> </a:t>
            </a:r>
            <a:r>
              <a:rPr lang="en-US" sz="3200" b="1" cap="none" dirty="0" smtClean="0"/>
              <a:t>planification collaborative</a:t>
            </a:r>
            <a:r>
              <a:rPr lang="fr-DZ" sz="3200" b="1" cap="none" dirty="0" smtClean="0"/>
              <a:t>:</a:t>
            </a:r>
            <a:br>
              <a:rPr lang="fr-DZ" sz="3200" b="1" cap="none" dirty="0" smtClean="0"/>
            </a:br>
            <a:r>
              <a:rPr lang="fr-DZ" sz="3200" b="1" cap="none" dirty="0" smtClean="0"/>
              <a:t>	</a:t>
            </a:r>
            <a:r>
              <a:rPr lang="fr-FR" sz="3200" cap="none" dirty="0" smtClean="0"/>
              <a:t>La planification</a:t>
            </a:r>
            <a:r>
              <a:rPr lang="fr-DZ" sz="3200" cap="none" dirty="0" smtClean="0"/>
              <a:t> </a:t>
            </a:r>
            <a:r>
              <a:rPr lang="fr-FR" sz="3200" cap="none" dirty="0" smtClean="0"/>
              <a:t>collaborative </a:t>
            </a:r>
            <a:r>
              <a:rPr lang="fr-FR" sz="3200" cap="none" dirty="0"/>
              <a:t>peut </a:t>
            </a:r>
            <a:r>
              <a:rPr lang="fr-FR" sz="3200" cap="none" dirty="0" smtClean="0"/>
              <a:t>prendre </a:t>
            </a:r>
            <a:r>
              <a:rPr lang="fr-FR" sz="3200" cap="none" dirty="0"/>
              <a:t>différentes formes en fonction du degré de partage </a:t>
            </a:r>
            <a:r>
              <a:rPr lang="fr-FR" sz="3200" cap="none" dirty="0" smtClean="0"/>
              <a:t>de</a:t>
            </a:r>
            <a:r>
              <a:rPr lang="fr-DZ" sz="3200" cap="none" dirty="0" smtClean="0"/>
              <a:t> </a:t>
            </a:r>
            <a:r>
              <a:rPr lang="fr-FR" sz="3200" cap="none" dirty="0" smtClean="0"/>
              <a:t>l</a:t>
            </a:r>
            <a:r>
              <a:rPr lang="fr-DZ" sz="3200" cap="none" dirty="0" smtClean="0"/>
              <a:t>’</a:t>
            </a:r>
            <a:r>
              <a:rPr lang="fr-FR" sz="3200" cap="none" dirty="0" smtClean="0"/>
              <a:t>information </a:t>
            </a:r>
            <a:r>
              <a:rPr lang="fr-FR" sz="3200" cap="none" dirty="0"/>
              <a:t>sur la demande, soit entre distributeur-vendeur et producteur, soit </a:t>
            </a:r>
            <a:r>
              <a:rPr lang="fr-FR" sz="3200" cap="none" dirty="0" smtClean="0"/>
              <a:t>entre</a:t>
            </a:r>
            <a:r>
              <a:rPr lang="fr-DZ" sz="3200" cap="none" dirty="0" smtClean="0"/>
              <a:t> </a:t>
            </a:r>
            <a:r>
              <a:rPr lang="fr-FR" sz="3200" cap="none" dirty="0" smtClean="0"/>
              <a:t>producteur </a:t>
            </a:r>
            <a:r>
              <a:rPr lang="fr-FR" sz="3200" cap="none" dirty="0"/>
              <a:t>et fournisseur</a:t>
            </a:r>
            <a:r>
              <a:rPr lang="fr-FR" sz="3200" cap="none" dirty="0" smtClean="0"/>
              <a:t>.</a:t>
            </a:r>
            <a:br>
              <a:rPr lang="fr-FR" sz="3200" cap="none" dirty="0" smtClean="0"/>
            </a:br>
            <a:endParaRPr lang="en-US" sz="3200" cap="none" dirty="0"/>
          </a:p>
        </p:txBody>
      </p:sp>
    </p:spTree>
    <p:extLst>
      <p:ext uri="{BB962C8B-B14F-4D97-AF65-F5344CB8AC3E}">
        <p14:creationId xmlns:p14="http://schemas.microsoft.com/office/powerpoint/2010/main" val="33545254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1" cy="6960357"/>
          </a:xfrm>
        </p:spPr>
        <p:txBody>
          <a:bodyPr anchor="t">
            <a:normAutofit fontScale="90000"/>
          </a:bodyPr>
          <a:lstStyle/>
          <a:p>
            <a:pPr algn="l">
              <a:lnSpc>
                <a:spcPct val="150000"/>
              </a:lnSpc>
            </a:pPr>
            <a:r>
              <a:rPr lang="fr-FR" sz="2800" b="1" cap="none" dirty="0" smtClean="0"/>
              <a:t>*</a:t>
            </a:r>
            <a:r>
              <a:rPr lang="fr-FR" b="1" cap="none" dirty="0" smtClean="0"/>
              <a:t> </a:t>
            </a:r>
            <a:r>
              <a:rPr lang="fr-FR" b="1" cap="none" dirty="0"/>
              <a:t>La prévision des ventes: </a:t>
            </a:r>
            <a:r>
              <a:rPr lang="fr-FR" cap="none" dirty="0"/>
              <a:t>La prévision des ventes réalisée en collaboration consiste à échanger des prévisions et des besoins qui sont calculés à partir des consommations réelles réalisé par le distributeur ou le producteur. Pour garantir la fiabilité de la prévision, le producteur a besoin non seulement de connaître ses volumes de ventes avec précision, mais aussi d’obtenir des informations de ses partenaires situés dans les différents canaux de distribution auquel il a recours pour vendre ses produits</a:t>
            </a:r>
            <a:r>
              <a:rPr lang="fr-FR" cap="none" dirty="0" smtClean="0"/>
              <a:t/>
            </a:r>
            <a:br>
              <a:rPr lang="fr-FR" cap="none" dirty="0" smtClean="0"/>
            </a:br>
            <a:endParaRPr lang="en-US" sz="2800" cap="none" dirty="0"/>
          </a:p>
        </p:txBody>
      </p:sp>
    </p:spTree>
    <p:extLst>
      <p:ext uri="{BB962C8B-B14F-4D97-AF65-F5344CB8AC3E}">
        <p14:creationId xmlns:p14="http://schemas.microsoft.com/office/powerpoint/2010/main" val="9280946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6740307"/>
          </a:xfrm>
          <a:prstGeom prst="rect">
            <a:avLst/>
          </a:prstGeom>
        </p:spPr>
        <p:txBody>
          <a:bodyPr wrap="square">
            <a:spAutoFit/>
          </a:bodyPr>
          <a:lstStyle/>
          <a:p>
            <a:pPr>
              <a:lnSpc>
                <a:spcPct val="150000"/>
              </a:lnSpc>
            </a:pPr>
            <a:r>
              <a:rPr lang="fr-FR" sz="3200" b="1" dirty="0" smtClean="0"/>
              <a:t>*</a:t>
            </a:r>
            <a:r>
              <a:rPr lang="fr-FR" sz="2800" b="1" dirty="0" smtClean="0"/>
              <a:t>Les </a:t>
            </a:r>
            <a:r>
              <a:rPr lang="fr-FR" sz="2800" b="1" dirty="0"/>
              <a:t>pratiques de gestion partagée des </a:t>
            </a:r>
            <a:r>
              <a:rPr lang="fr-FR" sz="2800" b="1" dirty="0" smtClean="0"/>
              <a:t>approvisionnements</a:t>
            </a:r>
            <a:r>
              <a:rPr lang="fr-DZ" sz="2800" b="1" dirty="0" smtClean="0"/>
              <a:t> </a:t>
            </a:r>
            <a:r>
              <a:rPr lang="fr-FR" sz="3200" b="1" dirty="0" smtClean="0"/>
              <a:t>:</a:t>
            </a:r>
            <a:r>
              <a:rPr lang="fr-DZ" sz="3200" b="1" dirty="0" smtClean="0"/>
              <a:t> </a:t>
            </a:r>
            <a:r>
              <a:rPr lang="fr-FR" sz="3200" dirty="0" smtClean="0"/>
              <a:t>La </a:t>
            </a:r>
            <a:r>
              <a:rPr lang="fr-FR" sz="3200" dirty="0"/>
              <a:t>planification collaborative se traduit également par des pratiques de Gestion Partagée des Approvisionnements (GPA), ou dans une forme plus évoluée, de Collaborative Planning Forecasting and Replenishment (CPFR). Elles permettent aux producteurs et aux fournisseurs de mieux planifier leur production afin de répondre plus justement à la demande en prenant en charge directement le stock de leurs propres produits chez le distributeur (stocks de consignation) et en gérant à distance </a:t>
            </a:r>
            <a:r>
              <a:rPr lang="fr-FR" sz="3200" dirty="0" smtClean="0"/>
              <a:t>l'approvisionnement </a:t>
            </a:r>
            <a:r>
              <a:rPr lang="fr-FR" sz="3200" dirty="0"/>
              <a:t>et la mise en linéaire des nouveaux produits dans les meilleurs délais. </a:t>
            </a:r>
            <a:endParaRPr lang="en-US" sz="3200" dirty="0"/>
          </a:p>
        </p:txBody>
      </p:sp>
    </p:spTree>
    <p:extLst>
      <p:ext uri="{BB962C8B-B14F-4D97-AF65-F5344CB8AC3E}">
        <p14:creationId xmlns:p14="http://schemas.microsoft.com/office/powerpoint/2010/main" val="20069711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2830"/>
            <a:ext cx="12192000" cy="7894469"/>
          </a:xfrm>
          <a:prstGeom prst="rect">
            <a:avLst/>
          </a:prstGeom>
        </p:spPr>
        <p:txBody>
          <a:bodyPr wrap="square">
            <a:spAutoFit/>
          </a:bodyPr>
          <a:lstStyle/>
          <a:p>
            <a:pPr>
              <a:lnSpc>
                <a:spcPct val="150000"/>
              </a:lnSpc>
            </a:pPr>
            <a:r>
              <a:rPr lang="fr-FR" sz="3200" dirty="0"/>
              <a:t>Il intègre les plans commerciaux dans les plans opérationnels, fiabilise les prévisions par une construction commune, augmente l’efficacité des promotions et contribue à la réduction des stocks dans la chaîne d’approvisionnement</a:t>
            </a:r>
            <a:r>
              <a:rPr lang="fr-FR" dirty="0" smtClean="0"/>
              <a:t>.</a:t>
            </a:r>
          </a:p>
          <a:p>
            <a:pPr>
              <a:lnSpc>
                <a:spcPct val="150000"/>
              </a:lnSpc>
            </a:pPr>
            <a:r>
              <a:rPr lang="fr-FR" sz="3200" dirty="0"/>
              <a:t>La principale limite à la généralisation de cette méthode réside toutefois dans la nécessaire évolution des </a:t>
            </a:r>
            <a:r>
              <a:rPr lang="fr-FR" sz="3200" dirty="0" smtClean="0"/>
              <a:t>mentalités pour </a:t>
            </a:r>
            <a:r>
              <a:rPr lang="fr-FR" sz="3200" dirty="0"/>
              <a:t>passer à une réelle « logique collaborative » impliquant </a:t>
            </a:r>
            <a:r>
              <a:rPr lang="fr-FR" sz="3200" dirty="0" smtClean="0"/>
              <a:t>l’adoption </a:t>
            </a:r>
            <a:r>
              <a:rPr lang="fr-FR" sz="3200" dirty="0"/>
              <a:t>de stratégies </a:t>
            </a:r>
            <a:r>
              <a:rPr lang="fr-FR" sz="3200" dirty="0" smtClean="0"/>
              <a:t>«gagnant-gagnant </a:t>
            </a:r>
            <a:r>
              <a:rPr lang="fr-FR" sz="3200" dirty="0"/>
              <a:t>» entre distributeur et producteur qui dépassent les logiques </a:t>
            </a:r>
            <a:r>
              <a:rPr lang="fr-FR" sz="3200" dirty="0" smtClean="0"/>
              <a:t>commerciales classiques</a:t>
            </a:r>
            <a:r>
              <a:rPr lang="fr-FR" sz="3200" dirty="0"/>
              <a:t>.</a:t>
            </a:r>
          </a:p>
          <a:p>
            <a:pPr>
              <a:lnSpc>
                <a:spcPct val="150000"/>
              </a:lnSpc>
            </a:pPr>
            <a:endParaRPr lang="fr-FR" sz="3200" dirty="0"/>
          </a:p>
          <a:p>
            <a:pPr>
              <a:lnSpc>
                <a:spcPct val="150000"/>
              </a:lnSpc>
            </a:pPr>
            <a:endParaRPr lang="fr-FR" dirty="0"/>
          </a:p>
        </p:txBody>
      </p:sp>
    </p:spTree>
    <p:extLst>
      <p:ext uri="{BB962C8B-B14F-4D97-AF65-F5344CB8AC3E}">
        <p14:creationId xmlns:p14="http://schemas.microsoft.com/office/powerpoint/2010/main" val="23190727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6857999"/>
          </a:xfrm>
        </p:spPr>
        <p:txBody>
          <a:bodyPr anchor="t">
            <a:normAutofit fontScale="90000"/>
          </a:bodyPr>
          <a:lstStyle/>
          <a:p>
            <a:pPr algn="l">
              <a:lnSpc>
                <a:spcPct val="150000"/>
              </a:lnSpc>
            </a:pPr>
            <a:r>
              <a:rPr lang="fr-DZ" sz="4400" b="1" cap="none" dirty="0" smtClean="0"/>
              <a:t>II/les coûts logistiques</a:t>
            </a:r>
            <a:r>
              <a:rPr lang="fr-DZ" sz="4400" cap="none" dirty="0" smtClean="0"/>
              <a:t>:</a:t>
            </a:r>
            <a:br>
              <a:rPr lang="fr-DZ" sz="4400" cap="none" dirty="0" smtClean="0"/>
            </a:br>
            <a:r>
              <a:rPr lang="fr-DZ" sz="3200" cap="none" dirty="0" smtClean="0"/>
              <a:t>	</a:t>
            </a:r>
            <a:r>
              <a:rPr lang="fr-FR" sz="3200" cap="none" dirty="0" smtClean="0"/>
              <a:t>Les </a:t>
            </a:r>
            <a:r>
              <a:rPr lang="fr-FR" sz="3200" cap="none" dirty="0"/>
              <a:t>coûts logistiques correspondent à l'ensemble des dépenses liées aux différents flux : équipement, transports, stocks, informatique, frais, etc. Les coûts </a:t>
            </a:r>
            <a:r>
              <a:rPr lang="fr-FR" sz="3200" cap="none" dirty="0" smtClean="0"/>
              <a:t>logistiques</a:t>
            </a:r>
            <a:r>
              <a:rPr lang="fr-DZ" sz="3200" cap="none" dirty="0" smtClean="0"/>
              <a:t> </a:t>
            </a:r>
            <a:r>
              <a:rPr lang="fr-FR" sz="3200" cap="none" dirty="0" smtClean="0"/>
              <a:t>sont </a:t>
            </a:r>
            <a:r>
              <a:rPr lang="fr-FR" sz="3200" cap="none" dirty="0"/>
              <a:t>en étroite relation avec les charges, </a:t>
            </a:r>
            <a:r>
              <a:rPr lang="fr-FR" sz="3200" cap="none" dirty="0" smtClean="0"/>
              <a:t>qui</a:t>
            </a:r>
            <a:r>
              <a:rPr lang="fr-DZ" sz="3200" cap="none" dirty="0" smtClean="0"/>
              <a:t> </a:t>
            </a:r>
            <a:r>
              <a:rPr lang="fr-FR" sz="3200" cap="none" dirty="0" smtClean="0"/>
              <a:t>correspondent </a:t>
            </a:r>
            <a:r>
              <a:rPr lang="fr-FR" sz="3200" cap="none" dirty="0"/>
              <a:t>à des flux de valeurs déterminés par la comptabilité</a:t>
            </a:r>
            <a:r>
              <a:rPr lang="fr-FR" sz="3200" cap="none" dirty="0" smtClean="0"/>
              <a:t>.</a:t>
            </a:r>
            <a:r>
              <a:rPr lang="fr-DZ" sz="3200" cap="none" dirty="0" smtClean="0"/>
              <a:t/>
            </a:r>
            <a:br>
              <a:rPr lang="fr-DZ" sz="3200" cap="none" dirty="0" smtClean="0"/>
            </a:br>
            <a:r>
              <a:rPr lang="fr-FR" sz="3200" cap="none" dirty="0" smtClean="0"/>
              <a:t>Le </a:t>
            </a:r>
            <a:r>
              <a:rPr lang="fr-FR" sz="3200" cap="none" dirty="0"/>
              <a:t>coût logistique global est spécifique à chaque entreprise. Il représente une grosse partie </a:t>
            </a:r>
            <a:r>
              <a:rPr lang="fr-FR" sz="3200" cap="none" dirty="0" smtClean="0"/>
              <a:t>des</a:t>
            </a:r>
            <a:r>
              <a:rPr lang="fr-DZ" sz="3200" cap="none" dirty="0" smtClean="0"/>
              <a:t> </a:t>
            </a:r>
            <a:r>
              <a:rPr lang="fr-FR" sz="3200" cap="none" dirty="0" smtClean="0"/>
              <a:t>coûts </a:t>
            </a:r>
            <a:r>
              <a:rPr lang="fr-FR" sz="3200" cap="none" dirty="0"/>
              <a:t>d’une entreprise: les coûts de stockage, de manutention et de distribution sont </a:t>
            </a:r>
            <a:r>
              <a:rPr lang="fr-FR" sz="3200" cap="none" dirty="0" smtClean="0"/>
              <a:t>souvent</a:t>
            </a:r>
            <a:r>
              <a:rPr lang="fr-DZ" sz="3200" cap="none" dirty="0" smtClean="0"/>
              <a:t> </a:t>
            </a:r>
            <a:r>
              <a:rPr lang="fr-FR" sz="3200" cap="none" dirty="0" smtClean="0"/>
              <a:t>supérieurs </a:t>
            </a:r>
            <a:r>
              <a:rPr lang="fr-FR" sz="3200" cap="none" dirty="0"/>
              <a:t>aux coûts des matières premières et de la fabrication. Il devient </a:t>
            </a:r>
            <a:r>
              <a:rPr lang="fr-FR" sz="3200" cap="none" dirty="0" smtClean="0"/>
              <a:t>alors</a:t>
            </a:r>
            <a:r>
              <a:rPr lang="fr-DZ" sz="3200" cap="none" dirty="0" smtClean="0"/>
              <a:t> </a:t>
            </a:r>
            <a:r>
              <a:rPr lang="fr-FR" sz="3200" cap="none" dirty="0" smtClean="0"/>
              <a:t>nécessaire de</a:t>
            </a:r>
            <a:r>
              <a:rPr lang="fr-DZ" sz="3200" cap="none" dirty="0" smtClean="0"/>
              <a:t> </a:t>
            </a:r>
            <a:r>
              <a:rPr lang="fr-FR" sz="3200" cap="none" dirty="0" smtClean="0"/>
              <a:t>faire </a:t>
            </a:r>
            <a:r>
              <a:rPr lang="fr-FR" sz="3200" cap="none" dirty="0"/>
              <a:t>des économies sur ces coûts afin de rester compétitif face à des concurrents de plus en </a:t>
            </a:r>
            <a:r>
              <a:rPr lang="fr-FR" sz="3200" cap="none" dirty="0" smtClean="0"/>
              <a:t>plus</a:t>
            </a:r>
            <a:r>
              <a:rPr lang="fr-DZ" sz="3200" cap="none" dirty="0" smtClean="0"/>
              <a:t> </a:t>
            </a:r>
            <a:r>
              <a:rPr lang="fr-FR" sz="3200" cap="none" dirty="0" smtClean="0"/>
              <a:t>nombreux</a:t>
            </a:r>
            <a:r>
              <a:rPr lang="fr-FR" sz="3200" cap="none" dirty="0"/>
              <a:t>.</a:t>
            </a:r>
            <a:br>
              <a:rPr lang="fr-FR" sz="3200" cap="none" dirty="0"/>
            </a:br>
            <a:r>
              <a:rPr lang="fr-DZ" sz="3200" cap="none" dirty="0" smtClean="0"/>
              <a:t/>
            </a:r>
            <a:br>
              <a:rPr lang="fr-DZ" sz="3200" cap="none" dirty="0" smtClean="0"/>
            </a:br>
            <a:endParaRPr lang="en-US" sz="3200" cap="none" dirty="0"/>
          </a:p>
        </p:txBody>
      </p:sp>
    </p:spTree>
    <p:extLst>
      <p:ext uri="{BB962C8B-B14F-4D97-AF65-F5344CB8AC3E}">
        <p14:creationId xmlns:p14="http://schemas.microsoft.com/office/powerpoint/2010/main" val="18877377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8000"/>
          </a:xfrm>
        </p:spPr>
        <p:txBody>
          <a:bodyPr anchor="t">
            <a:normAutofit fontScale="90000"/>
          </a:bodyPr>
          <a:lstStyle/>
          <a:p>
            <a:pPr algn="l">
              <a:lnSpc>
                <a:spcPct val="150000"/>
              </a:lnSpc>
            </a:pPr>
            <a:r>
              <a:rPr lang="fr-DZ" b="1" cap="none" dirty="0" smtClean="0"/>
              <a:t>1/les types de coûts logistiques</a:t>
            </a:r>
            <a:r>
              <a:rPr lang="fr-DZ" sz="3200" cap="none" dirty="0" smtClean="0"/>
              <a:t>:</a:t>
            </a:r>
            <a:br>
              <a:rPr lang="fr-DZ" sz="3200" cap="none" dirty="0" smtClean="0"/>
            </a:br>
            <a:r>
              <a:rPr lang="fr-DZ" sz="3200" cap="none" dirty="0" smtClean="0"/>
              <a:t>Il existe deux types de coûts logisyique </a:t>
            </a:r>
            <a:br>
              <a:rPr lang="fr-DZ" sz="3200" cap="none" dirty="0" smtClean="0"/>
            </a:br>
            <a:r>
              <a:rPr lang="fr-DZ" sz="3200" cap="none" dirty="0" smtClean="0"/>
              <a:t>*</a:t>
            </a:r>
            <a:r>
              <a:rPr lang="fr-DZ" sz="3200" b="1" cap="none" dirty="0" smtClean="0"/>
              <a:t>les coût fixe</a:t>
            </a:r>
            <a:r>
              <a:rPr lang="fr-DZ" sz="3200" cap="none" dirty="0" smtClean="0"/>
              <a:t>: sont des </a:t>
            </a:r>
            <a:r>
              <a:rPr lang="fr-FR" sz="3200" cap="none" dirty="0" smtClean="0"/>
              <a:t>charges </a:t>
            </a:r>
            <a:r>
              <a:rPr lang="fr-FR" sz="3200" cap="none" dirty="0"/>
              <a:t>indépendantes de l’activité, sauf si l’on modifie </a:t>
            </a:r>
            <a:r>
              <a:rPr lang="fr-FR" sz="3200" cap="none" dirty="0" smtClean="0"/>
              <a:t>l</a:t>
            </a:r>
            <a:r>
              <a:rPr lang="fr-DZ" sz="3200" cap="none" dirty="0" smtClean="0"/>
              <a:t>e </a:t>
            </a:r>
            <a:r>
              <a:rPr lang="fr-FR" sz="3200" cap="none" dirty="0" smtClean="0"/>
              <a:t>potentiel </a:t>
            </a:r>
            <a:r>
              <a:rPr lang="fr-FR" sz="3200" cap="none" dirty="0"/>
              <a:t>d’activité : agrandissement locaux, augmentation du matériel</a:t>
            </a:r>
            <a:r>
              <a:rPr lang="fr-FR" sz="3200" cap="none" dirty="0" smtClean="0"/>
              <a:t>,....)</a:t>
            </a:r>
            <a:r>
              <a:rPr lang="fr-DZ" sz="3200" cap="none" dirty="0" smtClean="0"/>
              <a:t>. C’est a dire qu’ils ne varient pas avec la variation de la production et de la distriburtion.</a:t>
            </a:r>
            <a:br>
              <a:rPr lang="fr-DZ" sz="3200" cap="none" dirty="0" smtClean="0"/>
            </a:br>
            <a:r>
              <a:rPr lang="fr-DZ" sz="3200" cap="none" dirty="0" smtClean="0"/>
              <a:t>*</a:t>
            </a:r>
            <a:r>
              <a:rPr lang="fr-DZ" sz="3200" b="1" cap="none" dirty="0" smtClean="0"/>
              <a:t>les coûts variables</a:t>
            </a:r>
            <a:r>
              <a:rPr lang="fr-DZ" sz="3200" cap="none" dirty="0" smtClean="0"/>
              <a:t>: c’est l</a:t>
            </a:r>
            <a:r>
              <a:rPr lang="fr-FR" sz="3200" cap="none" dirty="0" smtClean="0"/>
              <a:t>es </a:t>
            </a:r>
            <a:r>
              <a:rPr lang="fr-FR" sz="3200" cap="none" dirty="0"/>
              <a:t>charges variables </a:t>
            </a:r>
            <a:r>
              <a:rPr lang="fr-DZ" sz="3200" cap="none" dirty="0" smtClean="0"/>
              <a:t>qui sont </a:t>
            </a:r>
            <a:r>
              <a:rPr lang="fr-FR" sz="3200" cap="none" dirty="0" smtClean="0"/>
              <a:t>proportionnelles </a:t>
            </a:r>
            <a:r>
              <a:rPr lang="fr-FR" sz="3200" cap="none" dirty="0"/>
              <a:t>à </a:t>
            </a:r>
            <a:r>
              <a:rPr lang="fr-FR" sz="3200" cap="none" dirty="0" smtClean="0"/>
              <a:t>l'activité</a:t>
            </a:r>
            <a:r>
              <a:rPr lang="fr-DZ" sz="3200" cap="none" dirty="0" smtClean="0"/>
              <a:t>. </a:t>
            </a:r>
            <a:r>
              <a:rPr lang="en-US" sz="3200" cap="none" dirty="0" smtClean="0"/>
              <a:t>C</a:t>
            </a:r>
            <a:r>
              <a:rPr lang="fr-DZ" sz="3200" cap="none" dirty="0" smtClean="0"/>
              <a:t>’est les coûts qui changent avec le changement du volume de production.</a:t>
            </a:r>
            <a:r>
              <a:rPr lang="fr-DZ" sz="3200" cap="none" dirty="0"/>
              <a:t/>
            </a:r>
            <a:br>
              <a:rPr lang="fr-DZ" sz="3200" cap="none" dirty="0"/>
            </a:br>
            <a:r>
              <a:rPr lang="en-US" sz="3200" cap="none" dirty="0" smtClean="0"/>
              <a:t>Q</a:t>
            </a:r>
            <a:r>
              <a:rPr lang="fr-DZ" sz="3200" cap="none" dirty="0" smtClean="0"/>
              <a:t>ue se soit les coûts logistiques fixes ou variebles on peut les regroupé dans trois groupes: </a:t>
            </a:r>
            <a:endParaRPr lang="en-US" sz="3200" cap="none" dirty="0"/>
          </a:p>
        </p:txBody>
      </p:sp>
    </p:spTree>
    <p:extLst>
      <p:ext uri="{BB962C8B-B14F-4D97-AF65-F5344CB8AC3E}">
        <p14:creationId xmlns:p14="http://schemas.microsoft.com/office/powerpoint/2010/main" val="22165445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llipse 3"/>
          <p:cNvSpPr/>
          <p:nvPr/>
        </p:nvSpPr>
        <p:spPr>
          <a:xfrm>
            <a:off x="0" y="0"/>
            <a:ext cx="3947886" cy="6857999"/>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50000" t="50000" r="50000" b="50000"/>
            </a:path>
            <a:tileRect/>
          </a:gradFill>
          <a:effectLst>
            <a:glow rad="228600">
              <a:schemeClr val="accent1">
                <a:satMod val="175000"/>
                <a:alpha val="40000"/>
              </a:schemeClr>
            </a:glo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FR" sz="2400" dirty="0" smtClean="0">
                <a:ln w="0"/>
                <a:solidFill>
                  <a:srgbClr val="FF0000"/>
                </a:solidFill>
                <a:effectLst>
                  <a:reflection blurRad="6350" stA="53000" endA="300" endPos="35500" dir="5400000" sy="-90000" algn="bl" rotWithShape="0"/>
                </a:effectLst>
              </a:rPr>
              <a:t>Achat</a:t>
            </a:r>
            <a:endParaRPr lang="fr-DZ" sz="2400" dirty="0" smtClean="0">
              <a:ln w="0"/>
              <a:solidFill>
                <a:srgbClr val="FF0000"/>
              </a:solidFill>
              <a:effectLst>
                <a:reflection blurRad="6350" stA="53000" endA="300" endPos="35500" dir="5400000" sy="-90000" algn="bl" rotWithShape="0"/>
              </a:effectLst>
            </a:endParaRPr>
          </a:p>
          <a:p>
            <a:pPr algn="ctr"/>
            <a:r>
              <a:rPr lang="fr-FR" sz="2400" dirty="0" smtClean="0">
                <a:ln w="0"/>
                <a:solidFill>
                  <a:srgbClr val="FF0000"/>
                </a:solidFill>
                <a:effectLst>
                  <a:reflection blurRad="6350" stA="53000" endA="300" endPos="35500" dir="5400000" sy="-90000" algn="bl" rotWithShape="0"/>
                </a:effectLst>
              </a:rPr>
              <a:t> </a:t>
            </a:r>
            <a:r>
              <a:rPr lang="fr-FR" sz="2400" dirty="0">
                <a:ln w="0"/>
                <a:solidFill>
                  <a:srgbClr val="FF0000"/>
                </a:solidFill>
                <a:effectLst>
                  <a:reflection blurRad="6350" stA="53000" endA="300" endPos="35500" dir="5400000" sy="-90000" algn="bl" rotWithShape="0"/>
                </a:effectLst>
              </a:rPr>
              <a:t>et </a:t>
            </a:r>
          </a:p>
          <a:p>
            <a:pPr algn="ctr"/>
            <a:r>
              <a:rPr lang="fr-FR" sz="2400" dirty="0">
                <a:ln w="0"/>
                <a:solidFill>
                  <a:srgbClr val="FF0000"/>
                </a:solidFill>
                <a:effectLst>
                  <a:reflection blurRad="6350" stA="53000" endA="300" endPos="35500" dir="5400000" sy="-90000" algn="bl" rotWithShape="0"/>
                </a:effectLst>
              </a:rPr>
              <a:t>approvisionnement</a:t>
            </a:r>
          </a:p>
          <a:p>
            <a:r>
              <a:rPr lang="fr-FR" sz="2400" dirty="0"/>
              <a:t>• </a:t>
            </a:r>
            <a:r>
              <a:rPr lang="fr-FR" sz="2400" dirty="0" smtClean="0"/>
              <a:t>Co</a:t>
            </a:r>
            <a:r>
              <a:rPr lang="fr-DZ" sz="2400" dirty="0" smtClean="0"/>
              <a:t>û</a:t>
            </a:r>
            <a:r>
              <a:rPr lang="fr-FR" sz="2400" dirty="0" smtClean="0"/>
              <a:t>t </a:t>
            </a:r>
            <a:r>
              <a:rPr lang="fr-FR" sz="2400" dirty="0"/>
              <a:t>achats</a:t>
            </a:r>
          </a:p>
          <a:p>
            <a:r>
              <a:rPr lang="fr-FR" sz="2400" dirty="0"/>
              <a:t>• </a:t>
            </a:r>
            <a:r>
              <a:rPr lang="fr-FR" sz="2400" dirty="0" smtClean="0"/>
              <a:t>Co</a:t>
            </a:r>
            <a:r>
              <a:rPr lang="fr-DZ" sz="2400" dirty="0" smtClean="0"/>
              <a:t>û</a:t>
            </a:r>
            <a:r>
              <a:rPr lang="fr-FR" sz="2400" dirty="0" smtClean="0"/>
              <a:t>t </a:t>
            </a:r>
            <a:r>
              <a:rPr lang="fr-FR" sz="2400" dirty="0"/>
              <a:t>administratifs</a:t>
            </a:r>
          </a:p>
          <a:p>
            <a:r>
              <a:rPr lang="fr-FR" sz="2400" dirty="0"/>
              <a:t>d’approvisionnement</a:t>
            </a:r>
          </a:p>
          <a:p>
            <a:r>
              <a:rPr lang="fr-FR" sz="2400" dirty="0"/>
              <a:t>•Transports</a:t>
            </a:r>
          </a:p>
          <a:p>
            <a:r>
              <a:rPr lang="fr-FR" sz="2400" dirty="0"/>
              <a:t>•Stockage intermédiaire</a:t>
            </a:r>
          </a:p>
          <a:p>
            <a:r>
              <a:rPr lang="fr-FR" sz="2400" dirty="0"/>
              <a:t>• </a:t>
            </a:r>
            <a:r>
              <a:rPr lang="fr-FR" sz="2400" dirty="0" smtClean="0"/>
              <a:t>Co</a:t>
            </a:r>
            <a:r>
              <a:rPr lang="fr-DZ" sz="2400" dirty="0"/>
              <a:t>û</a:t>
            </a:r>
            <a:r>
              <a:rPr lang="fr-FR" sz="2400" dirty="0" smtClean="0"/>
              <a:t>t </a:t>
            </a:r>
            <a:r>
              <a:rPr lang="fr-FR" sz="2400" dirty="0"/>
              <a:t>du stock</a:t>
            </a:r>
          </a:p>
        </p:txBody>
      </p:sp>
      <p:sp>
        <p:nvSpPr>
          <p:cNvPr id="5" name="Ellipse 4"/>
          <p:cNvSpPr/>
          <p:nvPr/>
        </p:nvSpPr>
        <p:spPr>
          <a:xfrm>
            <a:off x="3947885" y="0"/>
            <a:ext cx="4397827" cy="6858001"/>
          </a:xfrm>
          <a:prstGeom prst="ellipse">
            <a:avLst/>
          </a:prstGeom>
          <a:effectLst>
            <a:glow rad="228600">
              <a:schemeClr val="accent1">
                <a:satMod val="175000"/>
                <a:alpha val="40000"/>
              </a:schemeClr>
            </a:glow>
            <a:outerShdw blurRad="50800" dist="25400" dir="5400000" rotWithShape="0">
              <a:srgbClr val="000000">
                <a:alpha val="28000"/>
              </a:srgbClr>
            </a:outerShdw>
          </a:effectLst>
        </p:spPr>
        <p:style>
          <a:lnRef idx="1">
            <a:schemeClr val="accent3"/>
          </a:lnRef>
          <a:fillRef idx="3">
            <a:schemeClr val="accent3"/>
          </a:fillRef>
          <a:effectRef idx="2">
            <a:schemeClr val="accent3"/>
          </a:effectRef>
          <a:fontRef idx="minor">
            <a:schemeClr val="lt1"/>
          </a:fontRef>
        </p:style>
        <p:txBody>
          <a:bodyPr lIns="0" tIns="0" rIns="0" bIns="0" rtlCol="0" anchor="t"/>
          <a:lstStyle/>
          <a:p>
            <a:pPr algn="ctr"/>
            <a:r>
              <a:rPr lang="fr-FR" sz="2400" dirty="0">
                <a:ln w="0"/>
                <a:solidFill>
                  <a:srgbClr val="FF0000"/>
                </a:solidFill>
                <a:effectLst>
                  <a:reflection blurRad="6350" stA="53000" endA="300" endPos="35500" dir="5400000" sy="-90000" algn="bl" rotWithShape="0"/>
                </a:effectLst>
              </a:rPr>
              <a:t>production</a:t>
            </a:r>
          </a:p>
          <a:p>
            <a:r>
              <a:rPr lang="fr-FR" sz="2400" dirty="0" smtClean="0"/>
              <a:t>•</a:t>
            </a:r>
            <a:r>
              <a:rPr lang="fr-DZ" sz="2400" dirty="0" smtClean="0"/>
              <a:t>coû</a:t>
            </a:r>
            <a:r>
              <a:rPr lang="fr-FR" sz="2400" dirty="0" smtClean="0"/>
              <a:t>t </a:t>
            </a:r>
            <a:r>
              <a:rPr lang="fr-FR" sz="2400" dirty="0"/>
              <a:t>informatiques de </a:t>
            </a:r>
            <a:r>
              <a:rPr lang="fr-FR" sz="2400" dirty="0" smtClean="0"/>
              <a:t>planification </a:t>
            </a:r>
            <a:r>
              <a:rPr lang="fr-FR" sz="2400" dirty="0"/>
              <a:t>et </a:t>
            </a:r>
          </a:p>
          <a:p>
            <a:r>
              <a:rPr lang="fr-FR" sz="2400" dirty="0"/>
              <a:t>d’ordonnancement</a:t>
            </a:r>
          </a:p>
          <a:p>
            <a:r>
              <a:rPr lang="fr-FR" sz="2400" dirty="0"/>
              <a:t>•Stockage matières</a:t>
            </a:r>
          </a:p>
          <a:p>
            <a:r>
              <a:rPr lang="fr-FR" sz="2400" dirty="0"/>
              <a:t>premières</a:t>
            </a:r>
          </a:p>
          <a:p>
            <a:r>
              <a:rPr lang="fr-FR" sz="2400" dirty="0"/>
              <a:t>•Stockage des </a:t>
            </a:r>
            <a:r>
              <a:rPr lang="fr-FR" sz="2400" dirty="0" smtClean="0"/>
              <a:t>en</a:t>
            </a:r>
            <a:r>
              <a:rPr lang="fr-DZ" sz="2400" dirty="0" smtClean="0"/>
              <a:t> </a:t>
            </a:r>
            <a:r>
              <a:rPr lang="fr-FR" sz="2400" dirty="0" smtClean="0"/>
              <a:t>cours</a:t>
            </a:r>
            <a:endParaRPr lang="fr-FR" sz="2400" dirty="0"/>
          </a:p>
          <a:p>
            <a:r>
              <a:rPr lang="fr-FR" sz="2400" dirty="0"/>
              <a:t>• Ordonnancement et </a:t>
            </a:r>
          </a:p>
          <a:p>
            <a:r>
              <a:rPr lang="fr-FR" sz="2400" dirty="0"/>
              <a:t>planification lié à </a:t>
            </a:r>
          </a:p>
          <a:p>
            <a:r>
              <a:rPr lang="fr-FR" sz="2400" dirty="0"/>
              <a:t>l’organisation </a:t>
            </a:r>
          </a:p>
          <a:p>
            <a:r>
              <a:rPr lang="fr-FR" sz="2400" dirty="0"/>
              <a:t>• Gestion des manutention </a:t>
            </a:r>
          </a:p>
          <a:p>
            <a:r>
              <a:rPr lang="fr-FR" sz="2400" dirty="0"/>
              <a:t>et mouvements internes</a:t>
            </a:r>
          </a:p>
          <a:p>
            <a:r>
              <a:rPr lang="fr-FR" sz="2400" dirty="0"/>
              <a:t>• </a:t>
            </a:r>
            <a:r>
              <a:rPr lang="fr-FR" sz="2400" dirty="0" smtClean="0"/>
              <a:t>Co</a:t>
            </a:r>
            <a:r>
              <a:rPr lang="fr-DZ" sz="2400" dirty="0" smtClean="0"/>
              <a:t>û</a:t>
            </a:r>
            <a:r>
              <a:rPr lang="fr-FR" sz="2400" dirty="0" smtClean="0"/>
              <a:t>t </a:t>
            </a:r>
            <a:r>
              <a:rPr lang="fr-FR" sz="2400" dirty="0"/>
              <a:t>du </a:t>
            </a:r>
            <a:r>
              <a:rPr lang="fr-FR" sz="2400" dirty="0" smtClean="0"/>
              <a:t>stock</a:t>
            </a:r>
            <a:endParaRPr lang="en-US" sz="2400" dirty="0"/>
          </a:p>
        </p:txBody>
      </p:sp>
      <p:sp>
        <p:nvSpPr>
          <p:cNvPr id="6" name="Ellipse 5"/>
          <p:cNvSpPr/>
          <p:nvPr/>
        </p:nvSpPr>
        <p:spPr>
          <a:xfrm>
            <a:off x="8345713" y="1"/>
            <a:ext cx="3991429" cy="6858000"/>
          </a:xfrm>
          <a:prstGeom prst="ellipse">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a:ln>
            <a:noFill/>
          </a:ln>
          <a:effectLst>
            <a:glow rad="228600">
              <a:schemeClr val="accent2">
                <a:satMod val="175000"/>
                <a:alpha val="40000"/>
              </a:schemeClr>
            </a:glow>
            <a:outerShdw blurRad="50800" dist="38100" dir="18900000" algn="bl" rotWithShape="0">
              <a:prstClr val="black">
                <a:alpha val="40000"/>
              </a:prstClr>
            </a:outerShdw>
          </a:effectLst>
          <a:scene3d>
            <a:camera prst="orthographicFront"/>
            <a:lightRig rig="soft" dir="t">
              <a:rot lat="0" lon="0" rev="0"/>
            </a:lightRig>
          </a:scene3d>
          <a:sp3d contourW="44450" prstMaterial="matte">
            <a:bevelT w="63500" h="63500" prst="relaxedInset"/>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FR" sz="3200" dirty="0" smtClean="0">
                <a:ln w="0"/>
                <a:solidFill>
                  <a:srgbClr val="FF0000"/>
                </a:solidFill>
                <a:effectLst>
                  <a:reflection blurRad="6350" stA="53000" endA="300" endPos="35500" dir="5400000" sy="-90000" algn="bl" rotWithShape="0"/>
                </a:effectLst>
              </a:rPr>
              <a:t>distribution</a:t>
            </a:r>
            <a:endParaRPr lang="fr-FR" sz="3200" dirty="0">
              <a:ln w="0"/>
              <a:solidFill>
                <a:srgbClr val="FF0000"/>
              </a:solidFill>
              <a:effectLst>
                <a:reflection blurRad="6350" stA="53000" endA="300" endPos="35500" dir="5400000" sy="-90000" algn="bl" rotWithShape="0"/>
              </a:effectLst>
            </a:endParaRPr>
          </a:p>
          <a:p>
            <a:pPr>
              <a:lnSpc>
                <a:spcPct val="150000"/>
              </a:lnSpc>
            </a:pPr>
            <a:r>
              <a:rPr lang="fr-FR" sz="2400" dirty="0"/>
              <a:t>•Stockage</a:t>
            </a:r>
          </a:p>
          <a:p>
            <a:pPr>
              <a:lnSpc>
                <a:spcPct val="150000"/>
              </a:lnSpc>
            </a:pPr>
            <a:r>
              <a:rPr lang="fr-FR" sz="2400" dirty="0"/>
              <a:t>• Produits finis</a:t>
            </a:r>
          </a:p>
          <a:p>
            <a:pPr>
              <a:lnSpc>
                <a:spcPct val="150000"/>
              </a:lnSpc>
            </a:pPr>
            <a:r>
              <a:rPr lang="fr-FR" sz="2400" dirty="0"/>
              <a:t>•Préparation de </a:t>
            </a:r>
          </a:p>
          <a:p>
            <a:pPr>
              <a:lnSpc>
                <a:spcPct val="150000"/>
              </a:lnSpc>
            </a:pPr>
            <a:r>
              <a:rPr lang="fr-FR" sz="2400" dirty="0"/>
              <a:t>commandes</a:t>
            </a:r>
          </a:p>
          <a:p>
            <a:pPr>
              <a:lnSpc>
                <a:spcPct val="150000"/>
              </a:lnSpc>
            </a:pPr>
            <a:r>
              <a:rPr lang="fr-FR" sz="2400" dirty="0"/>
              <a:t>•Emballages, </a:t>
            </a:r>
          </a:p>
          <a:p>
            <a:pPr>
              <a:lnSpc>
                <a:spcPct val="150000"/>
              </a:lnSpc>
            </a:pPr>
            <a:r>
              <a:rPr lang="fr-FR" sz="2400" dirty="0"/>
              <a:t>conditionnement</a:t>
            </a:r>
          </a:p>
          <a:p>
            <a:pPr>
              <a:lnSpc>
                <a:spcPct val="150000"/>
              </a:lnSpc>
            </a:pPr>
            <a:r>
              <a:rPr lang="fr-FR" sz="2400" dirty="0"/>
              <a:t>•Livraisons</a:t>
            </a:r>
          </a:p>
        </p:txBody>
      </p:sp>
    </p:spTree>
    <p:extLst>
      <p:ext uri="{BB962C8B-B14F-4D97-AF65-F5344CB8AC3E}">
        <p14:creationId xmlns:p14="http://schemas.microsoft.com/office/powerpoint/2010/main" val="21511475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1" cy="6858000"/>
          </a:xfrm>
        </p:spPr>
        <p:txBody>
          <a:bodyPr anchor="t">
            <a:noAutofit/>
          </a:bodyPr>
          <a:lstStyle/>
          <a:p>
            <a:pPr algn="l">
              <a:lnSpc>
                <a:spcPct val="150000"/>
              </a:lnSpc>
            </a:pPr>
            <a:r>
              <a:rPr lang="fr-FR" sz="3200" cap="none" dirty="0" smtClean="0"/>
              <a:t>Un coût devient intéressant lorsqu’il est ramené à une unité significative de l’activité. Cela peut</a:t>
            </a:r>
            <a:r>
              <a:rPr lang="fr-DZ" sz="3200" cap="none" dirty="0" smtClean="0"/>
              <a:t> </a:t>
            </a:r>
            <a:r>
              <a:rPr lang="fr-FR" sz="3200" cap="none" dirty="0" smtClean="0"/>
              <a:t>être le produit fabriqué dans une entreprise de fabrication</a:t>
            </a:r>
            <a:r>
              <a:rPr lang="fr-DZ" sz="3200" cap="none" dirty="0" smtClean="0"/>
              <a:t> (par heure ou par jour) </a:t>
            </a:r>
            <a:r>
              <a:rPr lang="fr-FR" sz="3200" cap="none" dirty="0" smtClean="0"/>
              <a:t>. Dans une activité de transport, cela</a:t>
            </a:r>
            <a:r>
              <a:rPr lang="fr-DZ" sz="3200" cap="none" dirty="0" smtClean="0"/>
              <a:t> </a:t>
            </a:r>
            <a:r>
              <a:rPr lang="fr-FR" sz="3200" cap="none" dirty="0" smtClean="0"/>
              <a:t>sera le km parcouru. Dans une entreprise de logistique, on choisira souvent la palette mais cela</a:t>
            </a:r>
            <a:r>
              <a:rPr lang="fr-DZ" sz="3200" cap="none" dirty="0" smtClean="0"/>
              <a:t> </a:t>
            </a:r>
            <a:r>
              <a:rPr lang="fr-FR" sz="3200" cap="none" dirty="0" smtClean="0"/>
              <a:t>peut être un autre indicateur.</a:t>
            </a:r>
            <a:br>
              <a:rPr lang="fr-FR" sz="3200" cap="none" dirty="0" smtClean="0"/>
            </a:br>
            <a:endParaRPr lang="en-US" sz="3200" cap="none" dirty="0"/>
          </a:p>
        </p:txBody>
      </p:sp>
    </p:spTree>
    <p:extLst>
      <p:ext uri="{BB962C8B-B14F-4D97-AF65-F5344CB8AC3E}">
        <p14:creationId xmlns:p14="http://schemas.microsoft.com/office/powerpoint/2010/main" val="21031535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889" y="0"/>
            <a:ext cx="12178111" cy="6858000"/>
          </a:xfrm>
        </p:spPr>
        <p:txBody>
          <a:bodyPr anchor="t">
            <a:normAutofit fontScale="90000"/>
          </a:bodyPr>
          <a:lstStyle/>
          <a:p>
            <a:pPr algn="l">
              <a:lnSpc>
                <a:spcPct val="150000"/>
              </a:lnSpc>
            </a:pPr>
            <a:r>
              <a:rPr lang="fr-FR" b="1" dirty="0"/>
              <a:t> LES COÛTS LOGISTIQUES D'UN POINT DE VENTE</a:t>
            </a:r>
            <a:br>
              <a:rPr lang="fr-FR" b="1" dirty="0"/>
            </a:br>
            <a:r>
              <a:rPr lang="fr-FR" sz="3200" cap="none" dirty="0" smtClean="0"/>
              <a:t>Trois critères principaux régissent les coûts logistiques ; la surface, les coûts de manutention et les coûts liés au transport.</a:t>
            </a:r>
            <a:r>
              <a:rPr lang="fr-DZ" sz="3200" cap="none" dirty="0" smtClean="0"/>
              <a:t/>
            </a:r>
            <a:br>
              <a:rPr lang="fr-DZ" sz="3200" cap="none" dirty="0" smtClean="0"/>
            </a:br>
            <a:r>
              <a:rPr lang="en-US" sz="3200" b="1" cap="none" dirty="0">
                <a:effectLst>
                  <a:outerShdw blurRad="38100" dist="38100" dir="2700000" algn="tl">
                    <a:srgbClr val="000000">
                      <a:alpha val="43137"/>
                    </a:srgbClr>
                  </a:outerShdw>
                </a:effectLst>
              </a:rPr>
              <a:t>A. </a:t>
            </a:r>
            <a:r>
              <a:rPr lang="en-US" b="1" cap="none" dirty="0">
                <a:effectLst>
                  <a:outerShdw blurRad="38100" dist="38100" dir="2700000" algn="tl">
                    <a:srgbClr val="000000">
                      <a:alpha val="43137"/>
                    </a:srgbClr>
                  </a:outerShdw>
                </a:effectLst>
              </a:rPr>
              <a:t>La </a:t>
            </a:r>
            <a:r>
              <a:rPr lang="en-US" b="1" cap="none" dirty="0" smtClean="0">
                <a:effectLst>
                  <a:outerShdw blurRad="38100" dist="38100" dir="2700000" algn="tl">
                    <a:srgbClr val="000000">
                      <a:alpha val="43137"/>
                    </a:srgbClr>
                  </a:outerShdw>
                </a:effectLst>
              </a:rPr>
              <a:t>surface</a:t>
            </a:r>
            <a:r>
              <a:rPr lang="fr-DZ" sz="3200" b="1" cap="none" dirty="0" smtClean="0">
                <a:effectLst>
                  <a:outerShdw blurRad="38100" dist="38100" dir="2700000" algn="tl">
                    <a:srgbClr val="000000">
                      <a:alpha val="43137"/>
                    </a:srgbClr>
                  </a:outerShdw>
                </a:effectLst>
              </a:rPr>
              <a:t>:</a:t>
            </a:r>
            <a:r>
              <a:rPr lang="fr-FR" sz="3200" b="1" cap="none" dirty="0">
                <a:effectLst>
                  <a:outerShdw blurRad="38100" dist="38100" dir="2700000" algn="tl">
                    <a:srgbClr val="000000">
                      <a:alpha val="43137"/>
                    </a:srgbClr>
                  </a:outerShdw>
                </a:effectLst>
              </a:rPr>
              <a:t> </a:t>
            </a:r>
            <a:r>
              <a:rPr lang="fr-FR" sz="3200" cap="none" dirty="0"/>
              <a:t>la surface d'un point de vente est à l'origine des opérations de communication, de rotation et d'offre des produits. Chaque espace vide existant doit être pris en compte pour optimiser </a:t>
            </a:r>
            <a:r>
              <a:rPr lang="fr-FR" sz="3200" cap="none" dirty="0" smtClean="0"/>
              <a:t>l'agencement </a:t>
            </a:r>
            <a:r>
              <a:rPr lang="fr-FR" sz="3200" cap="none" dirty="0"/>
              <a:t>et le stockage des </a:t>
            </a:r>
            <a:r>
              <a:rPr lang="fr-FR" sz="3200" cap="none" dirty="0" smtClean="0"/>
              <a:t>produits.</a:t>
            </a:r>
            <a:r>
              <a:rPr lang="fr-DZ" sz="3200" cap="none" dirty="0" smtClean="0"/>
              <a:t> U</a:t>
            </a:r>
            <a:r>
              <a:rPr lang="fr-FR" sz="3200" cap="none" dirty="0" smtClean="0"/>
              <a:t>n </a:t>
            </a:r>
            <a:r>
              <a:rPr lang="fr-FR" sz="3200" cap="none" dirty="0"/>
              <a:t>point de vente laissé à l'abandon sera à l'origine d'une baisse du chiffre d'affaires mais également une baisse de la notoriété. Et inversement, un espace trop rempli augmente les risques de péremption des produits et la faible rotation des produits peut également </a:t>
            </a:r>
            <a:r>
              <a:rPr lang="fr-FR" sz="3200" cap="none" dirty="0" smtClean="0"/>
              <a:t>altérer </a:t>
            </a:r>
            <a:r>
              <a:rPr lang="fr-FR" sz="3200" cap="none" dirty="0"/>
              <a:t>l'image de marque d'une entreprise. </a:t>
            </a:r>
            <a:endParaRPr lang="en-US" sz="3200" cap="none" dirty="0"/>
          </a:p>
        </p:txBody>
      </p:sp>
    </p:spTree>
    <p:extLst>
      <p:ext uri="{BB962C8B-B14F-4D97-AF65-F5344CB8AC3E}">
        <p14:creationId xmlns:p14="http://schemas.microsoft.com/office/powerpoint/2010/main" val="23084550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6858000"/>
          </a:xfrm>
        </p:spPr>
        <p:txBody>
          <a:bodyPr anchor="t">
            <a:normAutofit fontScale="90000"/>
          </a:bodyPr>
          <a:lstStyle/>
          <a:p>
            <a:pPr algn="l">
              <a:lnSpc>
                <a:spcPct val="150000"/>
              </a:lnSpc>
            </a:pPr>
            <a:r>
              <a:rPr lang="fr-FR" dirty="0"/>
              <a:t>B. </a:t>
            </a:r>
            <a:r>
              <a:rPr lang="fr-FR" b="1" cap="none" dirty="0" smtClean="0">
                <a:effectLst>
                  <a:outerShdw blurRad="38100" dist="38100" dir="2700000" algn="tl">
                    <a:srgbClr val="000000">
                      <a:alpha val="43137"/>
                    </a:srgbClr>
                  </a:outerShdw>
                </a:effectLst>
              </a:rPr>
              <a:t>Coût de manutention</a:t>
            </a:r>
            <a:r>
              <a:rPr lang="fr-FR" b="1" cap="none" dirty="0" smtClean="0"/>
              <a:t/>
            </a:r>
            <a:br>
              <a:rPr lang="fr-FR" b="1" cap="none" dirty="0" smtClean="0"/>
            </a:br>
            <a:r>
              <a:rPr lang="fr-FR" cap="none" dirty="0" smtClean="0"/>
              <a:t>les coûts de manutention regroupent les frais liés au matériel, au stockage, au personnel mais également les frais variables. Ils sont, eux aussi, déterminés selon la surface totale de l'espace de stockage.</a:t>
            </a:r>
            <a:br>
              <a:rPr lang="fr-FR" cap="none" dirty="0" smtClean="0"/>
            </a:br>
            <a:r>
              <a:rPr lang="fr-FR" cap="none" dirty="0" smtClean="0"/>
              <a:t>Parmi les indicateurs liés aux coûts de manutention, on retrouve également </a:t>
            </a:r>
            <a:r>
              <a:rPr lang="fr-FR" b="1" cap="none" dirty="0" smtClean="0"/>
              <a:t>le taux d'utilisation des équipements</a:t>
            </a:r>
            <a:r>
              <a:rPr lang="fr-FR" cap="none" dirty="0" smtClean="0"/>
              <a:t>. Ce critère permet d'évaluer si l'utilisation des matériaux de manutention est efficace (temps, répartition de l'utilisation). Une nouvelle fois, il est nécessaire de trouver le juste milieu entre la sous-exploitation et la surexploitation du matériel</a:t>
            </a:r>
            <a:r>
              <a:rPr lang="fr-FR" dirty="0" smtClean="0"/>
              <a:t>.</a:t>
            </a:r>
            <a:r>
              <a:rPr lang="fr-FR" dirty="0"/>
              <a:t/>
            </a:r>
            <a:br>
              <a:rPr lang="fr-FR" dirty="0"/>
            </a:br>
            <a:r>
              <a:rPr lang="fr-FR" dirty="0"/>
              <a:t/>
            </a:r>
            <a:br>
              <a:rPr lang="fr-FR" dirty="0"/>
            </a:br>
            <a:r>
              <a:rPr lang="fr-FR" dirty="0"/>
              <a:t> </a:t>
            </a:r>
            <a:endParaRPr lang="en-US" dirty="0"/>
          </a:p>
        </p:txBody>
      </p:sp>
    </p:spTree>
    <p:extLst>
      <p:ext uri="{BB962C8B-B14F-4D97-AF65-F5344CB8AC3E}">
        <p14:creationId xmlns:p14="http://schemas.microsoft.com/office/powerpoint/2010/main" val="32533900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6858000"/>
          </a:xfrm>
        </p:spPr>
        <p:txBody>
          <a:bodyPr anchor="t"/>
          <a:lstStyle/>
          <a:p>
            <a:pPr algn="l">
              <a:lnSpc>
                <a:spcPct val="150000"/>
              </a:lnSpc>
            </a:pPr>
            <a:r>
              <a:rPr lang="fr-FR" cap="none" dirty="0">
                <a:solidFill>
                  <a:prstClr val="black"/>
                </a:solidFill>
              </a:rPr>
              <a:t>Pour tenter de trouver le juste milieu, deux critères importants peuvent être utilisés : </a:t>
            </a:r>
            <a:r>
              <a:rPr lang="fr-FR" b="1" cap="none" dirty="0">
                <a:solidFill>
                  <a:prstClr val="black"/>
                </a:solidFill>
              </a:rPr>
              <a:t>le taux de remplissage </a:t>
            </a:r>
            <a:r>
              <a:rPr lang="fr-FR" cap="none" dirty="0">
                <a:solidFill>
                  <a:prstClr val="black"/>
                </a:solidFill>
              </a:rPr>
              <a:t>et </a:t>
            </a:r>
            <a:r>
              <a:rPr lang="fr-FR" b="1" cap="none" dirty="0">
                <a:solidFill>
                  <a:prstClr val="black"/>
                </a:solidFill>
              </a:rPr>
              <a:t>le rapport chiffre d'affaires par m² </a:t>
            </a:r>
            <a:r>
              <a:rPr lang="fr-FR" cap="none" dirty="0">
                <a:solidFill>
                  <a:prstClr val="black"/>
                </a:solidFill>
              </a:rPr>
              <a:t>(CA/m²).</a:t>
            </a:r>
            <a:br>
              <a:rPr lang="fr-FR" cap="none" dirty="0">
                <a:solidFill>
                  <a:prstClr val="black"/>
                </a:solidFill>
              </a:rPr>
            </a:br>
            <a:r>
              <a:rPr lang="fr-FR" b="1" cap="none" dirty="0">
                <a:solidFill>
                  <a:prstClr val="black"/>
                </a:solidFill>
              </a:rPr>
              <a:t>Le taux de remplissage </a:t>
            </a:r>
            <a:r>
              <a:rPr lang="fr-FR" cap="none" dirty="0">
                <a:solidFill>
                  <a:prstClr val="black"/>
                </a:solidFill>
              </a:rPr>
              <a:t>permet de faire état de l'espace disponible et de l'espace occupé par les différents types de produits, tandis que le </a:t>
            </a:r>
            <a:r>
              <a:rPr lang="fr-FR" b="1" cap="none" dirty="0">
                <a:solidFill>
                  <a:prstClr val="black"/>
                </a:solidFill>
              </a:rPr>
              <a:t>rapport CA/m²</a:t>
            </a:r>
            <a:r>
              <a:rPr lang="fr-FR" cap="none" dirty="0">
                <a:solidFill>
                  <a:prstClr val="black"/>
                </a:solidFill>
              </a:rPr>
              <a:t>, permet de mettre en relation les coûts liés au stock avec la surface totale du point de vente.</a:t>
            </a:r>
            <a:endParaRPr lang="en-US" dirty="0"/>
          </a:p>
        </p:txBody>
      </p:sp>
    </p:spTree>
    <p:extLst>
      <p:ext uri="{BB962C8B-B14F-4D97-AF65-F5344CB8AC3E}">
        <p14:creationId xmlns:p14="http://schemas.microsoft.com/office/powerpoint/2010/main" val="25945758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12191999" cy="6858000"/>
          </a:xfrm>
        </p:spPr>
        <p:txBody>
          <a:bodyPr anchor="t">
            <a:normAutofit fontScale="90000"/>
          </a:bodyPr>
          <a:lstStyle/>
          <a:p>
            <a:pPr algn="l">
              <a:lnSpc>
                <a:spcPct val="150000"/>
              </a:lnSpc>
            </a:pPr>
            <a:r>
              <a:rPr lang="fr-FR" dirty="0"/>
              <a:t>C. </a:t>
            </a:r>
            <a:r>
              <a:rPr lang="fr-FR" b="1" cap="none" dirty="0" smtClean="0"/>
              <a:t>Coûts de transport</a:t>
            </a:r>
            <a:br>
              <a:rPr lang="fr-FR" b="1" cap="none" dirty="0" smtClean="0"/>
            </a:br>
            <a:r>
              <a:rPr lang="fr-FR" cap="none" dirty="0" smtClean="0"/>
              <a:t>les coûts de transport peuvent être à la charge de celle-ci. Dans ce cas, être en relation avec différents transporteurs, spécialisés dans tous les différents types de transports, est une stratégie à observer. Cette stratégie permet également de faire baisser les prix en s'appuyant sur la concurrence entre transporteurs.</a:t>
            </a:r>
            <a:br>
              <a:rPr lang="fr-FR" cap="none" dirty="0" smtClean="0"/>
            </a:br>
            <a:r>
              <a:rPr lang="fr-FR" cap="none" dirty="0" smtClean="0"/>
              <a:t>Deux critères permettent d'évaluer les coûts de transport : </a:t>
            </a:r>
            <a:r>
              <a:rPr lang="fr-FR" b="1" cap="none" dirty="0" smtClean="0"/>
              <a:t>le coût de transport par rapport aux chiffre d'affaires</a:t>
            </a:r>
            <a:r>
              <a:rPr lang="fr-FR" cap="none" dirty="0" smtClean="0"/>
              <a:t> et </a:t>
            </a:r>
            <a:r>
              <a:rPr lang="fr-FR" b="1" cap="none" dirty="0" smtClean="0"/>
              <a:t>le montant du transport express.</a:t>
            </a:r>
            <a:endParaRPr lang="en-US" b="1" dirty="0"/>
          </a:p>
        </p:txBody>
      </p:sp>
    </p:spTree>
    <p:extLst>
      <p:ext uri="{BB962C8B-B14F-4D97-AF65-F5344CB8AC3E}">
        <p14:creationId xmlns:p14="http://schemas.microsoft.com/office/powerpoint/2010/main" val="7196787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1"/>
            <a:ext cx="12192000" cy="6966856"/>
          </a:xfrm>
          <a:prstGeom prst="rect">
            <a:avLst/>
          </a:prstGeom>
        </p:spPr>
      </p:pic>
    </p:spTree>
    <p:extLst>
      <p:ext uri="{BB962C8B-B14F-4D97-AF65-F5344CB8AC3E}">
        <p14:creationId xmlns:p14="http://schemas.microsoft.com/office/powerpoint/2010/main" val="1214222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18908"/>
            <a:ext cx="12192000" cy="6876908"/>
          </a:xfrm>
          <a:prstGeom prst="rect">
            <a:avLst/>
          </a:prstGeom>
        </p:spPr>
      </p:pic>
    </p:spTree>
    <p:extLst>
      <p:ext uri="{BB962C8B-B14F-4D97-AF65-F5344CB8AC3E}">
        <p14:creationId xmlns:p14="http://schemas.microsoft.com/office/powerpoint/2010/main" val="34551346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8000"/>
          </a:xfrm>
        </p:spPr>
        <p:txBody>
          <a:bodyPr anchor="t">
            <a:normAutofit/>
          </a:bodyPr>
          <a:lstStyle/>
          <a:p>
            <a:pPr algn="l">
              <a:lnSpc>
                <a:spcPct val="150000"/>
              </a:lnSpc>
            </a:pPr>
            <a:r>
              <a:rPr lang="en-US" sz="3200" dirty="0" smtClean="0"/>
              <a:t>C</a:t>
            </a:r>
            <a:r>
              <a:rPr lang="fr-DZ" sz="3200" cap="none" dirty="0" smtClean="0"/>
              <a:t>omme  vous remarquez que la grande majorité des coûts logistiques sont des coûts de transport. </a:t>
            </a:r>
            <a:r>
              <a:rPr lang="en-US" sz="3200" cap="none" dirty="0" smtClean="0"/>
              <a:t>P</a:t>
            </a:r>
            <a:r>
              <a:rPr lang="fr-DZ" sz="3200" cap="none" dirty="0" smtClean="0"/>
              <a:t>our qu’une entreprise peut maîtriser ces coûts logistiques il faut qu’elle diminuer les coûts de transport en choisissant les moyens les plus rapides et les moins coûteux. </a:t>
            </a:r>
            <a:br>
              <a:rPr lang="fr-DZ" sz="3200" cap="none" dirty="0" smtClean="0"/>
            </a:br>
            <a:r>
              <a:rPr lang="en-US" sz="3200" cap="none" dirty="0" smtClean="0"/>
              <a:t>A</a:t>
            </a:r>
            <a:r>
              <a:rPr lang="fr-DZ" sz="3200" cap="none" dirty="0" smtClean="0"/>
              <a:t> l’international les termes de transports sont unifié par </a:t>
            </a:r>
            <a:r>
              <a:rPr lang="fr-FR" sz="3200" cap="none" dirty="0"/>
              <a:t>Les </a:t>
            </a:r>
            <a:r>
              <a:rPr lang="fr-FR" sz="3200" cap="none" dirty="0" smtClean="0"/>
              <a:t>Incoterms</a:t>
            </a:r>
            <a:r>
              <a:rPr lang="fr-DZ" sz="3200" cap="none" dirty="0" smtClean="0"/>
              <a:t> (</a:t>
            </a:r>
            <a:r>
              <a:rPr lang="en-US" sz="3200" b="1" cap="none" dirty="0" smtClean="0"/>
              <a:t>International </a:t>
            </a:r>
            <a:r>
              <a:rPr lang="en-US" sz="3200" b="1" cap="none" dirty="0"/>
              <a:t>Commercial </a:t>
            </a:r>
            <a:r>
              <a:rPr lang="en-US" sz="3200" b="1" cap="none" dirty="0" smtClean="0"/>
              <a:t>Terms</a:t>
            </a:r>
            <a:r>
              <a:rPr lang="fr-DZ" sz="3200" cap="none" dirty="0" smtClean="0"/>
              <a:t>)qui </a:t>
            </a:r>
            <a:r>
              <a:rPr lang="fr-FR" sz="3200" cap="none" dirty="0" smtClean="0"/>
              <a:t> </a:t>
            </a:r>
            <a:r>
              <a:rPr lang="fr-FR" sz="3200" cap="none" dirty="0"/>
              <a:t>permettent d'uniformiser les termes commerciaux les plus utilisés dans les </a:t>
            </a:r>
            <a:r>
              <a:rPr lang="fr-FR" sz="3200" cap="none" dirty="0" smtClean="0"/>
              <a:t>contrats </a:t>
            </a:r>
            <a:r>
              <a:rPr lang="fr-FR" sz="3200" cap="none" dirty="0"/>
              <a:t>relevant du commerce international. Ils ont été mis au point par la Chambre </a:t>
            </a:r>
            <a:r>
              <a:rPr lang="fr-FR" sz="3200" cap="none" dirty="0" smtClean="0"/>
              <a:t>de</a:t>
            </a:r>
            <a:r>
              <a:rPr lang="fr-DZ" sz="3200" cap="none" dirty="0" smtClean="0"/>
              <a:t> </a:t>
            </a:r>
            <a:r>
              <a:rPr lang="fr-FR" sz="3200" cap="none" dirty="0" smtClean="0"/>
              <a:t>Commerce </a:t>
            </a:r>
            <a:r>
              <a:rPr lang="fr-FR" sz="3200" cap="none" dirty="0"/>
              <a:t>Internationale (ICC) en 1936 et font l'objet de révisions régulières.</a:t>
            </a:r>
            <a:endParaRPr lang="en-US" sz="3200" cap="none" dirty="0"/>
          </a:p>
        </p:txBody>
      </p:sp>
    </p:spTree>
    <p:extLst>
      <p:ext uri="{BB962C8B-B14F-4D97-AF65-F5344CB8AC3E}">
        <p14:creationId xmlns:p14="http://schemas.microsoft.com/office/powerpoint/2010/main" val="24783679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230" y="0"/>
            <a:ext cx="12178770" cy="6858000"/>
          </a:xfrm>
        </p:spPr>
        <p:txBody>
          <a:bodyPr anchor="t"/>
          <a:lstStyle/>
          <a:p>
            <a:pPr algn="l">
              <a:lnSpc>
                <a:spcPct val="150000"/>
              </a:lnSpc>
            </a:pPr>
            <a:r>
              <a:rPr lang="fr-DZ" b="1" cap="none" dirty="0" smtClean="0"/>
              <a:t>*</a:t>
            </a:r>
            <a:r>
              <a:rPr lang="en-US" b="1" cap="none" dirty="0" smtClean="0"/>
              <a:t>L</a:t>
            </a:r>
            <a:r>
              <a:rPr lang="fr-DZ" b="1" cap="none" dirty="0"/>
              <a:t>es </a:t>
            </a:r>
            <a:r>
              <a:rPr lang="fr-FR" b="1" cap="none" dirty="0"/>
              <a:t>incoterms</a:t>
            </a:r>
            <a:r>
              <a:rPr lang="fr-FR" cap="none" dirty="0"/>
              <a:t> est un terme normalisé qui sert à définir les droits et devoirs des acheteurs et vendeurs participant à des échanges internationaux et nationaux. La réglementation applicable est édictée et publiée par la chambre de commerce internationale à paris. La dernière réglementation, entrée en vigueur le 1ᵉʳ janvier 2020, s'appelle incoterms 2020. Elle a remplacé la précédente réglementation, incoterms 2010 en vigueur depuis le 1ᵉʳ janvier 2011.</a:t>
            </a:r>
            <a:endParaRPr lang="en-US" dirty="0"/>
          </a:p>
        </p:txBody>
      </p:sp>
    </p:spTree>
    <p:extLst>
      <p:ext uri="{BB962C8B-B14F-4D97-AF65-F5344CB8AC3E}">
        <p14:creationId xmlns:p14="http://schemas.microsoft.com/office/powerpoint/2010/main" val="25595174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
            <a:ext cx="12191999" cy="6954982"/>
          </a:xfrm>
        </p:spPr>
        <p:txBody>
          <a:bodyPr anchor="t">
            <a:normAutofit fontScale="90000"/>
          </a:bodyPr>
          <a:lstStyle/>
          <a:p>
            <a:pPr algn="l"/>
            <a:r>
              <a:rPr lang="fr-DZ" cap="none" dirty="0" smtClean="0"/>
              <a:t>	</a:t>
            </a:r>
            <a:r>
              <a:rPr lang="fr-FR" cap="none" dirty="0" smtClean="0"/>
              <a:t>Dans un contrat de ventes internationales, le vendeur et l’acheteur sont confrontés aux questions suivantes: </a:t>
            </a:r>
            <a:br>
              <a:rPr lang="fr-FR" cap="none" dirty="0" smtClean="0"/>
            </a:br>
            <a:r>
              <a:rPr lang="fr-FR" cap="none" dirty="0" smtClean="0"/>
              <a:t>1- </a:t>
            </a:r>
            <a:r>
              <a:rPr lang="fr-DZ" cap="none" dirty="0" smtClean="0"/>
              <a:t>Qui</a:t>
            </a:r>
            <a:r>
              <a:rPr lang="fr-FR" cap="none" dirty="0" smtClean="0"/>
              <a:t> va prendre en charge le transport</a:t>
            </a:r>
            <a:r>
              <a:rPr lang="fr-DZ" cap="none" dirty="0" smtClean="0"/>
              <a:t>?</a:t>
            </a:r>
            <a:r>
              <a:rPr lang="fr-FR" cap="none" dirty="0" smtClean="0"/>
              <a:t/>
            </a:r>
            <a:br>
              <a:rPr lang="fr-FR" cap="none" dirty="0" smtClean="0"/>
            </a:br>
            <a:r>
              <a:rPr lang="fr-FR" cap="none" dirty="0" smtClean="0"/>
              <a:t>2- </a:t>
            </a:r>
            <a:r>
              <a:rPr lang="fr-DZ" cap="none" dirty="0" smtClean="0"/>
              <a:t>Qui</a:t>
            </a:r>
            <a:r>
              <a:rPr lang="fr-FR" cap="none" dirty="0" smtClean="0"/>
              <a:t> va assumer la responsabilité de ce transport ?</a:t>
            </a:r>
            <a:br>
              <a:rPr lang="fr-FR" cap="none" dirty="0" smtClean="0"/>
            </a:br>
            <a:r>
              <a:rPr lang="fr-FR" cap="none" dirty="0" smtClean="0"/>
              <a:t>3- A quel moment et en quel lieu le transfert du coût et du risque ce fera ?</a:t>
            </a:r>
            <a:r>
              <a:rPr lang="fr-DZ" cap="none" dirty="0" smtClean="0"/>
              <a:t/>
            </a:r>
            <a:br>
              <a:rPr lang="fr-DZ" cap="none" dirty="0" smtClean="0"/>
            </a:br>
            <a:r>
              <a:rPr lang="fr-DZ" cap="none" dirty="0" smtClean="0"/>
              <a:t>*</a:t>
            </a:r>
            <a:r>
              <a:rPr lang="fr-FR" b="1" cap="none" dirty="0"/>
              <a:t>Caractéristiques Des INCOTERMS 2020 </a:t>
            </a:r>
            <a:r>
              <a:rPr lang="fr-FR" cap="none" dirty="0"/>
              <a:t>:</a:t>
            </a:r>
            <a:br>
              <a:rPr lang="fr-FR" cap="none" dirty="0"/>
            </a:br>
            <a:r>
              <a:rPr lang="fr-DZ" cap="none" dirty="0" smtClean="0"/>
              <a:t>	</a:t>
            </a:r>
            <a:r>
              <a:rPr lang="fr-FR" cap="none" dirty="0" smtClean="0"/>
              <a:t>Les </a:t>
            </a:r>
            <a:r>
              <a:rPr lang="fr-FR" cap="none" dirty="0"/>
              <a:t>Incoterms se concrétisent par 11 règles, codifiées par trois lettres et réparties en quatre familles, qui établissent le partage des risques, des responsabilités et des coûts entre l’acheteur et le vendeur, quel que soit le mode de transport retenu (maritime ou multimodal), le pays et le secteur. Inscrits dans un contrat de vente à l'international, ils définissent les obligations du vendeur d'un côté et de l'acheteur de l'autre. Ils s'appliquent aux marchandises ; les services et biens intangibles ne sont donc pas concernés.</a:t>
            </a:r>
            <a:br>
              <a:rPr lang="fr-FR" cap="none" dirty="0"/>
            </a:br>
            <a:r>
              <a:rPr lang="fr-FR" cap="none" dirty="0"/>
              <a:t/>
            </a:r>
            <a:br>
              <a:rPr lang="fr-FR" cap="none" dirty="0"/>
            </a:br>
            <a:r>
              <a:rPr lang="fr-FR" cap="none" dirty="0" smtClean="0"/>
              <a:t/>
            </a:r>
            <a:br>
              <a:rPr lang="fr-FR" cap="none" dirty="0" smtClean="0"/>
            </a:br>
            <a:endParaRPr lang="en-US" cap="none" dirty="0"/>
          </a:p>
        </p:txBody>
      </p:sp>
    </p:spTree>
    <p:extLst>
      <p:ext uri="{BB962C8B-B14F-4D97-AF65-F5344CB8AC3E}">
        <p14:creationId xmlns:p14="http://schemas.microsoft.com/office/powerpoint/2010/main" val="31921820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84" y="0"/>
            <a:ext cx="12164916" cy="6858000"/>
          </a:xfrm>
        </p:spPr>
        <p:txBody>
          <a:bodyPr anchor="t">
            <a:normAutofit/>
          </a:bodyPr>
          <a:lstStyle/>
          <a:p>
            <a:pPr algn="l">
              <a:lnSpc>
                <a:spcPct val="100000"/>
              </a:lnSpc>
            </a:pPr>
            <a:r>
              <a:rPr lang="fr-DZ" b="1" cap="none" dirty="0" smtClean="0"/>
              <a:t>-</a:t>
            </a:r>
            <a:r>
              <a:rPr lang="fr-FR" b="1" cap="none" dirty="0" smtClean="0"/>
              <a:t>Famille « E » </a:t>
            </a:r>
            <a:r>
              <a:rPr lang="fr-FR" cap="none" dirty="0" smtClean="0"/>
              <a:t>: le vendeur doit remettre les marchandises à la disposition de l'acheteur dans ses propres locaux.</a:t>
            </a:r>
            <a:r>
              <a:rPr lang="fr-DZ" cap="none" dirty="0" smtClean="0"/>
              <a:t/>
            </a:r>
            <a:br>
              <a:rPr lang="fr-DZ" cap="none" dirty="0" smtClean="0"/>
            </a:br>
            <a:r>
              <a:rPr lang="fr-DZ" cap="none" dirty="0" smtClean="0"/>
              <a:t>-</a:t>
            </a:r>
            <a:r>
              <a:rPr lang="fr-FR" b="1" cap="none" dirty="0" smtClean="0"/>
              <a:t>Famille « F » </a:t>
            </a:r>
            <a:r>
              <a:rPr lang="fr-FR" cap="none" dirty="0" smtClean="0"/>
              <a:t>: le vendeur doit remettre les marchandises à un transporteur principal désigné par l'acheteur. Il n'assume pas les coûts et risques du transport principal.</a:t>
            </a:r>
            <a:br>
              <a:rPr lang="fr-FR" cap="none" dirty="0" smtClean="0"/>
            </a:br>
            <a:r>
              <a:rPr lang="fr-DZ" cap="none" dirty="0" smtClean="0"/>
              <a:t>-</a:t>
            </a:r>
            <a:r>
              <a:rPr lang="fr-FR" b="1" cap="none" dirty="0" smtClean="0"/>
              <a:t>Famille « C » </a:t>
            </a:r>
            <a:r>
              <a:rPr lang="fr-FR" cap="none" dirty="0" smtClean="0"/>
              <a:t>: le vendeur supporte les frais du transport principal jusqu’au lieu convenu dans la zone du post-acheminement, mais pas les risques de perte ou de dommage aux marchandises.</a:t>
            </a:r>
            <a:br>
              <a:rPr lang="fr-FR" cap="none" dirty="0" smtClean="0"/>
            </a:br>
            <a:r>
              <a:rPr lang="fr-DZ" cap="none" dirty="0" smtClean="0"/>
              <a:t>-</a:t>
            </a:r>
            <a:r>
              <a:rPr lang="fr-FR" b="1" cap="none" dirty="0" smtClean="0"/>
              <a:t>Famille « D » </a:t>
            </a:r>
            <a:r>
              <a:rPr lang="fr-FR" cap="none" dirty="0" smtClean="0"/>
              <a:t>: le vendeur assume tous les coûts et risques liés au transport de la marchandise jusqu'au lieu de destination convenu.</a:t>
            </a:r>
            <a:endParaRPr lang="en-US" cap="none" dirty="0"/>
          </a:p>
        </p:txBody>
      </p:sp>
    </p:spTree>
    <p:extLst>
      <p:ext uri="{BB962C8B-B14F-4D97-AF65-F5344CB8AC3E}">
        <p14:creationId xmlns:p14="http://schemas.microsoft.com/office/powerpoint/2010/main" val="30792737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 y="1"/>
            <a:ext cx="12191999" cy="6857999"/>
          </a:xfrm>
        </p:spPr>
        <p:txBody>
          <a:bodyPr anchor="t">
            <a:normAutofit/>
          </a:bodyPr>
          <a:lstStyle/>
          <a:p>
            <a:pPr algn="l">
              <a:lnSpc>
                <a:spcPct val="150000"/>
              </a:lnSpc>
            </a:pPr>
            <a:r>
              <a:rPr lang="fr-DZ" sz="3200" cap="none" dirty="0" smtClean="0"/>
              <a:t>*</a:t>
            </a:r>
            <a:r>
              <a:rPr lang="fr-FR" sz="4000" b="1" cap="none" dirty="0" smtClean="0">
                <a:effectLst>
                  <a:outerShdw blurRad="38100" dist="38100" dir="2700000" algn="tl">
                    <a:srgbClr val="000000">
                      <a:alpha val="43137"/>
                    </a:srgbClr>
                  </a:outerShdw>
                </a:effectLst>
              </a:rPr>
              <a:t>Présentation </a:t>
            </a:r>
            <a:r>
              <a:rPr lang="fr-FR" sz="4000" b="1" cap="none" dirty="0">
                <a:effectLst>
                  <a:outerShdw blurRad="38100" dist="38100" dir="2700000" algn="tl">
                    <a:srgbClr val="000000">
                      <a:alpha val="43137"/>
                    </a:srgbClr>
                  </a:outerShdw>
                </a:effectLst>
              </a:rPr>
              <a:t>des incoterms </a:t>
            </a:r>
            <a:r>
              <a:rPr lang="fr-FR" sz="3200" cap="none" dirty="0"/>
              <a:t/>
            </a:r>
            <a:br>
              <a:rPr lang="fr-FR" sz="3200" cap="none" dirty="0"/>
            </a:br>
            <a:r>
              <a:rPr lang="fr-DZ" sz="3200" cap="none" dirty="0" smtClean="0"/>
              <a:t>1)</a:t>
            </a:r>
            <a:r>
              <a:rPr lang="fr-FR" sz="3200" b="1" cap="none" dirty="0" smtClean="0"/>
              <a:t>EXW </a:t>
            </a:r>
            <a:r>
              <a:rPr lang="fr-FR" sz="3200" b="1" cap="none" dirty="0"/>
              <a:t>– Ex Works (à l'usine) </a:t>
            </a:r>
            <a:r>
              <a:rPr lang="fr-FR" sz="3200" cap="none" dirty="0"/>
              <a:t>: Règle qui impose le moins d'obligations au vendeur, dont l'unique responsabilité consiste à emballer les marchandises et à les mettre à disposition de l'acheteur dans ses propres locaux. En vertu de cette règle, l'acheteur supporte ainsi tous les frais et risques inhérents au chargement et au transport des marchandises jusqu'à leur arrivée à destination</a:t>
            </a:r>
            <a:r>
              <a:rPr lang="fr-FR" sz="3200" cap="none" dirty="0" smtClean="0"/>
              <a:t>.</a:t>
            </a:r>
            <a:r>
              <a:rPr lang="fr-FR" sz="3200" cap="none" dirty="0"/>
              <a:t/>
            </a:r>
            <a:br>
              <a:rPr lang="fr-FR" sz="3200" cap="none" dirty="0"/>
            </a:br>
            <a:endParaRPr lang="en-US" sz="3200" cap="none" dirty="0"/>
          </a:p>
        </p:txBody>
      </p:sp>
    </p:spTree>
    <p:extLst>
      <p:ext uri="{BB962C8B-B14F-4D97-AF65-F5344CB8AC3E}">
        <p14:creationId xmlns:p14="http://schemas.microsoft.com/office/powerpoint/2010/main" val="19453708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85" y="0"/>
            <a:ext cx="12164916" cy="6858000"/>
          </a:xfrm>
        </p:spPr>
        <p:txBody>
          <a:bodyPr anchor="t">
            <a:normAutofit/>
          </a:bodyPr>
          <a:lstStyle/>
          <a:p>
            <a:pPr algn="l"/>
            <a:r>
              <a:rPr lang="fr-DZ" dirty="0" smtClean="0"/>
              <a:t>2)</a:t>
            </a:r>
            <a:r>
              <a:rPr lang="fr-FR" b="1" dirty="0" smtClean="0"/>
              <a:t>FCA </a:t>
            </a:r>
            <a:r>
              <a:rPr lang="fr-FR" b="1" dirty="0"/>
              <a:t>– </a:t>
            </a:r>
            <a:r>
              <a:rPr lang="fr-FR" b="1" cap="none" dirty="0" smtClean="0"/>
              <a:t>Free </a:t>
            </a:r>
            <a:r>
              <a:rPr lang="fr-DZ" b="1" cap="none" dirty="0" smtClean="0"/>
              <a:t>C</a:t>
            </a:r>
            <a:r>
              <a:rPr lang="fr-FR" b="1" cap="none" dirty="0" err="1" smtClean="0"/>
              <a:t>arrier</a:t>
            </a:r>
            <a:r>
              <a:rPr lang="fr-FR" b="1" cap="none" dirty="0" smtClean="0"/>
              <a:t> (franco transporteur) </a:t>
            </a:r>
            <a:r>
              <a:rPr lang="fr-FR" cap="none" dirty="0" smtClean="0"/>
              <a:t>: deux options sont possibles pour cet incoterms en fonction du lieu de livraison :</a:t>
            </a:r>
            <a:br>
              <a:rPr lang="fr-FR" cap="none" dirty="0" smtClean="0"/>
            </a:br>
            <a:r>
              <a:rPr lang="fr-FR" cap="none" dirty="0" smtClean="0"/>
              <a:t>- </a:t>
            </a:r>
            <a:r>
              <a:rPr lang="fr-FR" b="1" cap="none" dirty="0" smtClean="0"/>
              <a:t>Dans les locaux du vendeur</a:t>
            </a:r>
            <a:r>
              <a:rPr lang="fr-FR" cap="none" dirty="0" smtClean="0"/>
              <a:t>, qui procède au chargement des marchandises sur le moyen de transport de l'acheteur (FCA « locaux du vendeur ») ;</a:t>
            </a:r>
            <a:br>
              <a:rPr lang="fr-FR" cap="none" dirty="0" smtClean="0"/>
            </a:br>
            <a:r>
              <a:rPr lang="fr-FR" cap="none" dirty="0" smtClean="0"/>
              <a:t>- </a:t>
            </a:r>
            <a:r>
              <a:rPr lang="fr-FR" b="1" cap="none" dirty="0" smtClean="0"/>
              <a:t>Dans tout autre lieu </a:t>
            </a:r>
            <a:r>
              <a:rPr lang="fr-FR" cap="none" dirty="0" smtClean="0"/>
              <a:t>: le vendeur organise l'acheminement des marchandises jusqu'au lieu d'embarquement où elles sont mises à disposition du transporteur prêtes à être déchargées (FCA « autre lieu convenu »).</a:t>
            </a:r>
            <a:br>
              <a:rPr lang="fr-FR" cap="none" dirty="0" smtClean="0"/>
            </a:br>
            <a:r>
              <a:rPr lang="fr-FR" cap="none" dirty="0" smtClean="0"/>
              <a:t>en vertu de cette règle, l'acheteur prend en charge la majeure partie du transport, mais lui permet d'être dispensé des formalités dans le pays d'exportation.</a:t>
            </a:r>
            <a:br>
              <a:rPr lang="fr-FR" cap="none" dirty="0" smtClean="0"/>
            </a:br>
            <a:endParaRPr lang="en-US" dirty="0"/>
          </a:p>
        </p:txBody>
      </p:sp>
    </p:spTree>
    <p:extLst>
      <p:ext uri="{BB962C8B-B14F-4D97-AF65-F5344CB8AC3E}">
        <p14:creationId xmlns:p14="http://schemas.microsoft.com/office/powerpoint/2010/main" val="13161635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8000"/>
          </a:xfrm>
        </p:spPr>
        <p:txBody>
          <a:bodyPr anchor="t"/>
          <a:lstStyle/>
          <a:p>
            <a:pPr algn="l">
              <a:lnSpc>
                <a:spcPct val="150000"/>
              </a:lnSpc>
            </a:pPr>
            <a:r>
              <a:rPr lang="fr-DZ" dirty="0" smtClean="0"/>
              <a:t>3</a:t>
            </a:r>
            <a:r>
              <a:rPr lang="fr-DZ" b="1" dirty="0" smtClean="0"/>
              <a:t>)</a:t>
            </a:r>
            <a:r>
              <a:rPr lang="fr-FR" b="1" dirty="0" smtClean="0"/>
              <a:t>CPT </a:t>
            </a:r>
            <a:r>
              <a:rPr lang="fr-FR" b="1" dirty="0"/>
              <a:t>– </a:t>
            </a:r>
            <a:r>
              <a:rPr lang="fr-FR" b="1" cap="none" dirty="0" err="1" smtClean="0"/>
              <a:t>Carriage</a:t>
            </a:r>
            <a:r>
              <a:rPr lang="fr-FR" b="1" cap="none" dirty="0" smtClean="0"/>
              <a:t> </a:t>
            </a:r>
            <a:r>
              <a:rPr lang="fr-FR" b="1" cap="none" dirty="0" err="1" smtClean="0"/>
              <a:t>paid</a:t>
            </a:r>
            <a:r>
              <a:rPr lang="fr-FR" b="1" cap="none" dirty="0" smtClean="0"/>
              <a:t> to </a:t>
            </a:r>
            <a:r>
              <a:rPr lang="fr-FR" cap="none" dirty="0" smtClean="0"/>
              <a:t>(port payé jusqu'à) : le vendeur supporte le coût du transport jusqu'au lieu de destination mais n'est plus responsable des marchandises, qui voyagent aux risques de l'acheteur. En effet, le transfert des risques intervient au moment de la livraison, dès que les marchandises sont remises au transporteur, tandis que le transfert des coûts à l'acheteur a lieu lorsque les marchandises arrivent à destination.</a:t>
            </a:r>
            <a:endParaRPr lang="en-US" cap="none" dirty="0"/>
          </a:p>
        </p:txBody>
      </p:sp>
    </p:spTree>
    <p:extLst>
      <p:ext uri="{BB962C8B-B14F-4D97-AF65-F5344CB8AC3E}">
        <p14:creationId xmlns:p14="http://schemas.microsoft.com/office/powerpoint/2010/main" val="373042348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84" y="0"/>
            <a:ext cx="12164916" cy="6857999"/>
          </a:xfrm>
        </p:spPr>
        <p:txBody>
          <a:bodyPr anchor="t">
            <a:normAutofit/>
          </a:bodyPr>
          <a:lstStyle/>
          <a:p>
            <a:pPr algn="l">
              <a:lnSpc>
                <a:spcPct val="100000"/>
              </a:lnSpc>
            </a:pPr>
            <a:r>
              <a:rPr lang="fr-DZ" dirty="0" smtClean="0"/>
              <a:t>4</a:t>
            </a:r>
            <a:r>
              <a:rPr lang="fr-DZ" b="1" dirty="0" smtClean="0"/>
              <a:t>)</a:t>
            </a:r>
            <a:r>
              <a:rPr lang="fr-FR" b="1" dirty="0" smtClean="0"/>
              <a:t>CIP </a:t>
            </a:r>
            <a:r>
              <a:rPr lang="fr-FR" b="1" dirty="0"/>
              <a:t>– </a:t>
            </a:r>
            <a:r>
              <a:rPr lang="fr-FR" b="1" cap="none" dirty="0" err="1" smtClean="0"/>
              <a:t>Carriage</a:t>
            </a:r>
            <a:r>
              <a:rPr lang="fr-FR" b="1" cap="none" dirty="0" smtClean="0"/>
              <a:t> and </a:t>
            </a:r>
            <a:r>
              <a:rPr lang="fr-DZ" b="1" cap="none" dirty="0" smtClean="0"/>
              <a:t>I</a:t>
            </a:r>
            <a:r>
              <a:rPr lang="fr-FR" b="1" cap="none" dirty="0" err="1" smtClean="0"/>
              <a:t>nsurance</a:t>
            </a:r>
            <a:r>
              <a:rPr lang="fr-FR" b="1" cap="none" dirty="0" smtClean="0"/>
              <a:t> </a:t>
            </a:r>
            <a:r>
              <a:rPr lang="fr-DZ" b="1" cap="none" dirty="0" smtClean="0"/>
              <a:t>P</a:t>
            </a:r>
            <a:r>
              <a:rPr lang="fr-FR" b="1" cap="none" dirty="0" err="1" smtClean="0"/>
              <a:t>aid</a:t>
            </a:r>
            <a:r>
              <a:rPr lang="fr-FR" b="1" cap="none" dirty="0" smtClean="0"/>
              <a:t> to </a:t>
            </a:r>
            <a:r>
              <a:rPr lang="fr-FR" cap="none" dirty="0" smtClean="0"/>
              <a:t>(port payé assurance comprise jusqu’à) : le vendeur supporte les coûts de transport jusqu’au lieu de destination indiqué par l’incoterms.</a:t>
            </a:r>
            <a:br>
              <a:rPr lang="fr-FR" cap="none" dirty="0" smtClean="0"/>
            </a:br>
            <a:r>
              <a:rPr lang="fr-FR" cap="none" dirty="0" smtClean="0"/>
              <a:t> 	Règle fréquemment utilisée, notamment pour le transport conteneurisé, le </a:t>
            </a:r>
            <a:r>
              <a:rPr lang="fr-FR" b="1" cap="none" dirty="0" smtClean="0"/>
              <a:t>CIP</a:t>
            </a:r>
            <a:r>
              <a:rPr lang="fr-FR" cap="none" dirty="0" smtClean="0"/>
              <a:t> permet de maîtriser l’acheminement des marchandises jusqu’à un point donné.</a:t>
            </a:r>
            <a:br>
              <a:rPr lang="fr-FR" cap="none" dirty="0" smtClean="0"/>
            </a:br>
            <a:r>
              <a:rPr lang="fr-FR" cap="none" dirty="0" smtClean="0"/>
              <a:t>	En revanche, à la différence du </a:t>
            </a:r>
            <a:r>
              <a:rPr lang="fr-FR" b="1" cap="none" dirty="0" smtClean="0"/>
              <a:t>CPT</a:t>
            </a:r>
            <a:r>
              <a:rPr lang="fr-FR" cap="none" dirty="0" smtClean="0"/>
              <a:t>, le vendeur a l’obligation de souscrire une assurance couvrant les risques liés au transport des marchandises jusqu’au lieu de destination.</a:t>
            </a:r>
            <a:br>
              <a:rPr lang="fr-FR" cap="none" dirty="0" smtClean="0"/>
            </a:br>
            <a:endParaRPr lang="en-US" cap="none" dirty="0"/>
          </a:p>
        </p:txBody>
      </p:sp>
    </p:spTree>
    <p:extLst>
      <p:ext uri="{BB962C8B-B14F-4D97-AF65-F5344CB8AC3E}">
        <p14:creationId xmlns:p14="http://schemas.microsoft.com/office/powerpoint/2010/main" val="407917766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84" y="36626"/>
            <a:ext cx="12164916" cy="6821374"/>
          </a:xfrm>
        </p:spPr>
        <p:txBody>
          <a:bodyPr anchor="t">
            <a:normAutofit/>
          </a:bodyPr>
          <a:lstStyle/>
          <a:p>
            <a:pPr algn="l">
              <a:lnSpc>
                <a:spcPct val="100000"/>
              </a:lnSpc>
            </a:pPr>
            <a:r>
              <a:rPr lang="fr-DZ" dirty="0" smtClean="0"/>
              <a:t>5)</a:t>
            </a:r>
            <a:r>
              <a:rPr lang="fr-FR" b="1" dirty="0" smtClean="0"/>
              <a:t>DAP </a:t>
            </a:r>
            <a:r>
              <a:rPr lang="fr-FR" b="1" dirty="0"/>
              <a:t>– </a:t>
            </a:r>
            <a:r>
              <a:rPr lang="fr-FR" b="1" cap="none" dirty="0" err="1" smtClean="0"/>
              <a:t>Delivered</a:t>
            </a:r>
            <a:r>
              <a:rPr lang="fr-FR" b="1" cap="none" dirty="0" smtClean="0"/>
              <a:t> at place </a:t>
            </a:r>
            <a:r>
              <a:rPr lang="fr-FR" cap="none" dirty="0" smtClean="0"/>
              <a:t>(rendu au lieu de destination) : cet incoterms signifie que les marchandises sont considérées comme livrées lorsqu’elles sont mises à disposition de l’acheteur à destination sur le moyen de transport arrivant, sans être déchargées. En vertu de cette règle, le vendeur prend en charge le transport des marchandises jusqu’au point de livraison convenu, dans le pays de destination.</a:t>
            </a:r>
            <a:br>
              <a:rPr lang="fr-FR" cap="none" dirty="0" smtClean="0"/>
            </a:br>
            <a:r>
              <a:rPr lang="fr-FR" cap="none" dirty="0" smtClean="0"/>
              <a:t> 	Ainsi, sauf si le contrat de transport en dispose autrement, c’est à l’acheteur qu’incombent les formalités douanières, le paiement des droits et taxes dus en raison de l’importation et le déchargement des marchandises à destination.</a:t>
            </a:r>
            <a:br>
              <a:rPr lang="fr-FR" cap="none" dirty="0" smtClean="0"/>
            </a:br>
            <a:endParaRPr lang="en-US" cap="none" dirty="0"/>
          </a:p>
        </p:txBody>
      </p:sp>
    </p:spTree>
    <p:extLst>
      <p:ext uri="{BB962C8B-B14F-4D97-AF65-F5344CB8AC3E}">
        <p14:creationId xmlns:p14="http://schemas.microsoft.com/office/powerpoint/2010/main" val="131299626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0939" y="0"/>
            <a:ext cx="12151061" cy="6858000"/>
          </a:xfrm>
        </p:spPr>
        <p:txBody>
          <a:bodyPr anchor="t">
            <a:normAutofit fontScale="90000"/>
          </a:bodyPr>
          <a:lstStyle/>
          <a:p>
            <a:pPr algn="l">
              <a:lnSpc>
                <a:spcPct val="100000"/>
              </a:lnSpc>
            </a:pPr>
            <a:r>
              <a:rPr lang="fr-DZ" dirty="0" smtClean="0"/>
              <a:t>6</a:t>
            </a:r>
            <a:r>
              <a:rPr lang="fr-DZ" b="1" dirty="0" smtClean="0"/>
              <a:t>)</a:t>
            </a:r>
            <a:r>
              <a:rPr lang="fr-FR" b="1" dirty="0" smtClean="0"/>
              <a:t>DPU </a:t>
            </a:r>
            <a:r>
              <a:rPr lang="fr-FR" b="1" dirty="0"/>
              <a:t>– </a:t>
            </a:r>
            <a:r>
              <a:rPr lang="fr-FR" b="1" cap="none" dirty="0" err="1" smtClean="0"/>
              <a:t>Delivered</a:t>
            </a:r>
            <a:r>
              <a:rPr lang="fr-FR" b="1" cap="none" dirty="0" smtClean="0"/>
              <a:t> at </a:t>
            </a:r>
            <a:r>
              <a:rPr lang="fr-DZ" b="1" cap="none" dirty="0" smtClean="0"/>
              <a:t>P</a:t>
            </a:r>
            <a:r>
              <a:rPr lang="fr-FR" b="1" cap="none" dirty="0" smtClean="0"/>
              <a:t>lace </a:t>
            </a:r>
            <a:r>
              <a:rPr lang="fr-DZ" b="1" cap="none" dirty="0" smtClean="0"/>
              <a:t>U</a:t>
            </a:r>
            <a:r>
              <a:rPr lang="fr-FR" b="1" cap="none" dirty="0" err="1" smtClean="0"/>
              <a:t>nloaded</a:t>
            </a:r>
            <a:r>
              <a:rPr lang="fr-FR" b="1" cap="none" dirty="0" smtClean="0"/>
              <a:t> </a:t>
            </a:r>
            <a:r>
              <a:rPr lang="fr-FR" cap="none" dirty="0" smtClean="0"/>
              <a:t>(rendu au lieu de destination déchargé) : </a:t>
            </a:r>
            <a:r>
              <a:rPr lang="fr-FR" b="1" cap="none" dirty="0" smtClean="0"/>
              <a:t>le DPU </a:t>
            </a:r>
            <a:r>
              <a:rPr lang="fr-FR" cap="none" dirty="0" smtClean="0"/>
              <a:t>remplace le </a:t>
            </a:r>
            <a:r>
              <a:rPr lang="fr-FR" b="1" cap="none" dirty="0" smtClean="0"/>
              <a:t>DAT</a:t>
            </a:r>
            <a:r>
              <a:rPr lang="fr-DZ" b="1" cap="none" dirty="0" smtClean="0"/>
              <a:t> (Delivry At Terminal)</a:t>
            </a:r>
            <a:r>
              <a:rPr lang="fr-FR" cap="none" dirty="0" smtClean="0"/>
              <a:t> 2010 et devient une nouvelle règle des incoterms 2020, qui signifie que les marchandises sont considérées comme livrées, une fois déchargées du moyen de transport et mises à disposition de l’acheteur au lieu de destination convenu (terminal ou autre).</a:t>
            </a:r>
            <a:br>
              <a:rPr lang="fr-FR" cap="none" dirty="0" smtClean="0"/>
            </a:br>
            <a:r>
              <a:rPr lang="fr-FR" cap="none" dirty="0" smtClean="0"/>
              <a:t> 	Dans cette règle, la livraison et l’arrivée à destination interviennent au même point. Le vendeur assume donc tous les risques et coûts liés au transport des marchandises et à leur déchargement jusqu’au lieu désigné.</a:t>
            </a:r>
            <a:br>
              <a:rPr lang="fr-FR" cap="none" dirty="0" smtClean="0"/>
            </a:br>
            <a:r>
              <a:rPr lang="fr-FR" cap="none" dirty="0" smtClean="0"/>
              <a:t> 	Le DPU est la seule règle qui oblige le vendeur à décharger les marchandises à destination.</a:t>
            </a:r>
            <a:br>
              <a:rPr lang="fr-FR" cap="none" dirty="0" smtClean="0"/>
            </a:br>
            <a:endParaRPr lang="en-US" dirty="0"/>
          </a:p>
        </p:txBody>
      </p:sp>
    </p:spTree>
    <p:extLst>
      <p:ext uri="{BB962C8B-B14F-4D97-AF65-F5344CB8AC3E}">
        <p14:creationId xmlns:p14="http://schemas.microsoft.com/office/powerpoint/2010/main" val="324611730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0939" y="0"/>
            <a:ext cx="12151061" cy="6858000"/>
          </a:xfrm>
        </p:spPr>
        <p:txBody>
          <a:bodyPr anchor="t"/>
          <a:lstStyle/>
          <a:p>
            <a:pPr algn="l">
              <a:lnSpc>
                <a:spcPct val="150000"/>
              </a:lnSpc>
            </a:pPr>
            <a:r>
              <a:rPr lang="fr-DZ" dirty="0" smtClean="0"/>
              <a:t>7</a:t>
            </a:r>
            <a:r>
              <a:rPr lang="fr-DZ" b="1" dirty="0" smtClean="0"/>
              <a:t>)</a:t>
            </a:r>
            <a:r>
              <a:rPr lang="fr-FR" b="1" dirty="0" smtClean="0"/>
              <a:t>DDP </a:t>
            </a:r>
            <a:r>
              <a:rPr lang="fr-FR" b="1" dirty="0"/>
              <a:t>– </a:t>
            </a:r>
            <a:r>
              <a:rPr lang="fr-FR" b="1" cap="none" dirty="0" err="1" smtClean="0"/>
              <a:t>Delivered</a:t>
            </a:r>
            <a:r>
              <a:rPr lang="fr-FR" b="1" cap="none" dirty="0" smtClean="0"/>
              <a:t> </a:t>
            </a:r>
            <a:r>
              <a:rPr lang="fr-FR" b="1" cap="none" dirty="0" err="1" smtClean="0"/>
              <a:t>duty</a:t>
            </a:r>
            <a:r>
              <a:rPr lang="fr-FR" b="1" cap="none" dirty="0" smtClean="0"/>
              <a:t> </a:t>
            </a:r>
            <a:r>
              <a:rPr lang="fr-FR" b="1" cap="none" dirty="0" err="1" smtClean="0"/>
              <a:t>paid</a:t>
            </a:r>
            <a:r>
              <a:rPr lang="fr-FR" b="1" cap="none" dirty="0" smtClean="0"/>
              <a:t> </a:t>
            </a:r>
            <a:r>
              <a:rPr lang="fr-FR" cap="none" dirty="0" smtClean="0"/>
              <a:t>(rendu droits acquittés) : règle qui confère le niveau maximal d’obligations au vendeur, qui assume tous les risques et frais, y compris de dédouanement, jusqu’au lieu convenu, ainsi, en vertu de cet incoterms, les marchandises sont livrées dédouanées, prêtes à être déchargées au lieu de destination, seuls les frais d’assurance et de déchargement à destination sont à la charge de l’acheteur.</a:t>
            </a:r>
            <a:endParaRPr lang="en-US" cap="none" dirty="0"/>
          </a:p>
        </p:txBody>
      </p:sp>
    </p:spTree>
    <p:extLst>
      <p:ext uri="{BB962C8B-B14F-4D97-AF65-F5344CB8AC3E}">
        <p14:creationId xmlns:p14="http://schemas.microsoft.com/office/powerpoint/2010/main" val="26472109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84" y="22772"/>
            <a:ext cx="12164916" cy="6835228"/>
          </a:xfrm>
        </p:spPr>
        <p:txBody>
          <a:bodyPr anchor="t">
            <a:normAutofit fontScale="90000"/>
          </a:bodyPr>
          <a:lstStyle/>
          <a:p>
            <a:pPr algn="l">
              <a:lnSpc>
                <a:spcPct val="150000"/>
              </a:lnSpc>
            </a:pPr>
            <a:r>
              <a:rPr lang="fr-DZ" cap="none" dirty="0" smtClean="0"/>
              <a:t>8)</a:t>
            </a:r>
            <a:r>
              <a:rPr lang="fr-FR" sz="3100" b="1" cap="none" dirty="0" smtClean="0"/>
              <a:t>FAS – free </a:t>
            </a:r>
            <a:r>
              <a:rPr lang="fr-FR" sz="3100" b="1" cap="none" dirty="0" err="1" smtClean="0"/>
              <a:t>alongside</a:t>
            </a:r>
            <a:r>
              <a:rPr lang="fr-FR" sz="3100" b="1" cap="none" dirty="0" smtClean="0"/>
              <a:t> </a:t>
            </a:r>
            <a:r>
              <a:rPr lang="fr-FR" sz="3100" b="1" cap="none" dirty="0" err="1" smtClean="0"/>
              <a:t>ship</a:t>
            </a:r>
            <a:r>
              <a:rPr lang="fr-FR" sz="3100" b="1" cap="none" dirty="0" smtClean="0"/>
              <a:t> </a:t>
            </a:r>
            <a:r>
              <a:rPr lang="fr-FR" sz="3100" cap="none" dirty="0" smtClean="0"/>
              <a:t>(franco le long du navire) : les frais (et risques) sont transférés à l’acheteur lorsque les marchandises sont placées le long du navire (par exemple sur un quai) au port d’expédition désigné.</a:t>
            </a:r>
            <a:br>
              <a:rPr lang="fr-FR" sz="3100" cap="none" dirty="0" smtClean="0"/>
            </a:br>
            <a:r>
              <a:rPr lang="fr-FR" sz="3100" cap="none" dirty="0" smtClean="0"/>
              <a:t> 	L’acheteur supporte ainsi tous les coûts relatifs aux marchandises à partir du moment où elles ont été livrées (chargement, transport maritime et déchargement du navire).</a:t>
            </a:r>
            <a:br>
              <a:rPr lang="fr-FR" sz="3100" cap="none" dirty="0" smtClean="0"/>
            </a:br>
            <a:r>
              <a:rPr lang="fr-DZ" sz="3100" cap="none" dirty="0" smtClean="0"/>
              <a:t>9)</a:t>
            </a:r>
            <a:r>
              <a:rPr lang="fr-FR" sz="3100" b="1" cap="none" dirty="0" smtClean="0"/>
              <a:t>FOB – free on </a:t>
            </a:r>
            <a:r>
              <a:rPr lang="fr-FR" sz="3100" b="1" cap="none" dirty="0" err="1" smtClean="0"/>
              <a:t>board</a:t>
            </a:r>
            <a:r>
              <a:rPr lang="fr-FR" sz="3100" b="1" cap="none" dirty="0" smtClean="0"/>
              <a:t> </a:t>
            </a:r>
            <a:r>
              <a:rPr lang="fr-FR" sz="3100" cap="none" dirty="0" smtClean="0"/>
              <a:t>(franco à bord du navire) : le transfert des frais (et des risques) intervient dès que les marchandises sont chargées à bord du navire désigné par l’acheteur, au port d’embarquement convenu. Ainsi, à la différence du FAS, le chargement du navire incombe au vendeur.</a:t>
            </a:r>
            <a:br>
              <a:rPr lang="fr-FR" sz="3100" cap="none" dirty="0" smtClean="0"/>
            </a:br>
            <a:endParaRPr lang="en-US" sz="3100" cap="none" dirty="0"/>
          </a:p>
        </p:txBody>
      </p:sp>
    </p:spTree>
    <p:extLst>
      <p:ext uri="{BB962C8B-B14F-4D97-AF65-F5344CB8AC3E}">
        <p14:creationId xmlns:p14="http://schemas.microsoft.com/office/powerpoint/2010/main" val="205918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1999" cy="6857999"/>
          </a:xfrm>
        </p:spPr>
        <p:txBody>
          <a:bodyPr anchor="t">
            <a:normAutofit fontScale="90000"/>
          </a:bodyPr>
          <a:lstStyle/>
          <a:p>
            <a:pPr algn="l">
              <a:lnSpc>
                <a:spcPct val="150000"/>
              </a:lnSpc>
            </a:pPr>
            <a:r>
              <a:rPr lang="fr-DZ" cap="none" dirty="0" smtClean="0"/>
              <a:t>10)</a:t>
            </a:r>
            <a:r>
              <a:rPr lang="fr-FR" b="1" cap="none" dirty="0" smtClean="0"/>
              <a:t>CFR – </a:t>
            </a:r>
            <a:r>
              <a:rPr lang="fr-FR" b="1" cap="none" dirty="0" err="1" smtClean="0"/>
              <a:t>cost</a:t>
            </a:r>
            <a:r>
              <a:rPr lang="fr-FR" b="1" cap="none" dirty="0" smtClean="0"/>
              <a:t> and </a:t>
            </a:r>
            <a:r>
              <a:rPr lang="fr-FR" b="1" cap="none" dirty="0" err="1" smtClean="0"/>
              <a:t>freight</a:t>
            </a:r>
            <a:r>
              <a:rPr lang="fr-FR" b="1" cap="none" dirty="0" smtClean="0"/>
              <a:t> </a:t>
            </a:r>
            <a:r>
              <a:rPr lang="fr-FR" cap="none" dirty="0" smtClean="0"/>
              <a:t>(coût et fret) : tout comme les règles C multimodales, le transfert de risques et de frais est dissocié. Les risques sont transférés à l’acheteur au port de départ lorsque les marchandises sont livrées à bord du navire, alors que les coûts sont supportés par le vendeur, en vertu du contrat de transport, jusqu’à l’arrivée des marchandises au port de destination convenu, déchargement non compris. Ainsi, par principe, les coûts de déchargement du navire incombent à l’acheteur, de même que les frais de manutention qui en découlent, excepté lorsque le contrat de transport en dispose autrement.</a:t>
            </a:r>
            <a:br>
              <a:rPr lang="fr-FR" cap="none" dirty="0" smtClean="0"/>
            </a:br>
            <a:endParaRPr lang="en-US" cap="none" dirty="0"/>
          </a:p>
        </p:txBody>
      </p:sp>
    </p:spTree>
    <p:extLst>
      <p:ext uri="{BB962C8B-B14F-4D97-AF65-F5344CB8AC3E}">
        <p14:creationId xmlns:p14="http://schemas.microsoft.com/office/powerpoint/2010/main" val="339600304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2772"/>
            <a:ext cx="12192000" cy="6835228"/>
          </a:xfrm>
        </p:spPr>
        <p:txBody>
          <a:bodyPr anchor="t"/>
          <a:lstStyle/>
          <a:p>
            <a:pPr algn="l">
              <a:lnSpc>
                <a:spcPct val="150000"/>
              </a:lnSpc>
            </a:pPr>
            <a:r>
              <a:rPr lang="fr-DZ" sz="3200" cap="none" dirty="0">
                <a:solidFill>
                  <a:prstClr val="black"/>
                </a:solidFill>
              </a:rPr>
              <a:t>11)</a:t>
            </a:r>
            <a:r>
              <a:rPr lang="fr-FR" b="1" cap="none" dirty="0">
                <a:solidFill>
                  <a:prstClr val="black"/>
                </a:solidFill>
              </a:rPr>
              <a:t>CIF – </a:t>
            </a:r>
            <a:r>
              <a:rPr lang="fr-FR" b="1" cap="none" dirty="0" err="1">
                <a:solidFill>
                  <a:prstClr val="black"/>
                </a:solidFill>
              </a:rPr>
              <a:t>cost</a:t>
            </a:r>
            <a:r>
              <a:rPr lang="fr-FR" b="1" cap="none" dirty="0">
                <a:solidFill>
                  <a:prstClr val="black"/>
                </a:solidFill>
              </a:rPr>
              <a:t> </a:t>
            </a:r>
            <a:r>
              <a:rPr lang="fr-FR" b="1" cap="none" dirty="0" err="1">
                <a:solidFill>
                  <a:prstClr val="black"/>
                </a:solidFill>
              </a:rPr>
              <a:t>insurance</a:t>
            </a:r>
            <a:r>
              <a:rPr lang="fr-FR" b="1" cap="none" dirty="0">
                <a:solidFill>
                  <a:prstClr val="black"/>
                </a:solidFill>
              </a:rPr>
              <a:t> and </a:t>
            </a:r>
            <a:r>
              <a:rPr lang="fr-FR" b="1" cap="none" dirty="0" err="1">
                <a:solidFill>
                  <a:prstClr val="black"/>
                </a:solidFill>
              </a:rPr>
              <a:t>freight</a:t>
            </a:r>
            <a:r>
              <a:rPr lang="fr-FR" b="1" cap="none" dirty="0">
                <a:solidFill>
                  <a:prstClr val="black"/>
                </a:solidFill>
              </a:rPr>
              <a:t> </a:t>
            </a:r>
            <a:r>
              <a:rPr lang="fr-FR" cap="none" dirty="0">
                <a:solidFill>
                  <a:prstClr val="black"/>
                </a:solidFill>
              </a:rPr>
              <a:t>(coût, assurance et fret) : équivalent du CIP multimodal, le CIF maritime s’en distingue par le niveau de couverture d’assurance exigée, plus limitée que la couverture tous risques du CIP. Néanmoins, l’assurance doit couvrir au minimum le prix de la marchandise majoré de 10 %.</a:t>
            </a:r>
            <a:br>
              <a:rPr lang="fr-FR" cap="none" dirty="0">
                <a:solidFill>
                  <a:prstClr val="black"/>
                </a:solidFill>
              </a:rPr>
            </a:br>
            <a:endParaRPr lang="en-US" dirty="0"/>
          </a:p>
        </p:txBody>
      </p:sp>
    </p:spTree>
    <p:extLst>
      <p:ext uri="{BB962C8B-B14F-4D97-AF65-F5344CB8AC3E}">
        <p14:creationId xmlns:p14="http://schemas.microsoft.com/office/powerpoint/2010/main" val="108090687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1" y="0"/>
            <a:ext cx="12192001" cy="6858000"/>
          </a:xfrm>
          <a:prstGeom prst="rect">
            <a:avLst/>
          </a:prstGeom>
        </p:spPr>
      </p:pic>
    </p:spTree>
    <p:extLst>
      <p:ext uri="{BB962C8B-B14F-4D97-AF65-F5344CB8AC3E}">
        <p14:creationId xmlns:p14="http://schemas.microsoft.com/office/powerpoint/2010/main" val="137249701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1"/>
            <a:ext cx="12191999" cy="6996545"/>
          </a:xfrm>
          <a:prstGeom prst="rect">
            <a:avLst/>
          </a:prstGeom>
        </p:spPr>
      </p:pic>
    </p:spTree>
    <p:extLst>
      <p:ext uri="{BB962C8B-B14F-4D97-AF65-F5344CB8AC3E}">
        <p14:creationId xmlns:p14="http://schemas.microsoft.com/office/powerpoint/2010/main" val="91765537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954982"/>
          </a:xfrm>
          <a:prstGeom prst="rect">
            <a:avLst/>
          </a:prstGeom>
        </p:spPr>
      </p:pic>
    </p:spTree>
    <p:extLst>
      <p:ext uri="{BB962C8B-B14F-4D97-AF65-F5344CB8AC3E}">
        <p14:creationId xmlns:p14="http://schemas.microsoft.com/office/powerpoint/2010/main" val="3717309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Ronds dans l’eau">
  <a:themeElements>
    <a:clrScheme name="Ronds dans l’eau">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Ronds dans l’eau">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onds dans l’eau">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TM10001106[[fn=Badge]]</Template>
  <TotalTime>33589</TotalTime>
  <Words>1925</Words>
  <Application>Microsoft Office PowerPoint</Application>
  <PresentationFormat>Grand écran</PresentationFormat>
  <Paragraphs>115</Paragraphs>
  <Slides>52</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52</vt:i4>
      </vt:variant>
    </vt:vector>
  </HeadingPairs>
  <TitlesOfParts>
    <vt:vector size="55" baseType="lpstr">
      <vt:lpstr>Arial</vt:lpstr>
      <vt:lpstr>Tw Cen MT</vt:lpstr>
      <vt:lpstr>Ronds dans l’eau</vt:lpstr>
      <vt:lpstr>Université Abderrahmane mira –Bejaia faculté des sciences économiques, de gestions et des sciences commerciales département science économiquee</vt:lpstr>
      <vt:lpstr>chapitre 2: la gestion de la supply chain management et les coût</vt:lpstr>
      <vt:lpstr>1/ Types de gestion de la chaîne Logistique</vt:lpstr>
      <vt:lpstr>Présentation PowerPoint</vt:lpstr>
      <vt:lpstr>La gestion d’entrepôt : elle comprend toutes les opérations qui se déroulent à l'intérieur du centre : la préparation de commandes, la gestion des emplacements des produits, la réception et l’expédition des marchandises, etc.  1.2) Tendances d’optimisation de la logistique interne et intra- logistique 4.0  la multiplication des flux et l'augmentation de l’interconnexion ont donné naissance au concept de logistique 4.0 ; né en parallèle à l'industrie 4.0. L'essor du numérique et son rapport avec des machines de plus en plus intelligentes ont eu un impact notable sur l'organisation de la logistique interne des entreprises, qui cherchent de plus en plus à contenir leurs coûts logistiques. Voici les principales tendances qui modèlent les processus intralogistiques actuels: </vt:lpstr>
      <vt:lpstr>A/ La planification stratégique de la logistique interne dans un environnement 4.0  la planification de la logistique interne est devenue une discipline précise, où il est nécessaire d'aligner les opérations de production et de stockage. Il s'agit d'intégrer le travail des différents services qui influencent la gestion de la logistique interne : achats, marketing, entreposage, production, etc. - Notez d’une part que face à une telle gestion des données, les flux d'information sont traités par des logiciels distincts qui fonctionnent ensemble et apportent leurs spécialisations respectives.  *Le logiciel GPAO pour la gestion de production,  *application du progiciel WMS, propose par exemple des fonctionnalités intéressantes pour la gestion des matières premières et des produits semi-finis ; les produits finis quant à eux, sont gérés depuis le WMS de base, en liaison avec l'ERP. Ce type de spécialisation offre une meilleure intégration des processus intralogistiques de l'entreprise.  </vt:lpstr>
      <vt:lpstr>- D'autre part, pour maximiser la capacité de stockage de l'entrepôt il est nécessaire d'adopter une conception et des solutions de stockage adaptées. La baisse des marges commerciales et l’augmentation de la concurrence ont rendu le lean logistics (la stratégie de l’efficacité) populaire pour organiser la logistique interne d’une société. Le concept du « Lean » peut se résumer à l’expression « faire plus avec moins » Initialement, cet ensemble de techniques s’appliquait au domaine de la production industrielle, d'où le nom de « Lean manufacturing ». Il a été développé par Taiichi Ohno de Toyota.  </vt:lpstr>
      <vt:lpstr>  Les principes de la méthode du lean logistics sont: Il s'agit d'une recherche d'efficacité constante, qu’il est possible de diviser en plusieurs étapes : *L’identification des activités avec valeur ajoutée: Dans un entrepôt par exemple, les opérations de préparation de commandes sont divisées en étapes pouvant être décomposées en sous-processus; *La détection des sources de perte et leur optimisation: En logistique, les pertes sont souvent liées au temps;  *La création d’un nouveau flux de processus optimisés:cette phase peut comprendre l'investissement dans de nouvelles technologies ou de nouveaux systèmes qui aident à éliminer les étapes qui prennent trop de temps et n’ajoutent aucune valeur à la Supply Chain.  *L’utilisation de stratégies dites « pull » pour minimiser les stocks:  les méthodes de production « pull » visent avant tout à attirer les clients et à répondre à la demande en fournissant les produits avec facilité. *La standardisation des nouveaux processus sur le long terme: il est essentiel d’impliquer et de motiver tous les travailleurs. Ils doivent acquérir de nouvelles habitudes et compétences.    </vt:lpstr>
      <vt:lpstr>B/L’automatisation de la manutention et du transport interne des marchandises L'introduction massive des solutions  de stockage automatisé telles que les transstockeurs  et les convoyeurs au cours des dernières années est à  l’origine d'énormes progrès et de transformations de  l'exécution de ces flux de matériaux.  </vt:lpstr>
      <vt:lpstr>C/L’utilisation de la robotique collaborative lors des opérations de picking et de packing: Dans les entrepôts robotisés, les machines et les opérateurs travaillent ensemble et se répartissent les tâches : les plus répétitives et plus lourdes sont confiées aux appareils, et les plus spécifiques aux employés. Les cobots (robots collaboratifs) tels que les bras mécanisés ou les machines d'emballage, se chargent d'une partie de l'effort physique nécessaire au picking et au packing pour limiter la fatigue des opérateurs.  Issus de l’anglais, les termes « picking » et « packing » se sont installés dans le vocabulaire de la logistique globale afin d’identifier certains groupes de tâches ayant lieu dans tout entrepôt ou plateforme logistique. *le picking fait partie des différentes étapes du processus de préparation des commandes; *le packing se réfère au processus de conditionnement et d'emballage des commandes avant leur expédition.</vt:lpstr>
      <vt:lpstr>D/Maîtrise de l’entrepôt grâce aux logiciels WMS et à la technologie IDO (Internet  Des Objets):  - le WMS organise les tâches liées à la réception de marchandises, au picking, à la préparation de commandes et à l'expédition des produits. -l’ IDO ou Internet des objets est indispensable au transfert des informations de l'environnement réel vers celui du numérique. Il peut s’agir, entre autres, de tablettes (Pallet Shuttle), d’écouteurs (voice picking), de lecteurs radiofréquence ou de balises lumineuses (pick-to-light).</vt:lpstr>
      <vt:lpstr>2/la gestion des chaînes logistiques intégrées:  Cette approche est centrée sur les relations entre plusieurs sites d’une même entreprise, voire intégrant quelques fournisseurs ou clients directs de cette entreprise.  La notion de logistique intégrée est apparue pour faire face à l'évolution du marché. L'évolution de la demande et l'existence de concurrents ont obligé les entreprises à rechercher des stratégies pour optimiser leurs opérations, accélérer les cycles et minimiser les coûts. La coordination des différents services d'une organisation permet de disposer d'un fonctionnement agile et flexible qui contribue à répondre rapidement et précisément aux nouvelles tendances.</vt:lpstr>
      <vt:lpstr>2.1/Les avantages de la logistique intégrée la logistique intégrée coordonne les opérations, les services et les flux, et elle a les avantages suivants : *Plus de rapidité: La suppression des obstacles et l’amélioration des opérations générant le plus de valeur lors de la fabrication des produits se traduit par de l'agilité. Répondre plus rapidement aux besoins des clients, ainsi que de résoudre les incidents et problèmes éventuels. *Des entreprises plus compétitives: Grâce à une logistique résistante et intégrée, les entreprises sont plus compétitives et peuvent ainsi se développer et explorer de nouveaux marchés. </vt:lpstr>
      <vt:lpstr>*Des coûts réduits: Il est essentiel de connaître les tenants et les aboutissants de sa chaîne logistique pour mettre en place des mesures d’amélioration et optimiser les processus. Des performances plus élevées: se traduisent par des coûts logistiques plus faibles. *Une flexibilité totale: Grâce à la logistique intégrée, les entreprises peuvent facilement gérer un plus grand nombre de références et s'adapter à des environnements changeants et imprévisibles. *Une gestion efficace des stocks: Lorsque toutes les informations des différents services sont partagées, la gestion des marchandises est alors infaillible. De cette façon, seuls les articles nécessaires à la prestation du service sont en stock.   </vt:lpstr>
      <vt:lpstr>Présentation PowerPoint</vt:lpstr>
      <vt:lpstr>Voici quelques éléments pertinents à analyser :   1)Produits : les méthodes de fabrication de chaque produit sont analysées pour déterminer si les ressources sont bien utilisées, si la qualité est suffisante pour répondre aux attentes des clients ou si un processus quelconque pourrait être optimisé. 2)Communication : tous les services doivent communiquer entre eux pour prendre les bonnes décisions. Ici, la communication est évaluée pour déterminer si elle est suffisamment fluide.  </vt:lpstr>
      <vt:lpstr>Présentation PowerPoint</vt:lpstr>
      <vt:lpstr>Présentation PowerPoint</vt:lpstr>
      <vt:lpstr>3/la gestion des chaînes logistiques collaboratrive  On peut parler de collaboration quand deux ou plusieurs organisations partagent grâce à un échange d'informations la responsabilité de la planification, de la gestion et de l'exécution ou de l'évaluation d'une activité. La collaboration est définie par le fait que plusieurs acteurs au sein d'une chaîne logistique coordonnent leurs flux physiques et d'information afin d'optimiser les processus de l'ensemble de la chaîne, du fournisseur le plus en amont au client le plus en aval.   </vt:lpstr>
      <vt:lpstr> Cette coordination des flux implique un échange d'information, un engagement à long terme de la part des partenaires et une prise de décision partagée qui définissent la nature des relations inter-organisationnelles au sein d'une supply chain. Ces relations peuvent être mesurées selon deux dimensions,  *l'une quantitative qui fait référence à la fréquence des échanges entre les partenaires,  *l'autre qualitative, qui porte sur la nature des informations échangées, les activités logistiques supportées par ces échanges, les outils supports de ces échanges et le sens de l'échange entre les parties concernées. </vt:lpstr>
      <vt:lpstr>Présentation des pratiques collaboratives en fonction des processus clé de la supply chain</vt:lpstr>
      <vt:lpstr>Quatre familles de pratiques collaboratives peuvent être identifiées : 1. Les pratiques qui permettent de planifier les flux matirièl; 2. Les pratiques de monitoring et gestion des évènements pour la chaîne logistique ; 3. Les pratiques qui visent à contrôler la qualité d'un bout à l'autre de la chaîne ; 4. Les pratiques qui permettent la gestion du cycle de vie des produits et services. La planification collaborative:  La planification collaborative peut prendre différentes formes en fonction du degré de partage de l’information sur la demande, soit entre distributeur-vendeur et producteur, soit entre producteur et fournisseur. </vt:lpstr>
      <vt:lpstr>* La prévision des ventes: La prévision des ventes réalisée en collaboration consiste à échanger des prévisions et des besoins qui sont calculés à partir des consommations réelles réalisé par le distributeur ou le producteur. Pour garantir la fiabilité de la prévision, le producteur a besoin non seulement de connaître ses volumes de ventes avec précision, mais aussi d’obtenir des informations de ses partenaires situés dans les différents canaux de distribution auquel il a recours pour vendre ses produits </vt:lpstr>
      <vt:lpstr>Présentation PowerPoint</vt:lpstr>
      <vt:lpstr>Présentation PowerPoint</vt:lpstr>
      <vt:lpstr>II/les coûts logistiques:  Les coûts logistiques correspondent à l'ensemble des dépenses liées aux différents flux : équipement, transports, stocks, informatique, frais, etc. Les coûts logistiques sont en étroite relation avec les charges, qui correspondent à des flux de valeurs déterminés par la comptabilité. Le coût logistique global est spécifique à chaque entreprise. Il représente une grosse partie des coûts d’une entreprise: les coûts de stockage, de manutention et de distribution sont souvent supérieurs aux coûts des matières premières et de la fabrication. Il devient alors nécessaire de faire des économies sur ces coûts afin de rester compétitif face à des concurrents de plus en plus nombreux.  </vt:lpstr>
      <vt:lpstr>1/les types de coûts logistiques: Il existe deux types de coûts logisyique  *les coût fixe: sont des charges indépendantes de l’activité, sauf si l’on modifie le potentiel d’activité : agrandissement locaux, augmentation du matériel,....). C’est a dire qu’ils ne varient pas avec la variation de la production et de la distriburtion. *les coûts variables: c’est les charges variables qui sont proportionnelles à l'activité. C’est les coûts qui changent avec le changement du volume de production. Que se soit les coûts logistiques fixes ou variebles on peut les regroupé dans trois groupes: </vt:lpstr>
      <vt:lpstr>Présentation PowerPoint</vt:lpstr>
      <vt:lpstr>Un coût devient intéressant lorsqu’il est ramené à une unité significative de l’activité. Cela peut être le produit fabriqué dans une entreprise de fabrication (par heure ou par jour) . Dans une activité de transport, cela sera le km parcouru. Dans une entreprise de logistique, on choisira souvent la palette mais cela peut être un autre indicateur. </vt:lpstr>
      <vt:lpstr> LES COÛTS LOGISTIQUES D'UN POINT DE VENTE Trois critères principaux régissent les coûts logistiques ; la surface, les coûts de manutention et les coûts liés au transport. A. La surface: la surface d'un point de vente est à l'origine des opérations de communication, de rotation et d'offre des produits. Chaque espace vide existant doit être pris en compte pour optimiser l'agencement et le stockage des produits. Un point de vente laissé à l'abandon sera à l'origine d'une baisse du chiffre d'affaires mais également une baisse de la notoriété. Et inversement, un espace trop rempli augmente les risques de péremption des produits et la faible rotation des produits peut également altérer l'image de marque d'une entreprise. </vt:lpstr>
      <vt:lpstr>B. Coût de manutention les coûts de manutention regroupent les frais liés au matériel, au stockage, au personnel mais également les frais variables. Ils sont, eux aussi, déterminés selon la surface totale de l'espace de stockage. Parmi les indicateurs liés aux coûts de manutention, on retrouve également le taux d'utilisation des équipements. Ce critère permet d'évaluer si l'utilisation des matériaux de manutention est efficace (temps, répartition de l'utilisation). Une nouvelle fois, il est nécessaire de trouver le juste milieu entre la sous-exploitation et la surexploitation du matériel.   </vt:lpstr>
      <vt:lpstr>Pour tenter de trouver le juste milieu, deux critères importants peuvent être utilisés : le taux de remplissage et le rapport chiffre d'affaires par m² (CA/m²). Le taux de remplissage permet de faire état de l'espace disponible et de l'espace occupé par les différents types de produits, tandis que le rapport CA/m², permet de mettre en relation les coûts liés au stock avec la surface totale du point de vente.</vt:lpstr>
      <vt:lpstr>C. Coûts de transport les coûts de transport peuvent être à la charge de celle-ci. Dans ce cas, être en relation avec différents transporteurs, spécialisés dans tous les différents types de transports, est une stratégie à observer. Cette stratégie permet également de faire baisser les prix en s'appuyant sur la concurrence entre transporteurs. Deux critères permettent d'évaluer les coûts de transport : le coût de transport par rapport aux chiffre d'affaires et le montant du transport express.</vt:lpstr>
      <vt:lpstr>Présentation PowerPoint</vt:lpstr>
      <vt:lpstr>Présentation PowerPoint</vt:lpstr>
      <vt:lpstr>Comme  vous remarquez que la grande majorité des coûts logistiques sont des coûts de transport. Pour qu’une entreprise peut maîtriser ces coûts logistiques il faut qu’elle diminuer les coûts de transport en choisissant les moyens les plus rapides et les moins coûteux.  A l’international les termes de transports sont unifié par Les Incoterms (International Commercial Terms)qui  permettent d'uniformiser les termes commerciaux les plus utilisés dans les contrats relevant du commerce international. Ils ont été mis au point par la Chambre de Commerce Internationale (ICC) en 1936 et font l'objet de révisions régulières.</vt:lpstr>
      <vt:lpstr>*Les incoterms est un terme normalisé qui sert à définir les droits et devoirs des acheteurs et vendeurs participant à des échanges internationaux et nationaux. La réglementation applicable est édictée et publiée par la chambre de commerce internationale à paris. La dernière réglementation, entrée en vigueur le 1ᵉʳ janvier 2020, s'appelle incoterms 2020. Elle a remplacé la précédente réglementation, incoterms 2010 en vigueur depuis le 1ᵉʳ janvier 2011.</vt:lpstr>
      <vt:lpstr> Dans un contrat de ventes internationales, le vendeur et l’acheteur sont confrontés aux questions suivantes:  1- Qui va prendre en charge le transport? 2- Qui va assumer la responsabilité de ce transport ? 3- A quel moment et en quel lieu le transfert du coût et du risque ce fera ? *Caractéristiques Des INCOTERMS 2020 :  Les Incoterms se concrétisent par 11 règles, codifiées par trois lettres et réparties en quatre familles, qui établissent le partage des risques, des responsabilités et des coûts entre l’acheteur et le vendeur, quel que soit le mode de transport retenu (maritime ou multimodal), le pays et le secteur. Inscrits dans un contrat de vente à l'international, ils définissent les obligations du vendeur d'un côté et de l'acheteur de l'autre. Ils s'appliquent aux marchandises ; les services et biens intangibles ne sont donc pas concernés.   </vt:lpstr>
      <vt:lpstr>-Famille « E » : le vendeur doit remettre les marchandises à la disposition de l'acheteur dans ses propres locaux. -Famille « F » : le vendeur doit remettre les marchandises à un transporteur principal désigné par l'acheteur. Il n'assume pas les coûts et risques du transport principal. -Famille « C » : le vendeur supporte les frais du transport principal jusqu’au lieu convenu dans la zone du post-acheminement, mais pas les risques de perte ou de dommage aux marchandises. -Famille « D » : le vendeur assume tous les coûts et risques liés au transport de la marchandise jusqu'au lieu de destination convenu.</vt:lpstr>
      <vt:lpstr>*Présentation des incoterms  1)EXW – Ex Works (à l'usine) : Règle qui impose le moins d'obligations au vendeur, dont l'unique responsabilité consiste à emballer les marchandises et à les mettre à disposition de l'acheteur dans ses propres locaux. En vertu de cette règle, l'acheteur supporte ainsi tous les frais et risques inhérents au chargement et au transport des marchandises jusqu'à leur arrivée à destination. </vt:lpstr>
      <vt:lpstr>2)FCA – Free Carrier (franco transporteur) : deux options sont possibles pour cet incoterms en fonction du lieu de livraison : - Dans les locaux du vendeur, qui procède au chargement des marchandises sur le moyen de transport de l'acheteur (FCA « locaux du vendeur ») ; - Dans tout autre lieu : le vendeur organise l'acheminement des marchandises jusqu'au lieu d'embarquement où elles sont mises à disposition du transporteur prêtes à être déchargées (FCA « autre lieu convenu »). en vertu de cette règle, l'acheteur prend en charge la majeure partie du transport, mais lui permet d'être dispensé des formalités dans le pays d'exportation. </vt:lpstr>
      <vt:lpstr>3)CPT – Carriage paid to (port payé jusqu'à) : le vendeur supporte le coût du transport jusqu'au lieu de destination mais n'est plus responsable des marchandises, qui voyagent aux risques de l'acheteur. En effet, le transfert des risques intervient au moment de la livraison, dès que les marchandises sont remises au transporteur, tandis que le transfert des coûts à l'acheteur a lieu lorsque les marchandises arrivent à destination.</vt:lpstr>
      <vt:lpstr>4)CIP – Carriage and Insurance Paid to (port payé assurance comprise jusqu’à) : le vendeur supporte les coûts de transport jusqu’au lieu de destination indiqué par l’incoterms.   Règle fréquemment utilisée, notamment pour le transport conteneurisé, le CIP permet de maîtriser l’acheminement des marchandises jusqu’à un point donné.  En revanche, à la différence du CPT, le vendeur a l’obligation de souscrire une assurance couvrant les risques liés au transport des marchandises jusqu’au lieu de destination. </vt:lpstr>
      <vt:lpstr>5)DAP – Delivered at place (rendu au lieu de destination) : cet incoterms signifie que les marchandises sont considérées comme livrées lorsqu’elles sont mises à disposition de l’acheteur à destination sur le moyen de transport arrivant, sans être déchargées. En vertu de cette règle, le vendeur prend en charge le transport des marchandises jusqu’au point de livraison convenu, dans le pays de destination.   Ainsi, sauf si le contrat de transport en dispose autrement, c’est à l’acheteur qu’incombent les formalités douanières, le paiement des droits et taxes dus en raison de l’importation et le déchargement des marchandises à destination. </vt:lpstr>
      <vt:lpstr>6)DPU – Delivered at Place Unloaded (rendu au lieu de destination déchargé) : le DPU remplace le DAT (Delivry At Terminal) 2010 et devient une nouvelle règle des incoterms 2020, qui signifie que les marchandises sont considérées comme livrées, une fois déchargées du moyen de transport et mises à disposition de l’acheteur au lieu de destination convenu (terminal ou autre).   Dans cette règle, la livraison et l’arrivée à destination interviennent au même point. Le vendeur assume donc tous les risques et coûts liés au transport des marchandises et à leur déchargement jusqu’au lieu désigné.   Le DPU est la seule règle qui oblige le vendeur à décharger les marchandises à destination. </vt:lpstr>
      <vt:lpstr>7)DDP – Delivered duty paid (rendu droits acquittés) : règle qui confère le niveau maximal d’obligations au vendeur, qui assume tous les risques et frais, y compris de dédouanement, jusqu’au lieu convenu, ainsi, en vertu de cet incoterms, les marchandises sont livrées dédouanées, prêtes à être déchargées au lieu de destination, seuls les frais d’assurance et de déchargement à destination sont à la charge de l’acheteur.</vt:lpstr>
      <vt:lpstr>8)FAS – free alongside ship (franco le long du navire) : les frais (et risques) sont transférés à l’acheteur lorsque les marchandises sont placées le long du navire (par exemple sur un quai) au port d’expédition désigné.   L’acheteur supporte ainsi tous les coûts relatifs aux marchandises à partir du moment où elles ont été livrées (chargement, transport maritime et déchargement du navire). 9)FOB – free on board (franco à bord du navire) : le transfert des frais (et des risques) intervient dès que les marchandises sont chargées à bord du navire désigné par l’acheteur, au port d’embarquement convenu. Ainsi, à la différence du FAS, le chargement du navire incombe au vendeur. </vt:lpstr>
      <vt:lpstr>10)CFR – cost and freight (coût et fret) : tout comme les règles C multimodales, le transfert de risques et de frais est dissocié. Les risques sont transférés à l’acheteur au port de départ lorsque les marchandises sont livrées à bord du navire, alors que les coûts sont supportés par le vendeur, en vertu du contrat de transport, jusqu’à l’arrivée des marchandises au port de destination convenu, déchargement non compris. Ainsi, par principe, les coûts de déchargement du navire incombent à l’acheteur, de même que les frais de manutention qui en découlent, excepté lorsque le contrat de transport en dispose autrement. </vt:lpstr>
      <vt:lpstr>11)CIF – cost insurance and freight (coût, assurance et fret) : équivalent du CIP multimodal, le CIF maritime s’en distingue par le niveau de couverture d’assurance exigée, plus limitée que la couverture tous risques du CIP. Néanmoins, l’assurance doit couvrir au minimum le prix de la marchandise majoré de 10 %. </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Chapitre 2: la gestion de la supply chain management</dc:title>
  <dc:creator>ADMIN</dc:creator>
  <cp:lastModifiedBy>ADMIN</cp:lastModifiedBy>
  <cp:revision>126</cp:revision>
  <dcterms:created xsi:type="dcterms:W3CDTF">2021-11-19T21:57:17Z</dcterms:created>
  <dcterms:modified xsi:type="dcterms:W3CDTF">2021-12-13T23:34:57Z</dcterms:modified>
</cp:coreProperties>
</file>