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4526" r:id="rId1"/>
  </p:sldMasterIdLst>
  <p:notesMasterIdLst>
    <p:notesMasterId r:id="rId28"/>
  </p:notesMasterIdLst>
  <p:handoutMasterIdLst>
    <p:handoutMasterId r:id="rId29"/>
  </p:handoutMasterIdLst>
  <p:sldIdLst>
    <p:sldId id="787" r:id="rId2"/>
    <p:sldId id="865" r:id="rId3"/>
    <p:sldId id="878" r:id="rId4"/>
    <p:sldId id="904" r:id="rId5"/>
    <p:sldId id="905" r:id="rId6"/>
    <p:sldId id="907" r:id="rId7"/>
    <p:sldId id="908" r:id="rId8"/>
    <p:sldId id="909" r:id="rId9"/>
    <p:sldId id="910" r:id="rId10"/>
    <p:sldId id="914" r:id="rId11"/>
    <p:sldId id="915" r:id="rId12"/>
    <p:sldId id="916" r:id="rId13"/>
    <p:sldId id="917" r:id="rId14"/>
    <p:sldId id="918" r:id="rId15"/>
    <p:sldId id="924" r:id="rId16"/>
    <p:sldId id="925" r:id="rId17"/>
    <p:sldId id="926" r:id="rId18"/>
    <p:sldId id="912" r:id="rId19"/>
    <p:sldId id="927" r:id="rId20"/>
    <p:sldId id="913" r:id="rId21"/>
    <p:sldId id="919" r:id="rId22"/>
    <p:sldId id="920" r:id="rId23"/>
    <p:sldId id="921" r:id="rId24"/>
    <p:sldId id="923" r:id="rId25"/>
    <p:sldId id="928" r:id="rId26"/>
    <p:sldId id="843" r:id="rId27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00CC"/>
    <a:srgbClr val="000099"/>
    <a:srgbClr val="006600"/>
    <a:srgbClr val="2211A3"/>
    <a:srgbClr val="004AF0"/>
    <a:srgbClr val="80B210"/>
    <a:srgbClr val="F69B16"/>
    <a:srgbClr val="FF505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yle moyen 1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A107856-5554-42FB-B03E-39F5DBC370BA}" styleName="Style moyen 4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60323" autoAdjust="0"/>
  </p:normalViewPr>
  <p:slideViewPr>
    <p:cSldViewPr>
      <p:cViewPr varScale="1">
        <p:scale>
          <a:sx n="66" d="100"/>
          <a:sy n="66" d="100"/>
        </p:scale>
        <p:origin x="1296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81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109E65-0956-487A-96CA-AB20607263B0}" type="doc">
      <dgm:prSet loTypeId="urn:microsoft.com/office/officeart/2005/8/layout/vList3#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5B9086C3-E971-4B47-A75C-96E80A0387AE}">
      <dgm:prSet phldrT="[Texte]" custT="1"/>
      <dgm:spPr>
        <a:solidFill>
          <a:schemeClr val="accent1">
            <a:hueOff val="0"/>
            <a:satOff val="0"/>
            <a:lumOff val="0"/>
            <a:alpha val="30000"/>
          </a:schemeClr>
        </a:solidFill>
        <a:ln>
          <a:noFill/>
        </a:ln>
      </dgm:spPr>
      <dgm:t>
        <a:bodyPr/>
        <a:lstStyle/>
        <a:p>
          <a:pPr algn="just"/>
          <a:r>
            <a:rPr lang="fr-FR" sz="2800" dirty="0">
              <a:solidFill>
                <a:schemeClr val="tx1"/>
              </a:solidFill>
            </a:rPr>
            <a:t> Concepts de base</a:t>
          </a:r>
          <a:endParaRPr lang="fr-FR" sz="2800" b="0" dirty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39C1D2D4-B3D9-48B1-8536-5C591A357D9D}" type="parTrans" cxnId="{6B9B903F-AEB3-4347-88F4-2B28DFCEEDFA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576632A3-AD2A-43A0-8F08-F09DFCCD088A}" type="sibTrans" cxnId="{6B9B903F-AEB3-4347-88F4-2B28DFCEEDFA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9692AF04-4635-473A-BC36-9F21848957EE}">
      <dgm:prSet phldrT="[Texte]" custT="1"/>
      <dgm:spPr>
        <a:solidFill>
          <a:schemeClr val="accent1">
            <a:hueOff val="0"/>
            <a:satOff val="0"/>
            <a:lumOff val="0"/>
            <a:alpha val="30000"/>
          </a:schemeClr>
        </a:solidFill>
        <a:ln>
          <a:noFill/>
        </a:ln>
      </dgm:spPr>
      <dgm:t>
        <a:bodyPr/>
        <a:lstStyle/>
        <a:p>
          <a:pPr algn="just"/>
          <a:r>
            <a:rPr lang="fr-FR" sz="2800" dirty="0">
              <a:solidFill>
                <a:schemeClr val="tx1"/>
              </a:solidFill>
            </a:rPr>
            <a:t> Relations entre cas d’utilisation </a:t>
          </a:r>
          <a:endParaRPr lang="fr-FR" sz="2800" b="0" dirty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871B4FDA-FE04-4B62-889D-833BCEC095C7}" type="parTrans" cxnId="{0D129C7B-7092-4C0E-B15C-455903679052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F11175A7-D84B-4887-9A52-30A49151267E}" type="sibTrans" cxnId="{0D129C7B-7092-4C0E-B15C-455903679052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7E7FA5AE-858D-46CF-BBC1-A7013963B898}">
      <dgm:prSet custT="1"/>
      <dgm:spPr>
        <a:solidFill>
          <a:schemeClr val="accent1">
            <a:hueOff val="0"/>
            <a:satOff val="0"/>
            <a:lumOff val="0"/>
            <a:alpha val="30000"/>
          </a:schemeClr>
        </a:solidFill>
        <a:ln>
          <a:noFill/>
        </a:ln>
      </dgm:spPr>
      <dgm:t>
        <a:bodyPr/>
        <a:lstStyle/>
        <a:p>
          <a:pPr algn="just"/>
          <a:r>
            <a:rPr lang="fr-FR" sz="2800" dirty="0">
              <a:solidFill>
                <a:schemeClr val="tx1"/>
              </a:solidFill>
            </a:rPr>
            <a:t>Relations entre acteurs  </a:t>
          </a:r>
          <a:r>
            <a:rPr lang="fr-FR" sz="2800" b="0" dirty="0">
              <a:solidFill>
                <a:schemeClr val="tx1"/>
              </a:solidFill>
              <a:latin typeface="+mn-lt"/>
              <a:cs typeface="Arial" pitchFamily="34" charset="0"/>
            </a:rPr>
            <a:t> </a:t>
          </a:r>
        </a:p>
      </dgm:t>
    </dgm:pt>
    <dgm:pt modelId="{B00C7B9F-0FA2-401B-A6F2-80335653589A}" type="parTrans" cxnId="{D106ACC7-CCAC-4C7F-B371-22E1FCD9D998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675726B0-D949-47E5-97BD-1691F856BF66}" type="sibTrans" cxnId="{D106ACC7-CCAC-4C7F-B371-22E1FCD9D998}">
      <dgm:prSet/>
      <dgm:spPr/>
      <dgm:t>
        <a:bodyPr/>
        <a:lstStyle/>
        <a:p>
          <a:pPr algn="l"/>
          <a:endParaRPr lang="fr-FR" sz="2800" b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2097F541-FB3C-4483-AA61-EFB5A269FAF5}">
      <dgm:prSet custT="1"/>
      <dgm:spPr>
        <a:solidFill>
          <a:schemeClr val="accent1">
            <a:hueOff val="0"/>
            <a:satOff val="0"/>
            <a:lumOff val="0"/>
            <a:alpha val="30000"/>
          </a:schemeClr>
        </a:solidFill>
        <a:ln>
          <a:noFill/>
        </a:ln>
      </dgm:spPr>
      <dgm:t>
        <a:bodyPr/>
        <a:lstStyle/>
        <a:p>
          <a:pPr algn="just"/>
          <a:r>
            <a:rPr lang="fr-FR" sz="2800" dirty="0">
              <a:solidFill>
                <a:schemeClr val="tx1"/>
              </a:solidFill>
            </a:rPr>
            <a:t>Description textuelle des cas d'utilisation</a:t>
          </a:r>
          <a:endParaRPr lang="fr-FR" sz="2800" b="0" dirty="0">
            <a:solidFill>
              <a:schemeClr val="tx1"/>
            </a:solidFill>
            <a:latin typeface="+mn-lt"/>
            <a:cs typeface="Arial" pitchFamily="34" charset="0"/>
          </a:endParaRPr>
        </a:p>
      </dgm:t>
    </dgm:pt>
    <dgm:pt modelId="{16BB0305-939A-45A3-9C4E-C37B2FE9F0B7}" type="parTrans" cxnId="{FE2AFFBF-1056-4A88-AB3F-B057C7DB5372}">
      <dgm:prSet/>
      <dgm:spPr/>
      <dgm:t>
        <a:bodyPr/>
        <a:lstStyle/>
        <a:p>
          <a:endParaRPr lang="fr-FR"/>
        </a:p>
      </dgm:t>
    </dgm:pt>
    <dgm:pt modelId="{124EBDA1-C801-4AF7-842A-0B30FDD97C87}" type="sibTrans" cxnId="{FE2AFFBF-1056-4A88-AB3F-B057C7DB5372}">
      <dgm:prSet/>
      <dgm:spPr/>
      <dgm:t>
        <a:bodyPr/>
        <a:lstStyle/>
        <a:p>
          <a:endParaRPr lang="fr-FR"/>
        </a:p>
      </dgm:t>
    </dgm:pt>
    <dgm:pt modelId="{77BF991A-D64A-4C75-A3BF-CBF8AC2D16BE}" type="pres">
      <dgm:prSet presAssocID="{30109E65-0956-487A-96CA-AB20607263B0}" presName="linearFlow" presStyleCnt="0">
        <dgm:presLayoutVars>
          <dgm:dir/>
          <dgm:resizeHandles val="exact"/>
        </dgm:presLayoutVars>
      </dgm:prSet>
      <dgm:spPr/>
    </dgm:pt>
    <dgm:pt modelId="{2A0E384A-FD1F-4514-A2FF-584B6B636260}" type="pres">
      <dgm:prSet presAssocID="{5B9086C3-E971-4B47-A75C-96E80A0387AE}" presName="composite" presStyleCnt="0"/>
      <dgm:spPr/>
    </dgm:pt>
    <dgm:pt modelId="{13FCA3D0-87A5-44BD-85B8-EE200B697623}" type="pres">
      <dgm:prSet presAssocID="{5B9086C3-E971-4B47-A75C-96E80A0387AE}" presName="imgShp" presStyleLbl="fgImgPlace1" presStyleIdx="0" presStyleCnt="4"/>
      <dgm:spPr/>
    </dgm:pt>
    <dgm:pt modelId="{72031C3B-B8BF-4ED2-AB2C-6A775C893F59}" type="pres">
      <dgm:prSet presAssocID="{5B9086C3-E971-4B47-A75C-96E80A0387AE}" presName="txShp" presStyleLbl="node1" presStyleIdx="0" presStyleCnt="4" custScaleX="104742">
        <dgm:presLayoutVars>
          <dgm:bulletEnabled val="1"/>
        </dgm:presLayoutVars>
      </dgm:prSet>
      <dgm:spPr/>
    </dgm:pt>
    <dgm:pt modelId="{CF49AB01-B3E8-451E-B518-4C9CB0BCE0F2}" type="pres">
      <dgm:prSet presAssocID="{576632A3-AD2A-43A0-8F08-F09DFCCD088A}" presName="spacing" presStyleCnt="0"/>
      <dgm:spPr/>
    </dgm:pt>
    <dgm:pt modelId="{1E606B42-5477-4CF4-8866-9451A542A3C9}" type="pres">
      <dgm:prSet presAssocID="{9692AF04-4635-473A-BC36-9F21848957EE}" presName="composite" presStyleCnt="0"/>
      <dgm:spPr/>
    </dgm:pt>
    <dgm:pt modelId="{E39FD48C-F2C4-4ADB-8045-A408B9AA1E1A}" type="pres">
      <dgm:prSet presAssocID="{9692AF04-4635-473A-BC36-9F21848957EE}" presName="imgShp" presStyleLbl="fgImgPlace1" presStyleIdx="1" presStyleCnt="4"/>
      <dgm:spPr/>
    </dgm:pt>
    <dgm:pt modelId="{EFFB078D-CCD1-41DD-9D9C-FC3F3E5C10A9}" type="pres">
      <dgm:prSet presAssocID="{9692AF04-4635-473A-BC36-9F21848957EE}" presName="txShp" presStyleLbl="node1" presStyleIdx="1" presStyleCnt="4" custScaleX="103379" custLinFactNeighborX="-194" custLinFactNeighborY="1158">
        <dgm:presLayoutVars>
          <dgm:bulletEnabled val="1"/>
        </dgm:presLayoutVars>
      </dgm:prSet>
      <dgm:spPr/>
    </dgm:pt>
    <dgm:pt modelId="{9CD2971B-1E39-4394-8D27-B129B67D621F}" type="pres">
      <dgm:prSet presAssocID="{F11175A7-D84B-4887-9A52-30A49151267E}" presName="spacing" presStyleCnt="0"/>
      <dgm:spPr/>
    </dgm:pt>
    <dgm:pt modelId="{29E1D1A8-2A54-4AC8-9DF7-D6B298FA3A88}" type="pres">
      <dgm:prSet presAssocID="{7E7FA5AE-858D-46CF-BBC1-A7013963B898}" presName="composite" presStyleCnt="0"/>
      <dgm:spPr/>
    </dgm:pt>
    <dgm:pt modelId="{8204E15B-07EC-45D4-8753-8887660DAA7F}" type="pres">
      <dgm:prSet presAssocID="{7E7FA5AE-858D-46CF-BBC1-A7013963B898}" presName="imgShp" presStyleLbl="fgImgPlace1" presStyleIdx="2" presStyleCnt="4"/>
      <dgm:spPr/>
    </dgm:pt>
    <dgm:pt modelId="{96BD6573-25B2-4E24-BBCF-66422F3F3DFF}" type="pres">
      <dgm:prSet presAssocID="{7E7FA5AE-858D-46CF-BBC1-A7013963B898}" presName="txShp" presStyleLbl="node1" presStyleIdx="2" presStyleCnt="4" custScaleX="101414">
        <dgm:presLayoutVars>
          <dgm:bulletEnabled val="1"/>
        </dgm:presLayoutVars>
      </dgm:prSet>
      <dgm:spPr/>
    </dgm:pt>
    <dgm:pt modelId="{70794C26-57F4-42BE-97FF-E4885B028FAF}" type="pres">
      <dgm:prSet presAssocID="{675726B0-D949-47E5-97BD-1691F856BF66}" presName="spacing" presStyleCnt="0"/>
      <dgm:spPr/>
    </dgm:pt>
    <dgm:pt modelId="{DC38C69E-E113-40CB-90BA-DC9CD127724B}" type="pres">
      <dgm:prSet presAssocID="{2097F541-FB3C-4483-AA61-EFB5A269FAF5}" presName="composite" presStyleCnt="0"/>
      <dgm:spPr/>
    </dgm:pt>
    <dgm:pt modelId="{F5AEEFAD-25C7-44BB-8B61-911A036E34D8}" type="pres">
      <dgm:prSet presAssocID="{2097F541-FB3C-4483-AA61-EFB5A269FAF5}" presName="imgShp" presStyleLbl="fgImgPlace1" presStyleIdx="3" presStyleCnt="4"/>
      <dgm:spPr/>
    </dgm:pt>
    <dgm:pt modelId="{D4E8D666-6185-49D0-9F3E-860262C35B76}" type="pres">
      <dgm:prSet presAssocID="{2097F541-FB3C-4483-AA61-EFB5A269FAF5}" presName="txShp" presStyleLbl="node1" presStyleIdx="3" presStyleCnt="4">
        <dgm:presLayoutVars>
          <dgm:bulletEnabled val="1"/>
        </dgm:presLayoutVars>
      </dgm:prSet>
      <dgm:spPr/>
    </dgm:pt>
  </dgm:ptLst>
  <dgm:cxnLst>
    <dgm:cxn modelId="{6B9B903F-AEB3-4347-88F4-2B28DFCEEDFA}" srcId="{30109E65-0956-487A-96CA-AB20607263B0}" destId="{5B9086C3-E971-4B47-A75C-96E80A0387AE}" srcOrd="0" destOrd="0" parTransId="{39C1D2D4-B3D9-48B1-8536-5C591A357D9D}" sibTransId="{576632A3-AD2A-43A0-8F08-F09DFCCD088A}"/>
    <dgm:cxn modelId="{272E5A46-47FC-4526-B8E7-78403A3EFD7C}" type="presOf" srcId="{9692AF04-4635-473A-BC36-9F21848957EE}" destId="{EFFB078D-CCD1-41DD-9D9C-FC3F3E5C10A9}" srcOrd="0" destOrd="0" presId="urn:microsoft.com/office/officeart/2005/8/layout/vList3#5"/>
    <dgm:cxn modelId="{F5B86A47-3C55-4117-AA45-0BCFA01E7F9B}" type="presOf" srcId="{5B9086C3-E971-4B47-A75C-96E80A0387AE}" destId="{72031C3B-B8BF-4ED2-AB2C-6A775C893F59}" srcOrd="0" destOrd="0" presId="urn:microsoft.com/office/officeart/2005/8/layout/vList3#5"/>
    <dgm:cxn modelId="{93421C7B-825E-46C5-A467-EAF94413A2E4}" type="presOf" srcId="{30109E65-0956-487A-96CA-AB20607263B0}" destId="{77BF991A-D64A-4C75-A3BF-CBF8AC2D16BE}" srcOrd="0" destOrd="0" presId="urn:microsoft.com/office/officeart/2005/8/layout/vList3#5"/>
    <dgm:cxn modelId="{0D129C7B-7092-4C0E-B15C-455903679052}" srcId="{30109E65-0956-487A-96CA-AB20607263B0}" destId="{9692AF04-4635-473A-BC36-9F21848957EE}" srcOrd="1" destOrd="0" parTransId="{871B4FDA-FE04-4B62-889D-833BCEC095C7}" sibTransId="{F11175A7-D84B-4887-9A52-30A49151267E}"/>
    <dgm:cxn modelId="{9525A688-C731-4AF5-B693-987E71FD90F0}" type="presOf" srcId="{2097F541-FB3C-4483-AA61-EFB5A269FAF5}" destId="{D4E8D666-6185-49D0-9F3E-860262C35B76}" srcOrd="0" destOrd="0" presId="urn:microsoft.com/office/officeart/2005/8/layout/vList3#5"/>
    <dgm:cxn modelId="{FE2AFFBF-1056-4A88-AB3F-B057C7DB5372}" srcId="{30109E65-0956-487A-96CA-AB20607263B0}" destId="{2097F541-FB3C-4483-AA61-EFB5A269FAF5}" srcOrd="3" destOrd="0" parTransId="{16BB0305-939A-45A3-9C4E-C37B2FE9F0B7}" sibTransId="{124EBDA1-C801-4AF7-842A-0B30FDD97C87}"/>
    <dgm:cxn modelId="{D106ACC7-CCAC-4C7F-B371-22E1FCD9D998}" srcId="{30109E65-0956-487A-96CA-AB20607263B0}" destId="{7E7FA5AE-858D-46CF-BBC1-A7013963B898}" srcOrd="2" destOrd="0" parTransId="{B00C7B9F-0FA2-401B-A6F2-80335653589A}" sibTransId="{675726B0-D949-47E5-97BD-1691F856BF66}"/>
    <dgm:cxn modelId="{8D44D1CA-0EB5-4344-86FE-105ED2828AA1}" type="presOf" srcId="{7E7FA5AE-858D-46CF-BBC1-A7013963B898}" destId="{96BD6573-25B2-4E24-BBCF-66422F3F3DFF}" srcOrd="0" destOrd="0" presId="urn:microsoft.com/office/officeart/2005/8/layout/vList3#5"/>
    <dgm:cxn modelId="{D89DD0F1-F4E7-4508-930E-C90B093CA0D6}" type="presParOf" srcId="{77BF991A-D64A-4C75-A3BF-CBF8AC2D16BE}" destId="{2A0E384A-FD1F-4514-A2FF-584B6B636260}" srcOrd="0" destOrd="0" presId="urn:microsoft.com/office/officeart/2005/8/layout/vList3#5"/>
    <dgm:cxn modelId="{8397E074-81C0-4014-8590-E110A01E57BA}" type="presParOf" srcId="{2A0E384A-FD1F-4514-A2FF-584B6B636260}" destId="{13FCA3D0-87A5-44BD-85B8-EE200B697623}" srcOrd="0" destOrd="0" presId="urn:microsoft.com/office/officeart/2005/8/layout/vList3#5"/>
    <dgm:cxn modelId="{532B5341-0983-4976-8EAD-41AB5AA9CD97}" type="presParOf" srcId="{2A0E384A-FD1F-4514-A2FF-584B6B636260}" destId="{72031C3B-B8BF-4ED2-AB2C-6A775C893F59}" srcOrd="1" destOrd="0" presId="urn:microsoft.com/office/officeart/2005/8/layout/vList3#5"/>
    <dgm:cxn modelId="{AB48D845-E7B9-48A4-9AAB-4093F180A63B}" type="presParOf" srcId="{77BF991A-D64A-4C75-A3BF-CBF8AC2D16BE}" destId="{CF49AB01-B3E8-451E-B518-4C9CB0BCE0F2}" srcOrd="1" destOrd="0" presId="urn:microsoft.com/office/officeart/2005/8/layout/vList3#5"/>
    <dgm:cxn modelId="{CE985155-DBA5-487B-9C99-42EF97B78B74}" type="presParOf" srcId="{77BF991A-D64A-4C75-A3BF-CBF8AC2D16BE}" destId="{1E606B42-5477-4CF4-8866-9451A542A3C9}" srcOrd="2" destOrd="0" presId="urn:microsoft.com/office/officeart/2005/8/layout/vList3#5"/>
    <dgm:cxn modelId="{FDC0FBEB-BFE6-4FCF-854D-0A0512C88B13}" type="presParOf" srcId="{1E606B42-5477-4CF4-8866-9451A542A3C9}" destId="{E39FD48C-F2C4-4ADB-8045-A408B9AA1E1A}" srcOrd="0" destOrd="0" presId="urn:microsoft.com/office/officeart/2005/8/layout/vList3#5"/>
    <dgm:cxn modelId="{B31C8A2E-8CF0-40E9-8BBB-00DF17E6EDFD}" type="presParOf" srcId="{1E606B42-5477-4CF4-8866-9451A542A3C9}" destId="{EFFB078D-CCD1-41DD-9D9C-FC3F3E5C10A9}" srcOrd="1" destOrd="0" presId="urn:microsoft.com/office/officeart/2005/8/layout/vList3#5"/>
    <dgm:cxn modelId="{7861174D-A8E8-47AC-9660-436B2E5E3A79}" type="presParOf" srcId="{77BF991A-D64A-4C75-A3BF-CBF8AC2D16BE}" destId="{9CD2971B-1E39-4394-8D27-B129B67D621F}" srcOrd="3" destOrd="0" presId="urn:microsoft.com/office/officeart/2005/8/layout/vList3#5"/>
    <dgm:cxn modelId="{5E631375-B1FD-4A6E-9C24-1DF3D80F32E4}" type="presParOf" srcId="{77BF991A-D64A-4C75-A3BF-CBF8AC2D16BE}" destId="{29E1D1A8-2A54-4AC8-9DF7-D6B298FA3A88}" srcOrd="4" destOrd="0" presId="urn:microsoft.com/office/officeart/2005/8/layout/vList3#5"/>
    <dgm:cxn modelId="{A0F73DBC-9BB5-4D10-A22F-3EC3347018A9}" type="presParOf" srcId="{29E1D1A8-2A54-4AC8-9DF7-D6B298FA3A88}" destId="{8204E15B-07EC-45D4-8753-8887660DAA7F}" srcOrd="0" destOrd="0" presId="urn:microsoft.com/office/officeart/2005/8/layout/vList3#5"/>
    <dgm:cxn modelId="{4A85365F-C1A1-479D-A880-64A7B6CB1A65}" type="presParOf" srcId="{29E1D1A8-2A54-4AC8-9DF7-D6B298FA3A88}" destId="{96BD6573-25B2-4E24-BBCF-66422F3F3DFF}" srcOrd="1" destOrd="0" presId="urn:microsoft.com/office/officeart/2005/8/layout/vList3#5"/>
    <dgm:cxn modelId="{B38C1496-F5C7-43AF-BCA2-140F0587D9E4}" type="presParOf" srcId="{77BF991A-D64A-4C75-A3BF-CBF8AC2D16BE}" destId="{70794C26-57F4-42BE-97FF-E4885B028FAF}" srcOrd="5" destOrd="0" presId="urn:microsoft.com/office/officeart/2005/8/layout/vList3#5"/>
    <dgm:cxn modelId="{9B723301-3A7E-4F4A-AE0D-6865DAF8E74F}" type="presParOf" srcId="{77BF991A-D64A-4C75-A3BF-CBF8AC2D16BE}" destId="{DC38C69E-E113-40CB-90BA-DC9CD127724B}" srcOrd="6" destOrd="0" presId="urn:microsoft.com/office/officeart/2005/8/layout/vList3#5"/>
    <dgm:cxn modelId="{1A4E6B29-8ED2-47A7-9086-0C234C43F9F3}" type="presParOf" srcId="{DC38C69E-E113-40CB-90BA-DC9CD127724B}" destId="{F5AEEFAD-25C7-44BB-8B61-911A036E34D8}" srcOrd="0" destOrd="0" presId="urn:microsoft.com/office/officeart/2005/8/layout/vList3#5"/>
    <dgm:cxn modelId="{FD7E62BA-1697-45E8-A4B3-C9DB08F11379}" type="presParOf" srcId="{DC38C69E-E113-40CB-90BA-DC9CD127724B}" destId="{D4E8D666-6185-49D0-9F3E-860262C35B76}" srcOrd="1" destOrd="0" presId="urn:microsoft.com/office/officeart/2005/8/layout/vList3#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031C3B-B8BF-4ED2-AB2C-6A775C893F59}">
      <dsp:nvSpPr>
        <dsp:cNvPr id="0" name=""/>
        <dsp:cNvSpPr/>
      </dsp:nvSpPr>
      <dsp:spPr>
        <a:xfrm rot="10800000">
          <a:off x="1489895" y="2381"/>
          <a:ext cx="6103730" cy="9173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 val="3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538" tIns="106680" rIns="199136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>
              <a:solidFill>
                <a:schemeClr val="tx1"/>
              </a:solidFill>
            </a:rPr>
            <a:t> Concepts de base</a:t>
          </a:r>
          <a:endParaRPr lang="fr-FR" sz="2800" b="0" kern="1200" dirty="0">
            <a:solidFill>
              <a:schemeClr val="tx1"/>
            </a:solidFill>
            <a:latin typeface="+mn-lt"/>
            <a:cs typeface="Arial" pitchFamily="34" charset="0"/>
          </a:endParaRPr>
        </a:p>
      </dsp:txBody>
      <dsp:txXfrm rot="10800000">
        <a:off x="1719239" y="2381"/>
        <a:ext cx="5874386" cy="917376"/>
      </dsp:txXfrm>
    </dsp:sp>
    <dsp:sp modelId="{13FCA3D0-87A5-44BD-85B8-EE200B697623}">
      <dsp:nvSpPr>
        <dsp:cNvPr id="0" name=""/>
        <dsp:cNvSpPr/>
      </dsp:nvSpPr>
      <dsp:spPr>
        <a:xfrm>
          <a:off x="1169374" y="2381"/>
          <a:ext cx="917376" cy="9173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FB078D-CCD1-41DD-9D9C-FC3F3E5C10A9}">
      <dsp:nvSpPr>
        <dsp:cNvPr id="0" name=""/>
        <dsp:cNvSpPr/>
      </dsp:nvSpPr>
      <dsp:spPr>
        <a:xfrm rot="10800000">
          <a:off x="1538160" y="1204224"/>
          <a:ext cx="6024302" cy="9173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 val="3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538" tIns="106680" rIns="199136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>
              <a:solidFill>
                <a:schemeClr val="tx1"/>
              </a:solidFill>
            </a:rPr>
            <a:t> Relations entre cas d’utilisation </a:t>
          </a:r>
          <a:endParaRPr lang="fr-FR" sz="2800" b="0" kern="1200" dirty="0">
            <a:solidFill>
              <a:schemeClr val="tx1"/>
            </a:solidFill>
            <a:latin typeface="+mn-lt"/>
            <a:cs typeface="Arial" pitchFamily="34" charset="0"/>
          </a:endParaRPr>
        </a:p>
      </dsp:txBody>
      <dsp:txXfrm rot="10800000">
        <a:off x="1767504" y="1204224"/>
        <a:ext cx="5794958" cy="917376"/>
      </dsp:txXfrm>
    </dsp:sp>
    <dsp:sp modelId="{E39FD48C-F2C4-4ADB-8045-A408B9AA1E1A}">
      <dsp:nvSpPr>
        <dsp:cNvPr id="0" name=""/>
        <dsp:cNvSpPr/>
      </dsp:nvSpPr>
      <dsp:spPr>
        <a:xfrm>
          <a:off x="1189231" y="1193601"/>
          <a:ext cx="917376" cy="9173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BD6573-25B2-4E24-BBCF-66422F3F3DFF}">
      <dsp:nvSpPr>
        <dsp:cNvPr id="0" name=""/>
        <dsp:cNvSpPr/>
      </dsp:nvSpPr>
      <dsp:spPr>
        <a:xfrm rot="10800000">
          <a:off x="1635347" y="2384821"/>
          <a:ext cx="5909794" cy="9173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 val="3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538" tIns="106680" rIns="199136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>
              <a:solidFill>
                <a:schemeClr val="tx1"/>
              </a:solidFill>
            </a:rPr>
            <a:t>Relations entre acteurs  </a:t>
          </a:r>
          <a:r>
            <a:rPr lang="fr-FR" sz="2800" b="0" kern="1200" dirty="0">
              <a:solidFill>
                <a:schemeClr val="tx1"/>
              </a:solidFill>
              <a:latin typeface="+mn-lt"/>
              <a:cs typeface="Arial" pitchFamily="34" charset="0"/>
            </a:rPr>
            <a:t> </a:t>
          </a:r>
        </a:p>
      </dsp:txBody>
      <dsp:txXfrm rot="10800000">
        <a:off x="1864691" y="2384821"/>
        <a:ext cx="5680450" cy="917376"/>
      </dsp:txXfrm>
    </dsp:sp>
    <dsp:sp modelId="{8204E15B-07EC-45D4-8753-8887660DAA7F}">
      <dsp:nvSpPr>
        <dsp:cNvPr id="0" name=""/>
        <dsp:cNvSpPr/>
      </dsp:nvSpPr>
      <dsp:spPr>
        <a:xfrm>
          <a:off x="1217858" y="2384821"/>
          <a:ext cx="917376" cy="9173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E8D666-6185-49D0-9F3E-860262C35B76}">
      <dsp:nvSpPr>
        <dsp:cNvPr id="0" name=""/>
        <dsp:cNvSpPr/>
      </dsp:nvSpPr>
      <dsp:spPr>
        <a:xfrm rot="10800000">
          <a:off x="1697146" y="3576042"/>
          <a:ext cx="5827395" cy="9173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 val="3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538" tIns="106680" rIns="199136" bIns="10668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>
              <a:solidFill>
                <a:schemeClr val="tx1"/>
              </a:solidFill>
            </a:rPr>
            <a:t>Description textuelle des cas d'utilisation</a:t>
          </a:r>
          <a:endParaRPr lang="fr-FR" sz="2800" b="0" kern="1200" dirty="0">
            <a:solidFill>
              <a:schemeClr val="tx1"/>
            </a:solidFill>
            <a:latin typeface="+mn-lt"/>
            <a:cs typeface="Arial" pitchFamily="34" charset="0"/>
          </a:endParaRPr>
        </a:p>
      </dsp:txBody>
      <dsp:txXfrm rot="10800000">
        <a:off x="1926490" y="3576042"/>
        <a:ext cx="5598051" cy="917376"/>
      </dsp:txXfrm>
    </dsp:sp>
    <dsp:sp modelId="{F5AEEFAD-25C7-44BB-8B61-911A036E34D8}">
      <dsp:nvSpPr>
        <dsp:cNvPr id="0" name=""/>
        <dsp:cNvSpPr/>
      </dsp:nvSpPr>
      <dsp:spPr>
        <a:xfrm>
          <a:off x="1238458" y="3576042"/>
          <a:ext cx="917376" cy="91737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5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1996D598-A7AB-432E-9A60-FD49D65DD27B}" type="datetimeFigureOut">
              <a:rPr lang="fr-FR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KHANOUCHE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1C634DAD-05A7-4C57-ADCA-30280A1C2E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13578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3775" y="768350"/>
            <a:ext cx="5111750" cy="3835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KHANOUCHE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5" tIns="49518" rIns="99035" bIns="4951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E29D40F-16D6-49F8-B650-6B06AE22A99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34798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C23ED1-32CB-4E75-9760-D58F0A894294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71381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C23ED1-32CB-4E75-9760-D58F0A894294}" type="slidenum">
              <a:rPr lang="fr-FR" smtClean="0"/>
              <a:pPr>
                <a:defRPr/>
              </a:pPr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2678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5047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6803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953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1203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9732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7768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661560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01116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584237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5198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25397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047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20026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97592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50663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2527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20533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001186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65785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10634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12217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97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F4547-EBA9-1F25-48F3-0698106F9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:a16="http://schemas.microsoft.com/office/drawing/2014/main" id="{9D40E5A0-B58D-1A78-EDDF-BADFA9354C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>
            <a:extLst>
              <a:ext uri="{FF2B5EF4-FFF2-40B4-BE49-F238E27FC236}">
                <a16:creationId xmlns:a16="http://schemas.microsoft.com/office/drawing/2014/main" id="{C03A62BA-5C10-A088-909C-BC665F7F53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5061" name="Slide Number Placeholder 4">
            <a:extLst>
              <a:ext uri="{FF2B5EF4-FFF2-40B4-BE49-F238E27FC236}">
                <a16:creationId xmlns:a16="http://schemas.microsoft.com/office/drawing/2014/main" id="{84447479-962F-343B-53DC-BB5AED70CD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31218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just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lang="fr-FR" sz="900" i="0" dirty="0"/>
          </a:p>
        </p:txBody>
      </p:sp>
      <p:sp>
        <p:nvSpPr>
          <p:cNvPr id="45061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28C52B-E9AA-4218-AF3C-3FDC8ED18F3E}" type="slidenum">
              <a:rPr lang="fr-FR" smtClean="0"/>
              <a:pPr>
                <a:defRPr/>
              </a:pPr>
              <a:t>26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5284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F3B2D-0DD9-48C6-B964-024054A94558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E18CC-C2E1-43B2-A90D-5FAFFD3C4E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F895B-091A-414F-8700-435429AF8881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9D3B-4BC8-4AC7-9E0F-58C36FE3D1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C601A-FC41-4D25-986F-8655A902117F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D356F-A5DF-4CED-863B-DCC9CE3AA6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EEEC0-6C04-48A2-9924-C75CB01C1F5F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4BF3E-224B-409D-B60C-BB9433181D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1FFB3-49B3-4800-9467-03E2F0AC57B9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67532-3941-4A67-8053-5185A87A32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2D76A-5C84-4818-9C9C-0FF11133C9CF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2BBD6-7447-472B-8D47-15AB778021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8D693-2BD4-4F94-AA2E-AABB1B5C72A4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2049E-20A5-42FB-A04C-ED173148570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79C3E-1DC2-44B6-AAAE-F91A3E76D0AC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ED845-F0B0-4D1C-91CD-5A0815E05E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B9F44-7621-48E0-8CEB-ABE86D1F73F8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B3A88-4A47-4D51-8371-9CF4231411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DFAB9-F121-496E-8940-7FFE62A3F47B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C6403-F7CE-4C1E-BAFE-4CE9C2E37F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5D412-149F-4B63-896B-5DD01ABC0C15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4F5D-1D39-4653-A8A3-8EBB920CC0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1E588B7D-7FF7-4508-8EA4-0E3B8E5B0E99}" type="datetime1">
              <a:rPr lang="fr-FR" smtClean="0"/>
              <a:pPr>
                <a:defRPr/>
              </a:pPr>
              <a:t>16/10/2025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EE8813D4-011B-412C-9E84-8C19DA16CF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7" r:id="rId1"/>
    <p:sldLayoutId id="2147484528" r:id="rId2"/>
    <p:sldLayoutId id="2147484529" r:id="rId3"/>
    <p:sldLayoutId id="2147484530" r:id="rId4"/>
    <p:sldLayoutId id="2147484531" r:id="rId5"/>
    <p:sldLayoutId id="2147484532" r:id="rId6"/>
    <p:sldLayoutId id="2147484533" r:id="rId7"/>
    <p:sldLayoutId id="2147484534" r:id="rId8"/>
    <p:sldLayoutId id="2147484535" r:id="rId9"/>
    <p:sldLayoutId id="2147484536" r:id="rId10"/>
    <p:sldLayoutId id="214748453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Entrée manuelle 2"/>
          <p:cNvSpPr/>
          <p:nvPr/>
        </p:nvSpPr>
        <p:spPr>
          <a:xfrm rot="16200000">
            <a:off x="3886200" y="-1524000"/>
            <a:ext cx="3733800" cy="6781800"/>
          </a:xfrm>
          <a:prstGeom prst="flowChartManualInpu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4" name="Corde 3"/>
          <p:cNvSpPr/>
          <p:nvPr/>
        </p:nvSpPr>
        <p:spPr>
          <a:xfrm rot="2050349">
            <a:off x="-118254" y="5651338"/>
            <a:ext cx="3031551" cy="2473823"/>
          </a:xfrm>
          <a:prstGeom prst="chord">
            <a:avLst>
              <a:gd name="adj1" fmla="val 8952290"/>
              <a:gd name="adj2" fmla="val 19321006"/>
            </a:avLst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053" name="TextBox 3"/>
          <p:cNvSpPr txBox="1">
            <a:spLocks noChangeArrowheads="1"/>
          </p:cNvSpPr>
          <p:nvPr/>
        </p:nvSpPr>
        <p:spPr bwMode="auto">
          <a:xfrm>
            <a:off x="265200" y="5715000"/>
            <a:ext cx="3240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b="1" dirty="0">
                <a:latin typeface="+mn-lt"/>
              </a:rPr>
              <a:t>Chargés de cours : </a:t>
            </a:r>
          </a:p>
          <a:p>
            <a:r>
              <a:rPr lang="fr-FR" b="1" dirty="0">
                <a:latin typeface="+mn-lt"/>
              </a:rPr>
              <a:t>     Dr M. MOHAMMEDI</a:t>
            </a:r>
          </a:p>
          <a:p>
            <a:r>
              <a:rPr lang="fr-FR" b="1" dirty="0">
                <a:latin typeface="+mn-lt"/>
              </a:rPr>
              <a:t>&amp;  Dr N. YESSAD</a:t>
            </a: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3534000" y="6477000"/>
            <a:ext cx="3171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>
                <a:latin typeface="+mn-lt"/>
              </a:rPr>
              <a:t>Année universitaire 2025/2026</a:t>
            </a:r>
            <a:endParaRPr lang="fr-FR" dirty="0">
              <a:latin typeface="+mn-lt"/>
            </a:endParaRPr>
          </a:p>
        </p:txBody>
      </p:sp>
      <p:sp>
        <p:nvSpPr>
          <p:cNvPr id="2056" name="Rectangle 3"/>
          <p:cNvSpPr txBox="1">
            <a:spLocks noChangeArrowheads="1"/>
          </p:cNvSpPr>
          <p:nvPr/>
        </p:nvSpPr>
        <p:spPr bwMode="auto">
          <a:xfrm>
            <a:off x="152400" y="357188"/>
            <a:ext cx="8748000" cy="107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fr-FR" sz="2000" dirty="0">
                <a:latin typeface="+mn-lt"/>
              </a:rPr>
              <a:t>Université Abderrahmane Mira de Bejaïa</a:t>
            </a:r>
          </a:p>
          <a:p>
            <a:pPr algn="ctr"/>
            <a:r>
              <a:rPr lang="fr-FR" sz="2000" dirty="0">
                <a:latin typeface="+mn-lt"/>
              </a:rPr>
              <a:t>Faculté des sciences exactes</a:t>
            </a:r>
          </a:p>
          <a:p>
            <a:pPr algn="ctr"/>
            <a:r>
              <a:rPr lang="fr-FR" sz="2000" dirty="0">
                <a:latin typeface="+mn-lt"/>
              </a:rPr>
              <a:t>DEPARTEMENT D’INFORMATIQUE</a:t>
            </a:r>
          </a:p>
          <a:p>
            <a:pPr algn="ctr"/>
            <a:endParaRPr lang="fr-FR" sz="2000" dirty="0">
              <a:latin typeface="+mn-lt"/>
            </a:endParaRPr>
          </a:p>
          <a:p>
            <a:pPr algn="ctr"/>
            <a:endParaRPr lang="fr-FR" sz="2000" dirty="0">
              <a:latin typeface="+mn-lt"/>
            </a:endParaRPr>
          </a:p>
        </p:txBody>
      </p:sp>
      <p:pic>
        <p:nvPicPr>
          <p:cNvPr id="11" name="Image 10" descr="logo ub taille papetrie (1)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00" y="423000"/>
            <a:ext cx="2196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676429" y="2302781"/>
            <a:ext cx="867600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4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Génie Logiciel</a:t>
            </a:r>
            <a:endParaRPr lang="fr-FR" sz="4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cxnSp>
        <p:nvCxnSpPr>
          <p:cNvPr id="17" name="Connecteur droit 16"/>
          <p:cNvCxnSpPr/>
          <p:nvPr/>
        </p:nvCxnSpPr>
        <p:spPr>
          <a:xfrm>
            <a:off x="1752600" y="1371600"/>
            <a:ext cx="5486400" cy="15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838200" y="4059394"/>
            <a:ext cx="753273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2800" b="1" dirty="0"/>
              <a:t>Chapitre 3 : Diagramme de cas d’utilisation (Vue fonctionnelle)</a:t>
            </a:r>
          </a:p>
          <a:p>
            <a:pPr algn="ctr"/>
            <a:endParaRPr lang="fr-FR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467099" y="3276600"/>
                <a:ext cx="4572000" cy="42999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r>
                  <a:rPr lang="fr-FR" b="1" dirty="0">
                    <a:cs typeface="Arial" pitchFamily="34" charset="0"/>
                  </a:rPr>
                  <a:t>Niveau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fr-FR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fr-FR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𝟑</m:t>
                        </m:r>
                      </m:e>
                      <m:sup>
                        <m:r>
                          <m:rPr>
                            <m:nor/>
                          </m:rPr>
                          <a:rPr lang="fr-FR" b="1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è</m:t>
                        </m:r>
                        <m:r>
                          <m:rPr>
                            <m:nor/>
                          </m:rPr>
                          <a:rPr lang="fr-FR" b="1" dirty="0">
                            <a:latin typeface="Arial" panose="020B0604020202020204" pitchFamily="34" charset="0"/>
                            <a:cs typeface="Arial" panose="020B0604020202020204" pitchFamily="34" charset="0"/>
                          </a:rPr>
                          <m:t>me</m:t>
                        </m:r>
                      </m:sup>
                    </m:sSup>
                  </m:oMath>
                </a14:m>
                <a:r>
                  <a:rPr lang="fr-FR" b="1" dirty="0">
                    <a:cs typeface="Arial" pitchFamily="34" charset="0"/>
                  </a:rPr>
                  <a:t> année licence (MI)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7099" y="3276600"/>
                <a:ext cx="4572000" cy="429990"/>
              </a:xfrm>
              <a:prstGeom prst="rect">
                <a:avLst/>
              </a:prstGeom>
              <a:blipFill rotWithShape="0">
                <a:blip r:embed="rId4"/>
                <a:stretch>
                  <a:fillRect b="-2142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Entrée manuelle 2"/>
          <p:cNvSpPr/>
          <p:nvPr/>
        </p:nvSpPr>
        <p:spPr>
          <a:xfrm rot="16200000">
            <a:off x="3886200" y="-1524000"/>
            <a:ext cx="3733800" cy="6781800"/>
          </a:xfrm>
          <a:prstGeom prst="flowChartManualInpu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4" name="Corde 3"/>
          <p:cNvSpPr/>
          <p:nvPr/>
        </p:nvSpPr>
        <p:spPr>
          <a:xfrm rot="2050349">
            <a:off x="-62909" y="5672931"/>
            <a:ext cx="3009901" cy="2370138"/>
          </a:xfrm>
          <a:prstGeom prst="chord">
            <a:avLst>
              <a:gd name="adj1" fmla="val 8952290"/>
              <a:gd name="adj2" fmla="val 193210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457200"/>
            <a:ext cx="6705600" cy="914400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fr-FR" sz="4400" dirty="0">
                <a:solidFill>
                  <a:prstClr val="black"/>
                </a:solidFill>
                <a:cs typeface="Arial" charset="0"/>
              </a:rPr>
              <a:t>Plan du chapitre 3 </a:t>
            </a:r>
          </a:p>
        </p:txBody>
      </p:sp>
      <p:graphicFrame>
        <p:nvGraphicFramePr>
          <p:cNvPr id="9" name="Diagramme 8"/>
          <p:cNvGraphicFramePr/>
          <p:nvPr>
            <p:extLst>
              <p:ext uri="{D42A27DB-BD31-4B8C-83A1-F6EECF244321}">
                <p14:modId xmlns:p14="http://schemas.microsoft.com/office/powerpoint/2010/main" val="2938720323"/>
              </p:ext>
            </p:extLst>
          </p:nvPr>
        </p:nvGraphicFramePr>
        <p:xfrm>
          <a:off x="0" y="1524000"/>
          <a:ext cx="8763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2132049E-20A5-42FB-A04C-ED173148570E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fr-FR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Introduction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0" y="1066800"/>
            <a:ext cx="90678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500" dirty="0">
              <a:latin typeface="+mj-lt"/>
            </a:endParaRP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Un diagramme de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est l'un des </a:t>
            </a:r>
            <a:r>
              <a:rPr lang="fr-FR" sz="2100" b="1" dirty="0">
                <a:latin typeface="+mj-lt"/>
              </a:rPr>
              <a:t>13 types de diagrammes </a:t>
            </a:r>
            <a:r>
              <a:rPr lang="fr-FR" sz="2100" dirty="0">
                <a:latin typeface="+mj-lt"/>
              </a:rPr>
              <a:t>du langage de modélisation </a:t>
            </a:r>
            <a:r>
              <a:rPr lang="fr-FR" sz="2100" b="1" dirty="0">
                <a:latin typeface="+mj-lt"/>
              </a:rPr>
              <a:t>UML</a:t>
            </a:r>
            <a:r>
              <a:rPr lang="fr-FR" sz="2100" dirty="0">
                <a:latin typeface="+mj-lt"/>
              </a:rPr>
              <a:t>.</a:t>
            </a:r>
          </a:p>
          <a:p>
            <a:pPr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</a:endParaRP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b="1" dirty="0">
                <a:latin typeface="+mj-lt"/>
              </a:rPr>
              <a:t>UML</a:t>
            </a:r>
            <a:r>
              <a:rPr lang="fr-FR" sz="2100" dirty="0">
                <a:latin typeface="+mj-lt"/>
              </a:rPr>
              <a:t> est un langage utilisé pour </a:t>
            </a:r>
            <a:r>
              <a:rPr lang="fr-FR" sz="2100" b="1" dirty="0">
                <a:latin typeface="+mj-lt"/>
              </a:rPr>
              <a:t>modéliser</a:t>
            </a:r>
            <a:r>
              <a:rPr lang="fr-FR" sz="2100" dirty="0">
                <a:latin typeface="+mj-lt"/>
              </a:rPr>
              <a:t> la </a:t>
            </a:r>
            <a:r>
              <a:rPr lang="fr-FR" sz="2100" b="1" dirty="0">
                <a:latin typeface="+mj-lt"/>
              </a:rPr>
              <a:t>structure</a:t>
            </a:r>
            <a:r>
              <a:rPr lang="fr-FR" sz="2100" dirty="0">
                <a:latin typeface="+mj-lt"/>
              </a:rPr>
              <a:t> et le </a:t>
            </a:r>
            <a:r>
              <a:rPr lang="fr-FR" sz="2100" b="1" dirty="0">
                <a:latin typeface="+mj-lt"/>
              </a:rPr>
              <a:t>comportement</a:t>
            </a:r>
            <a:r>
              <a:rPr lang="fr-FR" sz="2100" dirty="0">
                <a:latin typeface="+mj-lt"/>
              </a:rPr>
              <a:t> des logiciels et d'autres systèmes.</a:t>
            </a:r>
          </a:p>
          <a:p>
            <a:pPr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</a:endParaRP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Le diagramme de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 décrit les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 et les </a:t>
            </a:r>
            <a:r>
              <a:rPr lang="fr-FR" sz="2100" b="1" dirty="0">
                <a:latin typeface="+mj-lt"/>
              </a:rPr>
              <a:t>acteurs</a:t>
            </a:r>
            <a:r>
              <a:rPr lang="fr-FR" sz="2100" dirty="0">
                <a:latin typeface="+mj-lt"/>
              </a:rPr>
              <a:t>, ainsi que leurs </a:t>
            </a:r>
            <a:r>
              <a:rPr lang="fr-FR" sz="2100" b="1" dirty="0">
                <a:latin typeface="+mj-lt"/>
              </a:rPr>
              <a:t>dépendances</a:t>
            </a:r>
            <a:r>
              <a:rPr lang="fr-FR" sz="2100" dirty="0">
                <a:latin typeface="+mj-lt"/>
              </a:rPr>
              <a:t> et </a:t>
            </a:r>
            <a:r>
              <a:rPr lang="fr-FR" sz="2100" b="1" dirty="0">
                <a:latin typeface="+mj-lt"/>
              </a:rPr>
              <a:t>relations</a:t>
            </a:r>
            <a:r>
              <a:rPr lang="fr-FR" sz="2100" dirty="0">
                <a:latin typeface="+mj-lt"/>
              </a:rPr>
              <a:t> respectives.</a:t>
            </a:r>
          </a:p>
          <a:p>
            <a:pPr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</a:endParaRP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Il s'agit d'un diagramme de </a:t>
            </a:r>
            <a:r>
              <a:rPr lang="fr-FR" sz="2100" b="1" dirty="0">
                <a:latin typeface="+mj-lt"/>
              </a:rPr>
              <a:t>comportement</a:t>
            </a:r>
            <a:r>
              <a:rPr lang="fr-FR" sz="2100" dirty="0">
                <a:latin typeface="+mj-lt"/>
              </a:rPr>
              <a:t> qui représente le </a:t>
            </a:r>
            <a:r>
              <a:rPr lang="fr-FR" sz="2100" b="1" dirty="0">
                <a:latin typeface="+mj-lt"/>
              </a:rPr>
              <a:t>comportement</a:t>
            </a:r>
            <a:r>
              <a:rPr lang="fr-FR" sz="2100" dirty="0">
                <a:latin typeface="+mj-lt"/>
              </a:rPr>
              <a:t> attendu d'un système.</a:t>
            </a:r>
          </a:p>
          <a:p>
            <a:pPr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</a:endParaRP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Le diagramme de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est utilisé pour </a:t>
            </a:r>
            <a:r>
              <a:rPr lang="fr-FR" sz="2100" b="1" dirty="0">
                <a:latin typeface="+mj-lt"/>
              </a:rPr>
              <a:t>spécifier</a:t>
            </a:r>
            <a:r>
              <a:rPr lang="fr-FR" sz="2100" dirty="0">
                <a:latin typeface="+mj-lt"/>
              </a:rPr>
              <a:t> les </a:t>
            </a:r>
            <a:r>
              <a:rPr lang="fr-FR" sz="2100" b="1" dirty="0">
                <a:latin typeface="+mj-lt"/>
              </a:rPr>
              <a:t>exigences</a:t>
            </a:r>
            <a:r>
              <a:rPr lang="fr-FR" sz="2100" dirty="0">
                <a:latin typeface="+mj-lt"/>
              </a:rPr>
              <a:t> d'un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2798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Concepts de base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400" y="1143000"/>
            <a:ext cx="8839200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Le diagramme de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 a pour objectif de </a:t>
            </a:r>
            <a:r>
              <a:rPr lang="fr-FR" sz="2100" b="1" dirty="0">
                <a:latin typeface="+mj-lt"/>
              </a:rPr>
              <a:t>visualiser</a:t>
            </a:r>
            <a:r>
              <a:rPr lang="fr-FR" sz="2100" dirty="0">
                <a:latin typeface="+mj-lt"/>
              </a:rPr>
              <a:t> de manière </a:t>
            </a:r>
            <a:r>
              <a:rPr lang="fr-FR" sz="2100" b="1" dirty="0">
                <a:latin typeface="+mj-lt"/>
              </a:rPr>
              <a:t>précise</a:t>
            </a:r>
            <a:r>
              <a:rPr lang="fr-FR" sz="2100" dirty="0">
                <a:latin typeface="+mj-lt"/>
              </a:rPr>
              <a:t> et </a:t>
            </a:r>
            <a:r>
              <a:rPr lang="fr-FR" sz="2100" b="1" dirty="0">
                <a:latin typeface="+mj-lt"/>
              </a:rPr>
              <a:t>claire</a:t>
            </a:r>
            <a:r>
              <a:rPr lang="fr-FR" sz="2100" dirty="0">
                <a:latin typeface="+mj-lt"/>
              </a:rPr>
              <a:t> les </a:t>
            </a:r>
            <a:r>
              <a:rPr lang="fr-FR" sz="2100" b="1" dirty="0">
                <a:latin typeface="+mj-lt"/>
              </a:rPr>
              <a:t>exigences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utilisateurs</a:t>
            </a:r>
            <a:r>
              <a:rPr lang="fr-FR" sz="2100" dirty="0">
                <a:latin typeface="+mj-lt"/>
              </a:rPr>
              <a:t> envers le système. </a:t>
            </a:r>
          </a:p>
          <a:p>
            <a:pPr algn="just">
              <a:lnSpc>
                <a:spcPct val="150000"/>
              </a:lnSpc>
            </a:pPr>
            <a:endParaRPr lang="fr-FR" sz="2100" dirty="0">
              <a:latin typeface="+mj-lt"/>
            </a:endParaRP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Ce type de diagramme </a:t>
            </a:r>
            <a:r>
              <a:rPr lang="fr-FR" sz="2100" b="1" dirty="0">
                <a:latin typeface="+mj-lt"/>
              </a:rPr>
              <a:t>comprend</a:t>
            </a:r>
            <a:r>
              <a:rPr lang="fr-FR" sz="2100" dirty="0">
                <a:latin typeface="+mj-lt"/>
              </a:rPr>
              <a:t> les </a:t>
            </a:r>
            <a:r>
              <a:rPr lang="fr-FR" sz="2100" b="1" dirty="0">
                <a:latin typeface="+mj-lt"/>
              </a:rPr>
              <a:t>éléments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essentiels</a:t>
            </a:r>
            <a:r>
              <a:rPr lang="fr-FR" sz="2100" dirty="0">
                <a:latin typeface="+mj-lt"/>
              </a:rPr>
              <a:t> suivants : l'</a:t>
            </a:r>
            <a:r>
              <a:rPr lang="fr-FR" sz="2100" b="1" dirty="0">
                <a:solidFill>
                  <a:srgbClr val="00B050"/>
                </a:solidFill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(représentant les utilisateurs ou les entités externes), le </a:t>
            </a:r>
            <a:r>
              <a:rPr lang="fr-FR" sz="2100" b="1" dirty="0">
                <a:solidFill>
                  <a:srgbClr val="00B050"/>
                </a:solidFill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(décrivant une </a:t>
            </a:r>
            <a:r>
              <a:rPr lang="fr-FR" sz="2100" b="1" dirty="0">
                <a:latin typeface="+mj-lt"/>
              </a:rPr>
              <a:t>fonctionnalité</a:t>
            </a:r>
            <a:r>
              <a:rPr lang="fr-FR" sz="2100" dirty="0">
                <a:latin typeface="+mj-lt"/>
              </a:rPr>
              <a:t> ou un scénario spécifique) et l'</a:t>
            </a:r>
            <a:r>
              <a:rPr lang="fr-FR" sz="2100" b="1" dirty="0">
                <a:solidFill>
                  <a:srgbClr val="00B050"/>
                </a:solidFill>
                <a:latin typeface="+mj-lt"/>
              </a:rPr>
              <a:t>interaction</a:t>
            </a:r>
            <a:r>
              <a:rPr lang="fr-FR" sz="2100" dirty="0">
                <a:latin typeface="+mj-lt"/>
              </a:rPr>
              <a:t> dynamique entre l'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et le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. En combinant ces éléments, le diagramme de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 offre une </a:t>
            </a:r>
            <a:r>
              <a:rPr lang="fr-FR" sz="2100" b="1" dirty="0">
                <a:latin typeface="+mj-lt"/>
              </a:rPr>
              <a:t>représentation visuelle puissante </a:t>
            </a:r>
            <a:r>
              <a:rPr lang="fr-FR" sz="2100" dirty="0">
                <a:latin typeface="+mj-lt"/>
              </a:rPr>
              <a:t>des </a:t>
            </a:r>
            <a:r>
              <a:rPr lang="fr-FR" sz="2100" b="1" dirty="0">
                <a:latin typeface="+mj-lt"/>
              </a:rPr>
              <a:t>besoins</a:t>
            </a:r>
            <a:r>
              <a:rPr lang="fr-FR" sz="2100" dirty="0">
                <a:latin typeface="+mj-lt"/>
              </a:rPr>
              <a:t> et des </a:t>
            </a:r>
            <a:r>
              <a:rPr lang="fr-FR" sz="2100" b="1" dirty="0">
                <a:latin typeface="+mj-lt"/>
              </a:rPr>
              <a:t>interactions</a:t>
            </a:r>
            <a:r>
              <a:rPr lang="fr-FR" sz="2100" dirty="0">
                <a:latin typeface="+mj-lt"/>
              </a:rPr>
              <a:t> entre les </a:t>
            </a:r>
            <a:r>
              <a:rPr lang="fr-FR" sz="2100" b="1" dirty="0">
                <a:latin typeface="+mj-lt"/>
              </a:rPr>
              <a:t>utilisateurs</a:t>
            </a:r>
            <a:r>
              <a:rPr lang="fr-FR" sz="2100" dirty="0">
                <a:latin typeface="+mj-lt"/>
              </a:rPr>
              <a:t> et le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, facilitant ainsi la </a:t>
            </a:r>
            <a:r>
              <a:rPr lang="fr-FR" sz="2100" b="1" dirty="0">
                <a:latin typeface="+mj-lt"/>
              </a:rPr>
              <a:t>communication</a:t>
            </a:r>
            <a:r>
              <a:rPr lang="fr-FR" sz="2100" dirty="0">
                <a:latin typeface="+mj-lt"/>
              </a:rPr>
              <a:t> et la </a:t>
            </a:r>
            <a:r>
              <a:rPr lang="fr-FR" sz="2100" b="1" dirty="0">
                <a:latin typeface="+mj-lt"/>
              </a:rPr>
              <a:t>compréhension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exigences</a:t>
            </a:r>
            <a:r>
              <a:rPr lang="fr-FR" sz="2100" dirty="0">
                <a:latin typeface="+mj-lt"/>
              </a:rPr>
              <a:t> du système.</a:t>
            </a:r>
          </a:p>
        </p:txBody>
      </p:sp>
    </p:spTree>
    <p:extLst>
      <p:ext uri="{BB962C8B-B14F-4D97-AF65-F5344CB8AC3E}">
        <p14:creationId xmlns:p14="http://schemas.microsoft.com/office/powerpoint/2010/main" val="3326732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Concepts de base</a:t>
            </a:r>
          </a:p>
        </p:txBody>
      </p:sp>
      <p:sp>
        <p:nvSpPr>
          <p:cNvPr id="2" name="Rectangle 1"/>
          <p:cNvSpPr/>
          <p:nvPr/>
        </p:nvSpPr>
        <p:spPr>
          <a:xfrm>
            <a:off x="152400" y="1143000"/>
            <a:ext cx="8839200" cy="210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3600" b="1" dirty="0">
                <a:latin typeface="Andalus" panose="02020603050405020304" pitchFamily="18" charset="-78"/>
                <a:cs typeface="Andalus" panose="02020603050405020304" pitchFamily="18" charset="-78"/>
              </a:rPr>
              <a:t>1. Acteur</a:t>
            </a:r>
            <a:endParaRPr lang="fr-FR" sz="2100" dirty="0">
              <a:latin typeface="+mj-lt"/>
            </a:endParaRP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Un 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représente un </a:t>
            </a:r>
            <a:r>
              <a:rPr lang="fr-FR" sz="2100" b="1" dirty="0">
                <a:latin typeface="+mj-lt"/>
              </a:rPr>
              <a:t>rôle</a:t>
            </a:r>
            <a:r>
              <a:rPr lang="fr-FR" sz="2100" dirty="0">
                <a:latin typeface="+mj-lt"/>
              </a:rPr>
              <a:t> d'une entité externe qui </a:t>
            </a:r>
            <a:r>
              <a:rPr lang="fr-FR" sz="2100" b="1" dirty="0">
                <a:latin typeface="+mj-lt"/>
              </a:rPr>
              <a:t>interagit</a:t>
            </a:r>
            <a:r>
              <a:rPr lang="fr-FR" sz="2100" dirty="0">
                <a:latin typeface="+mj-lt"/>
              </a:rPr>
              <a:t> avec le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 étudié. L'entité externe peut être un </a:t>
            </a:r>
            <a:r>
              <a:rPr lang="fr-FR" sz="2100" b="1" dirty="0">
                <a:latin typeface="+mj-lt"/>
              </a:rPr>
              <a:t>utilisateur humain</a:t>
            </a:r>
            <a:r>
              <a:rPr lang="fr-FR" sz="2100" dirty="0">
                <a:latin typeface="+mj-lt"/>
              </a:rPr>
              <a:t>, une </a:t>
            </a:r>
            <a:r>
              <a:rPr lang="fr-FR" sz="2100" b="1" dirty="0">
                <a:latin typeface="+mj-lt"/>
              </a:rPr>
              <a:t>organisation</a:t>
            </a:r>
            <a:r>
              <a:rPr lang="fr-FR" sz="2100" dirty="0">
                <a:latin typeface="+mj-lt"/>
              </a:rPr>
              <a:t>, une </a:t>
            </a:r>
            <a:r>
              <a:rPr lang="fr-FR" sz="2100" b="1" dirty="0">
                <a:latin typeface="+mj-lt"/>
              </a:rPr>
              <a:t>machine</a:t>
            </a:r>
            <a:r>
              <a:rPr lang="fr-FR" sz="2100" dirty="0">
                <a:latin typeface="+mj-lt"/>
              </a:rPr>
              <a:t> ou un autre </a:t>
            </a:r>
            <a:r>
              <a:rPr lang="fr-FR" sz="2100" b="1" dirty="0">
                <a:latin typeface="+mj-lt"/>
              </a:rPr>
              <a:t>système externe</a:t>
            </a:r>
            <a:r>
              <a:rPr lang="fr-FR" sz="2100" dirty="0">
                <a:latin typeface="+mj-lt"/>
              </a:rPr>
              <a:t>. </a:t>
            </a:r>
          </a:p>
        </p:txBody>
      </p:sp>
      <p:grpSp>
        <p:nvGrpSpPr>
          <p:cNvPr id="6" name="Groupe 5"/>
          <p:cNvGrpSpPr/>
          <p:nvPr/>
        </p:nvGrpSpPr>
        <p:grpSpPr>
          <a:xfrm>
            <a:off x="3929062" y="3577129"/>
            <a:ext cx="1285875" cy="901066"/>
            <a:chOff x="0" y="0"/>
            <a:chExt cx="1285875" cy="901149"/>
          </a:xfrm>
        </p:grpSpPr>
        <p:sp>
          <p:nvSpPr>
            <p:cNvPr id="7" name="Zone de texte 2"/>
            <p:cNvSpPr txBox="1">
              <a:spLocks noChangeArrowheads="1"/>
            </p:cNvSpPr>
            <p:nvPr/>
          </p:nvSpPr>
          <p:spPr bwMode="auto">
            <a:xfrm>
              <a:off x="0" y="609600"/>
              <a:ext cx="1285875" cy="2915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fr-FR" sz="12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Nom de l’acteur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100" y="0"/>
              <a:ext cx="371475" cy="608330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3929062" y="5105400"/>
            <a:ext cx="1562100" cy="495300"/>
          </a:xfrm>
          <a:prstGeom prst="rect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 acteur »</a:t>
            </a:r>
            <a:endParaRPr lang="fr-FR" sz="11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Nom de l’acteur</a:t>
            </a:r>
            <a:endParaRPr lang="fr-FR" sz="11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847" y="4419600"/>
            <a:ext cx="88391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Il est </a:t>
            </a:r>
            <a:r>
              <a:rPr lang="fr-FR" sz="2100" b="1" dirty="0">
                <a:latin typeface="+mj-lt"/>
              </a:rPr>
              <a:t>également</a:t>
            </a:r>
            <a:r>
              <a:rPr lang="fr-FR" sz="2100" dirty="0">
                <a:latin typeface="+mj-lt"/>
              </a:rPr>
              <a:t> possible de représenter un acteur par </a:t>
            </a:r>
            <a:r>
              <a:rPr lang="fr-FR" sz="2100" b="1" dirty="0">
                <a:latin typeface="+mj-lt"/>
              </a:rPr>
              <a:t>rectangle stéréotypé « acteur » </a:t>
            </a:r>
            <a:r>
              <a:rPr lang="fr-FR" sz="2100" dirty="0">
                <a:latin typeface="+mj-lt"/>
              </a:rPr>
              <a:t>avec </a:t>
            </a:r>
            <a:r>
              <a:rPr lang="fr-FR" sz="2100" b="1" dirty="0">
                <a:latin typeface="+mj-lt"/>
              </a:rPr>
              <a:t>son nom </a:t>
            </a:r>
            <a:r>
              <a:rPr lang="fr-FR" sz="2100" dirty="0">
                <a:latin typeface="+mj-lt"/>
              </a:rPr>
              <a:t>(i.e. son rôle) inscrit </a:t>
            </a:r>
            <a:r>
              <a:rPr lang="fr-FR" sz="2100" b="1" dirty="0">
                <a:latin typeface="+mj-lt"/>
              </a:rPr>
              <a:t>dessous</a:t>
            </a:r>
            <a:r>
              <a:rPr lang="fr-FR" sz="2100" dirty="0">
                <a:latin typeface="+mj-lt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4299" y="3086901"/>
            <a:ext cx="883919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Il se représente </a:t>
            </a:r>
            <a:r>
              <a:rPr lang="fr-FR" sz="2100" b="1" dirty="0">
                <a:latin typeface="+mj-lt"/>
              </a:rPr>
              <a:t>symboliquement</a:t>
            </a:r>
            <a:r>
              <a:rPr lang="fr-FR" sz="2100" dirty="0">
                <a:latin typeface="+mj-lt"/>
              </a:rPr>
              <a:t> par un petit </a:t>
            </a:r>
            <a:r>
              <a:rPr lang="fr-FR" sz="2100" b="1" dirty="0">
                <a:latin typeface="+mj-lt"/>
              </a:rPr>
              <a:t>bonhomme</a:t>
            </a:r>
            <a:r>
              <a:rPr lang="fr-FR" sz="2100" dirty="0">
                <a:latin typeface="+mj-lt"/>
              </a:rPr>
              <a:t> avec </a:t>
            </a:r>
            <a:r>
              <a:rPr lang="fr-FR" sz="2100" b="1" dirty="0">
                <a:latin typeface="+mj-lt"/>
              </a:rPr>
              <a:t>son nom </a:t>
            </a:r>
            <a:r>
              <a:rPr lang="fr-FR" sz="2100" dirty="0">
                <a:latin typeface="+mj-lt"/>
              </a:rPr>
              <a:t>(i.e. son rôle) inscrit </a:t>
            </a:r>
            <a:r>
              <a:rPr lang="fr-FR" sz="2100" b="1" dirty="0">
                <a:latin typeface="+mj-lt"/>
              </a:rPr>
              <a:t>dessous</a:t>
            </a:r>
            <a:r>
              <a:rPr lang="fr-FR" sz="2100" dirty="0"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5847" y="5715000"/>
            <a:ext cx="8749553" cy="106182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5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5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fr-FR" sz="2100" dirty="0">
                <a:latin typeface="+mj-lt"/>
              </a:rPr>
              <a:t>Plusieurs </a:t>
            </a:r>
            <a:r>
              <a:rPr lang="fr-FR" sz="2100" b="1" dirty="0">
                <a:latin typeface="+mj-lt"/>
              </a:rPr>
              <a:t>utilisateurs</a:t>
            </a:r>
            <a:r>
              <a:rPr lang="fr-FR" sz="2100" dirty="0">
                <a:latin typeface="+mj-lt"/>
              </a:rPr>
              <a:t> peuvent avoir le </a:t>
            </a:r>
            <a:r>
              <a:rPr lang="fr-FR" sz="2100" b="1" dirty="0">
                <a:latin typeface="+mj-lt"/>
              </a:rPr>
              <a:t>même rôle</a:t>
            </a:r>
            <a:r>
              <a:rPr lang="fr-FR" sz="2100" dirty="0">
                <a:latin typeface="+mj-lt"/>
              </a:rPr>
              <a:t>, et donc correspondre à un </a:t>
            </a:r>
            <a:r>
              <a:rPr lang="fr-FR" sz="2100" b="1" dirty="0">
                <a:latin typeface="+mj-lt"/>
              </a:rPr>
              <a:t>même acteur</a:t>
            </a:r>
            <a:r>
              <a:rPr lang="fr-FR" sz="2100" dirty="0">
                <a:latin typeface="+mj-lt"/>
              </a:rPr>
              <a:t>, et une </a:t>
            </a:r>
            <a:r>
              <a:rPr lang="fr-FR" sz="2100" b="1" dirty="0">
                <a:latin typeface="+mj-lt"/>
              </a:rPr>
              <a:t>même personne physique </a:t>
            </a:r>
            <a:r>
              <a:rPr lang="fr-FR" sz="2100" dirty="0">
                <a:latin typeface="+mj-lt"/>
              </a:rPr>
              <a:t>peut </a:t>
            </a:r>
            <a:r>
              <a:rPr lang="fr-FR" sz="2100" b="1" dirty="0">
                <a:latin typeface="+mj-lt"/>
              </a:rPr>
              <a:t>jouer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rôles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différents</a:t>
            </a:r>
            <a:r>
              <a:rPr lang="fr-FR" sz="2100" dirty="0">
                <a:latin typeface="+mj-lt"/>
              </a:rPr>
              <a:t> vis-à-vis du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, et donc correspondre à </a:t>
            </a:r>
            <a:r>
              <a:rPr lang="fr-FR" sz="2100" b="1" dirty="0">
                <a:latin typeface="+mj-lt"/>
              </a:rPr>
              <a:t>plusieurs acteurs</a:t>
            </a:r>
            <a:r>
              <a:rPr lang="fr-FR" sz="21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752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Concepts de base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4039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3600" b="1" dirty="0">
                <a:latin typeface="Andalus" panose="02020603050405020304" pitchFamily="18" charset="-78"/>
                <a:cs typeface="Andalus" panose="02020603050405020304" pitchFamily="18" charset="-78"/>
              </a:rPr>
              <a:t>2. Cas d’utilisation</a:t>
            </a:r>
            <a:endParaRPr lang="fr-FR" sz="3600" b="1" dirty="0">
              <a:solidFill>
                <a:srgbClr val="FFC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Un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décrit un </a:t>
            </a:r>
            <a:r>
              <a:rPr lang="fr-FR" sz="2100" b="1" dirty="0">
                <a:latin typeface="+mj-lt"/>
              </a:rPr>
              <a:t>certain nombre d’actions </a:t>
            </a:r>
            <a:r>
              <a:rPr lang="fr-FR" sz="2100" dirty="0">
                <a:latin typeface="+mj-lt"/>
              </a:rPr>
              <a:t>qu'un système devra </a:t>
            </a:r>
            <a:r>
              <a:rPr lang="fr-FR" sz="2100" b="1" dirty="0">
                <a:latin typeface="+mj-lt"/>
              </a:rPr>
              <a:t>exécuter</a:t>
            </a:r>
            <a:r>
              <a:rPr lang="fr-FR" sz="2100" dirty="0">
                <a:latin typeface="+mj-lt"/>
              </a:rPr>
              <a:t> pour atteindre l'objectif d’un 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. En effet, un </a:t>
            </a:r>
            <a:r>
              <a:rPr lang="fr-FR" sz="2100" b="1" dirty="0">
                <a:latin typeface="+mj-lt"/>
              </a:rPr>
              <a:t>cas d’utilisation </a:t>
            </a:r>
            <a:r>
              <a:rPr lang="fr-FR" sz="2100" dirty="0">
                <a:latin typeface="+mj-lt"/>
              </a:rPr>
              <a:t>doit </a:t>
            </a:r>
            <a:r>
              <a:rPr lang="fr-FR" sz="2100" b="1" dirty="0">
                <a:latin typeface="+mj-lt"/>
              </a:rPr>
              <a:t>renvoyer</a:t>
            </a:r>
            <a:r>
              <a:rPr lang="fr-FR" sz="2100" dirty="0">
                <a:latin typeface="+mj-lt"/>
              </a:rPr>
              <a:t> un </a:t>
            </a:r>
            <a:r>
              <a:rPr lang="fr-FR" sz="2100" b="1" dirty="0">
                <a:latin typeface="+mj-lt"/>
              </a:rPr>
              <a:t>résultat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observable</a:t>
            </a:r>
            <a:r>
              <a:rPr lang="fr-FR" sz="2100" dirty="0">
                <a:latin typeface="+mj-lt"/>
              </a:rPr>
              <a:t> qui est </a:t>
            </a:r>
            <a:r>
              <a:rPr lang="fr-FR" sz="2100" b="1" dirty="0">
                <a:latin typeface="+mj-lt"/>
              </a:rPr>
              <a:t>utile</a:t>
            </a:r>
            <a:r>
              <a:rPr lang="fr-FR" sz="2100" dirty="0">
                <a:latin typeface="+mj-lt"/>
              </a:rPr>
              <a:t> pour l'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du système. </a:t>
            </a:r>
          </a:p>
          <a:p>
            <a:pPr algn="just">
              <a:lnSpc>
                <a:spcPct val="150000"/>
              </a:lnSpc>
            </a:pPr>
            <a:endParaRPr lang="fr-FR" sz="2100" dirty="0">
              <a:latin typeface="+mj-lt"/>
            </a:endParaRP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Un </a:t>
            </a:r>
            <a:r>
              <a:rPr lang="fr-FR" sz="2100" b="1" dirty="0">
                <a:latin typeface="+mj-lt"/>
              </a:rPr>
              <a:t>cas d’utilisation </a:t>
            </a:r>
            <a:r>
              <a:rPr lang="fr-FR" sz="2100" dirty="0">
                <a:latin typeface="+mj-lt"/>
              </a:rPr>
              <a:t>se représente </a:t>
            </a:r>
            <a:r>
              <a:rPr lang="fr-FR" sz="2100" b="1" dirty="0">
                <a:latin typeface="+mj-lt"/>
              </a:rPr>
              <a:t>graphiquement</a:t>
            </a:r>
            <a:r>
              <a:rPr lang="fr-FR" sz="2100" dirty="0">
                <a:latin typeface="+mj-lt"/>
              </a:rPr>
              <a:t> par un </a:t>
            </a:r>
            <a:r>
              <a:rPr lang="fr-FR" sz="2100" b="1" dirty="0">
                <a:latin typeface="+mj-lt"/>
              </a:rPr>
              <a:t>ovale</a:t>
            </a:r>
            <a:r>
              <a:rPr lang="fr-FR" sz="2100" dirty="0">
                <a:latin typeface="+mj-lt"/>
              </a:rPr>
              <a:t> contenant l’</a:t>
            </a:r>
            <a:r>
              <a:rPr lang="fr-FR" sz="2100" b="1" dirty="0">
                <a:latin typeface="+mj-lt"/>
              </a:rPr>
              <a:t>intituler du cas </a:t>
            </a:r>
            <a:r>
              <a:rPr lang="fr-FR" sz="2100" dirty="0">
                <a:latin typeface="+mj-lt"/>
              </a:rPr>
              <a:t>(un </a:t>
            </a:r>
            <a:r>
              <a:rPr lang="fr-FR" sz="2100" b="1" dirty="0">
                <a:latin typeface="+mj-lt"/>
              </a:rPr>
              <a:t>verbe à l'infinitif</a:t>
            </a:r>
            <a:r>
              <a:rPr lang="fr-FR" sz="2100" dirty="0">
                <a:latin typeface="+mj-lt"/>
              </a:rPr>
              <a:t>), et optionnellement, au-dessus du l’intitulé, le stéréotype « use case ».</a:t>
            </a:r>
          </a:p>
        </p:txBody>
      </p:sp>
      <p:sp>
        <p:nvSpPr>
          <p:cNvPr id="7" name="Ellipse 6"/>
          <p:cNvSpPr/>
          <p:nvPr/>
        </p:nvSpPr>
        <p:spPr>
          <a:xfrm>
            <a:off x="3429000" y="5190821"/>
            <a:ext cx="2571750" cy="1019327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 </a:t>
            </a:r>
            <a:r>
              <a:rPr lang="fr-FR" sz="1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case</a:t>
            </a:r>
            <a:r>
              <a:rPr lang="fr-F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»</a:t>
            </a:r>
            <a:endParaRPr lang="fr-FR" sz="11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5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fr-FR" sz="11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fr-FR" sz="1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Nom du cas d’utilisation</a:t>
            </a:r>
            <a:endParaRPr lang="fr-FR" sz="11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481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Concepts de base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3600" b="1" dirty="0">
                <a:latin typeface="Andalus" panose="02020603050405020304" pitchFamily="18" charset="-78"/>
                <a:cs typeface="Andalus" panose="02020603050405020304" pitchFamily="18" charset="-78"/>
              </a:rPr>
              <a:t>3. Interaction</a:t>
            </a:r>
            <a:endParaRPr lang="fr-FR" sz="3600" b="1" dirty="0">
              <a:solidFill>
                <a:srgbClr val="FFC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La </a:t>
            </a:r>
            <a:r>
              <a:rPr lang="fr-FR" sz="2100" b="1" dirty="0">
                <a:latin typeface="+mj-lt"/>
              </a:rPr>
              <a:t>relation</a:t>
            </a:r>
            <a:r>
              <a:rPr lang="fr-FR" sz="2100" dirty="0">
                <a:latin typeface="+mj-lt"/>
              </a:rPr>
              <a:t> entre un 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et un </a:t>
            </a:r>
            <a:r>
              <a:rPr lang="fr-FR" sz="2100" b="1" dirty="0">
                <a:latin typeface="+mj-lt"/>
              </a:rPr>
              <a:t>cas d’utilisation </a:t>
            </a:r>
            <a:r>
              <a:rPr lang="fr-FR" sz="2100" dirty="0">
                <a:latin typeface="+mj-lt"/>
              </a:rPr>
              <a:t>représentée par une </a:t>
            </a:r>
            <a:r>
              <a:rPr lang="fr-FR" sz="2100" b="1" dirty="0">
                <a:latin typeface="+mj-lt"/>
              </a:rPr>
              <a:t>ligne</a:t>
            </a:r>
            <a:r>
              <a:rPr lang="fr-FR" sz="2100" dirty="0">
                <a:latin typeface="+mj-lt"/>
              </a:rPr>
              <a:t> de </a:t>
            </a:r>
            <a:r>
              <a:rPr lang="fr-FR" sz="2100" b="1" dirty="0">
                <a:latin typeface="+mj-lt"/>
              </a:rPr>
              <a:t>connexion</a:t>
            </a:r>
            <a:r>
              <a:rPr lang="fr-FR" sz="2100" dirty="0">
                <a:latin typeface="+mj-lt"/>
              </a:rPr>
              <a:t>/</a:t>
            </a:r>
            <a:r>
              <a:rPr lang="fr-FR" sz="2100" b="1" dirty="0">
                <a:latin typeface="+mj-lt"/>
              </a:rPr>
              <a:t>interaction</a:t>
            </a:r>
            <a:r>
              <a:rPr lang="fr-FR" sz="2100" dirty="0">
                <a:latin typeface="+mj-lt"/>
              </a:rPr>
              <a:t>, appelée </a:t>
            </a:r>
            <a:r>
              <a:rPr lang="fr-FR" sz="2100" b="1" dirty="0">
                <a:latin typeface="+mj-lt"/>
              </a:rPr>
              <a:t>association</a:t>
            </a:r>
            <a:r>
              <a:rPr lang="fr-FR" sz="2100" dirty="0">
                <a:latin typeface="+mj-lt"/>
              </a:rPr>
              <a:t>. Une </a:t>
            </a:r>
            <a:r>
              <a:rPr lang="fr-FR" sz="2100" b="1" dirty="0">
                <a:latin typeface="+mj-lt"/>
              </a:rPr>
              <a:t>ligne continue </a:t>
            </a:r>
            <a:r>
              <a:rPr lang="fr-FR" sz="2100" dirty="0">
                <a:latin typeface="+mj-lt"/>
              </a:rPr>
              <a:t>entre un 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et un </a:t>
            </a:r>
            <a:r>
              <a:rPr lang="fr-FR" sz="2100" b="1" dirty="0">
                <a:latin typeface="+mj-lt"/>
              </a:rPr>
              <a:t>cas d’utilisation</a:t>
            </a:r>
            <a:r>
              <a:rPr lang="fr-FR" sz="2100" dirty="0">
                <a:latin typeface="+mj-lt"/>
              </a:rPr>
              <a:t> indique clairement qu’une </a:t>
            </a:r>
            <a:r>
              <a:rPr lang="fr-FR" sz="2100" b="1" dirty="0">
                <a:latin typeface="+mj-lt"/>
              </a:rPr>
              <a:t>communication est établie</a:t>
            </a:r>
            <a:r>
              <a:rPr lang="fr-FR" sz="2100" dirty="0">
                <a:latin typeface="+mj-lt"/>
              </a:rPr>
              <a:t>.</a:t>
            </a:r>
          </a:p>
        </p:txBody>
      </p:sp>
      <p:grpSp>
        <p:nvGrpSpPr>
          <p:cNvPr id="8" name="Groupe 7"/>
          <p:cNvGrpSpPr/>
          <p:nvPr/>
        </p:nvGrpSpPr>
        <p:grpSpPr>
          <a:xfrm>
            <a:off x="2438400" y="3886200"/>
            <a:ext cx="4676776" cy="1474467"/>
            <a:chOff x="-1" y="384267"/>
            <a:chExt cx="3867150" cy="1068854"/>
          </a:xfrm>
        </p:grpSpPr>
        <p:grpSp>
          <p:nvGrpSpPr>
            <p:cNvPr id="9" name="Groupe 8"/>
            <p:cNvGrpSpPr/>
            <p:nvPr/>
          </p:nvGrpSpPr>
          <p:grpSpPr>
            <a:xfrm>
              <a:off x="-1" y="384267"/>
              <a:ext cx="3867150" cy="1068854"/>
              <a:chOff x="112063" y="373225"/>
              <a:chExt cx="4156231" cy="1038146"/>
            </a:xfrm>
          </p:grpSpPr>
          <p:grpSp>
            <p:nvGrpSpPr>
              <p:cNvPr id="11" name="Groupe 10"/>
              <p:cNvGrpSpPr/>
              <p:nvPr/>
            </p:nvGrpSpPr>
            <p:grpSpPr>
              <a:xfrm>
                <a:off x="112063" y="375074"/>
                <a:ext cx="4156231" cy="1036297"/>
                <a:chOff x="112063" y="375074"/>
                <a:chExt cx="4156231" cy="1036297"/>
              </a:xfrm>
            </p:grpSpPr>
            <p:sp>
              <p:nvSpPr>
                <p:cNvPr id="14" name="Ellipse 13"/>
                <p:cNvSpPr/>
                <p:nvPr/>
              </p:nvSpPr>
              <p:spPr>
                <a:xfrm>
                  <a:off x="2476815" y="375074"/>
                  <a:ext cx="1791479" cy="750277"/>
                </a:xfrm>
                <a:prstGeom prst="ellips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>
                    <a:lnSpc>
                      <a:spcPct val="115000"/>
                    </a:lnSpc>
                    <a:spcAft>
                      <a:spcPts val="0"/>
                    </a:spcAft>
                  </a:pPr>
                  <a:r>
                    <a:rPr lang="fr-FR" sz="1200" dirty="0"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Nom du cas d’utilisation</a:t>
                  </a:r>
                  <a:endParaRPr lang="fr-FR" sz="1100" dirty="0">
                    <a:effectLst/>
                    <a:ea typeface="Times New Roman" panose="02020603050405020304" pitchFamily="18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" name="Zone de texte 2"/>
                <p:cNvSpPr txBox="1">
                  <a:spLocks noChangeArrowheads="1"/>
                </p:cNvSpPr>
                <p:nvPr/>
              </p:nvSpPr>
              <p:spPr bwMode="auto">
                <a:xfrm>
                  <a:off x="112063" y="1128161"/>
                  <a:ext cx="1381998" cy="2832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200"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Nom de l’acteur</a:t>
                  </a:r>
                  <a:endParaRPr lang="fr-FR" sz="110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12" name="Image 1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8335" y="373225"/>
                <a:ext cx="514350" cy="762000"/>
              </a:xfrm>
              <a:prstGeom prst="rect">
                <a:avLst/>
              </a:prstGeom>
            </p:spPr>
          </p:pic>
        </p:grpSp>
        <p:cxnSp>
          <p:nvCxnSpPr>
            <p:cNvPr id="10" name="Connecteur droit 9"/>
            <p:cNvCxnSpPr>
              <a:stCxn id="12" idx="3"/>
              <a:endCxn id="14" idx="2"/>
            </p:cNvCxnSpPr>
            <p:nvPr/>
          </p:nvCxnSpPr>
          <p:spPr>
            <a:xfrm flipV="1">
              <a:off x="828675" y="772406"/>
              <a:ext cx="1371599" cy="413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2417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Concepts de base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Tous les </a:t>
            </a:r>
            <a:r>
              <a:rPr lang="fr-FR" sz="2100" b="1" dirty="0">
                <a:latin typeface="+mj-lt"/>
              </a:rPr>
              <a:t>cas d'utilisation peuvent</a:t>
            </a:r>
            <a:r>
              <a:rPr lang="fr-FR" sz="2100" dirty="0">
                <a:latin typeface="+mj-lt"/>
              </a:rPr>
              <a:t> être </a:t>
            </a:r>
            <a:r>
              <a:rPr lang="fr-FR" sz="2100" b="1" dirty="0">
                <a:latin typeface="+mj-lt"/>
              </a:rPr>
              <a:t>placés</a:t>
            </a:r>
            <a:r>
              <a:rPr lang="fr-FR" sz="2100" dirty="0">
                <a:latin typeface="+mj-lt"/>
              </a:rPr>
              <a:t> dans les </a:t>
            </a:r>
            <a:r>
              <a:rPr lang="fr-FR" sz="2100" b="1" dirty="0">
                <a:latin typeface="+mj-lt"/>
              </a:rPr>
              <a:t>limites du système</a:t>
            </a:r>
            <a:r>
              <a:rPr lang="fr-FR" sz="2100" dirty="0">
                <a:latin typeface="+mj-lt"/>
              </a:rPr>
              <a:t>, indiquant qu’ils </a:t>
            </a:r>
            <a:r>
              <a:rPr lang="fr-FR" sz="2100" b="1" dirty="0">
                <a:latin typeface="+mj-lt"/>
              </a:rPr>
              <a:t>appartiennent</a:t>
            </a:r>
            <a:r>
              <a:rPr lang="fr-FR" sz="2100" dirty="0">
                <a:latin typeface="+mj-lt"/>
              </a:rPr>
              <a:t> à un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. Le </a:t>
            </a:r>
            <a:r>
              <a:rPr lang="fr-FR" sz="2100" b="1" dirty="0">
                <a:latin typeface="+mj-lt"/>
              </a:rPr>
              <a:t>nom du système </a:t>
            </a:r>
            <a:r>
              <a:rPr lang="fr-FR" sz="2100" dirty="0">
                <a:latin typeface="+mj-lt"/>
              </a:rPr>
              <a:t>figure à l’</a:t>
            </a:r>
            <a:r>
              <a:rPr lang="fr-FR" sz="2100" b="1" dirty="0">
                <a:latin typeface="+mj-lt"/>
              </a:rPr>
              <a:t>intérieur du cadre</a:t>
            </a:r>
            <a:r>
              <a:rPr lang="fr-FR" sz="2100" dirty="0">
                <a:latin typeface="+mj-lt"/>
              </a:rPr>
              <a:t>, et les </a:t>
            </a:r>
            <a:r>
              <a:rPr lang="fr-FR" sz="2100" b="1" dirty="0">
                <a:latin typeface="+mj-lt"/>
              </a:rPr>
              <a:t>participants</a:t>
            </a:r>
            <a:r>
              <a:rPr lang="fr-FR" sz="2100" dirty="0">
                <a:latin typeface="+mj-lt"/>
              </a:rPr>
              <a:t> (</a:t>
            </a:r>
            <a:r>
              <a:rPr lang="fr-FR" sz="2100" b="1" dirty="0">
                <a:latin typeface="+mj-lt"/>
              </a:rPr>
              <a:t>acteurs</a:t>
            </a:r>
            <a:r>
              <a:rPr lang="fr-FR" sz="2100" dirty="0">
                <a:latin typeface="+mj-lt"/>
              </a:rPr>
              <a:t>) sont </a:t>
            </a:r>
            <a:r>
              <a:rPr lang="fr-FR" sz="2100" b="1" dirty="0">
                <a:latin typeface="+mj-lt"/>
              </a:rPr>
              <a:t>placés</a:t>
            </a:r>
            <a:r>
              <a:rPr lang="fr-FR" sz="2100" dirty="0">
                <a:latin typeface="+mj-lt"/>
              </a:rPr>
              <a:t> en </a:t>
            </a:r>
            <a:r>
              <a:rPr lang="fr-FR" sz="2100" b="1" dirty="0">
                <a:latin typeface="+mj-lt"/>
              </a:rPr>
              <a:t>dehors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limites</a:t>
            </a:r>
            <a:r>
              <a:rPr lang="fr-FR" sz="2100" dirty="0">
                <a:latin typeface="+mj-lt"/>
              </a:rPr>
              <a:t> du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, indiquant que les </a:t>
            </a:r>
            <a:r>
              <a:rPr lang="fr-FR" sz="2100" b="1" dirty="0">
                <a:latin typeface="+mj-lt"/>
              </a:rPr>
              <a:t>participants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n'appartiennent</a:t>
            </a:r>
            <a:r>
              <a:rPr lang="fr-FR" sz="2100" dirty="0">
                <a:latin typeface="+mj-lt"/>
              </a:rPr>
              <a:t> pas au </a:t>
            </a:r>
            <a:r>
              <a:rPr lang="fr-FR" sz="2100" b="1" dirty="0">
                <a:latin typeface="+mj-lt"/>
              </a:rPr>
              <a:t>système</a:t>
            </a:r>
            <a:r>
              <a:rPr lang="fr-FR" sz="2100" dirty="0">
                <a:latin typeface="+mj-lt"/>
              </a:rPr>
              <a:t>. Mais, le </a:t>
            </a:r>
            <a:r>
              <a:rPr lang="fr-FR" sz="2100" b="1" dirty="0">
                <a:latin typeface="+mj-lt"/>
              </a:rPr>
              <a:t>participant</a:t>
            </a:r>
            <a:r>
              <a:rPr lang="fr-FR" sz="2100" dirty="0">
                <a:latin typeface="+mj-lt"/>
              </a:rPr>
              <a:t> est responsable de </a:t>
            </a:r>
            <a:r>
              <a:rPr lang="fr-FR" sz="2100" b="1" dirty="0">
                <a:latin typeface="+mj-lt"/>
              </a:rPr>
              <a:t>piloter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directement</a:t>
            </a:r>
            <a:r>
              <a:rPr lang="fr-FR" sz="2100" dirty="0">
                <a:latin typeface="+mj-lt"/>
              </a:rPr>
              <a:t> (ou </a:t>
            </a:r>
            <a:r>
              <a:rPr lang="fr-FR" sz="2100" b="1" dirty="0">
                <a:latin typeface="+mj-lt"/>
              </a:rPr>
              <a:t>indirectement</a:t>
            </a:r>
            <a:r>
              <a:rPr lang="fr-FR" sz="2100" dirty="0">
                <a:latin typeface="+mj-lt"/>
              </a:rPr>
              <a:t>) l'</a:t>
            </a:r>
            <a:r>
              <a:rPr lang="fr-FR" sz="2100" b="1" dirty="0">
                <a:latin typeface="+mj-lt"/>
              </a:rPr>
              <a:t>exécution</a:t>
            </a:r>
            <a:r>
              <a:rPr lang="fr-FR" sz="2100" dirty="0">
                <a:latin typeface="+mj-lt"/>
              </a:rPr>
              <a:t> du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qui lui est </a:t>
            </a:r>
            <a:r>
              <a:rPr lang="fr-FR" sz="2100" b="1" dirty="0">
                <a:latin typeface="+mj-lt"/>
              </a:rPr>
              <a:t>associé</a:t>
            </a:r>
            <a:r>
              <a:rPr lang="fr-FR" sz="2100" dirty="0">
                <a:latin typeface="+mj-lt"/>
              </a:rPr>
              <a:t>.</a:t>
            </a:r>
          </a:p>
        </p:txBody>
      </p:sp>
      <p:grpSp>
        <p:nvGrpSpPr>
          <p:cNvPr id="16" name="Groupe 15"/>
          <p:cNvGrpSpPr/>
          <p:nvPr/>
        </p:nvGrpSpPr>
        <p:grpSpPr>
          <a:xfrm>
            <a:off x="1752600" y="4038600"/>
            <a:ext cx="6096000" cy="2667000"/>
            <a:chOff x="0" y="134983"/>
            <a:chExt cx="5895975" cy="2362200"/>
          </a:xfrm>
        </p:grpSpPr>
        <p:grpSp>
          <p:nvGrpSpPr>
            <p:cNvPr id="17" name="Groupe 16"/>
            <p:cNvGrpSpPr/>
            <p:nvPr/>
          </p:nvGrpSpPr>
          <p:grpSpPr>
            <a:xfrm>
              <a:off x="0" y="134983"/>
              <a:ext cx="5895975" cy="2362200"/>
              <a:chOff x="0" y="134983"/>
              <a:chExt cx="5895975" cy="2362200"/>
            </a:xfrm>
          </p:grpSpPr>
          <p:grpSp>
            <p:nvGrpSpPr>
              <p:cNvPr id="19" name="Groupe 18"/>
              <p:cNvGrpSpPr/>
              <p:nvPr/>
            </p:nvGrpSpPr>
            <p:grpSpPr>
              <a:xfrm>
                <a:off x="0" y="447675"/>
                <a:ext cx="3524905" cy="1725930"/>
                <a:chOff x="0" y="0"/>
                <a:chExt cx="3524905" cy="1725930"/>
              </a:xfrm>
            </p:grpSpPr>
            <p:grpSp>
              <p:nvGrpSpPr>
                <p:cNvPr id="21" name="Groupe 20"/>
                <p:cNvGrpSpPr/>
                <p:nvPr/>
              </p:nvGrpSpPr>
              <p:grpSpPr>
                <a:xfrm>
                  <a:off x="0" y="0"/>
                  <a:ext cx="3524905" cy="1725930"/>
                  <a:chOff x="112064" y="0"/>
                  <a:chExt cx="3788403" cy="1676342"/>
                </a:xfrm>
              </p:grpSpPr>
              <p:grpSp>
                <p:nvGrpSpPr>
                  <p:cNvPr id="23" name="Groupe 22"/>
                  <p:cNvGrpSpPr/>
                  <p:nvPr/>
                </p:nvGrpSpPr>
                <p:grpSpPr>
                  <a:xfrm>
                    <a:off x="112064" y="0"/>
                    <a:ext cx="3788403" cy="1676342"/>
                    <a:chOff x="112064" y="0"/>
                    <a:chExt cx="3788403" cy="1676342"/>
                  </a:xfrm>
                </p:grpSpPr>
                <p:grpSp>
                  <p:nvGrpSpPr>
                    <p:cNvPr id="25" name="Groupe 24"/>
                    <p:cNvGrpSpPr/>
                    <p:nvPr/>
                  </p:nvGrpSpPr>
                  <p:grpSpPr>
                    <a:xfrm>
                      <a:off x="1625791" y="0"/>
                      <a:ext cx="2274676" cy="1676342"/>
                      <a:chOff x="120240" y="0"/>
                      <a:chExt cx="2457034" cy="1676342"/>
                    </a:xfrm>
                  </p:grpSpPr>
                  <p:sp>
                    <p:nvSpPr>
                      <p:cNvPr id="28" name="Ellipse 27"/>
                      <p:cNvSpPr/>
                      <p:nvPr/>
                    </p:nvSpPr>
                    <p:spPr>
                      <a:xfrm>
                        <a:off x="120240" y="0"/>
                        <a:ext cx="2457034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Créer compte</a:t>
                        </a: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 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9" name="Ellipse 28"/>
                      <p:cNvSpPr/>
                      <p:nvPr/>
                    </p:nvSpPr>
                    <p:spPr>
                      <a:xfrm>
                        <a:off x="145835" y="877350"/>
                        <a:ext cx="2431439" cy="798992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Parcourir le catalogue</a:t>
                        </a: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 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sp>
                  <p:nvSpPr>
                    <p:cNvPr id="26" name="Zone de texte 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12064" y="1128161"/>
                      <a:ext cx="1320514" cy="2832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rot="0" vert="horz" wrap="square" lIns="91440" tIns="45720" rIns="91440" bIns="45720" anchor="t" anchorCtr="0">
                      <a:noAutofit/>
                    </a:bodyPr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Internaute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cxnSp>
                  <p:nvCxnSpPr>
                    <p:cNvPr id="27" name="Connecteur droit 26"/>
                    <p:cNvCxnSpPr/>
                    <p:nvPr/>
                  </p:nvCxnSpPr>
                  <p:spPr>
                    <a:xfrm flipV="1">
                      <a:off x="1002685" y="384390"/>
                      <a:ext cx="623106" cy="342083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pic>
                <p:nvPicPr>
                  <p:cNvPr id="24" name="Image 23"/>
                  <p:cNvPicPr>
                    <a:picLocks noChangeAspect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88335" y="336221"/>
                    <a:ext cx="514350" cy="762000"/>
                  </a:xfrm>
                  <a:prstGeom prst="rect">
                    <a:avLst/>
                  </a:prstGeom>
                </p:spPr>
              </p:pic>
            </p:grpSp>
            <p:cxnSp>
              <p:nvCxnSpPr>
                <p:cNvPr id="22" name="Connecteur droit 21"/>
                <p:cNvCxnSpPr/>
                <p:nvPr/>
              </p:nvCxnSpPr>
              <p:spPr>
                <a:xfrm>
                  <a:off x="828675" y="752475"/>
                  <a:ext cx="638175" cy="447675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0" name="Rectangle 19"/>
              <p:cNvSpPr/>
              <p:nvPr/>
            </p:nvSpPr>
            <p:spPr>
              <a:xfrm>
                <a:off x="1133475" y="134983"/>
                <a:ext cx="4762500" cy="23622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r-FR"/>
              </a:p>
            </p:txBody>
          </p:sp>
        </p:grpSp>
        <p:sp>
          <p:nvSpPr>
            <p:cNvPr id="18" name="Zone de texte 2"/>
            <p:cNvSpPr txBox="1">
              <a:spLocks noChangeArrowheads="1"/>
            </p:cNvSpPr>
            <p:nvPr/>
          </p:nvSpPr>
          <p:spPr bwMode="auto">
            <a:xfrm>
              <a:off x="2409901" y="138580"/>
              <a:ext cx="2675377" cy="29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2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Système de vente en ligne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043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Concepts de base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Un 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est qualifié de </a:t>
            </a:r>
            <a:r>
              <a:rPr lang="fr-FR" sz="2100" b="1" dirty="0">
                <a:latin typeface="+mj-lt"/>
              </a:rPr>
              <a:t>principal</a:t>
            </a:r>
            <a:r>
              <a:rPr lang="fr-FR" sz="2100" dirty="0">
                <a:latin typeface="+mj-lt"/>
              </a:rPr>
              <a:t> pour un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lorsque l'acteur </a:t>
            </a:r>
            <a:r>
              <a:rPr lang="fr-FR" sz="2100" b="1" dirty="0">
                <a:latin typeface="+mj-lt"/>
              </a:rPr>
              <a:t>initie</a:t>
            </a:r>
            <a:r>
              <a:rPr lang="fr-FR" sz="2100" dirty="0">
                <a:latin typeface="+mj-lt"/>
              </a:rPr>
              <a:t> les </a:t>
            </a:r>
            <a:r>
              <a:rPr lang="fr-FR" sz="2100" b="1" dirty="0">
                <a:latin typeface="+mj-lt"/>
              </a:rPr>
              <a:t>échanges nécessaires </a:t>
            </a:r>
            <a:r>
              <a:rPr lang="fr-FR" sz="2100" dirty="0">
                <a:latin typeface="+mj-lt"/>
              </a:rPr>
              <a:t>à la </a:t>
            </a:r>
            <a:r>
              <a:rPr lang="fr-FR" sz="2100" b="1" dirty="0">
                <a:latin typeface="+mj-lt"/>
              </a:rPr>
              <a:t>réalisation</a:t>
            </a:r>
            <a:r>
              <a:rPr lang="fr-FR" sz="2100" dirty="0">
                <a:latin typeface="+mj-lt"/>
              </a:rPr>
              <a:t> du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. En effet, un 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principal</a:t>
            </a:r>
            <a:r>
              <a:rPr lang="fr-FR" sz="2100" dirty="0">
                <a:latin typeface="+mj-lt"/>
              </a:rPr>
              <a:t> obtient un résultat observable du système. Cependant, un acteur </a:t>
            </a:r>
            <a:r>
              <a:rPr lang="fr-FR" sz="2100" b="1" dirty="0">
                <a:latin typeface="+mj-lt"/>
              </a:rPr>
              <a:t>secondaire</a:t>
            </a:r>
            <a:r>
              <a:rPr lang="fr-FR" sz="2100" dirty="0">
                <a:latin typeface="+mj-lt"/>
              </a:rPr>
              <a:t> n'est </a:t>
            </a:r>
            <a:r>
              <a:rPr lang="fr-FR" sz="2100" b="1" dirty="0">
                <a:latin typeface="+mj-lt"/>
              </a:rPr>
              <a:t>sollicité</a:t>
            </a:r>
            <a:r>
              <a:rPr lang="fr-FR" sz="2100" dirty="0">
                <a:latin typeface="+mj-lt"/>
              </a:rPr>
              <a:t> que pour des </a:t>
            </a:r>
            <a:r>
              <a:rPr lang="fr-FR" sz="2100" b="1" dirty="0">
                <a:latin typeface="+mj-lt"/>
              </a:rPr>
              <a:t>informations supplémentaires</a:t>
            </a:r>
            <a:r>
              <a:rPr lang="fr-FR" sz="2100" dirty="0">
                <a:latin typeface="+mj-lt"/>
              </a:rPr>
              <a:t>. Par conséquent, l’</a:t>
            </a:r>
            <a:r>
              <a:rPr lang="fr-FR" sz="2100" b="1" dirty="0">
                <a:latin typeface="+mj-lt"/>
              </a:rPr>
              <a:t>acteur principal sollicite</a:t>
            </a:r>
            <a:r>
              <a:rPr lang="fr-FR" sz="2100" dirty="0">
                <a:latin typeface="+mj-lt"/>
              </a:rPr>
              <a:t> le </a:t>
            </a:r>
            <a:r>
              <a:rPr lang="fr-FR" sz="2100" b="1" dirty="0">
                <a:latin typeface="+mj-lt"/>
              </a:rPr>
              <a:t>cas d’utilisation </a:t>
            </a:r>
            <a:r>
              <a:rPr lang="fr-FR" sz="2100" dirty="0">
                <a:latin typeface="+mj-lt"/>
              </a:rPr>
              <a:t>tandis que l’acteur </a:t>
            </a:r>
            <a:r>
              <a:rPr lang="fr-FR" sz="2100" b="1" dirty="0">
                <a:latin typeface="+mj-lt"/>
              </a:rPr>
              <a:t>secondaire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est sollicité </a:t>
            </a:r>
            <a:r>
              <a:rPr lang="fr-FR" sz="2100" dirty="0">
                <a:latin typeface="+mj-lt"/>
              </a:rPr>
              <a:t>par le </a:t>
            </a:r>
            <a:r>
              <a:rPr lang="fr-FR" sz="2100" b="1" dirty="0">
                <a:latin typeface="+mj-lt"/>
              </a:rPr>
              <a:t>cas d’utilisation</a:t>
            </a:r>
            <a:r>
              <a:rPr lang="fr-FR" sz="2100" dirty="0">
                <a:latin typeface="+mj-lt"/>
              </a:rPr>
              <a:t>. Par </a:t>
            </a:r>
            <a:r>
              <a:rPr lang="fr-FR" sz="2100" b="1" dirty="0">
                <a:latin typeface="+mj-lt"/>
              </a:rPr>
              <a:t>convention</a:t>
            </a:r>
            <a:r>
              <a:rPr lang="fr-FR" sz="2100" dirty="0">
                <a:latin typeface="+mj-lt"/>
              </a:rPr>
              <a:t> et dans la mesure du possible les </a:t>
            </a:r>
            <a:r>
              <a:rPr lang="fr-FR" sz="2100" b="1" dirty="0">
                <a:latin typeface="+mj-lt"/>
              </a:rPr>
              <a:t>acteurs principaux </a:t>
            </a:r>
            <a:r>
              <a:rPr lang="fr-FR" sz="2100" dirty="0">
                <a:latin typeface="+mj-lt"/>
              </a:rPr>
              <a:t>sont </a:t>
            </a:r>
            <a:r>
              <a:rPr lang="fr-FR" sz="2100" b="1" dirty="0">
                <a:latin typeface="+mj-lt"/>
              </a:rPr>
              <a:t>représentés</a:t>
            </a:r>
            <a:r>
              <a:rPr lang="fr-FR" sz="2100" dirty="0">
                <a:latin typeface="+mj-lt"/>
              </a:rPr>
              <a:t> à </a:t>
            </a:r>
            <a:r>
              <a:rPr lang="fr-FR" sz="2100" b="1" dirty="0">
                <a:latin typeface="+mj-lt"/>
              </a:rPr>
              <a:t>gauche</a:t>
            </a:r>
            <a:r>
              <a:rPr lang="fr-FR" sz="2100" dirty="0">
                <a:latin typeface="+mj-lt"/>
              </a:rPr>
              <a:t> du système alors que les </a:t>
            </a:r>
            <a:r>
              <a:rPr lang="fr-FR" sz="2100" b="1" dirty="0">
                <a:latin typeface="+mj-lt"/>
              </a:rPr>
              <a:t>acteurs secondaires </a:t>
            </a:r>
            <a:r>
              <a:rPr lang="fr-FR" sz="2100" dirty="0">
                <a:latin typeface="+mj-lt"/>
              </a:rPr>
              <a:t>sont </a:t>
            </a:r>
            <a:r>
              <a:rPr lang="fr-FR" sz="2100" b="1" dirty="0">
                <a:latin typeface="+mj-lt"/>
              </a:rPr>
              <a:t>représentés</a:t>
            </a:r>
            <a:r>
              <a:rPr lang="fr-FR" sz="2100" dirty="0">
                <a:latin typeface="+mj-lt"/>
              </a:rPr>
              <a:t> à </a:t>
            </a:r>
            <a:r>
              <a:rPr lang="fr-FR" sz="2100" b="1" dirty="0">
                <a:latin typeface="+mj-lt"/>
              </a:rPr>
              <a:t>droite</a:t>
            </a:r>
            <a:r>
              <a:rPr lang="fr-FR" sz="2100" dirty="0">
                <a:latin typeface="+mj-lt"/>
              </a:rPr>
              <a:t> du système.</a:t>
            </a:r>
          </a:p>
        </p:txBody>
      </p:sp>
    </p:spTree>
    <p:extLst>
      <p:ext uri="{BB962C8B-B14F-4D97-AF65-F5344CB8AC3E}">
        <p14:creationId xmlns:p14="http://schemas.microsoft.com/office/powerpoint/2010/main" val="136781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999574"/>
            <a:ext cx="9144000" cy="6163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Le </a:t>
            </a:r>
            <a:r>
              <a:rPr lang="fr-FR" sz="2100" b="1" dirty="0">
                <a:latin typeface="+mj-lt"/>
              </a:rPr>
              <a:t>but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relations</a:t>
            </a:r>
            <a:r>
              <a:rPr lang="fr-FR" sz="2100" dirty="0">
                <a:latin typeface="+mj-lt"/>
              </a:rPr>
              <a:t> entre les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est de </a:t>
            </a:r>
            <a:r>
              <a:rPr lang="fr-FR" sz="2100" b="1" dirty="0">
                <a:latin typeface="+mj-lt"/>
              </a:rPr>
              <a:t>décomposer</a:t>
            </a:r>
            <a:r>
              <a:rPr lang="fr-FR" sz="2100" dirty="0">
                <a:latin typeface="+mj-lt"/>
              </a:rPr>
              <a:t> le système en </a:t>
            </a:r>
            <a:r>
              <a:rPr lang="fr-FR" sz="2100" b="1" dirty="0">
                <a:latin typeface="+mj-lt"/>
              </a:rPr>
              <a:t>fonctionnalités</a:t>
            </a:r>
            <a:r>
              <a:rPr lang="fr-FR" sz="2100" dirty="0">
                <a:latin typeface="+mj-lt"/>
              </a:rPr>
              <a:t> plus </a:t>
            </a:r>
            <a:r>
              <a:rPr lang="fr-FR" sz="2100" b="1" dirty="0">
                <a:latin typeface="+mj-lt"/>
              </a:rPr>
              <a:t>simples</a:t>
            </a:r>
            <a:r>
              <a:rPr lang="fr-FR" sz="2100" dirty="0">
                <a:latin typeface="+mj-lt"/>
              </a:rPr>
              <a:t>. </a:t>
            </a:r>
            <a:r>
              <a:rPr lang="fr-FR" sz="2100" b="1" dirty="0">
                <a:latin typeface="+mj-lt"/>
              </a:rPr>
              <a:t>Trois</a:t>
            </a:r>
            <a:r>
              <a:rPr lang="fr-FR" sz="2100" dirty="0">
                <a:latin typeface="+mj-lt"/>
              </a:rPr>
              <a:t> types de </a:t>
            </a:r>
            <a:r>
              <a:rPr lang="fr-FR" sz="2100" b="1" dirty="0">
                <a:latin typeface="+mj-lt"/>
              </a:rPr>
              <a:t>décompositions</a:t>
            </a:r>
            <a:r>
              <a:rPr lang="fr-FR" sz="2100" dirty="0">
                <a:latin typeface="+mj-lt"/>
              </a:rPr>
              <a:t> ou de relation standard entre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 sont </a:t>
            </a:r>
            <a:r>
              <a:rPr lang="fr-FR" sz="2100" b="1" dirty="0">
                <a:latin typeface="+mj-lt"/>
              </a:rPr>
              <a:t>proposés</a:t>
            </a:r>
            <a:r>
              <a:rPr lang="fr-FR" sz="2100" dirty="0">
                <a:latin typeface="+mj-lt"/>
              </a:rPr>
              <a:t> par </a:t>
            </a:r>
            <a:r>
              <a:rPr lang="fr-FR" sz="2100" b="1" dirty="0">
                <a:latin typeface="+mj-lt"/>
              </a:rPr>
              <a:t>UML</a:t>
            </a:r>
            <a:r>
              <a:rPr lang="fr-FR" sz="2100" dirty="0">
                <a:latin typeface="+mj-lt"/>
              </a:rPr>
              <a:t> : </a:t>
            </a:r>
            <a:r>
              <a:rPr lang="fr-FR" sz="2100" b="1" dirty="0">
                <a:latin typeface="+mj-lt"/>
              </a:rPr>
              <a:t>relation d’inclusion</a:t>
            </a:r>
            <a:r>
              <a:rPr lang="fr-FR" sz="2100" dirty="0">
                <a:latin typeface="+mj-lt"/>
              </a:rPr>
              <a:t>, </a:t>
            </a:r>
            <a:r>
              <a:rPr lang="fr-FR" sz="2100" b="1" dirty="0">
                <a:latin typeface="+mj-lt"/>
              </a:rPr>
              <a:t>relation d’extension </a:t>
            </a:r>
            <a:r>
              <a:rPr lang="fr-FR" sz="2100" dirty="0">
                <a:latin typeface="+mj-lt"/>
              </a:rPr>
              <a:t>et </a:t>
            </a:r>
            <a:r>
              <a:rPr lang="fr-FR" sz="2100" b="1" dirty="0">
                <a:latin typeface="+mj-lt"/>
              </a:rPr>
              <a:t>relation de généralisation</a:t>
            </a:r>
            <a:r>
              <a:rPr lang="fr-FR" sz="2100" dirty="0">
                <a:latin typeface="+mj-lt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fr-FR" sz="300" dirty="0">
              <a:latin typeface="+mj-lt"/>
            </a:endParaRP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Relation d’inclusion</a:t>
            </a: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Une </a:t>
            </a:r>
            <a:r>
              <a:rPr lang="fr-FR" sz="2100" b="1" dirty="0">
                <a:latin typeface="+mj-lt"/>
              </a:rPr>
              <a:t>relation d'inclusion </a:t>
            </a:r>
            <a:r>
              <a:rPr lang="fr-FR" sz="2100" dirty="0">
                <a:latin typeface="+mj-lt"/>
              </a:rPr>
              <a:t>est une </a:t>
            </a:r>
            <a:r>
              <a:rPr lang="fr-FR" sz="2100" b="1" dirty="0">
                <a:latin typeface="+mj-lt"/>
              </a:rPr>
              <a:t>relation</a:t>
            </a:r>
            <a:r>
              <a:rPr lang="fr-FR" sz="2100" dirty="0">
                <a:latin typeface="+mj-lt"/>
              </a:rPr>
              <a:t> dans laquelle un </a:t>
            </a:r>
            <a:r>
              <a:rPr lang="fr-FR" sz="2100" b="1" dirty="0">
                <a:latin typeface="+mj-lt"/>
              </a:rPr>
              <a:t>cas d'utilisation source</a:t>
            </a:r>
            <a:r>
              <a:rPr lang="fr-FR" sz="2100" dirty="0">
                <a:latin typeface="+mj-lt"/>
              </a:rPr>
              <a:t> (cas d’utilisation A) </a:t>
            </a:r>
            <a:r>
              <a:rPr lang="fr-FR" sz="2100" b="1" dirty="0">
                <a:latin typeface="+mj-lt"/>
              </a:rPr>
              <a:t>inclut</a:t>
            </a:r>
            <a:r>
              <a:rPr lang="fr-FR" sz="2100" dirty="0">
                <a:latin typeface="+mj-lt"/>
              </a:rPr>
              <a:t> les </a:t>
            </a:r>
            <a:r>
              <a:rPr lang="fr-FR" sz="2100" b="1" dirty="0">
                <a:latin typeface="+mj-lt"/>
              </a:rPr>
              <a:t>fonctionnalités</a:t>
            </a:r>
            <a:r>
              <a:rPr lang="fr-FR" sz="2100" dirty="0">
                <a:latin typeface="+mj-lt"/>
              </a:rPr>
              <a:t> de </a:t>
            </a:r>
            <a:r>
              <a:rPr lang="fr-FR" sz="2100" b="1" dirty="0">
                <a:latin typeface="+mj-lt"/>
              </a:rPr>
              <a:t>cas d'utilisation destination</a:t>
            </a:r>
            <a:r>
              <a:rPr lang="fr-FR" sz="2100" dirty="0">
                <a:latin typeface="+mj-lt"/>
              </a:rPr>
              <a:t> (cas d'utilisation B). </a:t>
            </a: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La </a:t>
            </a:r>
            <a:r>
              <a:rPr lang="fr-FR" sz="2100" b="1" dirty="0">
                <a:latin typeface="+mj-lt"/>
              </a:rPr>
              <a:t>relation d'inclusion </a:t>
            </a:r>
            <a:r>
              <a:rPr lang="fr-FR" sz="2100" dirty="0">
                <a:latin typeface="+mj-lt"/>
              </a:rPr>
              <a:t>prend en charge aussi la </a:t>
            </a:r>
            <a:r>
              <a:rPr lang="fr-FR" sz="2100" b="1" dirty="0">
                <a:latin typeface="+mj-lt"/>
              </a:rPr>
              <a:t>réutilisation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fonctionnalités</a:t>
            </a:r>
            <a:r>
              <a:rPr lang="fr-FR" sz="2100" dirty="0">
                <a:latin typeface="+mj-lt"/>
              </a:rPr>
              <a:t> dans un modèle de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. </a:t>
            </a: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Autrement dit, elle permet de </a:t>
            </a:r>
            <a:r>
              <a:rPr lang="fr-FR" sz="2100" b="1" dirty="0">
                <a:latin typeface="+mj-lt"/>
              </a:rPr>
              <a:t>décomposer</a:t>
            </a:r>
            <a:r>
              <a:rPr lang="fr-FR" sz="2100" dirty="0">
                <a:latin typeface="+mj-lt"/>
              </a:rPr>
              <a:t> des </a:t>
            </a:r>
            <a:r>
              <a:rPr lang="fr-FR" sz="2100" b="1" dirty="0">
                <a:latin typeface="+mj-lt"/>
              </a:rPr>
              <a:t>comportements</a:t>
            </a:r>
            <a:r>
              <a:rPr lang="fr-FR" sz="2100" dirty="0">
                <a:latin typeface="+mj-lt"/>
              </a:rPr>
              <a:t> et de </a:t>
            </a:r>
            <a:r>
              <a:rPr lang="fr-FR" sz="2100" b="1" dirty="0">
                <a:latin typeface="+mj-lt"/>
              </a:rPr>
              <a:t>définir</a:t>
            </a:r>
            <a:r>
              <a:rPr lang="fr-FR" sz="2100" dirty="0">
                <a:latin typeface="+mj-lt"/>
              </a:rPr>
              <a:t> des comportements </a:t>
            </a:r>
            <a:r>
              <a:rPr lang="fr-FR" sz="2100" b="1" dirty="0">
                <a:latin typeface="+mj-lt"/>
              </a:rPr>
              <a:t>partageables</a:t>
            </a:r>
            <a:r>
              <a:rPr lang="fr-FR" sz="2100" dirty="0">
                <a:latin typeface="+mj-lt"/>
              </a:rPr>
              <a:t> entre </a:t>
            </a:r>
            <a:r>
              <a:rPr lang="fr-FR" sz="2100" b="1" dirty="0">
                <a:latin typeface="+mj-lt"/>
              </a:rPr>
              <a:t>plusieurs</a:t>
            </a:r>
            <a:r>
              <a:rPr lang="fr-FR" sz="2100" dirty="0">
                <a:latin typeface="+mj-lt"/>
              </a:rPr>
              <a:t> cas d’utilisation. </a:t>
            </a:r>
          </a:p>
        </p:txBody>
      </p:sp>
    </p:spTree>
    <p:extLst>
      <p:ext uri="{BB962C8B-B14F-4D97-AF65-F5344CB8AC3E}">
        <p14:creationId xmlns:p14="http://schemas.microsoft.com/office/powerpoint/2010/main" val="4117809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Relation d’inclusion (Suite)</a:t>
            </a: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Elle est </a:t>
            </a:r>
            <a:r>
              <a:rPr lang="fr-FR" sz="2100" b="1" dirty="0">
                <a:latin typeface="+mj-lt"/>
              </a:rPr>
              <a:t>symbolisée</a:t>
            </a:r>
            <a:r>
              <a:rPr lang="fr-FR" sz="2100" dirty="0">
                <a:latin typeface="+mj-lt"/>
              </a:rPr>
              <a:t> avec une </a:t>
            </a:r>
            <a:r>
              <a:rPr lang="fr-FR" sz="2100" b="1" dirty="0">
                <a:latin typeface="+mj-lt"/>
              </a:rPr>
              <a:t>dépendance étiquetée </a:t>
            </a:r>
            <a:r>
              <a:rPr lang="fr-FR" sz="2100" dirty="0">
                <a:latin typeface="+mj-lt"/>
              </a:rPr>
              <a:t>par le stéréotype « </a:t>
            </a:r>
            <a:r>
              <a:rPr lang="fr-FR" sz="2100" b="1" dirty="0" err="1">
                <a:latin typeface="+mj-lt"/>
              </a:rPr>
              <a:t>include</a:t>
            </a:r>
            <a:r>
              <a:rPr lang="fr-FR" sz="2100" dirty="0">
                <a:latin typeface="+mj-lt"/>
              </a:rPr>
              <a:t> » (ou « </a:t>
            </a:r>
            <a:r>
              <a:rPr lang="fr-FR" sz="2100" b="1" dirty="0">
                <a:latin typeface="+mj-lt"/>
              </a:rPr>
              <a:t>inclut</a:t>
            </a:r>
            <a:r>
              <a:rPr lang="fr-FR" sz="2100" dirty="0">
                <a:latin typeface="+mj-lt"/>
              </a:rPr>
              <a:t> » en français).</a:t>
            </a:r>
          </a:p>
          <a:p>
            <a:pPr algn="just">
              <a:lnSpc>
                <a:spcPct val="150000"/>
              </a:lnSpc>
            </a:pPr>
            <a:endParaRPr lang="fr-FR" sz="2100" dirty="0">
              <a:latin typeface="+mj-lt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2352583" y="2851462"/>
            <a:ext cx="4981574" cy="752475"/>
            <a:chOff x="0" y="0"/>
            <a:chExt cx="4981574" cy="752475"/>
          </a:xfrm>
        </p:grpSpPr>
        <p:grpSp>
          <p:nvGrpSpPr>
            <p:cNvPr id="8" name="Groupe 7"/>
            <p:cNvGrpSpPr/>
            <p:nvPr/>
          </p:nvGrpSpPr>
          <p:grpSpPr>
            <a:xfrm>
              <a:off x="0" y="0"/>
              <a:ext cx="4981574" cy="752475"/>
              <a:chOff x="0" y="7739"/>
              <a:chExt cx="5476875" cy="611386"/>
            </a:xfrm>
          </p:grpSpPr>
          <p:sp>
            <p:nvSpPr>
              <p:cNvPr id="10" name="Ellipse 9"/>
              <p:cNvSpPr/>
              <p:nvPr/>
            </p:nvSpPr>
            <p:spPr>
              <a:xfrm>
                <a:off x="0" y="9525"/>
                <a:ext cx="1990725" cy="609600"/>
              </a:xfrm>
              <a:prstGeom prst="ellips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fr-FR" sz="1200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Cas d’utilisation A</a:t>
                </a:r>
                <a:endParaRPr lang="fr-FR" sz="1100" dirty="0"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Ellipse 10"/>
              <p:cNvSpPr/>
              <p:nvPr/>
            </p:nvSpPr>
            <p:spPr>
              <a:xfrm>
                <a:off x="3486150" y="7739"/>
                <a:ext cx="1990725" cy="609600"/>
              </a:xfrm>
              <a:prstGeom prst="ellips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fr-FR" sz="120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Cas d’utilisation B</a:t>
                </a:r>
                <a:endParaRPr lang="fr-FR" sz="1100"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12" name="Connecteur droit 11"/>
              <p:cNvCxnSpPr>
                <a:stCxn id="10" idx="6"/>
                <a:endCxn id="11" idx="2"/>
              </p:cNvCxnSpPr>
              <p:nvPr/>
            </p:nvCxnSpPr>
            <p:spPr>
              <a:xfrm flipV="1">
                <a:off x="1990725" y="312539"/>
                <a:ext cx="1495425" cy="1786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lgDash"/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Zone de texte 2"/>
            <p:cNvSpPr txBox="1">
              <a:spLocks noChangeArrowheads="1"/>
            </p:cNvSpPr>
            <p:nvPr/>
          </p:nvSpPr>
          <p:spPr bwMode="auto">
            <a:xfrm>
              <a:off x="1990725" y="114300"/>
              <a:ext cx="952500" cy="2603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0"/>
                </a:spcAft>
              </a:pPr>
              <a:r>
                <a:rPr lang="fr-FR" sz="11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« </a:t>
              </a:r>
              <a:r>
                <a:rPr lang="fr-FR" sz="11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include</a:t>
              </a:r>
              <a:r>
                <a:rPr lang="fr-FR" sz="11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 » 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94128" y="3791511"/>
            <a:ext cx="90498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Exemple :</a:t>
            </a:r>
          </a:p>
          <a:p>
            <a:pPr algn="just"/>
            <a:r>
              <a:rPr lang="fr-FR" sz="2100" dirty="0">
                <a:latin typeface="+mj-lt"/>
              </a:rPr>
              <a:t>Dans cet exemple, le </a:t>
            </a:r>
            <a:r>
              <a:rPr lang="fr-FR" sz="2100" b="1" dirty="0">
                <a:latin typeface="+mj-lt"/>
              </a:rPr>
              <a:t>retrait d’argent </a:t>
            </a:r>
            <a:r>
              <a:rPr lang="fr-FR" sz="2100" dirty="0">
                <a:latin typeface="+mj-lt"/>
              </a:rPr>
              <a:t>et la </a:t>
            </a:r>
            <a:r>
              <a:rPr lang="fr-FR" sz="2100" b="1" dirty="0">
                <a:latin typeface="+mj-lt"/>
              </a:rPr>
              <a:t>consultation du solde </a:t>
            </a:r>
            <a:r>
              <a:rPr lang="fr-FR" sz="2100" dirty="0">
                <a:latin typeface="+mj-lt"/>
              </a:rPr>
              <a:t>sont des transactions </a:t>
            </a:r>
            <a:r>
              <a:rPr lang="fr-FR" sz="2100" b="1" dirty="0">
                <a:latin typeface="+mj-lt"/>
              </a:rPr>
              <a:t>sécurisées</a:t>
            </a:r>
            <a:r>
              <a:rPr lang="fr-FR" sz="2100" dirty="0">
                <a:latin typeface="+mj-lt"/>
              </a:rPr>
              <a:t> et nécessitent par conséquent une </a:t>
            </a:r>
            <a:r>
              <a:rPr lang="fr-FR" sz="2100" b="1" dirty="0">
                <a:latin typeface="+mj-lt"/>
              </a:rPr>
              <a:t>authentification</a:t>
            </a:r>
            <a:r>
              <a:rPr lang="fr-FR" sz="2100" dirty="0">
                <a:latin typeface="+mj-lt"/>
              </a:rPr>
              <a:t>. </a:t>
            </a:r>
          </a:p>
        </p:txBody>
      </p:sp>
      <p:grpSp>
        <p:nvGrpSpPr>
          <p:cNvPr id="5" name="Groupe 4"/>
          <p:cNvGrpSpPr/>
          <p:nvPr/>
        </p:nvGrpSpPr>
        <p:grpSpPr>
          <a:xfrm>
            <a:off x="942787" y="4842910"/>
            <a:ext cx="6440980" cy="1938890"/>
            <a:chOff x="942787" y="4842910"/>
            <a:chExt cx="6440980" cy="1938890"/>
          </a:xfrm>
        </p:grpSpPr>
        <p:grpSp>
          <p:nvGrpSpPr>
            <p:cNvPr id="4" name="Groupe 3"/>
            <p:cNvGrpSpPr/>
            <p:nvPr/>
          </p:nvGrpSpPr>
          <p:grpSpPr>
            <a:xfrm>
              <a:off x="942787" y="4842910"/>
              <a:ext cx="6440980" cy="1938890"/>
              <a:chOff x="843570" y="4820134"/>
              <a:chExt cx="6440980" cy="1938890"/>
            </a:xfrm>
          </p:grpSpPr>
          <p:grpSp>
            <p:nvGrpSpPr>
              <p:cNvPr id="14" name="Groupe 13"/>
              <p:cNvGrpSpPr/>
              <p:nvPr/>
            </p:nvGrpSpPr>
            <p:grpSpPr>
              <a:xfrm>
                <a:off x="843570" y="5025776"/>
                <a:ext cx="6262932" cy="1706563"/>
                <a:chOff x="0" y="0"/>
                <a:chExt cx="5762625" cy="1725930"/>
              </a:xfrm>
            </p:grpSpPr>
            <p:grpSp>
              <p:nvGrpSpPr>
                <p:cNvPr id="15" name="Groupe 14"/>
                <p:cNvGrpSpPr/>
                <p:nvPr/>
              </p:nvGrpSpPr>
              <p:grpSpPr>
                <a:xfrm>
                  <a:off x="0" y="0"/>
                  <a:ext cx="5762625" cy="1725930"/>
                  <a:chOff x="112064" y="0"/>
                  <a:chExt cx="6193399" cy="1676342"/>
                </a:xfrm>
              </p:grpSpPr>
              <p:grpSp>
                <p:nvGrpSpPr>
                  <p:cNvPr id="20" name="Groupe 19"/>
                  <p:cNvGrpSpPr/>
                  <p:nvPr/>
                </p:nvGrpSpPr>
                <p:grpSpPr>
                  <a:xfrm>
                    <a:off x="112064" y="0"/>
                    <a:ext cx="6193399" cy="1676342"/>
                    <a:chOff x="112064" y="0"/>
                    <a:chExt cx="6193399" cy="1676342"/>
                  </a:xfrm>
                </p:grpSpPr>
                <p:grpSp>
                  <p:nvGrpSpPr>
                    <p:cNvPr id="22" name="Groupe 21"/>
                    <p:cNvGrpSpPr/>
                    <p:nvPr/>
                  </p:nvGrpSpPr>
                  <p:grpSpPr>
                    <a:xfrm>
                      <a:off x="1625791" y="0"/>
                      <a:ext cx="4679672" cy="1676342"/>
                      <a:chOff x="120240" y="0"/>
                      <a:chExt cx="5054835" cy="1676342"/>
                    </a:xfrm>
                  </p:grpSpPr>
                  <p:sp>
                    <p:nvSpPr>
                      <p:cNvPr id="25" name="Ellipse 24"/>
                      <p:cNvSpPr/>
                      <p:nvPr/>
                    </p:nvSpPr>
                    <p:spPr>
                      <a:xfrm>
                        <a:off x="3070983" y="276087"/>
                        <a:ext cx="2104092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S’authentifier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6" name="Ellipse 25"/>
                      <p:cNvSpPr/>
                      <p:nvPr/>
                    </p:nvSpPr>
                    <p:spPr>
                      <a:xfrm>
                        <a:off x="120240" y="0"/>
                        <a:ext cx="1971675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Retirer argent</a:t>
                        </a: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 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cxnSp>
                    <p:nvCxnSpPr>
                      <p:cNvPr id="27" name="Connecteur droit 26"/>
                      <p:cNvCxnSpPr>
                        <a:stCxn id="26" idx="6"/>
                        <a:endCxn id="25" idx="2"/>
                      </p:cNvCxnSpPr>
                      <p:nvPr/>
                    </p:nvCxnSpPr>
                    <p:spPr>
                      <a:xfrm>
                        <a:off x="2091915" y="375139"/>
                        <a:ext cx="979068" cy="27608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arrow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8" name="Connecteur droit 27"/>
                      <p:cNvCxnSpPr>
                        <a:stCxn id="29" idx="6"/>
                      </p:cNvCxnSpPr>
                      <p:nvPr/>
                    </p:nvCxnSpPr>
                    <p:spPr>
                      <a:xfrm flipV="1">
                        <a:off x="2117508" y="750277"/>
                        <a:ext cx="1013736" cy="52657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arrow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9" name="Ellipse 28"/>
                      <p:cNvSpPr/>
                      <p:nvPr/>
                    </p:nvSpPr>
                    <p:spPr>
                      <a:xfrm>
                        <a:off x="145834" y="877350"/>
                        <a:ext cx="1971675" cy="798992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Consulter solde</a:t>
                        </a: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 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sp>
                  <p:nvSpPr>
                    <p:cNvPr id="23" name="Zone de texte 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12064" y="1128161"/>
                      <a:ext cx="1320514" cy="2832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rot="0" vert="horz" wrap="square" lIns="91440" tIns="45720" rIns="91440" bIns="45720" anchor="t" anchorCtr="0">
                      <a:noAutofit/>
                    </a:bodyPr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Client banque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cxnSp>
                  <p:nvCxnSpPr>
                    <p:cNvPr id="24" name="Connecteur droit 23"/>
                    <p:cNvCxnSpPr>
                      <a:stCxn id="21" idx="3"/>
                      <a:endCxn id="26" idx="2"/>
                    </p:cNvCxnSpPr>
                    <p:nvPr/>
                  </p:nvCxnSpPr>
                  <p:spPr>
                    <a:xfrm flipV="1">
                      <a:off x="1002685" y="375139"/>
                      <a:ext cx="623106" cy="342083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pic>
                <p:nvPicPr>
                  <p:cNvPr id="21" name="Image 20"/>
                  <p:cNvPicPr>
                    <a:picLocks noChangeAspect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88335" y="336221"/>
                    <a:ext cx="514350" cy="76200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6" name="Groupe 15"/>
                <p:cNvGrpSpPr/>
                <p:nvPr/>
              </p:nvGrpSpPr>
              <p:grpSpPr>
                <a:xfrm>
                  <a:off x="828675" y="190500"/>
                  <a:ext cx="3152775" cy="1009650"/>
                  <a:chOff x="0" y="0"/>
                  <a:chExt cx="3152775" cy="1009650"/>
                </a:xfrm>
              </p:grpSpPr>
              <p:cxnSp>
                <p:nvCxnSpPr>
                  <p:cNvPr id="17" name="Connecteur droit 16"/>
                  <p:cNvCxnSpPr/>
                  <p:nvPr/>
                </p:nvCxnSpPr>
                <p:spPr>
                  <a:xfrm>
                    <a:off x="0" y="561975"/>
                    <a:ext cx="638175" cy="447675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8" name="Zone de texte 2"/>
                  <p:cNvSpPr txBox="1">
                    <a:spLocks noChangeArrowheads="1"/>
                  </p:cNvSpPr>
                  <p:nvPr/>
                </p:nvSpPr>
                <p:spPr bwMode="auto">
                  <a:xfrm rot="1144316">
                    <a:off x="2324100" y="0"/>
                    <a:ext cx="828675" cy="285750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fr-F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« </a:t>
                    </a:r>
                    <a:r>
                      <a:rPr lang="fr-FR" sz="1100" dirty="0" err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include</a:t>
                    </a:r>
                    <a:r>
                      <a:rPr lang="fr-FR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 » </a:t>
                    </a:r>
                  </a:p>
                </p:txBody>
              </p:sp>
              <p:sp>
                <p:nvSpPr>
                  <p:cNvPr id="19" name="Zone de texte 2"/>
                  <p:cNvSpPr txBox="1">
                    <a:spLocks noChangeArrowheads="1"/>
                  </p:cNvSpPr>
                  <p:nvPr/>
                </p:nvSpPr>
                <p:spPr bwMode="auto">
                  <a:xfrm rot="19700280">
                    <a:off x="2219325" y="581025"/>
                    <a:ext cx="828675" cy="285750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« include » </a:t>
                    </a:r>
                  </a:p>
                </p:txBody>
              </p:sp>
            </p:grpSp>
          </p:grpSp>
          <p:sp>
            <p:nvSpPr>
              <p:cNvPr id="3" name="Rectangle 2"/>
              <p:cNvSpPr/>
              <p:nvPr/>
            </p:nvSpPr>
            <p:spPr>
              <a:xfrm>
                <a:off x="2255350" y="4820134"/>
                <a:ext cx="5029200" cy="193889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31" name="Zone de texte 2"/>
            <p:cNvSpPr txBox="1">
              <a:spLocks noChangeArrowheads="1"/>
            </p:cNvSpPr>
            <p:nvPr/>
          </p:nvSpPr>
          <p:spPr bwMode="auto">
            <a:xfrm>
              <a:off x="3810000" y="4876800"/>
              <a:ext cx="3276600" cy="2009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0"/>
                </a:spcAft>
              </a:pPr>
              <a:r>
                <a:rPr lang="fr-FR" sz="11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Système  de gestion des transactions bancaires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9736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3070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2. Relation d’extension</a:t>
            </a: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Une </a:t>
            </a:r>
            <a:r>
              <a:rPr lang="fr-FR" sz="2100" b="1" dirty="0">
                <a:latin typeface="+mj-lt"/>
              </a:rPr>
              <a:t>relation d'extension </a:t>
            </a:r>
            <a:r>
              <a:rPr lang="fr-FR" sz="2100" dirty="0">
                <a:latin typeface="+mj-lt"/>
              </a:rPr>
              <a:t>peut être utilisée pour </a:t>
            </a:r>
            <a:r>
              <a:rPr lang="fr-FR" sz="2100" b="1" dirty="0">
                <a:latin typeface="+mj-lt"/>
              </a:rPr>
              <a:t>spécifier</a:t>
            </a:r>
            <a:r>
              <a:rPr lang="fr-FR" sz="2100" dirty="0">
                <a:latin typeface="+mj-lt"/>
              </a:rPr>
              <a:t> qu’un </a:t>
            </a:r>
            <a:r>
              <a:rPr lang="fr-FR" sz="2100" b="1" dirty="0">
                <a:latin typeface="+mj-lt"/>
              </a:rPr>
              <a:t>cas d'utilisation d’extension</a:t>
            </a:r>
            <a:r>
              <a:rPr lang="fr-FR" sz="2100" dirty="0">
                <a:latin typeface="+mj-lt"/>
              </a:rPr>
              <a:t> (cas d’utilisation B) </a:t>
            </a:r>
            <a:r>
              <a:rPr lang="fr-FR" sz="2100" b="1" dirty="0">
                <a:latin typeface="+mj-lt"/>
              </a:rPr>
              <a:t>étend</a:t>
            </a:r>
            <a:r>
              <a:rPr lang="fr-FR" sz="2100" dirty="0">
                <a:latin typeface="+mj-lt"/>
              </a:rPr>
              <a:t> le </a:t>
            </a:r>
            <a:r>
              <a:rPr lang="fr-FR" sz="2100" b="1" dirty="0">
                <a:latin typeface="+mj-lt"/>
              </a:rPr>
              <a:t>comportement</a:t>
            </a:r>
            <a:r>
              <a:rPr lang="fr-FR" sz="2100" dirty="0">
                <a:latin typeface="+mj-lt"/>
              </a:rPr>
              <a:t> d’un autre </a:t>
            </a:r>
            <a:r>
              <a:rPr lang="fr-FR" sz="2100" b="1" dirty="0">
                <a:latin typeface="+mj-lt"/>
              </a:rPr>
              <a:t>cas d'utilisation destination de base </a:t>
            </a:r>
            <a:r>
              <a:rPr lang="fr-FR" sz="2100" dirty="0">
                <a:latin typeface="+mj-lt"/>
              </a:rPr>
              <a:t>(cas d’utilisation A). </a:t>
            </a:r>
          </a:p>
          <a:p>
            <a:pPr marL="342900" indent="-342900" algn="just">
              <a:lnSpc>
                <a:spcPct val="150000"/>
              </a:lnSpc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</a:rPr>
              <a:t>La </a:t>
            </a:r>
            <a:r>
              <a:rPr lang="fr-FR" sz="2100" b="1" dirty="0">
                <a:latin typeface="+mj-lt"/>
              </a:rPr>
              <a:t>relation d’extension </a:t>
            </a:r>
            <a:r>
              <a:rPr lang="fr-FR" sz="2100" dirty="0">
                <a:latin typeface="+mj-lt"/>
              </a:rPr>
              <a:t>est </a:t>
            </a:r>
            <a:r>
              <a:rPr lang="fr-FR" sz="2100" b="1" dirty="0">
                <a:latin typeface="+mj-lt"/>
              </a:rPr>
              <a:t>symbolisée</a:t>
            </a:r>
            <a:r>
              <a:rPr lang="fr-FR" sz="2100" dirty="0">
                <a:latin typeface="+mj-lt"/>
              </a:rPr>
              <a:t> par une </a:t>
            </a:r>
            <a:r>
              <a:rPr lang="fr-FR" sz="2100" b="1" dirty="0">
                <a:latin typeface="+mj-lt"/>
              </a:rPr>
              <a:t>dépendance étiquetée </a:t>
            </a:r>
            <a:r>
              <a:rPr lang="fr-FR" sz="2100" dirty="0">
                <a:latin typeface="+mj-lt"/>
              </a:rPr>
              <a:t>avec le stéréotype « </a:t>
            </a:r>
            <a:r>
              <a:rPr lang="fr-FR" sz="2100" b="1" dirty="0" err="1">
                <a:latin typeface="+mj-lt"/>
              </a:rPr>
              <a:t>extend</a:t>
            </a:r>
            <a:r>
              <a:rPr lang="fr-FR" sz="2100" b="1" dirty="0">
                <a:latin typeface="+mj-lt"/>
              </a:rPr>
              <a:t> </a:t>
            </a:r>
            <a:r>
              <a:rPr lang="fr-FR" sz="2100" dirty="0">
                <a:latin typeface="+mj-lt"/>
              </a:rPr>
              <a:t>» (ou « </a:t>
            </a:r>
            <a:r>
              <a:rPr lang="fr-FR" sz="2100" b="1" dirty="0">
                <a:latin typeface="+mj-lt"/>
              </a:rPr>
              <a:t>étend</a:t>
            </a:r>
            <a:r>
              <a:rPr lang="fr-FR" sz="2100" dirty="0">
                <a:latin typeface="+mj-lt"/>
              </a:rPr>
              <a:t> » en français).</a:t>
            </a:r>
          </a:p>
        </p:txBody>
      </p:sp>
      <p:grpSp>
        <p:nvGrpSpPr>
          <p:cNvPr id="30" name="Groupe 29"/>
          <p:cNvGrpSpPr/>
          <p:nvPr/>
        </p:nvGrpSpPr>
        <p:grpSpPr>
          <a:xfrm>
            <a:off x="1905000" y="4648200"/>
            <a:ext cx="5715000" cy="1066800"/>
            <a:chOff x="0" y="0"/>
            <a:chExt cx="4981574" cy="752475"/>
          </a:xfrm>
        </p:grpSpPr>
        <p:grpSp>
          <p:nvGrpSpPr>
            <p:cNvPr id="31" name="Groupe 30"/>
            <p:cNvGrpSpPr/>
            <p:nvPr/>
          </p:nvGrpSpPr>
          <p:grpSpPr>
            <a:xfrm>
              <a:off x="0" y="0"/>
              <a:ext cx="4981574" cy="752475"/>
              <a:chOff x="0" y="7739"/>
              <a:chExt cx="5476875" cy="611386"/>
            </a:xfrm>
          </p:grpSpPr>
          <p:sp>
            <p:nvSpPr>
              <p:cNvPr id="33" name="Ellipse 32"/>
              <p:cNvSpPr/>
              <p:nvPr/>
            </p:nvSpPr>
            <p:spPr>
              <a:xfrm>
                <a:off x="0" y="9525"/>
                <a:ext cx="1990725" cy="609600"/>
              </a:xfrm>
              <a:prstGeom prst="ellips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fr-FR" sz="120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Cas d’utilisation A</a:t>
                </a:r>
                <a:endParaRPr lang="fr-FR" sz="1100"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Ellipse 33"/>
              <p:cNvSpPr/>
              <p:nvPr/>
            </p:nvSpPr>
            <p:spPr>
              <a:xfrm>
                <a:off x="3486150" y="7739"/>
                <a:ext cx="1990725" cy="609600"/>
              </a:xfrm>
              <a:prstGeom prst="ellips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fr-FR" sz="1200" dirty="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Cas d’utilisation B</a:t>
                </a:r>
                <a:endParaRPr lang="fr-FR" sz="1100" dirty="0"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35" name="Connecteur droit 34"/>
              <p:cNvCxnSpPr>
                <a:stCxn id="33" idx="6"/>
                <a:endCxn id="34" idx="2"/>
              </p:cNvCxnSpPr>
              <p:nvPr/>
            </p:nvCxnSpPr>
            <p:spPr>
              <a:xfrm flipV="1">
                <a:off x="1990725" y="312539"/>
                <a:ext cx="1495425" cy="1786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dash"/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Zone de texte 2"/>
            <p:cNvSpPr txBox="1">
              <a:spLocks noChangeArrowheads="1"/>
            </p:cNvSpPr>
            <p:nvPr/>
          </p:nvSpPr>
          <p:spPr bwMode="auto">
            <a:xfrm>
              <a:off x="1990725" y="114300"/>
              <a:ext cx="952500" cy="2603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0"/>
                </a:spcAft>
              </a:pPr>
              <a:r>
                <a:rPr lang="fr-FR" sz="110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« extend » </a:t>
              </a:r>
              <a:endParaRPr lang="fr-FR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6934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2. Relation d’extension (Suite)</a:t>
            </a:r>
          </a:p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Exemple :</a:t>
            </a:r>
          </a:p>
          <a:p>
            <a:pPr algn="just">
              <a:lnSpc>
                <a:spcPct val="150000"/>
              </a:lnSpc>
            </a:pPr>
            <a:endParaRPr lang="fr-FR" sz="2400" b="1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2563" y="3778229"/>
            <a:ext cx="8718873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Un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 d'extension 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identifie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du cas d'utilisation de base où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comportement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d'un cas d'utilisation d'extension peut être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inséré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Ce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spécifié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pour un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cas d'utilisation 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base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et est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référencé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par une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relation d'extension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entre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cas d'utilisation 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base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et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cas d'utilisation d'extension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Un cas d'utilisation de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base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peut avoir plusieurs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points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d'extension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Chaque point d'extension porte un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nom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unique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qui identifie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ou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plusieurs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emplacements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dans la séquence de comportement du cas d'utilisation de base. </a:t>
            </a:r>
            <a:endParaRPr lang="fr-FR" sz="2100" dirty="0">
              <a:effectLst/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4" name="Groupe 3"/>
          <p:cNvGrpSpPr/>
          <p:nvPr/>
        </p:nvGrpSpPr>
        <p:grpSpPr>
          <a:xfrm>
            <a:off x="1592309" y="1631971"/>
            <a:ext cx="6027691" cy="2178029"/>
            <a:chOff x="1592309" y="1631971"/>
            <a:chExt cx="6027691" cy="2178029"/>
          </a:xfrm>
        </p:grpSpPr>
        <p:sp>
          <p:nvSpPr>
            <p:cNvPr id="2" name="Rectangle 1"/>
            <p:cNvSpPr/>
            <p:nvPr/>
          </p:nvSpPr>
          <p:spPr>
            <a:xfrm>
              <a:off x="2392542" y="1631971"/>
              <a:ext cx="5227458" cy="2178029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3" name="Groupe 22"/>
            <p:cNvGrpSpPr/>
            <p:nvPr/>
          </p:nvGrpSpPr>
          <p:grpSpPr>
            <a:xfrm>
              <a:off x="1592309" y="1772286"/>
              <a:ext cx="5391787" cy="1961514"/>
              <a:chOff x="276225" y="-152400"/>
              <a:chExt cx="4669278" cy="1961536"/>
            </a:xfrm>
          </p:grpSpPr>
          <p:grpSp>
            <p:nvGrpSpPr>
              <p:cNvPr id="24" name="Groupe 23"/>
              <p:cNvGrpSpPr/>
              <p:nvPr/>
            </p:nvGrpSpPr>
            <p:grpSpPr>
              <a:xfrm>
                <a:off x="276225" y="-152400"/>
                <a:ext cx="4669278" cy="1961536"/>
                <a:chOff x="408938" y="-148022"/>
                <a:chExt cx="5018319" cy="1905180"/>
              </a:xfrm>
            </p:grpSpPr>
            <p:grpSp>
              <p:nvGrpSpPr>
                <p:cNvPr id="28" name="Groupe 27"/>
                <p:cNvGrpSpPr/>
                <p:nvPr/>
              </p:nvGrpSpPr>
              <p:grpSpPr>
                <a:xfrm>
                  <a:off x="408938" y="-148022"/>
                  <a:ext cx="5018319" cy="1905180"/>
                  <a:chOff x="408938" y="-148022"/>
                  <a:chExt cx="5018319" cy="1905180"/>
                </a:xfrm>
              </p:grpSpPr>
              <p:grpSp>
                <p:nvGrpSpPr>
                  <p:cNvPr id="45" name="Groupe 44"/>
                  <p:cNvGrpSpPr/>
                  <p:nvPr/>
                </p:nvGrpSpPr>
                <p:grpSpPr>
                  <a:xfrm>
                    <a:off x="1495809" y="-148022"/>
                    <a:ext cx="3931448" cy="1905180"/>
                    <a:chOff x="-20162" y="-148022"/>
                    <a:chExt cx="4246627" cy="1905180"/>
                  </a:xfrm>
                </p:grpSpPr>
                <p:sp>
                  <p:nvSpPr>
                    <p:cNvPr id="49" name="Ellipse 48"/>
                    <p:cNvSpPr/>
                    <p:nvPr/>
                  </p:nvSpPr>
                  <p:spPr>
                    <a:xfrm>
                      <a:off x="-20162" y="347944"/>
                      <a:ext cx="1743146" cy="750277"/>
                    </a:xfrm>
                    <a:prstGeom prst="ellips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Consulter compte CCP</a:t>
                      </a:r>
                      <a:endParaRPr lang="fr-FR" sz="1100">
                        <a:effectLst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sp>
                  <p:nvSpPr>
                    <p:cNvPr id="50" name="Ellipse 49"/>
                    <p:cNvSpPr/>
                    <p:nvPr/>
                  </p:nvSpPr>
                  <p:spPr>
                    <a:xfrm>
                      <a:off x="2254631" y="-148022"/>
                      <a:ext cx="1971675" cy="750277"/>
                    </a:xfrm>
                    <a:prstGeom prst="ellips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Imprimer l’extrait du compte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fr-FR" sz="1100" dirty="0">
                        <a:effectLst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cxnSp>
                  <p:nvCxnSpPr>
                    <p:cNvPr id="51" name="Connecteur droit 50"/>
                    <p:cNvCxnSpPr>
                      <a:stCxn id="50" idx="2"/>
                      <a:endCxn id="49" idx="7"/>
                    </p:cNvCxnSpPr>
                    <p:nvPr/>
                  </p:nvCxnSpPr>
                  <p:spPr>
                    <a:xfrm flipH="1">
                      <a:off x="1467706" y="227117"/>
                      <a:ext cx="786925" cy="230703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  <a:prstDash val="lgDash"/>
                      <a:headEnd type="none" w="med" len="med"/>
                      <a:tailEnd type="arrow" w="med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2" name="Connecteur droit 51"/>
                    <p:cNvCxnSpPr>
                      <a:stCxn id="53" idx="2"/>
                      <a:endCxn id="49" idx="5"/>
                    </p:cNvCxnSpPr>
                    <p:nvPr/>
                  </p:nvCxnSpPr>
                  <p:spPr>
                    <a:xfrm flipH="1" flipV="1">
                      <a:off x="1467586" y="988331"/>
                      <a:ext cx="787048" cy="369313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  <a:prstDash val="lgDash"/>
                      <a:headEnd type="none" w="med" len="med"/>
                      <a:tailEnd type="arrow" w="med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53" name="Ellipse 52"/>
                    <p:cNvSpPr/>
                    <p:nvPr/>
                  </p:nvSpPr>
                  <p:spPr>
                    <a:xfrm>
                      <a:off x="2254790" y="958166"/>
                      <a:ext cx="1971675" cy="798992"/>
                    </a:xfrm>
                    <a:prstGeom prst="ellips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Commander un carnet du chèque</a:t>
                      </a:r>
                      <a:endParaRPr lang="fr-FR" sz="1100">
                        <a:effectLst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</p:grpSp>
              <p:sp>
                <p:nvSpPr>
                  <p:cNvPr id="47" name="Zone de texte 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8938" y="1098221"/>
                    <a:ext cx="665407" cy="2832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fr-FR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Client </a:t>
                    </a:r>
                    <a:endParaRPr lang="fr-FR" sz="1100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48" name="Connecteur droit 47"/>
                  <p:cNvCxnSpPr>
                    <a:stCxn id="29" idx="3"/>
                    <a:endCxn id="49" idx="2"/>
                  </p:cNvCxnSpPr>
                  <p:nvPr/>
                </p:nvCxnSpPr>
                <p:spPr>
                  <a:xfrm>
                    <a:off x="1002685" y="717222"/>
                    <a:ext cx="493123" cy="5862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pic>
              <p:nvPicPr>
                <p:cNvPr id="29" name="Image 28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88335" y="336221"/>
                  <a:ext cx="514350" cy="762000"/>
                </a:xfrm>
                <a:prstGeom prst="rect">
                  <a:avLst/>
                </a:prstGeom>
              </p:spPr>
            </p:pic>
          </p:grpSp>
          <p:grpSp>
            <p:nvGrpSpPr>
              <p:cNvPr id="25" name="Groupe 24"/>
              <p:cNvGrpSpPr/>
              <p:nvPr/>
            </p:nvGrpSpPr>
            <p:grpSpPr>
              <a:xfrm>
                <a:off x="2513609" y="1460"/>
                <a:ext cx="715202" cy="1530799"/>
                <a:chOff x="1684934" y="-189040"/>
                <a:chExt cx="715202" cy="1530799"/>
              </a:xfrm>
            </p:grpSpPr>
            <p:sp>
              <p:nvSpPr>
                <p:cNvPr id="26" name="Zone de texte 2"/>
                <p:cNvSpPr txBox="1">
                  <a:spLocks noChangeArrowheads="1"/>
                </p:cNvSpPr>
                <p:nvPr/>
              </p:nvSpPr>
              <p:spPr bwMode="auto">
                <a:xfrm rot="20622510">
                  <a:off x="1756445" y="-189040"/>
                  <a:ext cx="643691" cy="28575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100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« extend » </a:t>
                  </a:r>
                </a:p>
              </p:txBody>
            </p:sp>
            <p:sp>
              <p:nvSpPr>
                <p:cNvPr id="27" name="Zone de texte 2"/>
                <p:cNvSpPr txBox="1">
                  <a:spLocks noChangeArrowheads="1"/>
                </p:cNvSpPr>
                <p:nvPr/>
              </p:nvSpPr>
              <p:spPr bwMode="auto">
                <a:xfrm rot="1631340">
                  <a:off x="1684934" y="1056009"/>
                  <a:ext cx="689273" cy="28575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100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« extend » 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729600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3247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2. Relation d’extension (Suite)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nom de l'extension 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est indiqué dans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compartiment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Points d'extension 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du cas d'utilisation de base. De plus,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 d’extension 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est éventuellement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associé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à une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contrainte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indiquant le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moment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où l'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extension intervient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Une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extension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souvent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soumise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à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condition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fr-FR" sz="2100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condition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de la relation d'extension ainsi que les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références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aux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points d'extension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sont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facultativement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affichées dans une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jointe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à la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relation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d'extension</a:t>
            </a:r>
            <a:r>
              <a:rPr lang="fr-FR" sz="21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correspondante.</a:t>
            </a:r>
            <a:endParaRPr lang="fr-FR" sz="2100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4191000"/>
            <a:ext cx="139333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Exemple :</a:t>
            </a:r>
          </a:p>
        </p:txBody>
      </p:sp>
      <p:grpSp>
        <p:nvGrpSpPr>
          <p:cNvPr id="11" name="Groupe 10"/>
          <p:cNvGrpSpPr/>
          <p:nvPr/>
        </p:nvGrpSpPr>
        <p:grpSpPr>
          <a:xfrm>
            <a:off x="2286000" y="4191000"/>
            <a:ext cx="5791200" cy="2484437"/>
            <a:chOff x="2286000" y="4191000"/>
            <a:chExt cx="5791200" cy="2484437"/>
          </a:xfrm>
        </p:grpSpPr>
        <p:grpSp>
          <p:nvGrpSpPr>
            <p:cNvPr id="8" name="Groupe 7"/>
            <p:cNvGrpSpPr/>
            <p:nvPr/>
          </p:nvGrpSpPr>
          <p:grpSpPr>
            <a:xfrm>
              <a:off x="2971800" y="4191000"/>
              <a:ext cx="5105400" cy="2484437"/>
              <a:chOff x="2971800" y="4306993"/>
              <a:chExt cx="5105400" cy="23684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2971800" y="4306993"/>
                <a:ext cx="5105400" cy="2322408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cxnSp>
            <p:nvCxnSpPr>
              <p:cNvPr id="7" name="Connecteur droit 6"/>
              <p:cNvCxnSpPr/>
              <p:nvPr/>
            </p:nvCxnSpPr>
            <p:spPr>
              <a:xfrm>
                <a:off x="2971800" y="4399066"/>
                <a:ext cx="0" cy="227637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Zone de texte 2"/>
            <p:cNvSpPr txBox="1">
              <a:spLocks noChangeArrowheads="1"/>
            </p:cNvSpPr>
            <p:nvPr/>
          </p:nvSpPr>
          <p:spPr bwMode="auto">
            <a:xfrm>
              <a:off x="4038600" y="4218635"/>
              <a:ext cx="3276600" cy="2009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0"/>
                </a:spcAft>
              </a:pPr>
              <a:r>
                <a:rPr lang="fr-FR" sz="11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Système  de gestion des boissons chaudes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grpSp>
          <p:nvGrpSpPr>
            <p:cNvPr id="15" name="Groupe 14"/>
            <p:cNvGrpSpPr/>
            <p:nvPr/>
          </p:nvGrpSpPr>
          <p:grpSpPr>
            <a:xfrm>
              <a:off x="2286000" y="4779246"/>
              <a:ext cx="5610226" cy="1718111"/>
              <a:chOff x="19050" y="-70146"/>
              <a:chExt cx="5610226" cy="2015152"/>
            </a:xfrm>
          </p:grpSpPr>
          <p:grpSp>
            <p:nvGrpSpPr>
              <p:cNvPr id="16" name="Groupe 15"/>
              <p:cNvGrpSpPr/>
              <p:nvPr/>
            </p:nvGrpSpPr>
            <p:grpSpPr>
              <a:xfrm>
                <a:off x="19050" y="0"/>
                <a:ext cx="5610226" cy="1945006"/>
                <a:chOff x="292723" y="260409"/>
                <a:chExt cx="4858857" cy="1946296"/>
              </a:xfrm>
            </p:grpSpPr>
            <p:grpSp>
              <p:nvGrpSpPr>
                <p:cNvPr id="23" name="Groupe 22"/>
                <p:cNvGrpSpPr/>
                <p:nvPr/>
              </p:nvGrpSpPr>
              <p:grpSpPr>
                <a:xfrm>
                  <a:off x="292723" y="260409"/>
                  <a:ext cx="4858857" cy="1946296"/>
                  <a:chOff x="426670" y="252927"/>
                  <a:chExt cx="5222070" cy="1890376"/>
                </a:xfrm>
              </p:grpSpPr>
              <p:grpSp>
                <p:nvGrpSpPr>
                  <p:cNvPr id="25" name="Groupe 24"/>
                  <p:cNvGrpSpPr/>
                  <p:nvPr/>
                </p:nvGrpSpPr>
                <p:grpSpPr>
                  <a:xfrm>
                    <a:off x="426670" y="252927"/>
                    <a:ext cx="5222070" cy="1890376"/>
                    <a:chOff x="426670" y="252927"/>
                    <a:chExt cx="5222070" cy="1890376"/>
                  </a:xfrm>
                </p:grpSpPr>
                <p:grpSp>
                  <p:nvGrpSpPr>
                    <p:cNvPr id="27" name="Groupe 26"/>
                    <p:cNvGrpSpPr/>
                    <p:nvPr/>
                  </p:nvGrpSpPr>
                  <p:grpSpPr>
                    <a:xfrm>
                      <a:off x="1384197" y="252927"/>
                      <a:ext cx="4264543" cy="1890376"/>
                      <a:chOff x="-140722" y="252927"/>
                      <a:chExt cx="4606426" cy="1890376"/>
                    </a:xfrm>
                  </p:grpSpPr>
                  <p:sp>
                    <p:nvSpPr>
                      <p:cNvPr id="30" name="Ellipse 29"/>
                      <p:cNvSpPr/>
                      <p:nvPr/>
                    </p:nvSpPr>
                    <p:spPr>
                      <a:xfrm>
                        <a:off x="-140722" y="252927"/>
                        <a:ext cx="2336456" cy="845294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endParaRPr lang="fr-F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endParaRPr lang="fr-FR" sz="1200" dirty="0"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endParaRPr lang="fr-F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endParaRPr lang="fr-FR" sz="1200" dirty="0"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endParaRPr lang="fr-F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Servir boisson chaude </a:t>
                        </a: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Point d’extension : x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 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cxnSp>
                    <p:nvCxnSpPr>
                      <p:cNvPr id="31" name="Connecteur droit 30"/>
                      <p:cNvCxnSpPr/>
                      <p:nvPr/>
                    </p:nvCxnSpPr>
                    <p:spPr>
                      <a:xfrm flipH="1">
                        <a:off x="2195734" y="717223"/>
                        <a:ext cx="536243" cy="59900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none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2" name="Connecteur droit 31"/>
                      <p:cNvCxnSpPr>
                        <a:stCxn id="33" idx="2"/>
                        <a:endCxn id="30" idx="5"/>
                      </p:cNvCxnSpPr>
                      <p:nvPr/>
                    </p:nvCxnSpPr>
                    <p:spPr>
                      <a:xfrm flipH="1" flipV="1">
                        <a:off x="1853569" y="974431"/>
                        <a:ext cx="640460" cy="769376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arrow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33" name="Ellipse 32"/>
                      <p:cNvSpPr/>
                      <p:nvPr/>
                    </p:nvSpPr>
                    <p:spPr>
                      <a:xfrm>
                        <a:off x="2494029" y="1344311"/>
                        <a:ext cx="1971675" cy="798992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Servir supplément sucre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sp>
                  <p:nvSpPr>
                    <p:cNvPr id="28" name="Zone de texte 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26670" y="1070449"/>
                      <a:ext cx="593679" cy="2832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rot="0" vert="horz" wrap="square" lIns="91440" tIns="45720" rIns="91440" bIns="45720" anchor="t" anchorCtr="0">
                      <a:noAutofit/>
                    </a:bodyPr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Client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cxnSp>
                  <p:nvCxnSpPr>
                    <p:cNvPr id="29" name="Connecteur droit 28"/>
                    <p:cNvCxnSpPr>
                      <a:stCxn id="26" idx="3"/>
                      <a:endCxn id="30" idx="2"/>
                    </p:cNvCxnSpPr>
                    <p:nvPr/>
                  </p:nvCxnSpPr>
                  <p:spPr>
                    <a:xfrm flipV="1">
                      <a:off x="1002686" y="675574"/>
                      <a:ext cx="381511" cy="4619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pic>
                <p:nvPicPr>
                  <p:cNvPr id="26" name="Image 25"/>
                  <p:cNvPicPr>
                    <a:picLocks noChangeAspect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88335" y="299192"/>
                    <a:ext cx="514350" cy="762000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24" name="Zone de texte 2"/>
                <p:cNvSpPr txBox="1">
                  <a:spLocks noChangeArrowheads="1"/>
                </p:cNvSpPr>
                <p:nvPr/>
              </p:nvSpPr>
              <p:spPr bwMode="auto">
                <a:xfrm rot="2590449">
                  <a:off x="2593627" y="1364448"/>
                  <a:ext cx="689273" cy="28575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100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« extend » </a:t>
                  </a:r>
                </a:p>
              </p:txBody>
            </p:sp>
          </p:grpSp>
          <p:cxnSp>
            <p:nvCxnSpPr>
              <p:cNvPr id="17" name="Connecteur droit 16"/>
              <p:cNvCxnSpPr/>
              <p:nvPr/>
            </p:nvCxnSpPr>
            <p:spPr>
              <a:xfrm>
                <a:off x="1181100" y="500789"/>
                <a:ext cx="20904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Ellipse 17"/>
              <p:cNvSpPr/>
              <p:nvPr/>
            </p:nvSpPr>
            <p:spPr>
              <a:xfrm>
                <a:off x="3305175" y="1066800"/>
                <a:ext cx="76200" cy="11176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r-FR"/>
              </a:p>
            </p:txBody>
          </p:sp>
          <p:grpSp>
            <p:nvGrpSpPr>
              <p:cNvPr id="19" name="Group 629"/>
              <p:cNvGrpSpPr>
                <a:grpSpLocks/>
              </p:cNvGrpSpPr>
              <p:nvPr/>
            </p:nvGrpSpPr>
            <p:grpSpPr bwMode="auto">
              <a:xfrm rot="2466896">
                <a:off x="3363043" y="-70146"/>
                <a:ext cx="1542622" cy="680163"/>
                <a:chOff x="-63" y="-116"/>
                <a:chExt cx="1378" cy="835"/>
              </a:xfrm>
            </p:grpSpPr>
            <p:sp>
              <p:nvSpPr>
                <p:cNvPr id="20" name="Freeform 630"/>
                <p:cNvSpPr>
                  <a:spLocks noEditPoints="1"/>
                </p:cNvSpPr>
                <p:nvPr/>
              </p:nvSpPr>
              <p:spPr bwMode="auto">
                <a:xfrm>
                  <a:off x="-63" y="-116"/>
                  <a:ext cx="1378" cy="835"/>
                </a:xfrm>
                <a:custGeom>
                  <a:avLst/>
                  <a:gdLst>
                    <a:gd name="T0" fmla="*/ 1269 w 1269"/>
                    <a:gd name="T1" fmla="*/ 216 h 718"/>
                    <a:gd name="T2" fmla="*/ 1091 w 1269"/>
                    <a:gd name="T3" fmla="*/ 0 h 718"/>
                    <a:gd name="T4" fmla="*/ 1091 w 1269"/>
                    <a:gd name="T5" fmla="*/ 216 h 718"/>
                    <a:gd name="T6" fmla="*/ 1269 w 1269"/>
                    <a:gd name="T7" fmla="*/ 216 h 718"/>
                    <a:gd name="T8" fmla="*/ 0 w 1269"/>
                    <a:gd name="T9" fmla="*/ 718 h 718"/>
                    <a:gd name="T10" fmla="*/ 1269 w 1269"/>
                    <a:gd name="T11" fmla="*/ 718 h 718"/>
                    <a:gd name="T12" fmla="*/ 1269 w 1269"/>
                    <a:gd name="T13" fmla="*/ 216 h 718"/>
                    <a:gd name="T14" fmla="*/ 1091 w 1269"/>
                    <a:gd name="T15" fmla="*/ 216 h 718"/>
                    <a:gd name="T16" fmla="*/ 1091 w 1269"/>
                    <a:gd name="T17" fmla="*/ 0 h 718"/>
                    <a:gd name="T18" fmla="*/ 0 w 1269"/>
                    <a:gd name="T19" fmla="*/ 0 h 718"/>
                    <a:gd name="T20" fmla="*/ 0 w 1269"/>
                    <a:gd name="T21" fmla="*/ 718 h 71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269" h="718">
                      <a:moveTo>
                        <a:pt x="1269" y="216"/>
                      </a:moveTo>
                      <a:lnTo>
                        <a:pt x="1091" y="0"/>
                      </a:lnTo>
                      <a:lnTo>
                        <a:pt x="1091" y="216"/>
                      </a:lnTo>
                      <a:lnTo>
                        <a:pt x="1269" y="216"/>
                      </a:lnTo>
                      <a:close/>
                      <a:moveTo>
                        <a:pt x="0" y="718"/>
                      </a:moveTo>
                      <a:lnTo>
                        <a:pt x="1269" y="718"/>
                      </a:lnTo>
                      <a:lnTo>
                        <a:pt x="1269" y="216"/>
                      </a:lnTo>
                      <a:lnTo>
                        <a:pt x="1091" y="216"/>
                      </a:lnTo>
                      <a:lnTo>
                        <a:pt x="1091" y="0"/>
                      </a:lnTo>
                      <a:lnTo>
                        <a:pt x="0" y="0"/>
                      </a:lnTo>
                      <a:lnTo>
                        <a:pt x="0" y="71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 fontAlgn="base">
                    <a:spcAft>
                      <a:spcPts val="0"/>
                    </a:spcAft>
                  </a:pPr>
                  <a:r>
                    <a:rPr lang="fr-FR" sz="1100" kern="1200" dirty="0">
                      <a:solidFill>
                        <a:srgbClr val="000000"/>
                      </a:solidFill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</a:rPr>
                    <a:t>Condition :</a:t>
                  </a:r>
                  <a:endParaRPr lang="fr-FR" sz="1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 algn="just" fontAlgn="base">
                    <a:spcAft>
                      <a:spcPts val="0"/>
                    </a:spcAft>
                  </a:pPr>
                  <a:r>
                    <a:rPr lang="fr-FR" sz="1100" kern="1200" dirty="0">
                      <a:solidFill>
                        <a:srgbClr val="000000"/>
                      </a:solidFill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</a:rPr>
                    <a:t>{Si plus de sucre}</a:t>
                  </a:r>
                  <a:endParaRPr lang="fr-FR" sz="1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 algn="just" fontAlgn="base">
                    <a:spcAft>
                      <a:spcPts val="0"/>
                    </a:spcAft>
                  </a:pPr>
                  <a:r>
                    <a:rPr lang="fr-FR" sz="1100" kern="1200" dirty="0">
                      <a:solidFill>
                        <a:srgbClr val="000000"/>
                      </a:solidFill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</a:rPr>
                    <a:t>Point d’extension : x</a:t>
                  </a:r>
                  <a:endParaRPr lang="fr-FR" sz="1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 algn="ctr" fontAlgn="base">
                    <a:spcAft>
                      <a:spcPts val="0"/>
                    </a:spcAft>
                  </a:pPr>
                  <a:r>
                    <a:rPr lang="fr-FR" sz="1200" kern="1200" dirty="0">
                      <a:solidFill>
                        <a:srgbClr val="000000"/>
                      </a:solidFill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</a:rPr>
                    <a:t> </a:t>
                  </a:r>
                  <a:endParaRPr lang="fr-FR" sz="1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  <a:p>
                  <a:pPr algn="ctr" fontAlgn="base">
                    <a:spcAft>
                      <a:spcPts val="0"/>
                    </a:spcAft>
                  </a:pPr>
                  <a:r>
                    <a:rPr lang="fr-FR" sz="1200" dirty="0"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</a:rPr>
                    <a:t> </a:t>
                  </a:r>
                </a:p>
              </p:txBody>
            </p:sp>
            <p:sp>
              <p:nvSpPr>
                <p:cNvPr id="21" name="Freeform 631"/>
                <p:cNvSpPr>
                  <a:spLocks/>
                </p:cNvSpPr>
                <p:nvPr/>
              </p:nvSpPr>
              <p:spPr bwMode="auto">
                <a:xfrm>
                  <a:off x="1091" y="0"/>
                  <a:ext cx="178" cy="216"/>
                </a:xfrm>
                <a:custGeom>
                  <a:avLst/>
                  <a:gdLst>
                    <a:gd name="T0" fmla="*/ 178 w 178"/>
                    <a:gd name="T1" fmla="*/ 216 h 216"/>
                    <a:gd name="T2" fmla="*/ 0 w 178"/>
                    <a:gd name="T3" fmla="*/ 0 h 216"/>
                    <a:gd name="T4" fmla="*/ 0 w 178"/>
                    <a:gd name="T5" fmla="*/ 216 h 216"/>
                    <a:gd name="T6" fmla="*/ 178 w 178"/>
                    <a:gd name="T7" fmla="*/ 216 h 21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78" h="216">
                      <a:moveTo>
                        <a:pt x="178" y="216"/>
                      </a:moveTo>
                      <a:lnTo>
                        <a:pt x="0" y="0"/>
                      </a:lnTo>
                      <a:lnTo>
                        <a:pt x="0" y="216"/>
                      </a:lnTo>
                      <a:lnTo>
                        <a:pt x="178" y="216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22" name="Freeform 632"/>
                <p:cNvSpPr>
                  <a:spLocks/>
                </p:cNvSpPr>
                <p:nvPr/>
              </p:nvSpPr>
              <p:spPr bwMode="auto">
                <a:xfrm>
                  <a:off x="0" y="0"/>
                  <a:ext cx="1269" cy="718"/>
                </a:xfrm>
                <a:custGeom>
                  <a:avLst/>
                  <a:gdLst>
                    <a:gd name="T0" fmla="*/ 0 w 1269"/>
                    <a:gd name="T1" fmla="*/ 718 h 718"/>
                    <a:gd name="T2" fmla="*/ 1269 w 1269"/>
                    <a:gd name="T3" fmla="*/ 718 h 718"/>
                    <a:gd name="T4" fmla="*/ 1269 w 1269"/>
                    <a:gd name="T5" fmla="*/ 216 h 718"/>
                    <a:gd name="T6" fmla="*/ 1091 w 1269"/>
                    <a:gd name="T7" fmla="*/ 216 h 718"/>
                    <a:gd name="T8" fmla="*/ 1091 w 1269"/>
                    <a:gd name="T9" fmla="*/ 0 h 718"/>
                    <a:gd name="T10" fmla="*/ 0 w 1269"/>
                    <a:gd name="T11" fmla="*/ 0 h 718"/>
                    <a:gd name="T12" fmla="*/ 0 w 1269"/>
                    <a:gd name="T13" fmla="*/ 718 h 7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269" h="718">
                      <a:moveTo>
                        <a:pt x="0" y="718"/>
                      </a:moveTo>
                      <a:lnTo>
                        <a:pt x="1269" y="718"/>
                      </a:lnTo>
                      <a:lnTo>
                        <a:pt x="1269" y="216"/>
                      </a:lnTo>
                      <a:lnTo>
                        <a:pt x="1091" y="216"/>
                      </a:lnTo>
                      <a:lnTo>
                        <a:pt x="1091" y="0"/>
                      </a:lnTo>
                      <a:lnTo>
                        <a:pt x="0" y="0"/>
                      </a:lnTo>
                      <a:lnTo>
                        <a:pt x="0" y="718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64389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3991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3. Relation de généralisation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relation de généralisation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/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spécialisation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présente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dans la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plupart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des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diagrammes UML 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et se traduit par le concept d’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héritage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dans les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langages orientés objet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Le cas d'utilisation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une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généralisation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de cas d'utilisation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, si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un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cas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particulier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un cas particulier de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seulement si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peut être remplacé par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endParaRPr lang="fr-FR" sz="2100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relation de généralisation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entre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cas d’utilisation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est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représentée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symboliquement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par une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ligne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continue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avec une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flèche triangulaire creuse 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indiquant le cas d’utilisation le </a:t>
            </a:r>
            <a:r>
              <a:rPr lang="fr-FR" sz="21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plus général</a:t>
            </a:r>
            <a:r>
              <a:rPr lang="fr-FR" sz="21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8" name="Groupe 7"/>
          <p:cNvGrpSpPr/>
          <p:nvPr/>
        </p:nvGrpSpPr>
        <p:grpSpPr>
          <a:xfrm>
            <a:off x="2209800" y="5220423"/>
            <a:ext cx="5638800" cy="1102301"/>
            <a:chOff x="0" y="0"/>
            <a:chExt cx="5476875" cy="619125"/>
          </a:xfrm>
        </p:grpSpPr>
        <p:sp>
          <p:nvSpPr>
            <p:cNvPr id="9" name="Ellipse 8"/>
            <p:cNvSpPr/>
            <p:nvPr/>
          </p:nvSpPr>
          <p:spPr>
            <a:xfrm>
              <a:off x="0" y="9525"/>
              <a:ext cx="1990725" cy="6096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0"/>
                </a:spcAft>
              </a:pPr>
              <a:r>
                <a:rPr lang="fr-FR" sz="120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Cas d’utilisation A</a:t>
              </a:r>
              <a:endParaRPr lang="fr-FR" sz="1100">
                <a:effectLst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0" name="Ellipse 9"/>
            <p:cNvSpPr/>
            <p:nvPr/>
          </p:nvSpPr>
          <p:spPr>
            <a:xfrm>
              <a:off x="3486150" y="0"/>
              <a:ext cx="1990725" cy="6096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50000"/>
                </a:lnSpc>
                <a:spcAft>
                  <a:spcPts val="0"/>
                </a:spcAft>
              </a:pPr>
              <a:r>
                <a:rPr lang="fr-FR" sz="120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Cas d’utilisation B</a:t>
              </a:r>
              <a:endParaRPr lang="fr-FR" sz="1100">
                <a:effectLst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cxnSp>
          <p:nvCxnSpPr>
            <p:cNvPr id="11" name="Connecteur droit 10"/>
            <p:cNvCxnSpPr/>
            <p:nvPr/>
          </p:nvCxnSpPr>
          <p:spPr>
            <a:xfrm flipV="1">
              <a:off x="2181225" y="314325"/>
              <a:ext cx="1306195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riangle isocèle 11"/>
            <p:cNvSpPr/>
            <p:nvPr/>
          </p:nvSpPr>
          <p:spPr>
            <a:xfrm rot="16200000">
              <a:off x="1971675" y="219075"/>
              <a:ext cx="223521" cy="193040"/>
            </a:xfrm>
            <a:prstGeom prst="triangl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062997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1017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3. Relation de généralisation (suite)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270510" algn="l"/>
              </a:tabLst>
            </a:pPr>
            <a:endParaRPr lang="fr-FR" sz="2100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00" y="1568165"/>
            <a:ext cx="1393330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Exemple :</a:t>
            </a:r>
          </a:p>
        </p:txBody>
      </p:sp>
      <p:sp>
        <p:nvSpPr>
          <p:cNvPr id="3" name="Rectangle 2"/>
          <p:cNvSpPr/>
          <p:nvPr/>
        </p:nvSpPr>
        <p:spPr>
          <a:xfrm>
            <a:off x="165846" y="2021176"/>
            <a:ext cx="882575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Dans cet exemple, on </a:t>
            </a:r>
            <a:r>
              <a:rPr lang="fr-FR" sz="2100" b="1" dirty="0">
                <a:latin typeface="+mj-lt"/>
              </a:rPr>
              <a:t>représente</a:t>
            </a:r>
            <a:r>
              <a:rPr lang="fr-FR" sz="2100" dirty="0">
                <a:latin typeface="+mj-lt"/>
              </a:rPr>
              <a:t> le fait qu’un </a:t>
            </a:r>
            <a:r>
              <a:rPr lang="fr-FR" sz="2100" b="1" dirty="0">
                <a:latin typeface="+mj-lt"/>
              </a:rPr>
              <a:t>client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peut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consulter</a:t>
            </a:r>
            <a:r>
              <a:rPr lang="fr-FR" sz="2100" dirty="0">
                <a:latin typeface="+mj-lt"/>
              </a:rPr>
              <a:t> son compte </a:t>
            </a:r>
            <a:r>
              <a:rPr lang="fr-FR" sz="2100" b="1" dirty="0">
                <a:latin typeface="+mj-lt"/>
              </a:rPr>
              <a:t>soit</a:t>
            </a:r>
            <a:r>
              <a:rPr lang="fr-FR" sz="2100" dirty="0">
                <a:latin typeface="+mj-lt"/>
              </a:rPr>
              <a:t> via </a:t>
            </a:r>
            <a:r>
              <a:rPr lang="fr-FR" sz="2100" b="1" dirty="0">
                <a:latin typeface="+mj-lt"/>
              </a:rPr>
              <a:t>Internet</a:t>
            </a:r>
            <a:r>
              <a:rPr lang="fr-FR" sz="2100" dirty="0">
                <a:latin typeface="+mj-lt"/>
              </a:rPr>
              <a:t> soit via un </a:t>
            </a:r>
            <a:r>
              <a:rPr lang="fr-FR" sz="2100" b="1" dirty="0">
                <a:latin typeface="+mj-lt"/>
              </a:rPr>
              <a:t>Guichet Automatique Bancaire (GAB)</a:t>
            </a:r>
            <a:r>
              <a:rPr lang="fr-FR" sz="2100" dirty="0">
                <a:latin typeface="+mj-lt"/>
              </a:rPr>
              <a:t>.</a:t>
            </a:r>
            <a:endParaRPr lang="fr-FR" sz="2100" b="1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5847" y="4648200"/>
            <a:ext cx="887081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Dans cet exemple, la consultation d’un compte via </a:t>
            </a:r>
            <a:r>
              <a:rPr lang="fr-FR" sz="2100" b="1" dirty="0">
                <a:latin typeface="+mj-lt"/>
              </a:rPr>
              <a:t>Internet</a:t>
            </a:r>
            <a:r>
              <a:rPr lang="fr-FR" sz="2100" dirty="0">
                <a:latin typeface="+mj-lt"/>
              </a:rPr>
              <a:t> est un </a:t>
            </a:r>
            <a:r>
              <a:rPr lang="fr-FR" sz="2100" b="1" dirty="0">
                <a:latin typeface="+mj-lt"/>
              </a:rPr>
              <a:t>cas particulier </a:t>
            </a:r>
            <a:r>
              <a:rPr lang="fr-FR" sz="2100" dirty="0">
                <a:latin typeface="+mj-lt"/>
              </a:rPr>
              <a:t>de la </a:t>
            </a:r>
            <a:r>
              <a:rPr lang="fr-FR" sz="2100" b="1" dirty="0">
                <a:latin typeface="+mj-lt"/>
              </a:rPr>
              <a:t>consultation</a:t>
            </a:r>
            <a:r>
              <a:rPr lang="fr-FR" sz="2100" dirty="0">
                <a:latin typeface="+mj-lt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134471" y="5715000"/>
            <a:ext cx="8744624" cy="106182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5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5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fr-FR" sz="2100" b="1" dirty="0">
                <a:latin typeface="+mj-lt"/>
              </a:rPr>
              <a:t>Remarque</a:t>
            </a:r>
          </a:p>
          <a:p>
            <a:pPr algn="just"/>
            <a:r>
              <a:rPr lang="fr-FR" sz="2100" dirty="0">
                <a:latin typeface="+mj-lt"/>
              </a:rPr>
              <a:t>Lorsqu'un cas n'a pas de lien direct avec un acteur, il est désigné comme un cas d'utilisation interne.</a:t>
            </a:r>
          </a:p>
        </p:txBody>
      </p:sp>
      <p:grpSp>
        <p:nvGrpSpPr>
          <p:cNvPr id="10" name="Groupe 9"/>
          <p:cNvGrpSpPr/>
          <p:nvPr/>
        </p:nvGrpSpPr>
        <p:grpSpPr>
          <a:xfrm>
            <a:off x="1981200" y="3009155"/>
            <a:ext cx="5945934" cy="1791445"/>
            <a:chOff x="1981200" y="3009155"/>
            <a:chExt cx="5945934" cy="1791445"/>
          </a:xfrm>
        </p:grpSpPr>
        <p:sp>
          <p:nvSpPr>
            <p:cNvPr id="7" name="Rectangle 6"/>
            <p:cNvSpPr/>
            <p:nvPr/>
          </p:nvSpPr>
          <p:spPr>
            <a:xfrm>
              <a:off x="3200400" y="3009155"/>
              <a:ext cx="4726734" cy="1791445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7" name="Groupe 26"/>
            <p:cNvGrpSpPr/>
            <p:nvPr/>
          </p:nvGrpSpPr>
          <p:grpSpPr>
            <a:xfrm>
              <a:off x="1981200" y="3352800"/>
              <a:ext cx="5639478" cy="1387257"/>
              <a:chOff x="193960" y="-46247"/>
              <a:chExt cx="5835367" cy="1683438"/>
            </a:xfrm>
          </p:grpSpPr>
          <p:grpSp>
            <p:nvGrpSpPr>
              <p:cNvPr id="28" name="Groupe 27"/>
              <p:cNvGrpSpPr/>
              <p:nvPr/>
            </p:nvGrpSpPr>
            <p:grpSpPr>
              <a:xfrm>
                <a:off x="193960" y="-46247"/>
                <a:ext cx="5835367" cy="1683438"/>
                <a:chOff x="193960" y="-46247"/>
                <a:chExt cx="5835367" cy="1683438"/>
              </a:xfrm>
            </p:grpSpPr>
            <p:grpSp>
              <p:nvGrpSpPr>
                <p:cNvPr id="30" name="Groupe 29"/>
                <p:cNvGrpSpPr/>
                <p:nvPr/>
              </p:nvGrpSpPr>
              <p:grpSpPr>
                <a:xfrm>
                  <a:off x="1514475" y="-46247"/>
                  <a:ext cx="4514852" cy="1683438"/>
                  <a:chOff x="0" y="-46247"/>
                  <a:chExt cx="4876800" cy="1683438"/>
                </a:xfrm>
              </p:grpSpPr>
              <p:sp>
                <p:nvSpPr>
                  <p:cNvPr id="33" name="Ellipse 32"/>
                  <p:cNvSpPr/>
                  <p:nvPr/>
                </p:nvSpPr>
                <p:spPr>
                  <a:xfrm>
                    <a:off x="0" y="238125"/>
                    <a:ext cx="1810694" cy="750277"/>
                  </a:xfrm>
                  <a:prstGeom prst="ellips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6"/>
                  </a:lnRef>
                  <a:fillRef idx="1">
                    <a:schemeClr val="lt1"/>
                  </a:fillRef>
                  <a:effectRef idx="0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>
                      <a:lnSpc>
                        <a:spcPct val="115000"/>
                      </a:lnSpc>
                      <a:spcAft>
                        <a:spcPts val="0"/>
                      </a:spcAft>
                    </a:pPr>
                    <a:r>
                      <a:rPr lang="fr-FR" sz="12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Consulter compte</a:t>
                    </a:r>
                    <a:endParaRPr lang="fr-FR" sz="1100">
                      <a:effectLst/>
                      <a:ea typeface="Times New Roman" panose="02020603050405020304" pitchFamily="18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34" name="Ellipse 33"/>
                  <p:cNvSpPr/>
                  <p:nvPr/>
                </p:nvSpPr>
                <p:spPr>
                  <a:xfrm>
                    <a:off x="2904728" y="-46247"/>
                    <a:ext cx="1971675" cy="796243"/>
                  </a:xfrm>
                  <a:prstGeom prst="ellips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6"/>
                  </a:lnRef>
                  <a:fillRef idx="1">
                    <a:schemeClr val="lt1"/>
                  </a:fillRef>
                  <a:effectRef idx="0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>
                      <a:lnSpc>
                        <a:spcPct val="115000"/>
                      </a:lnSpc>
                      <a:spcAft>
                        <a:spcPts val="0"/>
                      </a:spcAft>
                    </a:pPr>
                    <a:r>
                      <a:rPr lang="fr-FR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Consulter compte via Internet</a:t>
                    </a:r>
                    <a:r>
                      <a:rPr lang="fr-FR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 </a:t>
                    </a:r>
                    <a:endParaRPr lang="fr-FR" sz="1100" dirty="0">
                      <a:effectLst/>
                      <a:ea typeface="Times New Roman" panose="02020603050405020304" pitchFamily="18" charset="0"/>
                      <a:cs typeface="Arial" panose="020B0604020202020204" pitchFamily="34" charset="0"/>
                    </a:endParaRPr>
                  </a:p>
                </p:txBody>
              </p:sp>
              <p:cxnSp>
                <p:nvCxnSpPr>
                  <p:cNvPr id="35" name="Connecteur droit 34"/>
                  <p:cNvCxnSpPr/>
                  <p:nvPr/>
                </p:nvCxnSpPr>
                <p:spPr>
                  <a:xfrm flipV="1">
                    <a:off x="1971675" y="390525"/>
                    <a:ext cx="937027" cy="135255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6" name="Triangle isocèle 35"/>
                  <p:cNvSpPr/>
                  <p:nvPr/>
                </p:nvSpPr>
                <p:spPr>
                  <a:xfrm rot="16200000">
                    <a:off x="1743075" y="438150"/>
                    <a:ext cx="274955" cy="175260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fr-FR"/>
                  </a:p>
                </p:txBody>
              </p:sp>
              <p:cxnSp>
                <p:nvCxnSpPr>
                  <p:cNvPr id="37" name="Connecteur droit 36"/>
                  <p:cNvCxnSpPr>
                    <a:stCxn id="38" idx="3"/>
                    <a:endCxn id="39" idx="2"/>
                  </p:cNvCxnSpPr>
                  <p:nvPr/>
                </p:nvCxnSpPr>
                <p:spPr>
                  <a:xfrm>
                    <a:off x="1926037" y="805387"/>
                    <a:ext cx="979088" cy="4318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8" name="Triangle isocèle 37"/>
                  <p:cNvSpPr/>
                  <p:nvPr/>
                </p:nvSpPr>
                <p:spPr>
                  <a:xfrm rot="17274066">
                    <a:off x="1704975" y="695325"/>
                    <a:ext cx="275103" cy="175582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fr-FR"/>
                  </a:p>
                </p:txBody>
              </p:sp>
              <p:sp>
                <p:nvSpPr>
                  <p:cNvPr id="39" name="Ellipse 38"/>
                  <p:cNvSpPr/>
                  <p:nvPr/>
                </p:nvSpPr>
                <p:spPr>
                  <a:xfrm>
                    <a:off x="2905125" y="838199"/>
                    <a:ext cx="1971675" cy="798992"/>
                  </a:xfrm>
                  <a:prstGeom prst="ellips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6"/>
                  </a:lnRef>
                  <a:fillRef idx="1">
                    <a:schemeClr val="lt1"/>
                  </a:fillRef>
                  <a:effectRef idx="0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>
                      <a:lnSpc>
                        <a:spcPct val="115000"/>
                      </a:lnSpc>
                      <a:spcAft>
                        <a:spcPts val="0"/>
                      </a:spcAft>
                    </a:pPr>
                    <a:r>
                      <a:rPr lang="fr-FR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Consulter compte via un GAB</a:t>
                    </a:r>
                    <a:r>
                      <a:rPr lang="fr-FR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 </a:t>
                    </a:r>
                    <a:endParaRPr lang="fr-FR" sz="1100" dirty="0">
                      <a:effectLst/>
                      <a:ea typeface="Times New Roman" panose="02020603050405020304" pitchFamily="18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31" name="Zone de texte 2"/>
                <p:cNvSpPr txBox="1">
                  <a:spLocks noChangeArrowheads="1"/>
                </p:cNvSpPr>
                <p:nvPr/>
              </p:nvSpPr>
              <p:spPr bwMode="auto">
                <a:xfrm>
                  <a:off x="193960" y="933883"/>
                  <a:ext cx="1320514" cy="2832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200"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Client banque</a:t>
                  </a:r>
                  <a:endParaRPr lang="fr-FR" sz="110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32" name="Connecteur droit 31"/>
                <p:cNvCxnSpPr/>
                <p:nvPr/>
              </p:nvCxnSpPr>
              <p:spPr>
                <a:xfrm>
                  <a:off x="781050" y="571500"/>
                  <a:ext cx="733425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29" name="Image 28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3875" y="180975"/>
                <a:ext cx="514350" cy="762000"/>
              </a:xfrm>
              <a:prstGeom prst="rect">
                <a:avLst/>
              </a:prstGeom>
            </p:spPr>
          </p:pic>
        </p:grpSp>
        <p:sp>
          <p:nvSpPr>
            <p:cNvPr id="40" name="Zone de texte 2"/>
            <p:cNvSpPr txBox="1">
              <a:spLocks noChangeArrowheads="1"/>
            </p:cNvSpPr>
            <p:nvPr/>
          </p:nvSpPr>
          <p:spPr bwMode="auto">
            <a:xfrm>
              <a:off x="3872189" y="3077076"/>
              <a:ext cx="3403976" cy="19952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0"/>
                </a:spcAft>
              </a:pPr>
              <a:r>
                <a:rPr lang="fr-FR" sz="11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Système  de gestion de la consultation de comptes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9840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4039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3. Relation de généralisation (suite)</a:t>
            </a: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Lorsqu'un </a:t>
            </a:r>
            <a:r>
              <a:rPr lang="fr-FR" sz="2100" b="1" dirty="0">
                <a:latin typeface="+mj-lt"/>
              </a:rPr>
              <a:t>cas d’utilisation </a:t>
            </a:r>
            <a:r>
              <a:rPr lang="fr-FR" sz="2100" dirty="0">
                <a:latin typeface="+mj-lt"/>
              </a:rPr>
              <a:t>est </a:t>
            </a:r>
            <a:r>
              <a:rPr lang="fr-FR" sz="2100" b="1" dirty="0">
                <a:latin typeface="+mj-lt"/>
              </a:rPr>
              <a:t>trop complexe </a:t>
            </a:r>
            <a:r>
              <a:rPr lang="fr-FR" sz="2100" dirty="0">
                <a:latin typeface="+mj-lt"/>
              </a:rPr>
              <a:t>ou fait </a:t>
            </a:r>
            <a:r>
              <a:rPr lang="fr-FR" sz="2100" b="1" dirty="0">
                <a:latin typeface="+mj-lt"/>
              </a:rPr>
              <a:t>intervenir</a:t>
            </a:r>
            <a:r>
              <a:rPr lang="fr-FR" sz="2100" dirty="0">
                <a:latin typeface="+mj-lt"/>
              </a:rPr>
              <a:t> un trop grand nombre d’</a:t>
            </a:r>
            <a:r>
              <a:rPr lang="fr-FR" sz="2100" b="1" dirty="0">
                <a:latin typeface="+mj-lt"/>
              </a:rPr>
              <a:t>actions</a:t>
            </a:r>
            <a:r>
              <a:rPr lang="fr-FR" sz="2100" dirty="0">
                <a:latin typeface="+mj-lt"/>
              </a:rPr>
              <a:t>, on peut </a:t>
            </a:r>
            <a:r>
              <a:rPr lang="fr-FR" sz="2100" b="1" dirty="0">
                <a:latin typeface="+mj-lt"/>
              </a:rPr>
              <a:t>procéder</a:t>
            </a:r>
            <a:r>
              <a:rPr lang="fr-FR" sz="2100" dirty="0">
                <a:latin typeface="+mj-lt"/>
              </a:rPr>
              <a:t> à sa </a:t>
            </a:r>
            <a:r>
              <a:rPr lang="fr-FR" sz="2100" b="1" dirty="0">
                <a:latin typeface="+mj-lt"/>
              </a:rPr>
              <a:t>décomposition</a:t>
            </a:r>
            <a:r>
              <a:rPr lang="fr-FR" sz="2100" dirty="0">
                <a:latin typeface="+mj-lt"/>
              </a:rPr>
              <a:t> en </a:t>
            </a:r>
            <a:r>
              <a:rPr lang="fr-FR" sz="2100" b="1" dirty="0">
                <a:latin typeface="+mj-lt"/>
              </a:rPr>
              <a:t>cas d’utilisation </a:t>
            </a:r>
            <a:r>
              <a:rPr lang="fr-FR" sz="2100" dirty="0">
                <a:latin typeface="+mj-lt"/>
              </a:rPr>
              <a:t>plus </a:t>
            </a:r>
            <a:r>
              <a:rPr lang="fr-FR" sz="2100" b="1" dirty="0">
                <a:latin typeface="+mj-lt"/>
              </a:rPr>
              <a:t>simples</a:t>
            </a:r>
            <a:r>
              <a:rPr lang="fr-FR" sz="2100" dirty="0">
                <a:latin typeface="+mj-lt"/>
              </a:rPr>
              <a:t>. En effet, les </a:t>
            </a:r>
            <a:r>
              <a:rPr lang="fr-FR" sz="2100" b="1" dirty="0">
                <a:latin typeface="+mj-lt"/>
              </a:rPr>
              <a:t>inclusions</a:t>
            </a:r>
            <a:r>
              <a:rPr lang="fr-FR" sz="2100" dirty="0">
                <a:latin typeface="+mj-lt"/>
              </a:rPr>
              <a:t> permettent essentiellement de </a:t>
            </a:r>
            <a:r>
              <a:rPr lang="fr-FR" sz="2100" b="1" dirty="0">
                <a:latin typeface="+mj-lt"/>
              </a:rPr>
              <a:t>factoriser</a:t>
            </a:r>
            <a:r>
              <a:rPr lang="fr-FR" sz="2100" dirty="0">
                <a:latin typeface="+mj-lt"/>
              </a:rPr>
              <a:t> une partie de la </a:t>
            </a:r>
            <a:r>
              <a:rPr lang="fr-FR" sz="2100" b="1" dirty="0">
                <a:latin typeface="+mj-lt"/>
              </a:rPr>
              <a:t>description</a:t>
            </a:r>
            <a:r>
              <a:rPr lang="fr-FR" sz="2100" dirty="0">
                <a:latin typeface="+mj-lt"/>
              </a:rPr>
              <a:t> d'un </a:t>
            </a:r>
            <a:r>
              <a:rPr lang="fr-FR" sz="2100" b="1" dirty="0">
                <a:latin typeface="+mj-lt"/>
              </a:rPr>
              <a:t>cas d'utilisation </a:t>
            </a:r>
            <a:r>
              <a:rPr lang="fr-FR" sz="2100" dirty="0">
                <a:latin typeface="+mj-lt"/>
              </a:rPr>
              <a:t>qui serait </a:t>
            </a:r>
            <a:r>
              <a:rPr lang="fr-FR" sz="2100" b="1" dirty="0">
                <a:latin typeface="+mj-lt"/>
              </a:rPr>
              <a:t>commune</a:t>
            </a:r>
            <a:r>
              <a:rPr lang="fr-FR" sz="2100" dirty="0">
                <a:latin typeface="+mj-lt"/>
              </a:rPr>
              <a:t> à d'autres </a:t>
            </a:r>
            <a:r>
              <a:rPr lang="fr-FR" sz="2100" b="1" dirty="0">
                <a:latin typeface="+mj-lt"/>
              </a:rPr>
              <a:t>cas d'utilisation</a:t>
            </a:r>
            <a:r>
              <a:rPr lang="fr-FR" sz="2100" dirty="0">
                <a:latin typeface="+mj-lt"/>
              </a:rPr>
              <a:t>. En d’autres termes, les </a:t>
            </a:r>
            <a:r>
              <a:rPr lang="fr-FR" sz="2100" b="1" dirty="0">
                <a:latin typeface="+mj-lt"/>
              </a:rPr>
              <a:t>inclusions</a:t>
            </a:r>
            <a:r>
              <a:rPr lang="fr-FR" sz="2100" dirty="0">
                <a:latin typeface="+mj-lt"/>
              </a:rPr>
              <a:t> permettent de </a:t>
            </a:r>
            <a:r>
              <a:rPr lang="fr-FR" sz="2100" b="1" dirty="0">
                <a:latin typeface="+mj-lt"/>
              </a:rPr>
              <a:t>décomposer</a:t>
            </a:r>
            <a:r>
              <a:rPr lang="fr-FR" sz="2100" dirty="0">
                <a:latin typeface="+mj-lt"/>
              </a:rPr>
              <a:t> un cas </a:t>
            </a:r>
            <a:r>
              <a:rPr lang="fr-FR" sz="2100" b="1" dirty="0">
                <a:latin typeface="+mj-lt"/>
              </a:rPr>
              <a:t>complexe</a:t>
            </a:r>
            <a:r>
              <a:rPr lang="fr-FR" sz="2100" dirty="0">
                <a:latin typeface="+mj-lt"/>
              </a:rPr>
              <a:t> en sous </a:t>
            </a:r>
            <a:r>
              <a:rPr lang="fr-FR" sz="2100" b="1" dirty="0">
                <a:latin typeface="+mj-lt"/>
              </a:rPr>
              <a:t>cas</a:t>
            </a:r>
            <a:r>
              <a:rPr lang="fr-FR" sz="2100" dirty="0">
                <a:latin typeface="+mj-lt"/>
              </a:rPr>
              <a:t> plus </a:t>
            </a:r>
            <a:r>
              <a:rPr lang="fr-FR" sz="2100" b="1" dirty="0">
                <a:latin typeface="+mj-lt"/>
              </a:rPr>
              <a:t>simples</a:t>
            </a:r>
            <a:r>
              <a:rPr lang="fr-FR" sz="2100" dirty="0">
                <a:latin typeface="+mj-lt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fr-FR" sz="2100" b="1" dirty="0">
                <a:latin typeface="+mj-lt"/>
              </a:rPr>
              <a:t>Exemple</a:t>
            </a:r>
            <a:r>
              <a:rPr lang="fr-FR" sz="2100" dirty="0">
                <a:latin typeface="+mj-lt"/>
              </a:rPr>
              <a:t> : </a:t>
            </a:r>
            <a:r>
              <a:rPr lang="fr-FR" sz="2100" b="1" dirty="0">
                <a:latin typeface="+mj-lt"/>
              </a:rPr>
              <a:t>Relations</a:t>
            </a:r>
            <a:r>
              <a:rPr lang="fr-FR" sz="2100" dirty="0">
                <a:latin typeface="+mj-lt"/>
              </a:rPr>
              <a:t> entre </a:t>
            </a:r>
            <a:r>
              <a:rPr lang="fr-FR" sz="2100" b="1" dirty="0">
                <a:latin typeface="+mj-lt"/>
              </a:rPr>
              <a:t>cas</a:t>
            </a:r>
            <a:r>
              <a:rPr lang="fr-FR" sz="2100" dirty="0">
                <a:latin typeface="+mj-lt"/>
              </a:rPr>
              <a:t> pour </a:t>
            </a:r>
            <a:r>
              <a:rPr lang="fr-FR" sz="2100" b="1" dirty="0">
                <a:latin typeface="+mj-lt"/>
              </a:rPr>
              <a:t>décomposer</a:t>
            </a:r>
            <a:r>
              <a:rPr lang="fr-FR" sz="2100" dirty="0">
                <a:latin typeface="+mj-lt"/>
              </a:rPr>
              <a:t> un cas </a:t>
            </a:r>
            <a:r>
              <a:rPr lang="fr-FR" sz="2100" b="1" dirty="0">
                <a:latin typeface="+mj-lt"/>
              </a:rPr>
              <a:t>complexe</a:t>
            </a:r>
            <a:endParaRPr lang="fr-FR" sz="2100" b="1" dirty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838200" y="4953000"/>
            <a:ext cx="6790106" cy="1848656"/>
            <a:chOff x="838200" y="5009344"/>
            <a:chExt cx="6790106" cy="1848656"/>
          </a:xfrm>
        </p:grpSpPr>
        <p:sp>
          <p:nvSpPr>
            <p:cNvPr id="2" name="Rectangle 1"/>
            <p:cNvSpPr/>
            <p:nvPr/>
          </p:nvSpPr>
          <p:spPr>
            <a:xfrm>
              <a:off x="1763316" y="5009344"/>
              <a:ext cx="5864990" cy="1848656"/>
            </a:xfrm>
            <a:prstGeom prst="rect">
              <a:avLst/>
            </a:prstGeom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5" name="Groupe 24"/>
            <p:cNvGrpSpPr/>
            <p:nvPr/>
          </p:nvGrpSpPr>
          <p:grpSpPr>
            <a:xfrm>
              <a:off x="838200" y="5274466"/>
              <a:ext cx="6664119" cy="1545434"/>
              <a:chOff x="0" y="0"/>
              <a:chExt cx="5567947" cy="2562860"/>
            </a:xfrm>
          </p:grpSpPr>
          <p:grpSp>
            <p:nvGrpSpPr>
              <p:cNvPr id="26" name="Groupe 25"/>
              <p:cNvGrpSpPr/>
              <p:nvPr/>
            </p:nvGrpSpPr>
            <p:grpSpPr>
              <a:xfrm>
                <a:off x="0" y="0"/>
                <a:ext cx="5484495" cy="2280920"/>
                <a:chOff x="277289" y="284254"/>
                <a:chExt cx="5485335" cy="2281507"/>
              </a:xfrm>
            </p:grpSpPr>
            <p:grpSp>
              <p:nvGrpSpPr>
                <p:cNvPr id="52" name="Groupe 51"/>
                <p:cNvGrpSpPr/>
                <p:nvPr/>
              </p:nvGrpSpPr>
              <p:grpSpPr>
                <a:xfrm>
                  <a:off x="277289" y="284254"/>
                  <a:ext cx="5485335" cy="2281507"/>
                  <a:chOff x="410081" y="276087"/>
                  <a:chExt cx="5895381" cy="2215956"/>
                </a:xfrm>
              </p:grpSpPr>
              <p:grpSp>
                <p:nvGrpSpPr>
                  <p:cNvPr id="54" name="Groupe 53"/>
                  <p:cNvGrpSpPr/>
                  <p:nvPr/>
                </p:nvGrpSpPr>
                <p:grpSpPr>
                  <a:xfrm>
                    <a:off x="410081" y="276087"/>
                    <a:ext cx="5895381" cy="2215956"/>
                    <a:chOff x="410081" y="276087"/>
                    <a:chExt cx="5895381" cy="2215956"/>
                  </a:xfrm>
                </p:grpSpPr>
                <p:grpSp>
                  <p:nvGrpSpPr>
                    <p:cNvPr id="56" name="Groupe 55"/>
                    <p:cNvGrpSpPr/>
                    <p:nvPr/>
                  </p:nvGrpSpPr>
                  <p:grpSpPr>
                    <a:xfrm>
                      <a:off x="1497354" y="276087"/>
                      <a:ext cx="4808108" cy="1739698"/>
                      <a:chOff x="-18493" y="276087"/>
                      <a:chExt cx="5193568" cy="1739698"/>
                    </a:xfrm>
                  </p:grpSpPr>
                  <p:sp>
                    <p:nvSpPr>
                      <p:cNvPr id="59" name="Ellipse 58"/>
                      <p:cNvSpPr/>
                      <p:nvPr/>
                    </p:nvSpPr>
                    <p:spPr>
                      <a:xfrm>
                        <a:off x="3070983" y="276087"/>
                        <a:ext cx="2104092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 dirty="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Valider panier</a:t>
                        </a:r>
                        <a:endParaRPr lang="fr-FR" sz="1100" dirty="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60" name="Ellipse 59"/>
                      <p:cNvSpPr/>
                      <p:nvPr/>
                    </p:nvSpPr>
                    <p:spPr>
                      <a:xfrm>
                        <a:off x="-18493" y="1265508"/>
                        <a:ext cx="1971676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Passer commande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cxnSp>
                    <p:nvCxnSpPr>
                      <p:cNvPr id="61" name="Connecteur droit 60"/>
                      <p:cNvCxnSpPr>
                        <a:stCxn id="60" idx="7"/>
                        <a:endCxn id="59" idx="2"/>
                      </p:cNvCxnSpPr>
                      <p:nvPr/>
                    </p:nvCxnSpPr>
                    <p:spPr>
                      <a:xfrm flipV="1">
                        <a:off x="1664437" y="651226"/>
                        <a:ext cx="1406545" cy="72415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arrow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57" name="Zone de texte 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0081" y="2208833"/>
                      <a:ext cx="655242" cy="2832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rot="0" vert="horz" wrap="square" lIns="91440" tIns="45720" rIns="91440" bIns="45720" anchor="t" anchorCtr="0">
                      <a:noAutofit/>
                    </a:bodyPr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Client 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cxnSp>
                  <p:nvCxnSpPr>
                    <p:cNvPr id="58" name="Connecteur droit 57"/>
                    <p:cNvCxnSpPr>
                      <a:stCxn id="55" idx="3"/>
                      <a:endCxn id="60" idx="2"/>
                    </p:cNvCxnSpPr>
                    <p:nvPr/>
                  </p:nvCxnSpPr>
                  <p:spPr>
                    <a:xfrm flipV="1">
                      <a:off x="924431" y="1640647"/>
                      <a:ext cx="572922" cy="18095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pic>
                <p:nvPicPr>
                  <p:cNvPr id="55" name="Image 54"/>
                  <p:cNvPicPr>
                    <a:picLocks noChangeAspect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10081" y="1277742"/>
                    <a:ext cx="514350" cy="762000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53" name="Zone de texte 2"/>
                <p:cNvSpPr txBox="1">
                  <a:spLocks noChangeArrowheads="1"/>
                </p:cNvSpPr>
                <p:nvPr/>
              </p:nvSpPr>
              <p:spPr bwMode="auto">
                <a:xfrm rot="20410951">
                  <a:off x="2814188" y="659194"/>
                  <a:ext cx="828676" cy="28575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100" dirty="0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« </a:t>
                  </a:r>
                  <a:r>
                    <a:rPr lang="fr-FR" sz="1100" dirty="0" err="1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include</a:t>
                  </a:r>
                  <a:r>
                    <a:rPr lang="fr-FR" sz="1100" dirty="0">
                      <a:effectLst/>
                      <a:latin typeface="Calibri" panose="020F050202020403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 » </a:t>
                  </a:r>
                </a:p>
              </p:txBody>
            </p:sp>
          </p:grpSp>
          <p:sp>
            <p:nvSpPr>
              <p:cNvPr id="45" name="Ellipse 44"/>
              <p:cNvSpPr/>
              <p:nvPr/>
            </p:nvSpPr>
            <p:spPr>
              <a:xfrm>
                <a:off x="3743325" y="914400"/>
                <a:ext cx="1811655" cy="772160"/>
              </a:xfrm>
              <a:prstGeom prst="ellips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fr-FR" sz="120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S’authentifier</a:t>
                </a:r>
                <a:endParaRPr lang="fr-FR" sz="1100"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Ellipse 46"/>
              <p:cNvSpPr/>
              <p:nvPr/>
            </p:nvSpPr>
            <p:spPr>
              <a:xfrm>
                <a:off x="3756292" y="1790701"/>
                <a:ext cx="1811655" cy="772159"/>
              </a:xfrm>
              <a:prstGeom prst="ellips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fr-FR" sz="1200">
                    <a:effectLst/>
                    <a:latin typeface="Arial" panose="020B060402020202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Payer</a:t>
                </a:r>
                <a:endParaRPr lang="fr-FR" sz="1100"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48" name="Connecteur droit 47"/>
              <p:cNvCxnSpPr/>
              <p:nvPr/>
            </p:nvCxnSpPr>
            <p:spPr>
              <a:xfrm flipV="1">
                <a:off x="2705100" y="1362075"/>
                <a:ext cx="1033710" cy="0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lgDash"/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necteur droit 48"/>
              <p:cNvCxnSpPr>
                <a:endCxn id="47" idx="2"/>
              </p:cNvCxnSpPr>
              <p:nvPr/>
            </p:nvCxnSpPr>
            <p:spPr>
              <a:xfrm>
                <a:off x="2600325" y="1600200"/>
                <a:ext cx="1155967" cy="576581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lgDash"/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Zone de texte 2"/>
              <p:cNvSpPr txBox="1">
                <a:spLocks noChangeArrowheads="1"/>
              </p:cNvSpPr>
              <p:nvPr/>
            </p:nvSpPr>
            <p:spPr bwMode="auto">
              <a:xfrm>
                <a:off x="2772198" y="957285"/>
                <a:ext cx="828549" cy="285729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fr-FR" sz="110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« include » </a:t>
                </a:r>
              </a:p>
            </p:txBody>
          </p:sp>
          <p:sp>
            <p:nvSpPr>
              <p:cNvPr id="51" name="Zone de texte 2"/>
              <p:cNvSpPr txBox="1">
                <a:spLocks noChangeArrowheads="1"/>
              </p:cNvSpPr>
              <p:nvPr/>
            </p:nvSpPr>
            <p:spPr bwMode="auto">
              <a:xfrm rot="681338">
                <a:off x="2858457" y="1544002"/>
                <a:ext cx="828040" cy="285116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fr-FR" sz="11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« </a:t>
                </a:r>
                <a:r>
                  <a:rPr lang="fr-FR" sz="11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include</a:t>
                </a:r>
                <a:r>
                  <a:rPr lang="fr-FR" sz="11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 » </a:t>
                </a:r>
              </a:p>
            </p:txBody>
          </p:sp>
        </p:grpSp>
        <p:sp>
          <p:nvSpPr>
            <p:cNvPr id="62" name="Zone de texte 2"/>
            <p:cNvSpPr txBox="1">
              <a:spLocks noChangeArrowheads="1"/>
            </p:cNvSpPr>
            <p:nvPr/>
          </p:nvSpPr>
          <p:spPr bwMode="auto">
            <a:xfrm>
              <a:off x="2743200" y="5029200"/>
              <a:ext cx="3124200" cy="2286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fr-FR" sz="11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Système  de processus de commande en ligne</a:t>
              </a:r>
              <a:endParaRPr lang="fr-FR" sz="11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4228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acteurs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1059180"/>
            <a:ext cx="9144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La </a:t>
            </a:r>
            <a:r>
              <a:rPr lang="fr-FR" sz="2100" b="1" dirty="0">
                <a:latin typeface="+mj-lt"/>
              </a:rPr>
              <a:t>relation de généralisation</a:t>
            </a:r>
            <a:r>
              <a:rPr lang="fr-FR" sz="2100" dirty="0">
                <a:latin typeface="+mj-lt"/>
              </a:rPr>
              <a:t> est le </a:t>
            </a:r>
            <a:r>
              <a:rPr lang="fr-FR" sz="2100" b="1" dirty="0">
                <a:latin typeface="+mj-lt"/>
              </a:rPr>
              <a:t>seul</a:t>
            </a:r>
            <a:r>
              <a:rPr lang="fr-FR" sz="2100" dirty="0">
                <a:latin typeface="+mj-lt"/>
              </a:rPr>
              <a:t> type de relation </a:t>
            </a:r>
            <a:r>
              <a:rPr lang="fr-FR" sz="2100" b="1" dirty="0">
                <a:latin typeface="+mj-lt"/>
              </a:rPr>
              <a:t>possible</a:t>
            </a:r>
            <a:r>
              <a:rPr lang="fr-FR" sz="2100" dirty="0">
                <a:latin typeface="+mj-lt"/>
              </a:rPr>
              <a:t> entre </a:t>
            </a:r>
            <a:r>
              <a:rPr lang="fr-FR" sz="2100" b="1" dirty="0">
                <a:latin typeface="+mj-lt"/>
              </a:rPr>
              <a:t>deux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acteurs</a:t>
            </a:r>
            <a:r>
              <a:rPr lang="fr-FR" sz="2100" dirty="0">
                <a:latin typeface="+mj-lt"/>
              </a:rPr>
              <a:t>. Cette </a:t>
            </a:r>
            <a:r>
              <a:rPr lang="fr-FR" sz="2100" b="1" dirty="0">
                <a:latin typeface="+mj-lt"/>
              </a:rPr>
              <a:t>relation</a:t>
            </a:r>
            <a:r>
              <a:rPr lang="fr-FR" sz="2100" dirty="0">
                <a:latin typeface="+mj-lt"/>
              </a:rPr>
              <a:t> exprime le fait que l'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qui est du côté </a:t>
            </a:r>
            <a:r>
              <a:rPr lang="fr-FR" sz="2100" b="1" dirty="0">
                <a:latin typeface="+mj-lt"/>
              </a:rPr>
              <a:t>opposé</a:t>
            </a:r>
            <a:r>
              <a:rPr lang="fr-FR" sz="2100" dirty="0">
                <a:latin typeface="+mj-lt"/>
              </a:rPr>
              <a:t> à la </a:t>
            </a:r>
            <a:r>
              <a:rPr lang="fr-FR" sz="2100" b="1" dirty="0">
                <a:latin typeface="+mj-lt"/>
              </a:rPr>
              <a:t>pointe</a:t>
            </a:r>
            <a:r>
              <a:rPr lang="fr-FR" sz="2100" dirty="0">
                <a:latin typeface="+mj-lt"/>
              </a:rPr>
              <a:t> de la </a:t>
            </a:r>
            <a:r>
              <a:rPr lang="fr-FR" sz="2100" b="1" dirty="0">
                <a:latin typeface="+mj-lt"/>
              </a:rPr>
              <a:t>flèche</a:t>
            </a:r>
            <a:r>
              <a:rPr lang="fr-FR" sz="2100" dirty="0">
                <a:latin typeface="+mj-lt"/>
              </a:rPr>
              <a:t> (acteur </a:t>
            </a:r>
            <a:r>
              <a:rPr lang="fr-FR" sz="2100" b="1" dirty="0">
                <a:latin typeface="+mj-lt"/>
              </a:rPr>
              <a:t>B</a:t>
            </a:r>
            <a:r>
              <a:rPr lang="fr-FR" sz="2100" dirty="0">
                <a:latin typeface="+mj-lt"/>
              </a:rPr>
              <a:t>) est </a:t>
            </a:r>
            <a:r>
              <a:rPr lang="fr-FR" sz="2100" b="1" dirty="0">
                <a:latin typeface="+mj-lt"/>
              </a:rPr>
              <a:t>spécialisé</a:t>
            </a:r>
            <a:r>
              <a:rPr lang="fr-FR" sz="2100" dirty="0">
                <a:latin typeface="+mj-lt"/>
              </a:rPr>
              <a:t> dans le sens où il </a:t>
            </a:r>
            <a:r>
              <a:rPr lang="fr-FR" sz="2100" b="1" dirty="0">
                <a:latin typeface="+mj-lt"/>
              </a:rPr>
              <a:t>peut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réaliser</a:t>
            </a:r>
            <a:r>
              <a:rPr lang="fr-FR" sz="2100" dirty="0">
                <a:latin typeface="+mj-lt"/>
              </a:rPr>
              <a:t> tout ce que l'acteur le </a:t>
            </a:r>
            <a:r>
              <a:rPr lang="fr-FR" sz="2100" b="1" dirty="0">
                <a:latin typeface="+mj-lt"/>
              </a:rPr>
              <a:t>plus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général</a:t>
            </a:r>
            <a:r>
              <a:rPr lang="fr-FR" sz="2100" dirty="0">
                <a:latin typeface="+mj-lt"/>
              </a:rPr>
              <a:t> (acteur </a:t>
            </a:r>
            <a:r>
              <a:rPr lang="fr-FR" sz="2100" b="1" dirty="0">
                <a:latin typeface="+mj-lt"/>
              </a:rPr>
              <a:t>A</a:t>
            </a:r>
            <a:r>
              <a:rPr lang="fr-FR" sz="2100" dirty="0">
                <a:latin typeface="+mj-lt"/>
              </a:rPr>
              <a:t>) peut </a:t>
            </a:r>
            <a:r>
              <a:rPr lang="fr-FR" sz="2100" b="1" dirty="0">
                <a:latin typeface="+mj-lt"/>
              </a:rPr>
              <a:t>réaliser</a:t>
            </a:r>
            <a:r>
              <a:rPr lang="fr-FR" sz="2100" dirty="0">
                <a:latin typeface="+mj-lt"/>
              </a:rPr>
              <a:t>, </a:t>
            </a:r>
            <a:r>
              <a:rPr lang="fr-FR" sz="2100" b="1" dirty="0">
                <a:latin typeface="+mj-lt"/>
              </a:rPr>
              <a:t>plus d'autres fonctionnalités</a:t>
            </a:r>
            <a:r>
              <a:rPr lang="fr-FR" sz="2100" dirty="0">
                <a:latin typeface="+mj-lt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fr-FR" sz="1000" dirty="0">
              <a:latin typeface="+mj-lt"/>
            </a:endParaRP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La </a:t>
            </a:r>
            <a:r>
              <a:rPr lang="fr-FR" sz="2100" b="1" dirty="0">
                <a:latin typeface="+mj-lt"/>
              </a:rPr>
              <a:t>relation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de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généralisation</a:t>
            </a:r>
            <a:r>
              <a:rPr lang="fr-FR" sz="2100" dirty="0">
                <a:latin typeface="+mj-lt"/>
              </a:rPr>
              <a:t> entre </a:t>
            </a:r>
            <a:r>
              <a:rPr lang="fr-FR" sz="2100" b="1" dirty="0">
                <a:latin typeface="+mj-lt"/>
              </a:rPr>
              <a:t>acteurs</a:t>
            </a:r>
            <a:r>
              <a:rPr lang="fr-FR" sz="2100" dirty="0">
                <a:latin typeface="+mj-lt"/>
              </a:rPr>
              <a:t> est </a:t>
            </a:r>
            <a:r>
              <a:rPr lang="fr-FR" sz="2100" b="1" dirty="0">
                <a:latin typeface="+mj-lt"/>
              </a:rPr>
              <a:t>symbolisée</a:t>
            </a:r>
            <a:r>
              <a:rPr lang="fr-FR" sz="2100" dirty="0">
                <a:latin typeface="+mj-lt"/>
              </a:rPr>
              <a:t> par un </a:t>
            </a:r>
            <a:r>
              <a:rPr lang="fr-FR" sz="2100" b="1" dirty="0">
                <a:latin typeface="+mj-lt"/>
              </a:rPr>
              <a:t>trait plein </a:t>
            </a:r>
            <a:r>
              <a:rPr lang="fr-FR" sz="2100" dirty="0">
                <a:latin typeface="+mj-lt"/>
              </a:rPr>
              <a:t>avec une </a:t>
            </a:r>
            <a:r>
              <a:rPr lang="fr-FR" sz="2100" b="1" dirty="0">
                <a:latin typeface="+mj-lt"/>
              </a:rPr>
              <a:t>flèche triangulaire creuse </a:t>
            </a:r>
            <a:r>
              <a:rPr lang="fr-FR" sz="2100" dirty="0">
                <a:latin typeface="+mj-lt"/>
              </a:rPr>
              <a:t>indiquant l'</a:t>
            </a:r>
            <a:r>
              <a:rPr lang="fr-FR" sz="2100" b="1" dirty="0">
                <a:latin typeface="+mj-lt"/>
              </a:rPr>
              <a:t>acteur</a:t>
            </a:r>
            <a:r>
              <a:rPr lang="fr-FR" sz="2100" dirty="0">
                <a:latin typeface="+mj-lt"/>
              </a:rPr>
              <a:t> le </a:t>
            </a:r>
            <a:r>
              <a:rPr lang="fr-FR" sz="2100" b="1" dirty="0">
                <a:latin typeface="+mj-lt"/>
              </a:rPr>
              <a:t>plus général</a:t>
            </a:r>
            <a:r>
              <a:rPr lang="fr-FR" sz="2100" dirty="0">
                <a:latin typeface="+mj-lt"/>
              </a:rPr>
              <a:t>.</a:t>
            </a:r>
          </a:p>
        </p:txBody>
      </p:sp>
      <p:grpSp>
        <p:nvGrpSpPr>
          <p:cNvPr id="16" name="Groupe 15"/>
          <p:cNvGrpSpPr/>
          <p:nvPr/>
        </p:nvGrpSpPr>
        <p:grpSpPr>
          <a:xfrm>
            <a:off x="3962400" y="4361709"/>
            <a:ext cx="1219200" cy="2345104"/>
            <a:chOff x="85725" y="0"/>
            <a:chExt cx="785409" cy="2377160"/>
          </a:xfrm>
        </p:grpSpPr>
        <p:grpSp>
          <p:nvGrpSpPr>
            <p:cNvPr id="17" name="Groupe 16"/>
            <p:cNvGrpSpPr/>
            <p:nvPr/>
          </p:nvGrpSpPr>
          <p:grpSpPr>
            <a:xfrm>
              <a:off x="85728" y="0"/>
              <a:ext cx="785406" cy="1483512"/>
              <a:chOff x="2313379" y="-111134"/>
              <a:chExt cx="844265" cy="1442882"/>
            </a:xfrm>
          </p:grpSpPr>
          <p:grpSp>
            <p:nvGrpSpPr>
              <p:cNvPr id="20" name="Groupe 19"/>
              <p:cNvGrpSpPr/>
              <p:nvPr/>
            </p:nvGrpSpPr>
            <p:grpSpPr>
              <a:xfrm>
                <a:off x="2313379" y="384063"/>
                <a:ext cx="844265" cy="947685"/>
                <a:chOff x="2313379" y="384063"/>
                <a:chExt cx="844265" cy="947685"/>
              </a:xfrm>
            </p:grpSpPr>
            <p:grpSp>
              <p:nvGrpSpPr>
                <p:cNvPr id="22" name="Groupe 21"/>
                <p:cNvGrpSpPr/>
                <p:nvPr/>
              </p:nvGrpSpPr>
              <p:grpSpPr>
                <a:xfrm>
                  <a:off x="2525462" y="630132"/>
                  <a:ext cx="328449" cy="701616"/>
                  <a:chOff x="1010986" y="630132"/>
                  <a:chExt cx="328449" cy="701616"/>
                </a:xfrm>
              </p:grpSpPr>
              <p:cxnSp>
                <p:nvCxnSpPr>
                  <p:cNvPr id="24" name="Connecteur droit 23"/>
                  <p:cNvCxnSpPr/>
                  <p:nvPr/>
                </p:nvCxnSpPr>
                <p:spPr>
                  <a:xfrm>
                    <a:off x="1177676" y="776873"/>
                    <a:ext cx="0" cy="554875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5" name="Triangle isocèle 24"/>
                  <p:cNvSpPr/>
                  <p:nvPr/>
                </p:nvSpPr>
                <p:spPr>
                  <a:xfrm>
                    <a:off x="1010986" y="630132"/>
                    <a:ext cx="328449" cy="146715"/>
                  </a:xfrm>
                  <a:prstGeom prst="triangle">
                    <a:avLst/>
                  </a:prstGeom>
                  <a:noFill/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fr-FR"/>
                  </a:p>
                </p:txBody>
              </p:sp>
            </p:grpSp>
            <p:sp>
              <p:nvSpPr>
                <p:cNvPr id="23" name="Zone de texte 2"/>
                <p:cNvSpPr txBox="1">
                  <a:spLocks noChangeArrowheads="1"/>
                </p:cNvSpPr>
                <p:nvPr/>
              </p:nvSpPr>
              <p:spPr bwMode="auto">
                <a:xfrm>
                  <a:off x="2313379" y="384063"/>
                  <a:ext cx="844265" cy="2832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noAutofit/>
                </a:bodyPr>
                <a:lstStyle/>
                <a:p>
                  <a:pPr algn="ctr"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fr-FR" sz="1200" dirty="0"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  <a:cs typeface="Arial" panose="020B0604020202020204" pitchFamily="34" charset="0"/>
                    </a:rPr>
                    <a:t>Acteur A</a:t>
                  </a:r>
                  <a:endParaRPr lang="fr-FR" sz="11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endParaRPr>
                </a:p>
              </p:txBody>
            </p:sp>
          </p:grpSp>
          <p:pic>
            <p:nvPicPr>
              <p:cNvPr id="21" name="Image 2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96713" y="-111134"/>
                <a:ext cx="385718" cy="571434"/>
              </a:xfrm>
              <a:prstGeom prst="rect">
                <a:avLst/>
              </a:prstGeom>
            </p:spPr>
          </p:pic>
        </p:grpSp>
        <p:pic>
          <p:nvPicPr>
            <p:cNvPr id="18" name="Imag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175" y="1526219"/>
              <a:ext cx="358140" cy="587375"/>
            </a:xfrm>
            <a:prstGeom prst="rect">
              <a:avLst/>
            </a:prstGeom>
          </p:spPr>
        </p:pic>
        <p:sp>
          <p:nvSpPr>
            <p:cNvPr id="19" name="Zone de texte 2"/>
            <p:cNvSpPr txBox="1">
              <a:spLocks noChangeArrowheads="1"/>
            </p:cNvSpPr>
            <p:nvPr/>
          </p:nvSpPr>
          <p:spPr bwMode="auto">
            <a:xfrm>
              <a:off x="85725" y="2085975"/>
              <a:ext cx="784860" cy="291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20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Acteur B</a:t>
              </a:r>
              <a:endParaRPr lang="fr-FR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71304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 Relations entre cas d’utilisation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0" y="990600"/>
            <a:ext cx="91440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400" b="1" dirty="0">
                <a:latin typeface="Andalus" panose="02020603050405020304" pitchFamily="18" charset="-78"/>
                <a:cs typeface="Andalus" panose="02020603050405020304" pitchFamily="18" charset="-78"/>
              </a:rPr>
              <a:t>Exemple : </a:t>
            </a:r>
            <a:r>
              <a:rPr lang="fr-FR" sz="2400" dirty="0">
                <a:latin typeface="Andalus" panose="02020603050405020304" pitchFamily="18" charset="-78"/>
                <a:cs typeface="Andalus" panose="02020603050405020304" pitchFamily="18" charset="-78"/>
              </a:rPr>
              <a:t>Relations entre cas dans un diagramme de cas d’utilisation</a:t>
            </a:r>
          </a:p>
        </p:txBody>
      </p:sp>
      <p:pic>
        <p:nvPicPr>
          <p:cNvPr id="25" name="Image 2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524000"/>
            <a:ext cx="7924800" cy="44854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4576" y="6064399"/>
            <a:ext cx="8744624" cy="73866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5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5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just"/>
            <a:r>
              <a:rPr lang="fr-FR" sz="2100" dirty="0">
                <a:latin typeface="+mj-lt"/>
              </a:rPr>
              <a:t>Les </a:t>
            </a:r>
            <a:r>
              <a:rPr lang="fr-FR" sz="2100" b="1" dirty="0">
                <a:latin typeface="+mj-lt"/>
              </a:rPr>
              <a:t>cas d'utilisation ne</a:t>
            </a:r>
            <a:r>
              <a:rPr lang="fr-FR" sz="2100" dirty="0">
                <a:latin typeface="+mj-lt"/>
              </a:rPr>
              <a:t> sont </a:t>
            </a:r>
            <a:r>
              <a:rPr lang="fr-FR" sz="2100" b="1" dirty="0">
                <a:latin typeface="+mj-lt"/>
              </a:rPr>
              <a:t>pas</a:t>
            </a:r>
            <a:r>
              <a:rPr lang="fr-FR" sz="2100" dirty="0">
                <a:latin typeface="+mj-lt"/>
              </a:rPr>
              <a:t> </a:t>
            </a:r>
            <a:r>
              <a:rPr lang="fr-FR" sz="2100" b="1" dirty="0">
                <a:latin typeface="+mj-lt"/>
              </a:rPr>
              <a:t>séquentiels</a:t>
            </a:r>
            <a:r>
              <a:rPr lang="fr-FR" sz="2100" dirty="0">
                <a:latin typeface="+mj-lt"/>
              </a:rPr>
              <a:t> car un diagramme de cas d'utilisation </a:t>
            </a:r>
            <a:r>
              <a:rPr lang="fr-FR" sz="2100" b="1" dirty="0">
                <a:latin typeface="+mj-lt"/>
              </a:rPr>
              <a:t>ne comporte aucune </a:t>
            </a:r>
            <a:r>
              <a:rPr lang="fr-FR" sz="2100" dirty="0">
                <a:latin typeface="+mj-lt"/>
              </a:rPr>
              <a:t>représentation </a:t>
            </a:r>
            <a:r>
              <a:rPr lang="fr-FR" sz="2100" b="1" dirty="0">
                <a:latin typeface="+mj-lt"/>
              </a:rPr>
              <a:t>temporelle</a:t>
            </a:r>
            <a:r>
              <a:rPr lang="fr-FR" sz="21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2825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Description textuelle des cas d’utilisation 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0" y="1133862"/>
            <a:ext cx="9144000" cy="580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cas d'utilisation 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doivent être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décrits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de manière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précise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après leur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identification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description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repose sur 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notion de scénario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, qui représente une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séquence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spécifique d'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actions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du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début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à 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fin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du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cas d'utilisation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scénarios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doivent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décrire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de manière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détaillée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l'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interaction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entre l'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acteur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(utilisateur)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et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le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système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description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doit se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concentrer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sur 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actions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et 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étapes importantes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scénarios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ne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doivent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pas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se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focaliser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sur 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façon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dont le système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réalise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échanges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, mais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plutôt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sur l'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expérience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de l'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utilisateur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et les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résultats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attendus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b="1" dirty="0">
                <a:latin typeface="+mj-lt"/>
                <a:cs typeface="Andalus" panose="02020603050405020304" pitchFamily="18" charset="-78"/>
              </a:rPr>
              <a:t>UML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ne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propose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pas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présentation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standard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pour cette description textuelle.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Les travaux d'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Alistair </a:t>
            </a:r>
            <a:r>
              <a:rPr lang="fr-FR" sz="2100" b="1" dirty="0" err="1">
                <a:latin typeface="+mj-lt"/>
                <a:cs typeface="Andalus" panose="02020603050405020304" pitchFamily="18" charset="-78"/>
              </a:rPr>
              <a:t>Cockburn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 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sont une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référence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en 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matière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</a:p>
          <a:p>
            <a:pPr algn="just">
              <a:buClr>
                <a:schemeClr val="accent5">
                  <a:lumMod val="60000"/>
                  <a:lumOff val="40000"/>
                </a:schemeClr>
              </a:buClr>
            </a:pPr>
            <a:endParaRPr lang="fr-FR" sz="800" dirty="0">
              <a:latin typeface="+mj-lt"/>
              <a:cs typeface="Andalus" panose="02020603050405020304" pitchFamily="18" charset="-78"/>
            </a:endParaRPr>
          </a:p>
          <a:p>
            <a:pPr marL="342900" indent="-342900" algn="just"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fr-FR" sz="2100" dirty="0">
                <a:latin typeface="+mj-lt"/>
                <a:cs typeface="Andalus" panose="02020603050405020304" pitchFamily="18" charset="-78"/>
              </a:rPr>
              <a:t>La présentation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récapitulée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 dans la 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table suivante 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est basée sur les travaux d'</a:t>
            </a:r>
            <a:r>
              <a:rPr lang="fr-FR" sz="2100" b="1" dirty="0">
                <a:latin typeface="+mj-lt"/>
                <a:cs typeface="Andalus" panose="02020603050405020304" pitchFamily="18" charset="-78"/>
              </a:rPr>
              <a:t>Alistair </a:t>
            </a:r>
            <a:r>
              <a:rPr lang="fr-FR" sz="2100" b="1" dirty="0" err="1">
                <a:latin typeface="+mj-lt"/>
                <a:cs typeface="Andalus" panose="02020603050405020304" pitchFamily="18" charset="-78"/>
              </a:rPr>
              <a:t>Cockburn</a:t>
            </a:r>
            <a:r>
              <a:rPr lang="fr-FR" sz="2100" dirty="0">
                <a:latin typeface="+mj-lt"/>
                <a:cs typeface="Andalus" panose="02020603050405020304" pitchFamily="18" charset="-78"/>
              </a:rPr>
              <a:t>.</a:t>
            </a:r>
            <a:endParaRPr lang="fr-FR" sz="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96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Description textuelle des cas d’utilisation </a:t>
            </a:r>
          </a:p>
        </p:txBody>
      </p:sp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553602"/>
              </p:ext>
            </p:extLst>
          </p:nvPr>
        </p:nvGraphicFramePr>
        <p:xfrm>
          <a:off x="152400" y="1143000"/>
          <a:ext cx="8839200" cy="5335732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3839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994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029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Sommaire d’identification</a:t>
                      </a:r>
                      <a:endParaRPr lang="fr-FR" sz="1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45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Titre</a:t>
                      </a:r>
                      <a:endParaRPr lang="fr-FR" sz="1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Nom du cas d’utilisation</a:t>
                      </a:r>
                      <a:endParaRPr lang="fr-FR" sz="1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345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Résumé</a:t>
                      </a:r>
                      <a:endParaRPr lang="fr-FR" sz="1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But du cas d’utilisation</a:t>
                      </a:r>
                      <a:endParaRPr lang="fr-FR" sz="1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690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Acteurs</a:t>
                      </a:r>
                      <a:endParaRPr lang="fr-FR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Acteurs participants aux cas d’utilisation (principaux et secondaires)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029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Description des scénarios</a:t>
                      </a:r>
                      <a:endParaRPr lang="fr-FR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036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Préconditions</a:t>
                      </a:r>
                      <a:endParaRPr lang="fr-FR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Conditions décrivant dans quel état doit être le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système avant que le cas d’utilisation puisse être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déclenché</a:t>
                      </a:r>
                      <a:endParaRPr lang="fr-FR" sz="1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690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Scénario nominal</a:t>
                      </a:r>
                      <a:endParaRPr lang="fr-FR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Séquences d'actions associées au cas d'utilisation se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déroulant lorsqu'il n'y a pas d'erreurs</a:t>
                      </a:r>
                      <a:endParaRPr lang="fr-FR" sz="1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690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Enchaînements alternatifs</a:t>
                      </a:r>
                      <a:endParaRPr lang="fr-FR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C’est un embranchement dans un scénario nominal mais y revient toujours. 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4104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Enchainement d’erreurs (d’exception)</a:t>
                      </a:r>
                      <a:endParaRPr lang="fr-FR" sz="180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/>
                        </a:rPr>
                        <a:t>Séquences d'action conduisant à un échec. En d'autres termes, un scénario d’exception intervient quand une erreur se produit, le séquencement nominal s’interrompt, sans retour à l’enchaînement nominal.</a:t>
                      </a:r>
                      <a:endParaRPr lang="fr-FR" sz="1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690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8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PostConditions</a:t>
                      </a:r>
                      <a:endParaRPr lang="fr-FR" sz="1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Conditions décrivant l’état du système à l'issue des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différents scénarios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85367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Description textuelle des cas d’utilisation 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0" y="1059180"/>
            <a:ext cx="914400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3600" b="1" dirty="0">
                <a:latin typeface="Andalus" panose="02020603050405020304" pitchFamily="18" charset="-78"/>
                <a:cs typeface="Andalus" panose="02020603050405020304" pitchFamily="18" charset="-78"/>
              </a:rPr>
              <a:t>Exemple</a:t>
            </a:r>
          </a:p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 Soit le </a:t>
            </a:r>
            <a:r>
              <a:rPr lang="fr-FR" sz="2100" b="1" dirty="0">
                <a:latin typeface="+mj-lt"/>
              </a:rPr>
              <a:t>diagramme</a:t>
            </a:r>
            <a:r>
              <a:rPr lang="fr-FR" sz="2100" dirty="0">
                <a:latin typeface="+mj-lt"/>
              </a:rPr>
              <a:t> de cas d’utilisation d’un </a:t>
            </a:r>
            <a:r>
              <a:rPr lang="fr-FR" sz="2100" b="1" dirty="0">
                <a:latin typeface="+mj-lt"/>
              </a:rPr>
              <a:t>système de messagerie </a:t>
            </a:r>
            <a:r>
              <a:rPr lang="fr-FR" sz="2100" dirty="0">
                <a:latin typeface="+mj-lt"/>
              </a:rPr>
              <a:t>suivant :</a:t>
            </a:r>
          </a:p>
        </p:txBody>
      </p:sp>
      <p:grpSp>
        <p:nvGrpSpPr>
          <p:cNvPr id="6" name="Groupe 5"/>
          <p:cNvGrpSpPr/>
          <p:nvPr/>
        </p:nvGrpSpPr>
        <p:grpSpPr>
          <a:xfrm>
            <a:off x="990600" y="2438400"/>
            <a:ext cx="6781800" cy="3124200"/>
            <a:chOff x="0" y="0"/>
            <a:chExt cx="5895975" cy="2362200"/>
          </a:xfrm>
        </p:grpSpPr>
        <p:grpSp>
          <p:nvGrpSpPr>
            <p:cNvPr id="7" name="Groupe 6"/>
            <p:cNvGrpSpPr/>
            <p:nvPr/>
          </p:nvGrpSpPr>
          <p:grpSpPr>
            <a:xfrm>
              <a:off x="0" y="0"/>
              <a:ext cx="5895975" cy="2362200"/>
              <a:chOff x="0" y="0"/>
              <a:chExt cx="5895975" cy="2362200"/>
            </a:xfrm>
          </p:grpSpPr>
          <p:grpSp>
            <p:nvGrpSpPr>
              <p:cNvPr id="9" name="Groupe 8"/>
              <p:cNvGrpSpPr/>
              <p:nvPr/>
            </p:nvGrpSpPr>
            <p:grpSpPr>
              <a:xfrm>
                <a:off x="0" y="447675"/>
                <a:ext cx="5762625" cy="1725930"/>
                <a:chOff x="0" y="0"/>
                <a:chExt cx="5762625" cy="1725930"/>
              </a:xfrm>
            </p:grpSpPr>
            <p:grpSp>
              <p:nvGrpSpPr>
                <p:cNvPr id="11" name="Groupe 10"/>
                <p:cNvGrpSpPr/>
                <p:nvPr/>
              </p:nvGrpSpPr>
              <p:grpSpPr>
                <a:xfrm>
                  <a:off x="0" y="0"/>
                  <a:ext cx="5762625" cy="1725930"/>
                  <a:chOff x="112064" y="0"/>
                  <a:chExt cx="6193399" cy="1676342"/>
                </a:xfrm>
              </p:grpSpPr>
              <p:grpSp>
                <p:nvGrpSpPr>
                  <p:cNvPr id="17" name="Groupe 16"/>
                  <p:cNvGrpSpPr/>
                  <p:nvPr/>
                </p:nvGrpSpPr>
                <p:grpSpPr>
                  <a:xfrm>
                    <a:off x="112064" y="0"/>
                    <a:ext cx="6193399" cy="1676342"/>
                    <a:chOff x="112064" y="0"/>
                    <a:chExt cx="6193399" cy="1676342"/>
                  </a:xfrm>
                </p:grpSpPr>
                <p:grpSp>
                  <p:nvGrpSpPr>
                    <p:cNvPr id="19" name="Groupe 18"/>
                    <p:cNvGrpSpPr/>
                    <p:nvPr/>
                  </p:nvGrpSpPr>
                  <p:grpSpPr>
                    <a:xfrm>
                      <a:off x="1625791" y="0"/>
                      <a:ext cx="4679672" cy="1676342"/>
                      <a:chOff x="120240" y="0"/>
                      <a:chExt cx="5054835" cy="1676342"/>
                    </a:xfrm>
                  </p:grpSpPr>
                  <p:sp>
                    <p:nvSpPr>
                      <p:cNvPr id="22" name="Ellipse 21"/>
                      <p:cNvSpPr/>
                      <p:nvPr/>
                    </p:nvSpPr>
                    <p:spPr>
                      <a:xfrm>
                        <a:off x="3070983" y="276087"/>
                        <a:ext cx="2104092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S’authentifier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sp>
                    <p:nvSpPr>
                      <p:cNvPr id="23" name="Ellipse 22"/>
                      <p:cNvSpPr/>
                      <p:nvPr/>
                    </p:nvSpPr>
                    <p:spPr>
                      <a:xfrm>
                        <a:off x="120240" y="0"/>
                        <a:ext cx="1971675" cy="750277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Envoyer un e_mail</a:t>
                        </a: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 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  <p:cxnSp>
                    <p:nvCxnSpPr>
                      <p:cNvPr id="24" name="Connecteur droit 23"/>
                      <p:cNvCxnSpPr>
                        <a:stCxn id="23" idx="6"/>
                        <a:endCxn id="22" idx="2"/>
                      </p:cNvCxnSpPr>
                      <p:nvPr/>
                    </p:nvCxnSpPr>
                    <p:spPr>
                      <a:xfrm>
                        <a:off x="2091915" y="375139"/>
                        <a:ext cx="979068" cy="276087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arrow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5" name="Connecteur droit 24"/>
                      <p:cNvCxnSpPr>
                        <a:stCxn id="26" idx="6"/>
                      </p:cNvCxnSpPr>
                      <p:nvPr/>
                    </p:nvCxnSpPr>
                    <p:spPr>
                      <a:xfrm flipV="1">
                        <a:off x="2117508" y="750277"/>
                        <a:ext cx="1013736" cy="52657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  <a:prstDash val="lgDash"/>
                        <a:headEnd type="none" w="med" len="med"/>
                        <a:tailEnd type="arrow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6" name="Ellipse 25"/>
                      <p:cNvSpPr/>
                      <p:nvPr/>
                    </p:nvSpPr>
                    <p:spPr>
                      <a:xfrm>
                        <a:off x="145834" y="877350"/>
                        <a:ext cx="1971675" cy="798992"/>
                      </a:xfrm>
                      <a:prstGeom prst="ellips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6"/>
                      </a:lnRef>
                      <a:fillRef idx="1">
                        <a:schemeClr val="lt1"/>
                      </a:fillRef>
                      <a:effectRef idx="0">
                        <a:schemeClr val="accent6"/>
                      </a:effectRef>
                      <a:fontRef idx="minor">
                        <a:schemeClr val="dk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pPr algn="ctr">
                          <a:lnSpc>
                            <a:spcPct val="115000"/>
                          </a:lnSpc>
                          <a:spcAft>
                            <a:spcPts val="0"/>
                          </a:spcAft>
                        </a:pPr>
                        <a:r>
                          <a:rPr lang="fr-FR" sz="11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Gérer compte</a:t>
                        </a:r>
                        <a:r>
                          <a:rPr lang="fr-FR" sz="1200">
                            <a:effectLst/>
                            <a:latin typeface="Arial" panose="020B0604020202020204" pitchFamily="34" charset="0"/>
                            <a:ea typeface="Times New Roman" panose="02020603050405020304" pitchFamily="18" charset="0"/>
                            <a:cs typeface="Arial" panose="020B0604020202020204" pitchFamily="34" charset="0"/>
                          </a:rPr>
                          <a:t> </a:t>
                        </a:r>
                        <a:endParaRPr lang="fr-FR" sz="1100">
                          <a:effectLst/>
                          <a:ea typeface="Times New Roman" panose="02020603050405020304" pitchFamily="18" charset="0"/>
                          <a:cs typeface="Arial" panose="020B0604020202020204" pitchFamily="34" charset="0"/>
                        </a:endParaRPr>
                      </a:p>
                    </p:txBody>
                  </p:sp>
                </p:grpSp>
                <p:sp>
                  <p:nvSpPr>
                    <p:cNvPr id="20" name="Zone de texte 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12064" y="1128161"/>
                      <a:ext cx="1320514" cy="28321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rot="0" vert="horz" wrap="square" lIns="91440" tIns="45720" rIns="91440" bIns="45720" anchor="t" anchorCtr="0">
                      <a:noAutofit/>
                    </a:bodyPr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fr-FR" sz="12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Utilisateur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p:txBody>
                </p:sp>
                <p:cxnSp>
                  <p:nvCxnSpPr>
                    <p:cNvPr id="21" name="Connecteur droit 20"/>
                    <p:cNvCxnSpPr/>
                    <p:nvPr/>
                  </p:nvCxnSpPr>
                  <p:spPr>
                    <a:xfrm flipV="1">
                      <a:off x="1002685" y="384390"/>
                      <a:ext cx="623106" cy="342083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pic>
                <p:nvPicPr>
                  <p:cNvPr id="18" name="Image 17"/>
                  <p:cNvPicPr>
                    <a:picLocks noChangeAspect="1"/>
                  </p:cNvPicPr>
                  <p:nvPr/>
                </p:nvPicPr>
                <p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88335" y="336221"/>
                    <a:ext cx="514350" cy="76200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2" name="Groupe 11"/>
                <p:cNvGrpSpPr/>
                <p:nvPr/>
              </p:nvGrpSpPr>
              <p:grpSpPr>
                <a:xfrm>
                  <a:off x="828675" y="190500"/>
                  <a:ext cx="3152775" cy="1009650"/>
                  <a:chOff x="0" y="0"/>
                  <a:chExt cx="3152775" cy="1009650"/>
                </a:xfrm>
              </p:grpSpPr>
              <p:cxnSp>
                <p:nvCxnSpPr>
                  <p:cNvPr id="14" name="Connecteur droit 13"/>
                  <p:cNvCxnSpPr/>
                  <p:nvPr/>
                </p:nvCxnSpPr>
                <p:spPr>
                  <a:xfrm>
                    <a:off x="0" y="561975"/>
                    <a:ext cx="638175" cy="447675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" name="Zone de texte 2"/>
                  <p:cNvSpPr txBox="1">
                    <a:spLocks noChangeArrowheads="1"/>
                  </p:cNvSpPr>
                  <p:nvPr/>
                </p:nvSpPr>
                <p:spPr bwMode="auto">
                  <a:xfrm rot="1144316">
                    <a:off x="2324100" y="0"/>
                    <a:ext cx="828675" cy="285750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« include » </a:t>
                    </a:r>
                  </a:p>
                </p:txBody>
              </p:sp>
              <p:sp>
                <p:nvSpPr>
                  <p:cNvPr id="16" name="Zone de texte 2"/>
                  <p:cNvSpPr txBox="1">
                    <a:spLocks noChangeArrowheads="1"/>
                  </p:cNvSpPr>
                  <p:nvPr/>
                </p:nvSpPr>
                <p:spPr bwMode="auto">
                  <a:xfrm rot="19700280">
                    <a:off x="2219325" y="581025"/>
                    <a:ext cx="828675" cy="285750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rot="0" vert="horz" wrap="square" lIns="91440" tIns="45720" rIns="91440" bIns="45720" anchor="t" anchorCtr="0">
                    <a:noAutofit/>
                  </a:bodyPr>
                  <a:lstStyle/>
                  <a:p>
                    <a:pPr>
                      <a:lnSpc>
                        <a:spcPct val="115000"/>
                      </a:lnSpc>
                      <a:spcAft>
                        <a:spcPts val="1000"/>
                      </a:spcAft>
                    </a:pPr>
                    <a:r>
                      <a:rPr lang="fr-FR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a:t>« include » </a:t>
                    </a:r>
                  </a:p>
                </p:txBody>
              </p:sp>
            </p:grpSp>
          </p:grpSp>
          <p:sp>
            <p:nvSpPr>
              <p:cNvPr id="10" name="Rectangle 9"/>
              <p:cNvSpPr/>
              <p:nvPr/>
            </p:nvSpPr>
            <p:spPr>
              <a:xfrm>
                <a:off x="1133475" y="0"/>
                <a:ext cx="4762500" cy="2362200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r-FR"/>
              </a:p>
            </p:txBody>
          </p:sp>
        </p:grpSp>
        <p:sp>
          <p:nvSpPr>
            <p:cNvPr id="8" name="Zone de texte 2"/>
            <p:cNvSpPr txBox="1">
              <a:spLocks noChangeArrowheads="1"/>
            </p:cNvSpPr>
            <p:nvPr/>
          </p:nvSpPr>
          <p:spPr bwMode="auto">
            <a:xfrm>
              <a:off x="2638425" y="66675"/>
              <a:ext cx="1895475" cy="29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fr-FR" sz="120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Système de messagerie</a:t>
              </a:r>
              <a:endParaRPr lang="fr-FR" sz="110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182698" y="5641818"/>
            <a:ext cx="876300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100" dirty="0">
                <a:latin typeface="+mj-lt"/>
              </a:rPr>
              <a:t>La </a:t>
            </a:r>
            <a:r>
              <a:rPr lang="fr-FR" sz="2100" b="1" dirty="0">
                <a:latin typeface="+mj-lt"/>
              </a:rPr>
              <a:t>description textuelle </a:t>
            </a:r>
            <a:r>
              <a:rPr lang="fr-FR" sz="2100" dirty="0">
                <a:latin typeface="+mj-lt"/>
              </a:rPr>
              <a:t>récapitulée dans la table suivante </a:t>
            </a:r>
            <a:r>
              <a:rPr lang="fr-FR" sz="2100" b="1" dirty="0">
                <a:latin typeface="+mj-lt"/>
              </a:rPr>
              <a:t>montre</a:t>
            </a:r>
            <a:r>
              <a:rPr lang="fr-FR" sz="2100" dirty="0">
                <a:latin typeface="+mj-lt"/>
              </a:rPr>
              <a:t> une façon de </a:t>
            </a:r>
            <a:r>
              <a:rPr lang="fr-FR" sz="2100" b="1" dirty="0">
                <a:latin typeface="+mj-lt"/>
              </a:rPr>
              <a:t>décrire</a:t>
            </a:r>
            <a:r>
              <a:rPr lang="fr-FR" sz="2100" dirty="0">
                <a:latin typeface="+mj-lt"/>
              </a:rPr>
              <a:t> les </a:t>
            </a:r>
            <a:r>
              <a:rPr lang="fr-FR" sz="2100" b="1" dirty="0">
                <a:latin typeface="+mj-lt"/>
              </a:rPr>
              <a:t>interactions</a:t>
            </a:r>
            <a:r>
              <a:rPr lang="fr-FR" sz="2100" dirty="0">
                <a:latin typeface="+mj-lt"/>
              </a:rPr>
              <a:t> pour s’</a:t>
            </a:r>
            <a:r>
              <a:rPr lang="fr-FR" sz="2100" b="1" dirty="0">
                <a:latin typeface="+mj-lt"/>
              </a:rPr>
              <a:t>authentifier</a:t>
            </a:r>
            <a:r>
              <a:rPr lang="fr-FR" sz="2100" dirty="0"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52459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Description textuelle des cas d’utilisation </a:t>
            </a: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546660"/>
              </p:ext>
            </p:extLst>
          </p:nvPr>
        </p:nvGraphicFramePr>
        <p:xfrm>
          <a:off x="76200" y="1258386"/>
          <a:ext cx="8933180" cy="5312382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9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6094">
                <a:tc gridSpan="2">
                  <a:txBody>
                    <a:bodyPr/>
                    <a:lstStyle/>
                    <a:p>
                      <a:pPr marR="3556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Sommaire d’identification</a:t>
                      </a:r>
                      <a:endParaRPr lang="fr-FR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79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Titre</a:t>
                      </a:r>
                      <a:endParaRPr lang="fr-FR" sz="1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Authentification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29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Résumé</a:t>
                      </a:r>
                      <a:endParaRPr lang="fr-FR" sz="1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L'authentification est nécessaire pour garantir que seules les personnes autorisées puissent accéder au compte de messagerie et consulter les e-mails.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83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Acteurs</a:t>
                      </a:r>
                      <a:endParaRPr lang="fr-FR" sz="1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Personne qui souhaite accéder à ses e-mail via Gmail.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09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Description des scénarios </a:t>
                      </a:r>
                      <a:endParaRPr lang="fr-FR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90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Préconditions</a:t>
                      </a:r>
                      <a:endParaRPr lang="fr-FR" sz="1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L’utilisateur dispose d’un compte Gmail</a:t>
                      </a:r>
                      <a:r>
                        <a:rPr lang="fr-FR" sz="1700" baseline="0" dirty="0">
                          <a:effectLst/>
                        </a:rPr>
                        <a:t> valide.</a:t>
                      </a:r>
                      <a:endParaRPr lang="fr-FR" sz="1700" dirty="0">
                        <a:effectLst/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L’utilisateur a accès à un appareil connecté à Internet.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2302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Scénario nominal</a:t>
                      </a:r>
                      <a:endParaRPr lang="fr-FR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 L'utilisateur ouvre l'application Gmail sur son appareil.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 L'interface de connexion s'affiche, demandant à l'utilisateur de saisir son adresse e-mail et son mot de passe.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 L'utilisateur saisit son adresse e-mail associée à son compte Gmail.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 L'utilisateur saisit son mot de passe confidentiel.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 L'utilisateur clique sur le bouton "Se connecter" ou appuie sur la touche "Entrée".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 Le système vérifie les informations d'identification fournies par l'utilisateur. </a:t>
                      </a:r>
                      <a:r>
                        <a:rPr lang="fr-FR" sz="17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A1, E1</a:t>
                      </a:r>
                    </a:p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 Si les informations d'identification sont correctes, l'utilisateur est authentifié avec succès et accède à sa boîte de réception.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9997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24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/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/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Description textuelle des cas d’utilisation </a:t>
            </a:r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047293"/>
              </p:ext>
            </p:extLst>
          </p:nvPr>
        </p:nvGraphicFramePr>
        <p:xfrm>
          <a:off x="76200" y="1201632"/>
          <a:ext cx="8915400" cy="3278928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716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Scénario nominal (suite)</a:t>
                      </a:r>
                      <a:endParaRPr lang="fr-FR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 Les e-mails de l'utilisateur s'affichent, lui permettant de lire, envoyer ou gérer ses messages.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862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Scénario alternatif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            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b="1" dirty="0">
                          <a:effectLst/>
                        </a:rPr>
                        <a:t>A1</a:t>
                      </a:r>
                      <a:r>
                        <a:rPr lang="fr-FR" sz="1700" dirty="0">
                          <a:effectLst/>
                        </a:rPr>
                        <a:t>. </a:t>
                      </a:r>
                      <a:r>
                        <a:rPr lang="fr-FR" sz="1700" b="1" dirty="0">
                          <a:effectLst/>
                        </a:rPr>
                        <a:t>Échec de l'authentification 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L’enchaînement démarre après le </a:t>
                      </a:r>
                      <a:r>
                        <a:rPr lang="fr-FR" sz="1700" b="1" dirty="0">
                          <a:effectLst/>
                        </a:rPr>
                        <a:t>point 6 </a:t>
                      </a:r>
                      <a:r>
                        <a:rPr lang="fr-FR" sz="1700" dirty="0">
                          <a:effectLst/>
                        </a:rPr>
                        <a:t>de la séquence nominale 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fr-FR" sz="400" dirty="0">
                        <a:effectLst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1. Si les informations d'identification fournies par l'utilisateur sont incorrectes, le système affiche un message d'erreur indiquant que l'authentification a échoué.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2. L'utilisateur peut être invité à vérifier son adresse e-mail et son mot de passe, puis à réessayer l'authentification.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3. L'utilisateur peut également choisir de récupérer ou réinitialiser son mot de passe en suivant les procédures appropriées.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La séquence nominale reprend au </a:t>
                      </a:r>
                      <a:r>
                        <a:rPr lang="fr-FR" sz="17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point 3</a:t>
                      </a:r>
                      <a:r>
                        <a:rPr lang="fr-FR" sz="17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9084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60F36-3843-555B-4A7E-47C7022FE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Espace réservé du numéro de diapositive 88">
            <a:extLst>
              <a:ext uri="{FF2B5EF4-FFF2-40B4-BE49-F238E27FC236}">
                <a16:creationId xmlns:a16="http://schemas.microsoft.com/office/drawing/2014/main" id="{C01BFB64-1F4E-B51D-F3BA-96269036A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pPr>
              <a:defRPr/>
            </a:pPr>
            <a:fld id="{0D0AC5E0-3F12-458A-B0E6-0F494783596A}" type="slidenum">
              <a:rPr lang="fr-FR" sz="1400" b="1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fr-FR" sz="1400" b="1" dirty="0">
              <a:solidFill>
                <a:schemeClr val="tx1"/>
              </a:solidFill>
            </a:endParaRP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8DC17C87-1497-E447-98E8-88012860C415}"/>
              </a:ext>
            </a:extLst>
          </p:cNvPr>
          <p:cNvCxnSpPr/>
          <p:nvPr/>
        </p:nvCxnSpPr>
        <p:spPr>
          <a:xfrm>
            <a:off x="0" y="1059180"/>
            <a:ext cx="9144000" cy="1588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6" name="Title 1">
            <a:extLst>
              <a:ext uri="{FF2B5EF4-FFF2-40B4-BE49-F238E27FC236}">
                <a16:creationId xmlns:a16="http://schemas.microsoft.com/office/drawing/2014/main" id="{87F1A537-A855-220B-3710-CE9FE93CADAA}"/>
              </a:ext>
            </a:extLst>
          </p:cNvPr>
          <p:cNvSpPr txBox="1">
            <a:spLocks/>
          </p:cNvSpPr>
          <p:nvPr/>
        </p:nvSpPr>
        <p:spPr bwMode="auto">
          <a:xfrm>
            <a:off x="4483" y="-40546"/>
            <a:ext cx="9139518" cy="1007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3000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Description textuelle des cas d’utilisation 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960A4666-7C5D-E596-C317-3F9B6E19C3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494247"/>
              </p:ext>
            </p:extLst>
          </p:nvPr>
        </p:nvGraphicFramePr>
        <p:xfrm>
          <a:off x="76200" y="1201632"/>
          <a:ext cx="8915400" cy="4404360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2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600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fr-FR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Scénario d’Exception (d’Erreur)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fr-FR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70510" algn="l"/>
                        </a:tabLst>
                        <a:defRPr/>
                      </a:pPr>
                      <a:r>
                        <a:rPr lang="fr-FR" sz="1700" b="1" dirty="0">
                          <a:effectLst/>
                        </a:rPr>
                        <a:t>E1</a:t>
                      </a:r>
                      <a:r>
                        <a:rPr lang="fr-FR" sz="1700" dirty="0">
                          <a:effectLst/>
                        </a:rPr>
                        <a:t>. </a:t>
                      </a:r>
                      <a:r>
                        <a:rPr lang="fr-FR" sz="1700" b="1" dirty="0">
                          <a:effectLst/>
                        </a:rPr>
                        <a:t>Problème de connexion dû à un compte désactivé 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L’enchaînement démarre après le </a:t>
                      </a:r>
                      <a:r>
                        <a:rPr lang="fr-FR" sz="17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point 6</a:t>
                      </a: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de la séquence nominale 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fr-FR" sz="17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 ‘’Erreur’’ : Le système détecte que le compte est désactivé et affiche un message d'erreur informant l'utilisateur que son compte est inaccessible.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fr-FR" sz="17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 Le message d'erreur peut inclure des informations sur les raisons possibles de la désactivation et les étapes à suivre pour récupérer l'accès au compte (par exemple, contacter le support technique).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endParaRPr lang="fr-FR" sz="17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b="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9. L'utilisateur a la possibilité de quitter l'interface de connexion ou de suivre les instructions fournies pour tenter de réactiver son compte.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70910"/>
                  </a:ext>
                </a:extLst>
              </a:tr>
              <a:tr h="4260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PostConditions</a:t>
                      </a:r>
                      <a:endParaRPr lang="fr-FR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- L'utilisateur est authentifié et peut accéder à ses e-mails via Gmail.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fr-FR" sz="1700" dirty="0">
                          <a:effectLst/>
                        </a:rPr>
                        <a:t>- L'utilisateur peut effectuer diverses actions sur ses e-mails, telles que la lecture, l'envoi, la suppression ou l'organisation des messages.</a:t>
                      </a:r>
                      <a:endParaRPr lang="fr-FR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3035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" name="Connecteur droit 86"/>
          <p:cNvCxnSpPr/>
          <p:nvPr/>
        </p:nvCxnSpPr>
        <p:spPr>
          <a:xfrm>
            <a:off x="1219200" y="6324600"/>
            <a:ext cx="6934200" cy="0"/>
          </a:xfrm>
          <a:prstGeom prst="line">
            <a:avLst/>
          </a:prstGeom>
          <a:ln>
            <a:solidFill>
              <a:srgbClr val="C00000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9" name="Espace réservé du numéro de diapositive 8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0AC5E0-3F12-458A-B0E6-0F494783596A}" type="slidenum">
              <a:rPr lang="fr-FR" smtClean="0"/>
              <a:pPr>
                <a:defRPr/>
              </a:pPr>
              <a:t>26</a:t>
            </a:fld>
            <a:endParaRPr lang="fr-FR" dirty="0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3015" y="3048000"/>
            <a:ext cx="3351585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23"/>
          <p:cNvSpPr txBox="1">
            <a:spLocks noChangeArrowheads="1"/>
          </p:cNvSpPr>
          <p:nvPr/>
        </p:nvSpPr>
        <p:spPr bwMode="auto">
          <a:xfrm>
            <a:off x="228600" y="845403"/>
            <a:ext cx="8712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4800" b="1" dirty="0">
                <a:solidFill>
                  <a:schemeClr val="accent2"/>
                </a:solidFill>
                <a:latin typeface="+mn-lt"/>
              </a:rPr>
              <a:t>Fin du Chapitre 3.</a:t>
            </a:r>
            <a:endParaRPr lang="fr-FR" sz="4800" dirty="0">
              <a:solidFill>
                <a:schemeClr val="accent2"/>
              </a:solidFill>
              <a:latin typeface="+mn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89873</TotalTime>
  <Words>2528</Words>
  <Application>Microsoft Office PowerPoint</Application>
  <PresentationFormat>Affichage à l'écran (4:3)</PresentationFormat>
  <Paragraphs>316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3" baseType="lpstr">
      <vt:lpstr>Andalus</vt:lpstr>
      <vt:lpstr>Arial</vt:lpstr>
      <vt:lpstr>Calibri</vt:lpstr>
      <vt:lpstr>Cambria Math</vt:lpstr>
      <vt:lpstr>Times New Roman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essaid</dc:creator>
  <cp:lastModifiedBy>Mohamed Mohammedi</cp:lastModifiedBy>
  <cp:revision>4824</cp:revision>
  <cp:lastPrinted>1601-01-01T00:00:00Z</cp:lastPrinted>
  <dcterms:created xsi:type="dcterms:W3CDTF">1601-01-01T00:00:00Z</dcterms:created>
  <dcterms:modified xsi:type="dcterms:W3CDTF">2025-10-16T10:42:29Z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