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7"/>
  </p:notesMasterIdLst>
  <p:sldIdLst>
    <p:sldId id="256" r:id="rId2"/>
    <p:sldId id="409" r:id="rId3"/>
    <p:sldId id="308" r:id="rId4"/>
    <p:sldId id="408" r:id="rId5"/>
    <p:sldId id="410" r:id="rId6"/>
    <p:sldId id="448" r:id="rId7"/>
    <p:sldId id="292" r:id="rId8"/>
    <p:sldId id="287" r:id="rId9"/>
    <p:sldId id="293" r:id="rId10"/>
    <p:sldId id="294" r:id="rId11"/>
    <p:sldId id="291" r:id="rId12"/>
    <p:sldId id="296" r:id="rId13"/>
    <p:sldId id="297" r:id="rId14"/>
    <p:sldId id="298" r:id="rId15"/>
    <p:sldId id="295" r:id="rId16"/>
    <p:sldId id="382" r:id="rId17"/>
    <p:sldId id="300" r:id="rId18"/>
    <p:sldId id="301" r:id="rId19"/>
    <p:sldId id="302" r:id="rId20"/>
    <p:sldId id="307" r:id="rId21"/>
    <p:sldId id="288" r:id="rId22"/>
    <p:sldId id="319" r:id="rId23"/>
    <p:sldId id="320" r:id="rId24"/>
    <p:sldId id="321" r:id="rId25"/>
    <p:sldId id="304" r:id="rId26"/>
    <p:sldId id="322" r:id="rId27"/>
    <p:sldId id="323" r:id="rId28"/>
    <p:sldId id="324" r:id="rId29"/>
    <p:sldId id="289" r:id="rId30"/>
    <p:sldId id="326" r:id="rId31"/>
    <p:sldId id="325" r:id="rId32"/>
    <p:sldId id="327" r:id="rId33"/>
    <p:sldId id="328" r:id="rId34"/>
    <p:sldId id="329" r:id="rId35"/>
    <p:sldId id="290" r:id="rId36"/>
    <p:sldId id="330" r:id="rId37"/>
    <p:sldId id="331" r:id="rId38"/>
    <p:sldId id="332" r:id="rId39"/>
    <p:sldId id="306" r:id="rId40"/>
    <p:sldId id="366" r:id="rId41"/>
    <p:sldId id="383" r:id="rId42"/>
    <p:sldId id="413" r:id="rId43"/>
    <p:sldId id="371" r:id="rId44"/>
    <p:sldId id="419" r:id="rId45"/>
    <p:sldId id="414" r:id="rId46"/>
    <p:sldId id="415" r:id="rId47"/>
    <p:sldId id="449" r:id="rId48"/>
    <p:sldId id="416" r:id="rId49"/>
    <p:sldId id="417" r:id="rId50"/>
    <p:sldId id="418" r:id="rId51"/>
    <p:sldId id="420" r:id="rId52"/>
    <p:sldId id="433" r:id="rId53"/>
    <p:sldId id="421" r:id="rId54"/>
    <p:sldId id="422" r:id="rId55"/>
    <p:sldId id="424" r:id="rId56"/>
    <p:sldId id="425" r:id="rId57"/>
    <p:sldId id="426" r:id="rId58"/>
    <p:sldId id="427" r:id="rId59"/>
    <p:sldId id="428" r:id="rId60"/>
    <p:sldId id="429" r:id="rId61"/>
    <p:sldId id="430" r:id="rId62"/>
    <p:sldId id="431" r:id="rId63"/>
    <p:sldId id="432" r:id="rId64"/>
    <p:sldId id="365" r:id="rId65"/>
    <p:sldId id="373" r:id="rId66"/>
    <p:sldId id="374" r:id="rId67"/>
    <p:sldId id="377" r:id="rId68"/>
    <p:sldId id="450" r:id="rId69"/>
    <p:sldId id="395" r:id="rId70"/>
    <p:sldId id="272" r:id="rId71"/>
    <p:sldId id="392" r:id="rId72"/>
    <p:sldId id="274" r:id="rId73"/>
    <p:sldId id="394" r:id="rId74"/>
    <p:sldId id="279" r:id="rId75"/>
    <p:sldId id="286" r:id="rId76"/>
    <p:sldId id="278" r:id="rId77"/>
    <p:sldId id="280" r:id="rId78"/>
    <p:sldId id="393" r:id="rId79"/>
    <p:sldId id="281" r:id="rId80"/>
    <p:sldId id="282" r:id="rId81"/>
    <p:sldId id="283" r:id="rId82"/>
    <p:sldId id="284" r:id="rId83"/>
    <p:sldId id="285" r:id="rId84"/>
    <p:sldId id="398" r:id="rId85"/>
    <p:sldId id="333" r:id="rId86"/>
    <p:sldId id="434" r:id="rId87"/>
    <p:sldId id="335" r:id="rId88"/>
    <p:sldId id="336" r:id="rId89"/>
    <p:sldId id="337" r:id="rId90"/>
    <p:sldId id="435" r:id="rId91"/>
    <p:sldId id="436" r:id="rId92"/>
    <p:sldId id="338" r:id="rId93"/>
    <p:sldId id="339" r:id="rId94"/>
    <p:sldId id="340" r:id="rId95"/>
    <p:sldId id="341" r:id="rId96"/>
    <p:sldId id="342" r:id="rId97"/>
    <p:sldId id="344" r:id="rId98"/>
    <p:sldId id="399" r:id="rId99"/>
    <p:sldId id="346" r:id="rId100"/>
    <p:sldId id="345" r:id="rId101"/>
    <p:sldId id="401" r:id="rId102"/>
    <p:sldId id="355" r:id="rId103"/>
    <p:sldId id="347" r:id="rId104"/>
    <p:sldId id="348" r:id="rId105"/>
    <p:sldId id="437" r:id="rId106"/>
    <p:sldId id="349" r:id="rId107"/>
    <p:sldId id="361" r:id="rId108"/>
    <p:sldId id="350" r:id="rId109"/>
    <p:sldId id="438" r:id="rId110"/>
    <p:sldId id="351" r:id="rId111"/>
    <p:sldId id="352" r:id="rId112"/>
    <p:sldId id="354" r:id="rId113"/>
    <p:sldId id="356" r:id="rId114"/>
    <p:sldId id="357" r:id="rId115"/>
    <p:sldId id="358" r:id="rId116"/>
    <p:sldId id="451" r:id="rId117"/>
    <p:sldId id="378" r:id="rId118"/>
    <p:sldId id="452" r:id="rId119"/>
    <p:sldId id="360" r:id="rId120"/>
    <p:sldId id="402" r:id="rId121"/>
    <p:sldId id="403" r:id="rId122"/>
    <p:sldId id="404" r:id="rId123"/>
    <p:sldId id="405" r:id="rId124"/>
    <p:sldId id="406" r:id="rId125"/>
    <p:sldId id="407" r:id="rId126"/>
    <p:sldId id="453" r:id="rId127"/>
    <p:sldId id="411" r:id="rId128"/>
    <p:sldId id="455" r:id="rId129"/>
    <p:sldId id="412" r:id="rId130"/>
    <p:sldId id="454" r:id="rId131"/>
    <p:sldId id="440" r:id="rId132"/>
    <p:sldId id="443" r:id="rId133"/>
    <p:sldId id="441" r:id="rId134"/>
    <p:sldId id="442" r:id="rId135"/>
    <p:sldId id="444" r:id="rId136"/>
    <p:sldId id="456" r:id="rId137"/>
    <p:sldId id="445" r:id="rId138"/>
    <p:sldId id="475" r:id="rId139"/>
    <p:sldId id="476" r:id="rId140"/>
    <p:sldId id="477" r:id="rId141"/>
    <p:sldId id="478" r:id="rId142"/>
    <p:sldId id="479" r:id="rId143"/>
    <p:sldId id="480" r:id="rId144"/>
    <p:sldId id="481" r:id="rId145"/>
    <p:sldId id="446" r:id="rId146"/>
    <p:sldId id="447" r:id="rId147"/>
    <p:sldId id="457" r:id="rId148"/>
    <p:sldId id="458" r:id="rId149"/>
    <p:sldId id="459" r:id="rId150"/>
    <p:sldId id="460" r:id="rId151"/>
    <p:sldId id="461" r:id="rId152"/>
    <p:sldId id="462" r:id="rId153"/>
    <p:sldId id="463" r:id="rId154"/>
    <p:sldId id="464" r:id="rId155"/>
    <p:sldId id="465" r:id="rId156"/>
    <p:sldId id="466" r:id="rId157"/>
    <p:sldId id="467" r:id="rId158"/>
    <p:sldId id="468" r:id="rId159"/>
    <p:sldId id="469" r:id="rId160"/>
    <p:sldId id="470" r:id="rId161"/>
    <p:sldId id="471" r:id="rId162"/>
    <p:sldId id="472" r:id="rId163"/>
    <p:sldId id="473" r:id="rId164"/>
    <p:sldId id="474" r:id="rId165"/>
    <p:sldId id="364" r:id="rId1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71" autoAdjust="0"/>
  </p:normalViewPr>
  <p:slideViewPr>
    <p:cSldViewPr>
      <p:cViewPr>
        <p:scale>
          <a:sx n="64" d="100"/>
          <a:sy n="64" d="100"/>
        </p:scale>
        <p:origin x="-1482" y="-1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5EDF0B-B200-4334-B447-8A96E2BA2C62}" type="datetimeFigureOut">
              <a:rPr lang="fr-FR" smtClean="0"/>
              <a:pPr/>
              <a:t>07/03/2025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575EAC-5A56-42DE-A6AF-756DFD5F54B0}" type="slidenum">
              <a:rPr lang="fr-FR" smtClean="0"/>
              <a:pPr/>
              <a:t>‹N°›</a:t>
            </a:fld>
            <a:endParaRPr lang="fr-FR"/>
          </a:p>
        </p:txBody>
      </p:sp>
    </p:spTree>
    <p:extLst>
      <p:ext uri="{BB962C8B-B14F-4D97-AF65-F5344CB8AC3E}">
        <p14:creationId xmlns:p14="http://schemas.microsoft.com/office/powerpoint/2010/main" val="194899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575EAC-5A56-42DE-A6AF-756DFD5F54B0}" type="slidenum">
              <a:rPr lang="fr-FR" smtClean="0"/>
              <a:pPr/>
              <a:t>37</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F575EAC-5A56-42DE-A6AF-756DFD5F54B0}" type="slidenum">
              <a:rPr lang="fr-FR" smtClean="0"/>
              <a:pPr/>
              <a:t>158</a:t>
            </a:fld>
            <a:endParaRPr lang="fr-FR"/>
          </a:p>
        </p:txBody>
      </p:sp>
    </p:spTree>
    <p:extLst>
      <p:ext uri="{BB962C8B-B14F-4D97-AF65-F5344CB8AC3E}">
        <p14:creationId xmlns:p14="http://schemas.microsoft.com/office/powerpoint/2010/main" val="21844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smtClean="0"/>
              <a:t>Cliquez pour modifier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40AD276C-5E43-45E7-805C-2F244C5CEB1F}" type="datetimeFigureOut">
              <a:rPr lang="en-US" smtClean="0"/>
              <a:pPr/>
              <a:t>3/7/2025</a:t>
            </a:fld>
            <a:endParaRPr lang="en-US"/>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6DC50E03-8D39-426A-AD10-19476821670F}" type="slidenum">
              <a:rPr lang="en-US" smtClean="0"/>
              <a:pPr/>
              <a:t>‹N°›</a:t>
            </a:fld>
            <a:endParaRPr lang="en-US"/>
          </a:p>
        </p:txBody>
      </p:sp>
    </p:spTree>
  </p:cSld>
  <p:clrMapOvr>
    <a:masterClrMapping/>
  </p:clrMapOvr>
  <p:transition>
    <p:newsflash/>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40AD276C-5E43-45E7-805C-2F244C5CEB1F}" type="datetimeFigureOut">
              <a:rPr lang="en-US" smtClean="0"/>
              <a:pPr/>
              <a:t>3/7/2025</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6DC50E03-8D39-426A-AD10-19476821670F}" type="slidenum">
              <a:rPr lang="en-US" smtClean="0"/>
              <a:pPr/>
              <a:t>‹N°›</a:t>
            </a:fld>
            <a:endParaRPr lang="en-US"/>
          </a:p>
        </p:txBody>
      </p:sp>
    </p:spTree>
  </p:cSld>
  <p:clrMapOvr>
    <a:masterClrMapping/>
  </p:clrMapOvr>
  <p:transition>
    <p:newsflash/>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40AD276C-5E43-45E7-805C-2F244C5CEB1F}" type="datetimeFigureOut">
              <a:rPr lang="en-US" smtClean="0"/>
              <a:pPr/>
              <a:t>3/7/2025</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6DC50E03-8D39-426A-AD10-19476821670F}" type="slidenum">
              <a:rPr lang="en-US" smtClean="0"/>
              <a:pPr/>
              <a:t>‹N°›</a:t>
            </a:fld>
            <a:endParaRPr lang="en-US"/>
          </a:p>
        </p:txBody>
      </p:sp>
    </p:spTree>
  </p:cSld>
  <p:clrMapOvr>
    <a:masterClrMapping/>
  </p:clrMapOvr>
  <p:transition>
    <p:newsflash/>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40AD276C-5E43-45E7-805C-2F244C5CEB1F}" type="datetimeFigureOut">
              <a:rPr lang="en-US" smtClean="0"/>
              <a:pPr/>
              <a:t>3/7/2025</a:t>
            </a:fld>
            <a:endParaRPr lang="en-US"/>
          </a:p>
        </p:txBody>
      </p:sp>
      <p:sp>
        <p:nvSpPr>
          <p:cNvPr id="9" name="Espace réservé du numéro de diapositive 8"/>
          <p:cNvSpPr>
            <a:spLocks noGrp="1"/>
          </p:cNvSpPr>
          <p:nvPr>
            <p:ph type="sldNum" sz="quarter" idx="15"/>
          </p:nvPr>
        </p:nvSpPr>
        <p:spPr/>
        <p:txBody>
          <a:bodyPr rtlCol="0"/>
          <a:lstStyle/>
          <a:p>
            <a:fld id="{6DC50E03-8D39-426A-AD10-19476821670F}" type="slidenum">
              <a:rPr lang="en-US" smtClean="0"/>
              <a:pPr/>
              <a:t>‹N°›</a:t>
            </a:fld>
            <a:endParaRPr lang="en-US"/>
          </a:p>
        </p:txBody>
      </p:sp>
      <p:sp>
        <p:nvSpPr>
          <p:cNvPr id="10" name="Espace réservé du pied de page 9"/>
          <p:cNvSpPr>
            <a:spLocks noGrp="1"/>
          </p:cNvSpPr>
          <p:nvPr>
            <p:ph type="ftr" sz="quarter" idx="16"/>
          </p:nvPr>
        </p:nvSpPr>
        <p:spPr/>
        <p:txBody>
          <a:bodyPr rtlCol="0"/>
          <a:lstStyle/>
          <a:p>
            <a:endParaRPr lang="en-US"/>
          </a:p>
        </p:txBody>
      </p:sp>
    </p:spTree>
  </p:cSld>
  <p:clrMapOvr>
    <a:masterClrMapping/>
  </p:clrMapOvr>
  <p:transition>
    <p:newsfla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40AD276C-5E43-45E7-805C-2F244C5CEB1F}" type="datetimeFigureOut">
              <a:rPr lang="en-US" smtClean="0"/>
              <a:pPr/>
              <a:t>3/7/2025</a:t>
            </a:fld>
            <a:endParaRPr lang="en-US"/>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6DC50E03-8D39-426A-AD10-19476821670F}" type="slidenum">
              <a:rPr lang="en-US" smtClean="0"/>
              <a:pPr/>
              <a:t>‹N°›</a:t>
            </a:fld>
            <a:endParaRPr lang="en-US"/>
          </a:p>
        </p:txBody>
      </p:sp>
    </p:spTree>
  </p:cSld>
  <p:clrMapOvr>
    <a:masterClrMapping/>
  </p:clrMapOvr>
  <p:transition>
    <p:newsfla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p>
            <a:fld id="{40AD276C-5E43-45E7-805C-2F244C5CEB1F}" type="datetimeFigureOut">
              <a:rPr lang="en-US" smtClean="0"/>
              <a:pPr/>
              <a:t>3/7/2025</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6DC50E03-8D39-426A-AD10-19476821670F}" type="slidenum">
              <a:rPr lang="en-US" smtClean="0"/>
              <a:pPr/>
              <a:t>‹N°›</a:t>
            </a:fld>
            <a:endParaRPr lang="en-US"/>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transition>
    <p:newsflash/>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smtClean="0"/>
              <a:t>Cliquez pour modifier le style du titre</a:t>
            </a:r>
            <a:endParaRPr kumimoji="0" lang="en-US"/>
          </a:p>
        </p:txBody>
      </p:sp>
      <p:sp>
        <p:nvSpPr>
          <p:cNvPr id="7" name="Espace réservé de la date 6"/>
          <p:cNvSpPr>
            <a:spLocks noGrp="1"/>
          </p:cNvSpPr>
          <p:nvPr>
            <p:ph type="dt" sz="half" idx="10"/>
          </p:nvPr>
        </p:nvSpPr>
        <p:spPr/>
        <p:txBody>
          <a:bodyPr/>
          <a:lstStyle/>
          <a:p>
            <a:fld id="{40AD276C-5E43-45E7-805C-2F244C5CEB1F}" type="datetimeFigureOut">
              <a:rPr lang="en-US" smtClean="0"/>
              <a:pPr/>
              <a:t>3/7/2025</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6DC50E03-8D39-426A-AD10-19476821670F}" type="slidenum">
              <a:rPr lang="en-US" smtClean="0"/>
              <a:pPr/>
              <a:t>‹N°›</a:t>
            </a:fld>
            <a:endParaRPr lang="en-US"/>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Tree>
  </p:cSld>
  <p:clrMapOvr>
    <a:masterClrMapping/>
  </p:clrMapOvr>
  <p:transition>
    <p:newsflash/>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6" name="Espace réservé de la date 5"/>
          <p:cNvSpPr>
            <a:spLocks noGrp="1"/>
          </p:cNvSpPr>
          <p:nvPr>
            <p:ph type="dt" sz="half" idx="10"/>
          </p:nvPr>
        </p:nvSpPr>
        <p:spPr/>
        <p:txBody>
          <a:bodyPr rtlCol="0"/>
          <a:lstStyle/>
          <a:p>
            <a:fld id="{40AD276C-5E43-45E7-805C-2F244C5CEB1F}" type="datetimeFigureOut">
              <a:rPr lang="en-US" smtClean="0"/>
              <a:pPr/>
              <a:t>3/7/2025</a:t>
            </a:fld>
            <a:endParaRPr lang="en-US"/>
          </a:p>
        </p:txBody>
      </p:sp>
      <p:sp>
        <p:nvSpPr>
          <p:cNvPr id="7" name="Espace réservé du numéro de diapositive 6"/>
          <p:cNvSpPr>
            <a:spLocks noGrp="1"/>
          </p:cNvSpPr>
          <p:nvPr>
            <p:ph type="sldNum" sz="quarter" idx="11"/>
          </p:nvPr>
        </p:nvSpPr>
        <p:spPr/>
        <p:txBody>
          <a:bodyPr rtlCol="0"/>
          <a:lstStyle/>
          <a:p>
            <a:fld id="{6DC50E03-8D39-426A-AD10-19476821670F}" type="slidenum">
              <a:rPr lang="en-US" smtClean="0"/>
              <a:pPr/>
              <a:t>‹N°›</a:t>
            </a:fld>
            <a:endParaRPr lang="en-US"/>
          </a:p>
        </p:txBody>
      </p:sp>
      <p:sp>
        <p:nvSpPr>
          <p:cNvPr id="8" name="Espace réservé du pied de page 7"/>
          <p:cNvSpPr>
            <a:spLocks noGrp="1"/>
          </p:cNvSpPr>
          <p:nvPr>
            <p:ph type="ftr" sz="quarter" idx="12"/>
          </p:nvPr>
        </p:nvSpPr>
        <p:spPr/>
        <p:txBody>
          <a:bodyPr rtlCol="0"/>
          <a:lstStyle/>
          <a:p>
            <a:endParaRPr lang="en-US"/>
          </a:p>
        </p:txBody>
      </p:sp>
    </p:spTree>
  </p:cSld>
  <p:clrMapOvr>
    <a:masterClrMapping/>
  </p:clrMapOvr>
  <p:transition>
    <p:newsflash/>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0AD276C-5E43-45E7-805C-2F244C5CEB1F}" type="datetimeFigureOut">
              <a:rPr lang="en-US" smtClean="0"/>
              <a:pPr/>
              <a:t>3/7/2025</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6DC50E03-8D39-426A-AD10-19476821670F}" type="slidenum">
              <a:rPr lang="en-US" smtClean="0"/>
              <a:pPr/>
              <a:t>‹N°›</a:t>
            </a:fld>
            <a:endParaRPr lang="en-US"/>
          </a:p>
        </p:txBody>
      </p:sp>
    </p:spTree>
  </p:cSld>
  <p:clrMapOvr>
    <a:masterClrMapping/>
  </p:clrMapOvr>
  <p:transition>
    <p:newsflash/>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4"/>
          </p:nvPr>
        </p:nvSpPr>
        <p:spPr/>
        <p:txBody>
          <a:bodyPr rtlCol="0"/>
          <a:lstStyle/>
          <a:p>
            <a:fld id="{40AD276C-5E43-45E7-805C-2F244C5CEB1F}" type="datetimeFigureOut">
              <a:rPr lang="en-US" smtClean="0"/>
              <a:pPr/>
              <a:t>3/7/2025</a:t>
            </a:fld>
            <a:endParaRPr lang="en-US"/>
          </a:p>
        </p:txBody>
      </p:sp>
      <p:sp>
        <p:nvSpPr>
          <p:cNvPr id="22" name="Espace réservé du numéro de diapositive 21"/>
          <p:cNvSpPr>
            <a:spLocks noGrp="1"/>
          </p:cNvSpPr>
          <p:nvPr>
            <p:ph type="sldNum" sz="quarter" idx="15"/>
          </p:nvPr>
        </p:nvSpPr>
        <p:spPr/>
        <p:txBody>
          <a:bodyPr rtlCol="0"/>
          <a:lstStyle/>
          <a:p>
            <a:fld id="{6DC50E03-8D39-426A-AD10-19476821670F}" type="slidenum">
              <a:rPr lang="en-US" smtClean="0"/>
              <a:pPr/>
              <a:t>‹N°›</a:t>
            </a:fld>
            <a:endParaRPr lang="en-US"/>
          </a:p>
        </p:txBody>
      </p:sp>
      <p:sp>
        <p:nvSpPr>
          <p:cNvPr id="23" name="Espace réservé du pied de page 22"/>
          <p:cNvSpPr>
            <a:spLocks noGrp="1"/>
          </p:cNvSpPr>
          <p:nvPr>
            <p:ph type="ftr" sz="quarter" idx="16"/>
          </p:nvPr>
        </p:nvSpPr>
        <p:spPr/>
        <p:txBody>
          <a:bodyPr rtlCol="0"/>
          <a:lstStyle/>
          <a:p>
            <a:endParaRPr lang="en-US"/>
          </a:p>
        </p:txBody>
      </p:sp>
    </p:spTree>
  </p:cSld>
  <p:clrMapOvr>
    <a:masterClrMapping/>
  </p:clrMapOvr>
  <p:transition>
    <p:newsflash/>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Espace réservé de la date 16"/>
          <p:cNvSpPr>
            <a:spLocks noGrp="1"/>
          </p:cNvSpPr>
          <p:nvPr>
            <p:ph type="dt" sz="half" idx="10"/>
          </p:nvPr>
        </p:nvSpPr>
        <p:spPr/>
        <p:txBody>
          <a:bodyPr rtlCol="0"/>
          <a:lstStyle/>
          <a:p>
            <a:fld id="{40AD276C-5E43-45E7-805C-2F244C5CEB1F}" type="datetimeFigureOut">
              <a:rPr lang="en-US" smtClean="0"/>
              <a:pPr/>
              <a:t>3/7/2025</a:t>
            </a:fld>
            <a:endParaRPr lang="en-US"/>
          </a:p>
        </p:txBody>
      </p:sp>
      <p:sp>
        <p:nvSpPr>
          <p:cNvPr id="18" name="Espace réservé du numéro de diapositive 17"/>
          <p:cNvSpPr>
            <a:spLocks noGrp="1"/>
          </p:cNvSpPr>
          <p:nvPr>
            <p:ph type="sldNum" sz="quarter" idx="11"/>
          </p:nvPr>
        </p:nvSpPr>
        <p:spPr/>
        <p:txBody>
          <a:bodyPr rtlCol="0"/>
          <a:lstStyle/>
          <a:p>
            <a:fld id="{6DC50E03-8D39-426A-AD10-19476821670F}" type="slidenum">
              <a:rPr lang="en-US" smtClean="0"/>
              <a:pPr/>
              <a:t>‹N°›</a:t>
            </a:fld>
            <a:endParaRPr lang="en-US"/>
          </a:p>
        </p:txBody>
      </p:sp>
      <p:sp>
        <p:nvSpPr>
          <p:cNvPr id="21" name="Espace réservé du pied de page 20"/>
          <p:cNvSpPr>
            <a:spLocks noGrp="1"/>
          </p:cNvSpPr>
          <p:nvPr>
            <p:ph type="ftr" sz="quarter" idx="12"/>
          </p:nvPr>
        </p:nvSpPr>
        <p:spPr/>
        <p:txBody>
          <a:bodyPr rtlCol="0"/>
          <a:lstStyle/>
          <a:p>
            <a:endParaRPr lang="en-US"/>
          </a:p>
        </p:txBody>
      </p:sp>
    </p:spTree>
  </p:cSld>
  <p:clrMapOvr>
    <a:masterClrMapping/>
  </p:clrMapOvr>
  <p:transition>
    <p:newsflash/>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40AD276C-5E43-45E7-805C-2F244C5CEB1F}" type="datetimeFigureOut">
              <a:rPr lang="en-US" smtClean="0"/>
              <a:pPr/>
              <a:t>3/7/2025</a:t>
            </a:fld>
            <a:endParaRPr lang="en-US"/>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6DC50E03-8D39-426A-AD10-19476821670F}"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newsflash/>
  </p:transition>
  <p:timing>
    <p:tnLst>
      <p:par>
        <p:cTn id="1" dur="indefinite" restart="never" nodeType="tmRoot"/>
      </p:par>
    </p:tnLst>
  </p:timing>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creapharma.ch/antibiotique.htm" TargetMode="Externa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fr.wikipedia.org/wiki/Tuberculose" TargetMode="External"/><Relationship Id="rId2" Type="http://schemas.openxmlformats.org/officeDocument/2006/relationships/hyperlink" Target="http://fr.wikipedia.org/wiki/Vaccin" TargetMode="Externa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18.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fr.wikipedia.org/wiki/Prontosil" TargetMode="External"/><Relationship Id="rId7" Type="http://schemas.openxmlformats.org/officeDocument/2006/relationships/image" Target="../media/image18.png"/><Relationship Id="rId2" Type="http://schemas.openxmlformats.org/officeDocument/2006/relationships/hyperlink" Target="http://fr.wikipedia.org/wiki/Prix_Nobel_de_physiologie_ou_m%C3%A9decine" TargetMode="Externa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hyperlink" Target="http://fr.wikipedia.org/wiki/Streptocoque"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fr.wikipedia.org/wiki/Prix_Nobel_de_physiologie_ou_m%C3%A9decine" TargetMode="Externa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xml"/><Relationship Id="rId5" Type="http://schemas.openxmlformats.org/officeDocument/2006/relationships/image" Target="../media/image135.png"/><Relationship Id="rId4" Type="http://schemas.openxmlformats.org/officeDocument/2006/relationships/image" Target="../media/image134.png"/></Relationships>
</file>

<file path=ppt/slides/_rels/slide14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6.xml"/><Relationship Id="rId4" Type="http://schemas.openxmlformats.org/officeDocument/2006/relationships/image" Target="../media/image140.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fr.wikipedia.org/wiki/Royaume-Uni" TargetMode="External"/><Relationship Id="rId2" Type="http://schemas.openxmlformats.org/officeDocument/2006/relationships/hyperlink" Target="http://fr.wikipedia.org/wiki/Pharmacologue" TargetMode="Externa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hyperlink" Target="http://fr.wikipedia.org/wiki/Penicilliu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fr.wikipedia.org/wiki/Rein" TargetMode="External"/><Relationship Id="rId2" Type="http://schemas.openxmlformats.org/officeDocument/2006/relationships/hyperlink" Target="http://fr.wikipedia.org/wiki/Glande_surr%C3%A9nale" TargetMode="Externa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hyperlink" Target="http://fr.wikipedia.org/wiki/Cortisol" TargetMode="Externa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hyperlink" Target="http://fr.wikipedia.org/wiki/Bact%C3%A9rie" TargetMode="External"/><Relationship Id="rId13" Type="http://schemas.openxmlformats.org/officeDocument/2006/relationships/hyperlink" Target="http://fr.wikipedia.org/wiki/Virus_de_l'immunod%C3%A9ficience_humaine" TargetMode="External"/><Relationship Id="rId3" Type="http://schemas.openxmlformats.org/officeDocument/2006/relationships/hyperlink" Target="http://fr.wikipedia.org/wiki/Glycoprot%C3%A9ines" TargetMode="External"/><Relationship Id="rId7" Type="http://schemas.openxmlformats.org/officeDocument/2006/relationships/hyperlink" Target="http://fr.wikipedia.org/wiki/Virus" TargetMode="External"/><Relationship Id="rId12" Type="http://schemas.openxmlformats.org/officeDocument/2006/relationships/hyperlink" Target="http://fr.wikipedia.org/wiki/Papillome" TargetMode="External"/><Relationship Id="rId2" Type="http://schemas.openxmlformats.org/officeDocument/2006/relationships/hyperlink" Target="http://fr.wikipedia.org/wiki/Prot%C3%A9ine" TargetMode="External"/><Relationship Id="rId1" Type="http://schemas.openxmlformats.org/officeDocument/2006/relationships/slideLayout" Target="../slideLayouts/slideLayout6.xml"/><Relationship Id="rId6" Type="http://schemas.openxmlformats.org/officeDocument/2006/relationships/hyperlink" Target="http://fr.wikipedia.org/wiki/Pathog%C3%A8ne" TargetMode="External"/><Relationship Id="rId11" Type="http://schemas.openxmlformats.org/officeDocument/2006/relationships/hyperlink" Target="http://fr.wikipedia.org/wiki/H%C3%A9patite" TargetMode="External"/><Relationship Id="rId5" Type="http://schemas.openxmlformats.org/officeDocument/2006/relationships/hyperlink" Target="http://fr.wikipedia.org/wiki/Syst%C3%A8me_immunitaire" TargetMode="External"/><Relationship Id="rId15" Type="http://schemas.openxmlformats.org/officeDocument/2006/relationships/image" Target="../media/image48.jpeg"/><Relationship Id="rId10" Type="http://schemas.openxmlformats.org/officeDocument/2006/relationships/hyperlink" Target="http://fr.wikipedia.org/wiki/Tumeur" TargetMode="External"/><Relationship Id="rId4" Type="http://schemas.openxmlformats.org/officeDocument/2006/relationships/hyperlink" Target="http://fr.wikipedia.org/wiki/Cellule_(biologie)" TargetMode="External"/><Relationship Id="rId9" Type="http://schemas.openxmlformats.org/officeDocument/2006/relationships/hyperlink" Target="http://fr.wikipedia.org/wiki/Parasitisme" TargetMode="External"/><Relationship Id="rId14" Type="http://schemas.openxmlformats.org/officeDocument/2006/relationships/hyperlink" Target="http://fr.wikipedia.org/wiki/Canc%C3%A9rologi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gif"/><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fr.wikipedia.org/wiki/Hanovre" TargetMode="External"/><Relationship Id="rId2" Type="http://schemas.openxmlformats.org/officeDocument/2006/relationships/hyperlink" Target="http://fr.wikipedia.org/wiki/Pharmacien" TargetMode="Externa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fr.wikipedia.org/wiki/Joseph_Bienaim%C3%A9_Caventou" TargetMode="External"/><Relationship Id="rId7" Type="http://schemas.openxmlformats.org/officeDocument/2006/relationships/hyperlink" Target="http://fr.wikipedia.org/wiki/Antipaludique" TargetMode="External"/><Relationship Id="rId2" Type="http://schemas.openxmlformats.org/officeDocument/2006/relationships/hyperlink" Target="http://fr.wikipedia.org/wiki/Pierre_Joseph_Pelletier" TargetMode="External"/><Relationship Id="rId1" Type="http://schemas.openxmlformats.org/officeDocument/2006/relationships/slideLayout" Target="../slideLayouts/slideLayout6.xml"/><Relationship Id="rId6" Type="http://schemas.openxmlformats.org/officeDocument/2006/relationships/hyperlink" Target="http://fr.wikipedia.org/wiki/Analg%C3%A9sique" TargetMode="External"/><Relationship Id="rId5" Type="http://schemas.openxmlformats.org/officeDocument/2006/relationships/hyperlink" Target="http://fr.wikipedia.org/wiki/Antipyr%C3%A9tique" TargetMode="External"/><Relationship Id="rId10" Type="http://schemas.openxmlformats.org/officeDocument/2006/relationships/image" Target="../media/image10.jpeg"/><Relationship Id="rId4" Type="http://schemas.openxmlformats.org/officeDocument/2006/relationships/hyperlink" Target="http://fr.wikipedia.org/wiki/Alcalo%C3%AFde" TargetMode="External"/><Relationship Id="rId9"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75761.jpg"/>
          <p:cNvPicPr>
            <a:picLocks noChangeAspect="1"/>
          </p:cNvPicPr>
          <p:nvPr/>
        </p:nvPicPr>
        <p:blipFill>
          <a:blip r:embed="rId2" cstate="print"/>
          <a:srcRect l="12500" r="12500"/>
          <a:stretch>
            <a:fillRect/>
          </a:stretch>
        </p:blipFill>
        <p:spPr>
          <a:xfrm>
            <a:off x="142844" y="357166"/>
            <a:ext cx="8786842" cy="6000792"/>
          </a:xfrm>
          <a:prstGeom prst="rect">
            <a:avLst/>
          </a:prstGeom>
        </p:spPr>
      </p:pic>
      <p:sp>
        <p:nvSpPr>
          <p:cNvPr id="2" name="Titre 1"/>
          <p:cNvSpPr>
            <a:spLocks noGrp="1"/>
          </p:cNvSpPr>
          <p:nvPr>
            <p:ph type="ctrTitle"/>
          </p:nvPr>
        </p:nvSpPr>
        <p:spPr>
          <a:xfrm rot="467946">
            <a:off x="365389" y="896945"/>
            <a:ext cx="8350893" cy="2617166"/>
          </a:xfrm>
        </p:spPr>
        <p:style>
          <a:lnRef idx="3">
            <a:schemeClr val="lt1"/>
          </a:lnRef>
          <a:fillRef idx="1">
            <a:schemeClr val="dk1"/>
          </a:fillRef>
          <a:effectRef idx="1">
            <a:schemeClr val="dk1"/>
          </a:effectRef>
          <a:fontRef idx="minor">
            <a:schemeClr val="lt1"/>
          </a:fontRef>
        </p:style>
        <p:txBody>
          <a:bodyPr>
            <a:normAutofit fontScale="90000"/>
          </a:bodyPr>
          <a:lstStyle/>
          <a:p>
            <a:pPr algn="ct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dirty="0" smtClean="0">
                <a:latin typeface="Arial Black" pitchFamily="34" charset="0"/>
                <a:cs typeface="JasmineUPC" pitchFamily="18" charset="-34"/>
              </a:rPr>
              <a:t/>
            </a:r>
            <a:br>
              <a:rPr lang="fr-FR" dirty="0" smtClean="0">
                <a:latin typeface="Arial Black" pitchFamily="34" charset="0"/>
                <a:cs typeface="JasmineUPC" pitchFamily="18" charset="-34"/>
              </a:rPr>
            </a:br>
            <a:r>
              <a:rPr lang="fr-FR" sz="4900" dirty="0" smtClean="0">
                <a:latin typeface="Arial Black" pitchFamily="34" charset="0"/>
                <a:cs typeface="JasmineUPC" pitchFamily="18" charset="-34"/>
              </a:rPr>
              <a:t/>
            </a:r>
            <a:br>
              <a:rPr lang="fr-FR" sz="4900" dirty="0" smtClean="0">
                <a:latin typeface="Arial Black" pitchFamily="34" charset="0"/>
                <a:cs typeface="JasmineUPC" pitchFamily="18" charset="-34"/>
              </a:rPr>
            </a:br>
            <a:r>
              <a:rPr lang="fr-FR" sz="4900" dirty="0" smtClean="0">
                <a:latin typeface="Arial Black" pitchFamily="34" charset="0"/>
                <a:cs typeface="JasmineUPC" pitchFamily="18" charset="-34"/>
              </a:rPr>
              <a:t/>
            </a:r>
            <a:br>
              <a:rPr lang="fr-FR" sz="4900" dirty="0" smtClean="0">
                <a:latin typeface="Arial Black" pitchFamily="34" charset="0"/>
                <a:cs typeface="JasmineUPC" pitchFamily="18" charset="-34"/>
              </a:rPr>
            </a:br>
            <a:r>
              <a:rPr lang="fr-FR" sz="4900" dirty="0" smtClean="0">
                <a:latin typeface="Arial Black" pitchFamily="34" charset="0"/>
                <a:cs typeface="JasmineUPC" pitchFamily="18" charset="-34"/>
              </a:rPr>
              <a:t/>
            </a:r>
            <a:br>
              <a:rPr lang="fr-FR" sz="4900" dirty="0" smtClean="0">
                <a:latin typeface="Arial Black" pitchFamily="34" charset="0"/>
                <a:cs typeface="JasmineUPC" pitchFamily="18" charset="-34"/>
              </a:rPr>
            </a:br>
            <a:r>
              <a:rPr lang="fr-FR" sz="4900" dirty="0" smtClean="0">
                <a:latin typeface="Arial Black" pitchFamily="34" charset="0"/>
                <a:cs typeface="JasmineUPC" pitchFamily="18" charset="-34"/>
              </a:rPr>
              <a:t/>
            </a:r>
            <a:br>
              <a:rPr lang="fr-FR" sz="4900" dirty="0" smtClean="0">
                <a:latin typeface="Arial Black" pitchFamily="34" charset="0"/>
                <a:cs typeface="JasmineUPC" pitchFamily="18" charset="-34"/>
              </a:rPr>
            </a:br>
            <a:r>
              <a:rPr lang="fr-FR" sz="4900" dirty="0">
                <a:latin typeface="Arial Black" pitchFamily="34" charset="0"/>
                <a:cs typeface="JasmineUPC" pitchFamily="18" charset="-34"/>
              </a:rPr>
              <a:t/>
            </a:r>
            <a:br>
              <a:rPr lang="fr-FR" sz="4900" dirty="0">
                <a:latin typeface="Arial Black" pitchFamily="34" charset="0"/>
                <a:cs typeface="JasmineUPC" pitchFamily="18" charset="-34"/>
              </a:rPr>
            </a:br>
            <a:r>
              <a:rPr lang="fr-FR" sz="4900" dirty="0" smtClean="0">
                <a:latin typeface="Arial Black" pitchFamily="34" charset="0"/>
                <a:cs typeface="JasmineUPC" pitchFamily="18" charset="-34"/>
              </a:rPr>
              <a:t/>
            </a:r>
            <a:br>
              <a:rPr lang="fr-FR" sz="4900" dirty="0" smtClean="0">
                <a:latin typeface="Arial Black" pitchFamily="34" charset="0"/>
                <a:cs typeface="JasmineUPC" pitchFamily="18" charset="-34"/>
              </a:rPr>
            </a:br>
            <a:r>
              <a:rPr lang="fr-FR" sz="4900" dirty="0" smtClean="0">
                <a:latin typeface="Arial Black" pitchFamily="34" charset="0"/>
                <a:cs typeface="JasmineUPC" pitchFamily="18" charset="-34"/>
              </a:rPr>
              <a:t/>
            </a:r>
            <a:br>
              <a:rPr lang="fr-FR" sz="4900" dirty="0" smtClean="0">
                <a:latin typeface="Arial Black" pitchFamily="34" charset="0"/>
                <a:cs typeface="JasmineUPC" pitchFamily="18" charset="-34"/>
              </a:rPr>
            </a:br>
            <a:r>
              <a:rPr lang="fr-FR" sz="4900" dirty="0">
                <a:latin typeface="Arial Black" pitchFamily="34" charset="0"/>
                <a:cs typeface="JasmineUPC" pitchFamily="18" charset="-34"/>
              </a:rPr>
              <a:t/>
            </a:r>
            <a:br>
              <a:rPr lang="fr-FR" sz="4900" dirty="0">
                <a:latin typeface="Arial Black" pitchFamily="34" charset="0"/>
                <a:cs typeface="JasmineUPC" pitchFamily="18" charset="-34"/>
              </a:rPr>
            </a:br>
            <a:r>
              <a:rPr lang="fr-FR" sz="4900" dirty="0" smtClean="0">
                <a:solidFill>
                  <a:schemeClr val="bg1"/>
                </a:solidFill>
                <a:latin typeface="Arial Black" pitchFamily="34" charset="0"/>
                <a:cs typeface="JasmineUPC" pitchFamily="18" charset="-34"/>
              </a:rPr>
              <a:t>INTRODUCTION </a:t>
            </a:r>
            <a:br>
              <a:rPr lang="fr-FR" sz="4900" dirty="0" smtClean="0">
                <a:solidFill>
                  <a:schemeClr val="bg1"/>
                </a:solidFill>
                <a:latin typeface="Arial Black" pitchFamily="34" charset="0"/>
                <a:cs typeface="JasmineUPC" pitchFamily="18" charset="-34"/>
              </a:rPr>
            </a:br>
            <a:r>
              <a:rPr lang="fr-FR" sz="4900" dirty="0" smtClean="0">
                <a:solidFill>
                  <a:schemeClr val="bg1"/>
                </a:solidFill>
                <a:latin typeface="Arial Black" pitchFamily="34" charset="0"/>
                <a:cs typeface="JasmineUPC" pitchFamily="18" charset="-34"/>
              </a:rPr>
              <a:t>À LA </a:t>
            </a:r>
            <a:br>
              <a:rPr lang="fr-FR" sz="4900" dirty="0" smtClean="0">
                <a:solidFill>
                  <a:schemeClr val="bg1"/>
                </a:solidFill>
                <a:latin typeface="Arial Black" pitchFamily="34" charset="0"/>
                <a:cs typeface="JasmineUPC" pitchFamily="18" charset="-34"/>
              </a:rPr>
            </a:br>
            <a:r>
              <a:rPr lang="fr-FR" sz="4900" dirty="0" smtClean="0">
                <a:solidFill>
                  <a:schemeClr val="bg1"/>
                </a:solidFill>
                <a:latin typeface="Arial Black" pitchFamily="34" charset="0"/>
                <a:cs typeface="JasmineUPC" pitchFamily="18" charset="-34"/>
              </a:rPr>
              <a:t>PSYCHOPHARMACOLOGIE</a:t>
            </a:r>
            <a:endParaRPr lang="en-US" sz="4900" dirty="0">
              <a:solidFill>
                <a:schemeClr val="bg1"/>
              </a:solidFill>
              <a:latin typeface="Arial Black" pitchFamily="34" charset="0"/>
              <a:cs typeface="JasmineUPC" pitchFamily="18" charset="-34"/>
            </a:endParaRPr>
          </a:p>
        </p:txBody>
      </p:sp>
      <p:sp>
        <p:nvSpPr>
          <p:cNvPr id="6" name="Parchemin horizontal 5"/>
          <p:cNvSpPr/>
          <p:nvPr/>
        </p:nvSpPr>
        <p:spPr>
          <a:xfrm>
            <a:off x="3143240" y="4714884"/>
            <a:ext cx="5286412" cy="1857388"/>
          </a:xfrm>
          <a:prstGeom prst="horizontalScroll">
            <a:avLst>
              <a:gd name="adj" fmla="val 25000"/>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fr-FR" sz="2400" b="1" i="1" dirty="0" smtClean="0">
                <a:solidFill>
                  <a:schemeClr val="bg1"/>
                </a:solidFill>
                <a:latin typeface="Arial Black" pitchFamily="34" charset="0"/>
              </a:rPr>
              <a:t>Pr. LAOUDJ. M</a:t>
            </a:r>
            <a:endParaRPr lang="fr-FR" sz="2400" i="1" dirty="0">
              <a:solidFill>
                <a:schemeClr val="bg1"/>
              </a:solidFill>
              <a:latin typeface="Arial Black" pitchFamily="34" charset="0"/>
            </a:endParaRPr>
          </a:p>
        </p:txBody>
      </p:sp>
    </p:spTree>
  </p:cSld>
  <p:clrMapOvr>
    <a:masterClrMapping/>
  </p:clrMapOvr>
  <p:transition>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1714488"/>
            <a:ext cx="3757610" cy="3440114"/>
          </a:xfrm>
        </p:spPr>
        <p:txBody>
          <a:bodyPr/>
          <a:lstStyle/>
          <a:p>
            <a:r>
              <a:rPr lang="fr-FR" b="1" dirty="0" smtClean="0">
                <a:solidFill>
                  <a:schemeClr val="tx1"/>
                </a:solidFill>
                <a:latin typeface="Arial Black" pitchFamily="34" charset="0"/>
              </a:rPr>
              <a:t>1882: </a:t>
            </a:r>
            <a:r>
              <a:rPr lang="fr-FR" b="1" dirty="0" smtClean="0">
                <a:solidFill>
                  <a:srgbClr val="FF0000"/>
                </a:solidFill>
                <a:latin typeface="Arial Black" pitchFamily="34" charset="0"/>
              </a:rPr>
              <a:t>LOUIS PASTEUR </a:t>
            </a:r>
            <a:r>
              <a:rPr lang="fr-FR" b="1" dirty="0" smtClean="0">
                <a:solidFill>
                  <a:schemeClr val="tx1"/>
                </a:solidFill>
                <a:latin typeface="Arial Black" pitchFamily="34" charset="0"/>
              </a:rPr>
              <a:t>découvre le vaccin contre      la rage. </a:t>
            </a:r>
            <a:br>
              <a:rPr lang="fr-FR" b="1" dirty="0" smtClean="0">
                <a:solidFill>
                  <a:schemeClr val="tx1"/>
                </a:solidFill>
                <a:latin typeface="Arial Black" pitchFamily="34" charset="0"/>
              </a:rPr>
            </a:br>
            <a:endParaRPr lang="en-US" dirty="0">
              <a:solidFill>
                <a:schemeClr val="tx1"/>
              </a:solidFill>
              <a:latin typeface="Arial Black" pitchFamily="34" charset="0"/>
            </a:endParaRPr>
          </a:p>
        </p:txBody>
      </p:sp>
      <p:pic>
        <p:nvPicPr>
          <p:cNvPr id="13314" name="Picture 2" descr="C:\Documents and Settings\ghg\Bureau\Pasteur.jpg"/>
          <p:cNvPicPr>
            <a:picLocks noChangeAspect="1" noChangeArrowheads="1"/>
          </p:cNvPicPr>
          <p:nvPr/>
        </p:nvPicPr>
        <p:blipFill>
          <a:blip r:embed="rId2" cstate="print"/>
          <a:srcRect/>
          <a:stretch>
            <a:fillRect/>
          </a:stretch>
        </p:blipFill>
        <p:spPr bwMode="auto">
          <a:xfrm>
            <a:off x="4572000" y="566738"/>
            <a:ext cx="4000528" cy="5724525"/>
          </a:xfrm>
          <a:prstGeom prst="rect">
            <a:avLst/>
          </a:prstGeom>
          <a:noFill/>
        </p:spPr>
      </p:pic>
    </p:spTree>
  </p:cSld>
  <p:clrMapOvr>
    <a:masterClrMapping/>
  </p:clrMapOvr>
  <p:transition>
    <p:newsflash/>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908720"/>
            <a:ext cx="8429684" cy="4214842"/>
          </a:xfrm>
        </p:spPr>
        <p:txBody>
          <a:bodyPr>
            <a:normAutofit fontScale="90000"/>
          </a:bodyPr>
          <a:lstStyle/>
          <a:p>
            <a:pPr algn="ctr"/>
            <a:r>
              <a:rPr lang="fr-FR" sz="4400" b="1" dirty="0" smtClean="0">
                <a:solidFill>
                  <a:srgbClr val="FF0000"/>
                </a:solidFill>
              </a:rPr>
              <a:t> </a:t>
            </a:r>
            <a:r>
              <a:rPr lang="fr-FR" b="1" dirty="0" smtClean="0">
                <a:solidFill>
                  <a:srgbClr val="FF0000"/>
                </a:solidFill>
              </a:rPr>
              <a:t/>
            </a:r>
            <a:br>
              <a:rPr lang="fr-FR" b="1" dirty="0" smtClean="0">
                <a:solidFill>
                  <a:srgbClr val="FF0000"/>
                </a:solidFill>
              </a:rPr>
            </a:br>
            <a:r>
              <a:rPr lang="fr-FR" b="1" dirty="0" smtClean="0"/>
              <a:t> </a:t>
            </a:r>
            <a:br>
              <a:rPr lang="fr-FR" b="1" dirty="0" smtClean="0"/>
            </a:br>
            <a:r>
              <a:rPr lang="fr-FR" sz="4000" b="1" dirty="0" smtClean="0">
                <a:solidFill>
                  <a:srgbClr val="FF0000"/>
                </a:solidFill>
                <a:latin typeface="Arial Black" pitchFamily="34" charset="0"/>
              </a:rPr>
              <a:t>Les psychotropes </a:t>
            </a:r>
            <a:r>
              <a:rPr lang="fr-FR" sz="4000" b="1" dirty="0" smtClean="0">
                <a:solidFill>
                  <a:schemeClr val="tx1"/>
                </a:solidFill>
                <a:latin typeface="Arial Black" pitchFamily="34" charset="0"/>
              </a:rPr>
              <a:t>sont l’ensemble des substances chimiques d’origine naturelle ou artificielle, qui ont un tropisme « </a:t>
            </a:r>
            <a:r>
              <a:rPr lang="fr-FR" sz="4000" b="1" dirty="0" smtClean="0">
                <a:solidFill>
                  <a:srgbClr val="0070C0"/>
                </a:solidFill>
                <a:latin typeface="Arial Black" pitchFamily="34" charset="0"/>
              </a:rPr>
              <a:t>psychologique</a:t>
            </a:r>
            <a:r>
              <a:rPr lang="fr-FR" sz="4000" b="1" dirty="0" smtClean="0">
                <a:solidFill>
                  <a:schemeClr val="tx1"/>
                </a:solidFill>
                <a:latin typeface="Arial Black" pitchFamily="34" charset="0"/>
              </a:rPr>
              <a:t> », c’est-à-dire susceptible de modifier </a:t>
            </a:r>
            <a:br>
              <a:rPr lang="fr-FR" sz="4000" b="1" dirty="0" smtClean="0">
                <a:solidFill>
                  <a:schemeClr val="tx1"/>
                </a:solidFill>
                <a:latin typeface="Arial Black" pitchFamily="34" charset="0"/>
              </a:rPr>
            </a:br>
            <a:r>
              <a:rPr lang="fr-FR" sz="4000" b="1" dirty="0" smtClean="0">
                <a:solidFill>
                  <a:schemeClr val="tx1"/>
                </a:solidFill>
                <a:latin typeface="Arial Black" pitchFamily="34" charset="0"/>
              </a:rPr>
              <a:t>l’activité mentale. </a:t>
            </a:r>
            <a:endParaRPr lang="fr-FR" sz="4000" b="1" dirty="0">
              <a:solidFill>
                <a:schemeClr val="tx1"/>
              </a:solidFill>
              <a:latin typeface="Arial Black" pitchFamily="34" charset="0"/>
            </a:endParaRPr>
          </a:p>
        </p:txBody>
      </p:sp>
    </p:spTree>
  </p:cSld>
  <p:clrMapOvr>
    <a:masterClrMapping/>
  </p:clrMapOvr>
  <p:transition>
    <p:newsflash/>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332656"/>
            <a:ext cx="8640960" cy="6250706"/>
          </a:xfrm>
        </p:spPr>
        <p:txBody>
          <a:bodyPr>
            <a:normAutofit fontScale="90000"/>
          </a:bodyPr>
          <a:lstStyle/>
          <a:p>
            <a:r>
              <a:rPr lang="fr-FR" dirty="0" smtClean="0">
                <a:solidFill>
                  <a:srgbClr val="0070C0"/>
                </a:solidFill>
                <a:latin typeface="Arial Black" pitchFamily="34" charset="0"/>
              </a:rPr>
              <a:t>       </a:t>
            </a:r>
            <a:r>
              <a:rPr lang="fr-FR" u="sng" dirty="0" smtClean="0">
                <a:solidFill>
                  <a:schemeClr val="tx1"/>
                </a:solidFill>
                <a:latin typeface="Arial Black" pitchFamily="34" charset="0"/>
              </a:rPr>
              <a:t>LES PRINCIPAUX</a:t>
            </a:r>
            <a:r>
              <a:rPr lang="fr-FR" u="sng" dirty="0" smtClean="0">
                <a:solidFill>
                  <a:srgbClr val="0070C0"/>
                </a:solidFill>
                <a:latin typeface="Arial Black" pitchFamily="34" charset="0"/>
              </a:rPr>
              <a:t> PSYCHOTROPES </a:t>
            </a:r>
            <a:br>
              <a:rPr lang="fr-FR" u="sng" dirty="0" smtClean="0">
                <a:solidFill>
                  <a:srgbClr val="0070C0"/>
                </a:solidFill>
                <a:latin typeface="Arial Black" pitchFamily="34" charset="0"/>
              </a:rPr>
            </a:br>
            <a:r>
              <a:rPr lang="fr-FR" u="sng" dirty="0">
                <a:solidFill>
                  <a:srgbClr val="0070C0"/>
                </a:solidFill>
                <a:latin typeface="Arial Black" pitchFamily="34" charset="0"/>
              </a:rPr>
              <a:t> </a:t>
            </a:r>
            <a:r>
              <a:rPr lang="fr-FR" u="sng" dirty="0" smtClean="0">
                <a:solidFill>
                  <a:srgbClr val="0070C0"/>
                </a:solidFill>
                <a:latin typeface="Arial Black" pitchFamily="34" charset="0"/>
              </a:rPr>
              <a:t>     </a:t>
            </a:r>
            <a:r>
              <a:rPr lang="fr-FR" u="sng" dirty="0" smtClean="0">
                <a:solidFill>
                  <a:schemeClr val="tx1"/>
                </a:solidFill>
                <a:latin typeface="Arial Black" pitchFamily="34" charset="0"/>
              </a:rPr>
              <a:t>UTILISÉES  EN </a:t>
            </a:r>
            <a:r>
              <a:rPr lang="fr-FR" u="sng" dirty="0" smtClean="0">
                <a:solidFill>
                  <a:srgbClr val="FF0000"/>
                </a:solidFill>
                <a:latin typeface="Arial Black" pitchFamily="34" charset="0"/>
              </a:rPr>
              <a:t>PSYCHIATRIE</a:t>
            </a:r>
            <a:r>
              <a:rPr lang="fr-FR" u="sng" dirty="0" smtClean="0">
                <a:solidFill>
                  <a:schemeClr val="tx1"/>
                </a:solidFill>
                <a:latin typeface="Arial Black" pitchFamily="34" charset="0"/>
              </a:rPr>
              <a:t> SONT : </a:t>
            </a:r>
            <a:r>
              <a:rPr lang="fr-FR" u="sng" dirty="0" smtClean="0">
                <a:solidFill>
                  <a:srgbClr val="0070C0"/>
                </a:solidFill>
                <a:latin typeface="Arial Black" pitchFamily="34" charset="0"/>
              </a:rPr>
              <a:t/>
            </a:r>
            <a:br>
              <a:rPr lang="fr-FR" u="sng" dirty="0" smtClean="0">
                <a:solidFill>
                  <a:srgbClr val="0070C0"/>
                </a:solidFill>
                <a:latin typeface="Arial Black" pitchFamily="34" charset="0"/>
              </a:rPr>
            </a:br>
            <a:r>
              <a:rPr lang="fr-FR" u="sng" dirty="0" smtClean="0">
                <a:solidFill>
                  <a:schemeClr val="tx1"/>
                </a:solidFill>
                <a:latin typeface="Arial Black" pitchFamily="34" charset="0"/>
              </a:rPr>
              <a:t/>
            </a:r>
            <a:br>
              <a:rPr lang="fr-FR" u="sng"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1. </a:t>
            </a:r>
            <a:r>
              <a:rPr lang="fr-FR" dirty="0" smtClean="0">
                <a:solidFill>
                  <a:srgbClr val="FF0000"/>
                </a:solidFill>
                <a:latin typeface="Arial Black" pitchFamily="34" charset="0"/>
              </a:rPr>
              <a:t>LES ANTIPSYCHOTIQUES,</a:t>
            </a:r>
            <a:br>
              <a:rPr lang="fr-FR" dirty="0" smtClean="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smtClean="0">
                <a:solidFill>
                  <a:srgbClr val="FF0000"/>
                </a:solidFill>
                <a:latin typeface="Arial Black" pitchFamily="34" charset="0"/>
              </a:rPr>
              <a:t>  </a:t>
            </a:r>
            <a:r>
              <a:rPr lang="fr-FR" dirty="0" smtClean="0">
                <a:solidFill>
                  <a:srgbClr val="0070C0"/>
                </a:solidFill>
                <a:latin typeface="Arial Black" pitchFamily="34" charset="0"/>
              </a:rPr>
              <a:t>2. LES ANTIDÉPRESSEURS,</a:t>
            </a:r>
            <a:br>
              <a:rPr lang="fr-FR" dirty="0" smtClean="0">
                <a:solidFill>
                  <a:srgbClr val="0070C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smtClean="0">
                <a:solidFill>
                  <a:srgbClr val="FF0000"/>
                </a:solidFill>
                <a:latin typeface="Arial Black" pitchFamily="34" charset="0"/>
              </a:rPr>
              <a:t>  </a:t>
            </a:r>
            <a:r>
              <a:rPr lang="fr-FR" dirty="0" smtClean="0">
                <a:solidFill>
                  <a:srgbClr val="00B050"/>
                </a:solidFill>
                <a:latin typeface="Arial Black" pitchFamily="34" charset="0"/>
              </a:rPr>
              <a:t>3. LES THYMORÉGULATEURS,</a:t>
            </a:r>
            <a:br>
              <a:rPr lang="fr-FR" dirty="0" smtClean="0">
                <a:solidFill>
                  <a:srgbClr val="00B050"/>
                </a:solidFill>
                <a:latin typeface="Arial Black" pitchFamily="34" charset="0"/>
              </a:rPr>
            </a:br>
            <a:r>
              <a:rPr lang="fr-FR" dirty="0" smtClean="0">
                <a:solidFill>
                  <a:srgbClr val="00B050"/>
                </a:solidFill>
                <a:latin typeface="Arial Black" pitchFamily="34" charset="0"/>
              </a:rPr>
              <a:t/>
            </a:r>
            <a:br>
              <a:rPr lang="fr-FR" dirty="0" smtClean="0">
                <a:solidFill>
                  <a:srgbClr val="00B050"/>
                </a:solidFill>
                <a:latin typeface="Arial Black" pitchFamily="34" charset="0"/>
              </a:rPr>
            </a:br>
            <a:r>
              <a:rPr lang="fr-FR" dirty="0" smtClean="0">
                <a:solidFill>
                  <a:srgbClr val="FF0000"/>
                </a:solidFill>
                <a:latin typeface="Arial Black" pitchFamily="34" charset="0"/>
              </a:rPr>
              <a:t>  </a:t>
            </a:r>
            <a:r>
              <a:rPr lang="fr-FR" dirty="0" smtClean="0">
                <a:solidFill>
                  <a:srgbClr val="7030A0"/>
                </a:solidFill>
                <a:latin typeface="Arial Black" pitchFamily="34" charset="0"/>
              </a:rPr>
              <a:t>4. LES ANXIOLYTIQUES,</a:t>
            </a:r>
            <a:br>
              <a:rPr lang="fr-FR" dirty="0" smtClean="0">
                <a:solidFill>
                  <a:srgbClr val="7030A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smtClean="0">
                <a:solidFill>
                  <a:srgbClr val="FF0000"/>
                </a:solidFill>
                <a:latin typeface="Arial Black" pitchFamily="34" charset="0"/>
              </a:rPr>
              <a:t>  </a:t>
            </a:r>
            <a:r>
              <a:rPr lang="fr-FR" dirty="0" smtClean="0">
                <a:solidFill>
                  <a:srgbClr val="C00000"/>
                </a:solidFill>
                <a:latin typeface="Arial Black" pitchFamily="34" charset="0"/>
              </a:rPr>
              <a:t>5. LES HYPNOTIQUES,</a:t>
            </a:r>
            <a:br>
              <a:rPr lang="fr-FR" dirty="0" smtClean="0">
                <a:solidFill>
                  <a:srgbClr val="C0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smtClean="0">
                <a:solidFill>
                  <a:srgbClr val="FF0000"/>
                </a:solidFill>
                <a:latin typeface="Arial Black" pitchFamily="34" charset="0"/>
              </a:rPr>
              <a:t>  </a:t>
            </a:r>
            <a:r>
              <a:rPr lang="fr-FR" dirty="0" smtClean="0">
                <a:solidFill>
                  <a:srgbClr val="00B0F0"/>
                </a:solidFill>
                <a:latin typeface="Arial Black" pitchFamily="34" charset="0"/>
              </a:rPr>
              <a:t>6. LES PSYCHOSTIMULANTS. </a:t>
            </a:r>
            <a:endParaRPr lang="fr-FR" dirty="0">
              <a:solidFill>
                <a:srgbClr val="00B0F0"/>
              </a:solidFill>
              <a:latin typeface="Arial Black" pitchFamily="34" charset="0"/>
            </a:endParaRPr>
          </a:p>
        </p:txBody>
      </p:sp>
    </p:spTree>
    <p:extLst>
      <p:ext uri="{BB962C8B-B14F-4D97-AF65-F5344CB8AC3E}">
        <p14:creationId xmlns:p14="http://schemas.microsoft.com/office/powerpoint/2010/main" val="613382134"/>
      </p:ext>
    </p:extLst>
  </p:cSld>
  <p:clrMapOvr>
    <a:masterClrMapping/>
  </p:clrMapOvr>
  <p:transition>
    <p:newsflash/>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3429000"/>
            <a:ext cx="8501122" cy="1643074"/>
          </a:xfrm>
        </p:spPr>
        <p:style>
          <a:lnRef idx="3">
            <a:schemeClr val="lt1"/>
          </a:lnRef>
          <a:fillRef idx="1">
            <a:schemeClr val="accent3"/>
          </a:fillRef>
          <a:effectRef idx="1">
            <a:schemeClr val="accent3"/>
          </a:effectRef>
          <a:fontRef idx="minor">
            <a:schemeClr val="lt1"/>
          </a:fontRef>
        </p:style>
        <p:txBody>
          <a:bodyPr>
            <a:normAutofit/>
          </a:bodyPr>
          <a:lstStyle/>
          <a:p>
            <a:pPr algn="ctr"/>
            <a:r>
              <a:rPr lang="fr-FR" sz="4000" dirty="0" smtClean="0">
                <a:solidFill>
                  <a:schemeClr val="bg1"/>
                </a:solidFill>
                <a:latin typeface="Arial Black" pitchFamily="34" charset="0"/>
                <a:cs typeface="Calibri"/>
              </a:rPr>
              <a:t>I- </a:t>
            </a:r>
            <a:r>
              <a:rPr lang="fr-FR" sz="4000" b="1" dirty="0" smtClean="0">
                <a:solidFill>
                  <a:schemeClr val="bg1"/>
                </a:solidFill>
                <a:latin typeface="Arial Black" pitchFamily="34" charset="0"/>
                <a:cs typeface="Calibri"/>
              </a:rPr>
              <a:t>LES ANTIPSYCHOTIQUES:</a:t>
            </a:r>
            <a:r>
              <a:rPr lang="fr-FR" sz="4000" b="1" dirty="0" smtClean="0">
                <a:solidFill>
                  <a:srgbClr val="FFFF00"/>
                </a:solidFill>
                <a:latin typeface="Arial Black" pitchFamily="34" charset="0"/>
                <a:cs typeface="Calibri"/>
              </a:rPr>
              <a:t/>
            </a:r>
            <a:br>
              <a:rPr lang="fr-FR" sz="4000" b="1" dirty="0" smtClean="0">
                <a:solidFill>
                  <a:srgbClr val="FFFF00"/>
                </a:solidFill>
                <a:latin typeface="Arial Black" pitchFamily="34" charset="0"/>
                <a:cs typeface="Calibri"/>
              </a:rPr>
            </a:br>
            <a:endParaRPr lang="fr-FR" sz="3600" b="1" dirty="0">
              <a:solidFill>
                <a:srgbClr val="FFFF00"/>
              </a:solidFill>
            </a:endParaRPr>
          </a:p>
        </p:txBody>
      </p:sp>
      <p:pic>
        <p:nvPicPr>
          <p:cNvPr id="2050" name="Picture 2" descr="C:\Users\hp\Desktop\Nous-consommons-trop-de-cachets-antideprime_image_article_large.jpg"/>
          <p:cNvPicPr>
            <a:picLocks noChangeAspect="1" noChangeArrowheads="1"/>
          </p:cNvPicPr>
          <p:nvPr/>
        </p:nvPicPr>
        <p:blipFill>
          <a:blip r:embed="rId2"/>
          <a:srcRect/>
          <a:stretch>
            <a:fillRect/>
          </a:stretch>
        </p:blipFill>
        <p:spPr bwMode="auto">
          <a:xfrm rot="528405">
            <a:off x="899512" y="911650"/>
            <a:ext cx="7576616" cy="2422528"/>
          </a:xfrm>
          <a:prstGeom prst="rect">
            <a:avLst/>
          </a:prstGeom>
          <a:noFill/>
        </p:spPr>
      </p:pic>
    </p:spTree>
  </p:cSld>
  <p:clrMapOvr>
    <a:masterClrMapping/>
  </p:clrMapOvr>
  <p:transition>
    <p:newsflash/>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14290"/>
            <a:ext cx="8464454" cy="6357982"/>
          </a:xfrm>
        </p:spPr>
        <p:txBody>
          <a:bodyPr>
            <a:normAutofit fontScale="90000"/>
          </a:bodyPr>
          <a:lstStyle/>
          <a:p>
            <a:pPr algn="ct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4000" b="1" dirty="0" smtClean="0">
                <a:solidFill>
                  <a:srgbClr val="FF0000"/>
                </a:solidFill>
                <a:latin typeface="Arial Black" pitchFamily="34" charset="0"/>
                <a:cs typeface="Calibri"/>
              </a:rPr>
              <a:t>les antipsychotiques </a:t>
            </a:r>
            <a:r>
              <a:rPr lang="fr-FR" sz="4000" b="1" dirty="0" smtClean="0">
                <a:solidFill>
                  <a:schemeClr val="tx1"/>
                </a:solidFill>
                <a:latin typeface="Arial Black" pitchFamily="34" charset="0"/>
                <a:cs typeface="Calibri"/>
              </a:rPr>
              <a:t>s</a:t>
            </a:r>
            <a:r>
              <a:rPr lang="fr-FR" sz="3200" b="1" dirty="0" smtClean="0">
                <a:solidFill>
                  <a:schemeClr val="tx1"/>
                </a:solidFill>
                <a:latin typeface="Arial Black" pitchFamily="34" charset="0"/>
                <a:cs typeface="Calibri"/>
              </a:rPr>
              <a:t>ont indiqués dans le traitement des troubles psychotiques (</a:t>
            </a:r>
            <a:r>
              <a:rPr lang="fr-FR" sz="3200" b="1" dirty="0" smtClean="0">
                <a:solidFill>
                  <a:srgbClr val="7030A0"/>
                </a:solidFill>
                <a:latin typeface="Arial Black" pitchFamily="34" charset="0"/>
                <a:cs typeface="Calibri"/>
              </a:rPr>
              <a:t>troubles schizophréniques et troubles délirants persistants</a:t>
            </a:r>
            <a:r>
              <a:rPr lang="fr-FR" sz="3200" b="1" dirty="0" smtClean="0">
                <a:solidFill>
                  <a:schemeClr val="tx1"/>
                </a:solidFill>
                <a:latin typeface="Arial Black" pitchFamily="34" charset="0"/>
                <a:cs typeface="Calibri"/>
              </a:rPr>
              <a:t>) et certains d’entre eux sont indiqués à visée </a:t>
            </a:r>
            <a:r>
              <a:rPr lang="fr-FR" sz="3200" b="1" dirty="0" smtClean="0">
                <a:solidFill>
                  <a:srgbClr val="7030A0"/>
                </a:solidFill>
                <a:latin typeface="Arial Black" pitchFamily="34" charset="0"/>
                <a:cs typeface="Calibri"/>
              </a:rPr>
              <a:t>antimaniaque</a:t>
            </a:r>
            <a:r>
              <a:rPr lang="fr-FR" sz="3200" b="1" dirty="0" smtClean="0">
                <a:solidFill>
                  <a:schemeClr val="tx1"/>
                </a:solidFill>
                <a:latin typeface="Arial Black" pitchFamily="34" charset="0"/>
                <a:cs typeface="Calibri"/>
              </a:rPr>
              <a:t> et </a:t>
            </a:r>
            <a:r>
              <a:rPr lang="fr-FR" sz="3200" b="1" dirty="0" smtClean="0">
                <a:solidFill>
                  <a:srgbClr val="7030A0"/>
                </a:solidFill>
                <a:latin typeface="Arial Black" pitchFamily="34" charset="0"/>
                <a:cs typeface="Calibri"/>
              </a:rPr>
              <a:t>antidépressive</a:t>
            </a:r>
            <a:r>
              <a:rPr lang="fr-FR" sz="3200" b="1" dirty="0" smtClean="0">
                <a:solidFill>
                  <a:schemeClr val="tx1"/>
                </a:solidFill>
                <a:latin typeface="Arial Black" pitchFamily="34" charset="0"/>
                <a:cs typeface="Calibri"/>
              </a:rPr>
              <a:t> </a:t>
            </a:r>
            <a:br>
              <a:rPr lang="fr-FR" sz="3200" b="1" dirty="0" smtClean="0">
                <a:solidFill>
                  <a:schemeClr val="tx1"/>
                </a:solidFill>
                <a:latin typeface="Arial Black" pitchFamily="34" charset="0"/>
                <a:cs typeface="Calibri"/>
              </a:rPr>
            </a:br>
            <a:r>
              <a:rPr lang="fr-FR" sz="3200" b="1" dirty="0" smtClean="0">
                <a:solidFill>
                  <a:schemeClr val="tx1"/>
                </a:solidFill>
                <a:latin typeface="Arial Black" pitchFamily="34" charset="0"/>
                <a:cs typeface="Calibri"/>
              </a:rPr>
              <a:t>dans les </a:t>
            </a:r>
            <a:r>
              <a:rPr lang="fr-FR" sz="3200" b="1" dirty="0" smtClean="0">
                <a:solidFill>
                  <a:srgbClr val="7030A0"/>
                </a:solidFill>
                <a:latin typeface="Arial Black" pitchFamily="34" charset="0"/>
                <a:cs typeface="Calibri"/>
              </a:rPr>
              <a:t>troubles bipolaires </a:t>
            </a:r>
            <a:br>
              <a:rPr lang="fr-FR" sz="3200" b="1" dirty="0" smtClean="0">
                <a:solidFill>
                  <a:srgbClr val="7030A0"/>
                </a:solidFill>
                <a:latin typeface="Arial Black" pitchFamily="34" charset="0"/>
                <a:cs typeface="Calibri"/>
              </a:rPr>
            </a:br>
            <a:r>
              <a:rPr lang="fr-FR" sz="3200" b="1" dirty="0" smtClean="0">
                <a:solidFill>
                  <a:srgbClr val="7030A0"/>
                </a:solidFill>
                <a:latin typeface="Arial Black" pitchFamily="34" charset="0"/>
                <a:cs typeface="Calibri"/>
              </a:rPr>
              <a:t>(ex: psychose maniaco-dépressive)</a:t>
            </a:r>
            <a:r>
              <a:rPr lang="fr-FR" sz="3200" b="1" dirty="0" smtClean="0">
                <a:solidFill>
                  <a:schemeClr val="tx1"/>
                </a:solidFill>
                <a:latin typeface="Arial Black" pitchFamily="34" charset="0"/>
                <a:cs typeface="Calibri"/>
              </a:rPr>
              <a:t>.</a:t>
            </a:r>
            <a:br>
              <a:rPr lang="fr-FR" sz="3200" b="1" dirty="0" smtClean="0">
                <a:solidFill>
                  <a:schemeClr val="tx1"/>
                </a:solidFill>
                <a:latin typeface="Arial Black" pitchFamily="34" charset="0"/>
                <a:cs typeface="Calibri"/>
              </a:rPr>
            </a:br>
            <a:r>
              <a:rPr lang="fr-FR" sz="3200" b="1" dirty="0" smtClean="0">
                <a:solidFill>
                  <a:srgbClr val="FF0000"/>
                </a:solidFill>
                <a:latin typeface="+mn-lt"/>
                <a:cs typeface="Calibri"/>
              </a:rPr>
              <a:t/>
            </a:r>
            <a:br>
              <a:rPr lang="fr-FR" sz="3200" b="1" dirty="0" smtClean="0">
                <a:solidFill>
                  <a:srgbClr val="FF0000"/>
                </a:solidFill>
                <a:latin typeface="+mn-lt"/>
                <a:cs typeface="Calibri"/>
              </a:rPr>
            </a:br>
            <a:r>
              <a:rPr lang="fr-FR" sz="3200" b="1" dirty="0" smtClean="0">
                <a:solidFill>
                  <a:srgbClr val="FF0000"/>
                </a:solidFill>
                <a:latin typeface="+mn-lt"/>
                <a:cs typeface="Calibri"/>
              </a:rPr>
              <a:t/>
            </a:r>
            <a:br>
              <a:rPr lang="fr-FR" sz="3200" b="1" dirty="0" smtClean="0">
                <a:solidFill>
                  <a:srgbClr val="FF0000"/>
                </a:solidFill>
                <a:latin typeface="+mn-lt"/>
                <a:cs typeface="Calibri"/>
              </a:rPr>
            </a:br>
            <a:endParaRPr lang="fr-FR" dirty="0">
              <a:latin typeface="+mn-lt"/>
            </a:endParaRPr>
          </a:p>
        </p:txBody>
      </p:sp>
    </p:spTree>
  </p:cSld>
  <p:clrMapOvr>
    <a:masterClrMapping/>
  </p:clrMapOvr>
  <p:transition>
    <p:newsflash/>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88640"/>
            <a:ext cx="8358246" cy="2753927"/>
          </a:xfrm>
        </p:spPr>
        <p:txBody>
          <a:bodyPr>
            <a:noAutofit/>
          </a:bodyPr>
          <a:lstStyle/>
          <a:p>
            <a:pPr algn="ctr"/>
            <a:r>
              <a:rPr lang="fr-FR" sz="2800" dirty="0" smtClean="0">
                <a:solidFill>
                  <a:schemeClr val="tx1"/>
                </a:solidFill>
                <a:latin typeface="Arial Black" pitchFamily="34" charset="0"/>
              </a:rPr>
              <a:t>SUR </a:t>
            </a:r>
            <a:r>
              <a:rPr lang="fr-FR" sz="2800" dirty="0" smtClean="0">
                <a:solidFill>
                  <a:srgbClr val="FF0000"/>
                </a:solidFill>
                <a:latin typeface="Arial Black" pitchFamily="34" charset="0"/>
              </a:rPr>
              <a:t>LE PALAN PHARMACOLOGIQUE</a:t>
            </a:r>
            <a:r>
              <a:rPr lang="fr-FR" sz="2800" dirty="0" smtClean="0">
                <a:solidFill>
                  <a:schemeClr val="tx1"/>
                </a:solidFill>
                <a:latin typeface="Arial Black" pitchFamily="34" charset="0"/>
              </a:rPr>
              <a:t>,                            LA CARACTÉRISTIQUE COMMUNE DE TOUS </a:t>
            </a:r>
            <a:r>
              <a:rPr lang="fr-FR" sz="2800" dirty="0" smtClean="0">
                <a:solidFill>
                  <a:srgbClr val="0070C0"/>
                </a:solidFill>
                <a:latin typeface="Arial Black" pitchFamily="34" charset="0"/>
              </a:rPr>
              <a:t>LES ANTIPSYCHOTIQUES </a:t>
            </a:r>
            <a:r>
              <a:rPr lang="fr-FR" sz="2800" dirty="0" smtClean="0">
                <a:solidFill>
                  <a:schemeClr val="tx1"/>
                </a:solidFill>
                <a:latin typeface="Arial Black" pitchFamily="34" charset="0"/>
              </a:rPr>
              <a:t>EST D’ÊTRE ANTAGONISTE DES RÉCEPTEURS </a:t>
            </a:r>
            <a:r>
              <a:rPr lang="fr-FR" sz="2800" dirty="0" smtClean="0">
                <a:solidFill>
                  <a:srgbClr val="7030A0"/>
                </a:solidFill>
                <a:latin typeface="Arial Black" pitchFamily="34" charset="0"/>
              </a:rPr>
              <a:t>DOPAMINERGIQUES DE TYPE D2</a:t>
            </a:r>
            <a:r>
              <a:rPr lang="fr-FR" sz="2800" dirty="0" smtClean="0">
                <a:solidFill>
                  <a:schemeClr val="tx1"/>
                </a:solidFill>
                <a:latin typeface="Arial Black" pitchFamily="34" charset="0"/>
              </a:rPr>
              <a:t>.</a:t>
            </a:r>
            <a:br>
              <a:rPr lang="fr-FR" sz="2800" dirty="0" smtClean="0">
                <a:solidFill>
                  <a:schemeClr val="tx1"/>
                </a:solidFill>
                <a:latin typeface="Arial Black" pitchFamily="34" charset="0"/>
              </a:rPr>
            </a:br>
            <a:endParaRPr lang="fr-FR" sz="2800"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564904"/>
            <a:ext cx="806489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568952"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83292"/>
      </p:ext>
    </p:extLst>
  </p:cSld>
  <p:clrMapOvr>
    <a:masterClrMapping/>
  </p:clrMapOvr>
  <p:transition>
    <p:newsflash/>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357166"/>
            <a:ext cx="8429684" cy="5929354"/>
          </a:xfrm>
        </p:spPr>
        <p:txBody>
          <a:bodyPr>
            <a:normAutofit fontScale="90000"/>
          </a:bodyPr>
          <a:lstStyle/>
          <a:p>
            <a:r>
              <a:rPr lang="fr-FR" sz="3600" u="sng" dirty="0" smtClean="0">
                <a:solidFill>
                  <a:srgbClr val="C00000"/>
                </a:solidFill>
                <a:latin typeface="Arial Black" pitchFamily="34" charset="0"/>
              </a:rPr>
              <a:t>I.1- LES ANTIPSYCHOTIQUES DE </a:t>
            </a:r>
            <a:br>
              <a:rPr lang="fr-FR" sz="3600" u="sng" dirty="0" smtClean="0">
                <a:solidFill>
                  <a:srgbClr val="C00000"/>
                </a:solidFill>
                <a:latin typeface="Arial Black" pitchFamily="34" charset="0"/>
              </a:rPr>
            </a:br>
            <a:r>
              <a:rPr lang="fr-FR" sz="3600" dirty="0">
                <a:solidFill>
                  <a:srgbClr val="C00000"/>
                </a:solidFill>
                <a:latin typeface="Arial Black" pitchFamily="34" charset="0"/>
              </a:rPr>
              <a:t> </a:t>
            </a:r>
            <a:r>
              <a:rPr lang="fr-FR" sz="3600" dirty="0" smtClean="0">
                <a:solidFill>
                  <a:srgbClr val="C00000"/>
                </a:solidFill>
                <a:latin typeface="Arial Black" pitchFamily="34" charset="0"/>
              </a:rPr>
              <a:t>      </a:t>
            </a:r>
            <a:r>
              <a:rPr lang="fr-FR" sz="3600" u="sng" dirty="0" smtClean="0">
                <a:solidFill>
                  <a:srgbClr val="C00000"/>
                </a:solidFill>
                <a:latin typeface="Arial Black" pitchFamily="34" charset="0"/>
              </a:rPr>
              <a:t>PREMIÈRE GÉNÉRATION : </a:t>
            </a:r>
            <a:br>
              <a:rPr lang="fr-FR" sz="3600" u="sng" dirty="0" smtClean="0">
                <a:solidFill>
                  <a:srgbClr val="C00000"/>
                </a:solidFill>
                <a:latin typeface="Arial Black" pitchFamily="34" charset="0"/>
              </a:rPr>
            </a:br>
            <a:r>
              <a:rPr lang="fr-FR" dirty="0" smtClean="0">
                <a:solidFill>
                  <a:schemeClr val="tx1"/>
                </a:solidFill>
              </a:rPr>
              <a:t/>
            </a:r>
            <a:br>
              <a:rPr lang="fr-FR" dirty="0" smtClean="0">
                <a:solidFill>
                  <a:schemeClr val="tx1"/>
                </a:solidFill>
              </a:rPr>
            </a:br>
            <a:r>
              <a:rPr lang="fr-FR" sz="3200" b="1" dirty="0" smtClean="0">
                <a:solidFill>
                  <a:schemeClr val="tx1"/>
                </a:solidFill>
                <a:latin typeface="Arial Black" pitchFamily="34" charset="0"/>
              </a:rPr>
              <a:t>- CHLORPROMAZINE (</a:t>
            </a:r>
            <a:r>
              <a:rPr lang="fr-FR" sz="3200" b="1" dirty="0" smtClean="0">
                <a:solidFill>
                  <a:srgbClr val="FF0000"/>
                </a:solidFill>
                <a:latin typeface="Arial Black" pitchFamily="34" charset="0"/>
              </a:rPr>
              <a:t>LARGACTIL</a:t>
            </a:r>
            <a:r>
              <a:rPr lang="fr-FR" sz="3200" b="1" dirty="0" smtClean="0">
                <a:solidFill>
                  <a:schemeClr val="tx1"/>
                </a:solidFill>
                <a:latin typeface="Arial Black" pitchFamily="34" charset="0"/>
              </a:rPr>
              <a:t>®)</a:t>
            </a:r>
            <a:br>
              <a:rPr lang="fr-FR" sz="3200" b="1" dirty="0" smtClean="0">
                <a:solidFill>
                  <a:schemeClr val="tx1"/>
                </a:solidFill>
                <a:latin typeface="Arial Black" pitchFamily="34" charset="0"/>
              </a:rPr>
            </a:br>
            <a:r>
              <a:rPr lang="fr-FR" sz="3200" b="1" dirty="0" smtClean="0">
                <a:solidFill>
                  <a:schemeClr val="tx1"/>
                </a:solidFill>
                <a:latin typeface="Arial Black" pitchFamily="34" charset="0"/>
              </a:rPr>
              <a:t/>
            </a:r>
            <a:br>
              <a:rPr lang="fr-FR" sz="3200" b="1" dirty="0" smtClean="0">
                <a:solidFill>
                  <a:schemeClr val="tx1"/>
                </a:solidFill>
                <a:latin typeface="Arial Black" pitchFamily="34" charset="0"/>
              </a:rPr>
            </a:br>
            <a:r>
              <a:rPr lang="fr-FR" sz="3200" b="1" dirty="0" smtClean="0">
                <a:solidFill>
                  <a:schemeClr val="tx1"/>
                </a:solidFill>
                <a:latin typeface="Arial Black" pitchFamily="34" charset="0"/>
              </a:rPr>
              <a:t>- CYAMÉMAZINE (</a:t>
            </a:r>
            <a:r>
              <a:rPr lang="fr-FR" sz="3200" b="1" dirty="0" smtClean="0">
                <a:solidFill>
                  <a:srgbClr val="FF0000"/>
                </a:solidFill>
                <a:latin typeface="Arial Black" pitchFamily="34" charset="0"/>
              </a:rPr>
              <a:t>TERCIAN</a:t>
            </a:r>
            <a:r>
              <a:rPr lang="fr-FR" sz="3200" b="1" dirty="0" smtClean="0">
                <a:solidFill>
                  <a:schemeClr val="tx1"/>
                </a:solidFill>
                <a:latin typeface="Arial Black" pitchFamily="34" charset="0"/>
              </a:rPr>
              <a:t>®)</a:t>
            </a:r>
            <a:br>
              <a:rPr lang="fr-FR" sz="3200" b="1" dirty="0" smtClean="0">
                <a:solidFill>
                  <a:schemeClr val="tx1"/>
                </a:solidFill>
                <a:latin typeface="Arial Black" pitchFamily="34" charset="0"/>
              </a:rPr>
            </a:br>
            <a:r>
              <a:rPr lang="fr-FR" sz="3200" b="1" dirty="0" smtClean="0">
                <a:solidFill>
                  <a:schemeClr val="tx1"/>
                </a:solidFill>
                <a:latin typeface="Arial Black" pitchFamily="34" charset="0"/>
              </a:rPr>
              <a:t/>
            </a:r>
            <a:br>
              <a:rPr lang="fr-FR" sz="3200" b="1" dirty="0" smtClean="0">
                <a:solidFill>
                  <a:schemeClr val="tx1"/>
                </a:solidFill>
                <a:latin typeface="Arial Black" pitchFamily="34" charset="0"/>
              </a:rPr>
            </a:br>
            <a:r>
              <a:rPr lang="fr-FR" sz="3200" b="1" dirty="0" smtClean="0">
                <a:solidFill>
                  <a:schemeClr val="tx1"/>
                </a:solidFill>
                <a:latin typeface="Arial Black" pitchFamily="34" charset="0"/>
              </a:rPr>
              <a:t>- ALIMÉMAZINE (</a:t>
            </a:r>
            <a:r>
              <a:rPr lang="fr-FR" sz="3200" b="1" dirty="0" smtClean="0">
                <a:solidFill>
                  <a:srgbClr val="FF0000"/>
                </a:solidFill>
                <a:latin typeface="Arial Black" pitchFamily="34" charset="0"/>
              </a:rPr>
              <a:t>THÉRALÈNE</a:t>
            </a:r>
            <a:r>
              <a:rPr lang="fr-FR" sz="3200" b="1" dirty="0" smtClean="0">
                <a:solidFill>
                  <a:schemeClr val="tx1"/>
                </a:solidFill>
                <a:latin typeface="Arial Black" pitchFamily="34" charset="0"/>
              </a:rPr>
              <a:t>®)</a:t>
            </a:r>
            <a:br>
              <a:rPr lang="fr-FR" sz="3200" b="1" dirty="0" smtClean="0">
                <a:solidFill>
                  <a:schemeClr val="tx1"/>
                </a:solidFill>
                <a:latin typeface="Arial Black" pitchFamily="34" charset="0"/>
              </a:rPr>
            </a:br>
            <a:r>
              <a:rPr lang="fr-FR" sz="3200" b="1" dirty="0">
                <a:solidFill>
                  <a:schemeClr val="tx1"/>
                </a:solidFill>
                <a:latin typeface="Arial Black" pitchFamily="34" charset="0"/>
              </a:rPr>
              <a:t/>
            </a:r>
            <a:br>
              <a:rPr lang="fr-FR" sz="3200" b="1" dirty="0">
                <a:solidFill>
                  <a:schemeClr val="tx1"/>
                </a:solidFill>
                <a:latin typeface="Arial Black" pitchFamily="34" charset="0"/>
              </a:rPr>
            </a:br>
            <a:r>
              <a:rPr lang="fr-FR" sz="3200" b="1" dirty="0" smtClean="0">
                <a:solidFill>
                  <a:schemeClr val="tx1"/>
                </a:solidFill>
                <a:latin typeface="Arial Black" pitchFamily="34" charset="0"/>
              </a:rPr>
              <a:t>- LÉVOPROMAZINE (</a:t>
            </a:r>
            <a:r>
              <a:rPr lang="fr-FR" sz="3200" b="1" dirty="0" smtClean="0">
                <a:solidFill>
                  <a:srgbClr val="FF0000"/>
                </a:solidFill>
                <a:latin typeface="Arial Black" pitchFamily="34" charset="0"/>
              </a:rPr>
              <a:t>NOZINAN</a:t>
            </a:r>
            <a:r>
              <a:rPr lang="fr-FR" sz="3200" b="1" dirty="0" smtClean="0">
                <a:solidFill>
                  <a:schemeClr val="tx1"/>
                </a:solidFill>
                <a:latin typeface="Arial Black" pitchFamily="34" charset="0"/>
              </a:rPr>
              <a:t>®)</a:t>
            </a:r>
            <a:br>
              <a:rPr lang="fr-FR" sz="3200" b="1" dirty="0" smtClean="0">
                <a:solidFill>
                  <a:schemeClr val="tx1"/>
                </a:solidFill>
                <a:latin typeface="Arial Black" pitchFamily="34" charset="0"/>
              </a:rPr>
            </a:br>
            <a:r>
              <a:rPr lang="fr-FR" sz="3200" b="1" dirty="0" smtClean="0">
                <a:solidFill>
                  <a:schemeClr val="tx1"/>
                </a:solidFill>
                <a:latin typeface="Arial Black" pitchFamily="34" charset="0"/>
              </a:rPr>
              <a:t/>
            </a:r>
            <a:br>
              <a:rPr lang="fr-FR" sz="3200" b="1" dirty="0" smtClean="0">
                <a:solidFill>
                  <a:schemeClr val="tx1"/>
                </a:solidFill>
                <a:latin typeface="Arial Black" pitchFamily="34" charset="0"/>
              </a:rPr>
            </a:br>
            <a:r>
              <a:rPr lang="fr-FR" sz="3200" b="1" dirty="0" smtClean="0">
                <a:solidFill>
                  <a:schemeClr val="tx1"/>
                </a:solidFill>
                <a:latin typeface="Arial Black" pitchFamily="34" charset="0"/>
              </a:rPr>
              <a:t>- HALOPÉRIDOL ( </a:t>
            </a:r>
            <a:r>
              <a:rPr lang="fr-FR" sz="3200" b="1" dirty="0" smtClean="0">
                <a:solidFill>
                  <a:srgbClr val="FF0000"/>
                </a:solidFill>
                <a:latin typeface="Arial Black" pitchFamily="34" charset="0"/>
              </a:rPr>
              <a:t>HALDOL</a:t>
            </a:r>
            <a:r>
              <a:rPr lang="fr-FR" sz="3200" b="1" dirty="0" smtClean="0">
                <a:solidFill>
                  <a:schemeClr val="tx1"/>
                </a:solidFill>
                <a:latin typeface="Arial Black" pitchFamily="34" charset="0"/>
              </a:rPr>
              <a:t>®)</a:t>
            </a:r>
            <a:br>
              <a:rPr lang="fr-FR" sz="3200" b="1" dirty="0" smtClean="0">
                <a:solidFill>
                  <a:schemeClr val="tx1"/>
                </a:solidFill>
                <a:latin typeface="Arial Black" pitchFamily="34" charset="0"/>
              </a:rPr>
            </a:br>
            <a:endParaRPr lang="fr-FR" dirty="0">
              <a:solidFill>
                <a:schemeClr val="tx1"/>
              </a:solidFill>
            </a:endParaRPr>
          </a:p>
        </p:txBody>
      </p:sp>
    </p:spTree>
  </p:cSld>
  <p:clrMapOvr>
    <a:masterClrMapping/>
  </p:clrMapOvr>
  <p:transition>
    <p:newsflash/>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14290"/>
            <a:ext cx="8429684" cy="6357982"/>
          </a:xfrm>
        </p:spPr>
        <p:txBody>
          <a:bodyPr/>
          <a:lstStyle/>
          <a:p>
            <a:endParaRPr lang="fr-FR" dirty="0"/>
          </a:p>
        </p:txBody>
      </p:sp>
      <p:pic>
        <p:nvPicPr>
          <p:cNvPr id="4098" name="Picture 2" descr="C:\Users\hp\Desktop\téléchargement.jpg"/>
          <p:cNvPicPr>
            <a:picLocks noChangeAspect="1" noChangeArrowheads="1"/>
          </p:cNvPicPr>
          <p:nvPr/>
        </p:nvPicPr>
        <p:blipFill>
          <a:blip r:embed="rId2"/>
          <a:srcRect/>
          <a:stretch>
            <a:fillRect/>
          </a:stretch>
        </p:blipFill>
        <p:spPr bwMode="auto">
          <a:xfrm rot="828301">
            <a:off x="3768666" y="3094387"/>
            <a:ext cx="4776990" cy="1785220"/>
          </a:xfrm>
          <a:prstGeom prst="rect">
            <a:avLst/>
          </a:prstGeom>
          <a:noFill/>
        </p:spPr>
      </p:pic>
      <p:pic>
        <p:nvPicPr>
          <p:cNvPr id="4099" name="Picture 3" descr="C:\Users\hp\Desktop\nozinan-filmtabl-100-mg-100-stk-800x800.jpg"/>
          <p:cNvPicPr>
            <a:picLocks noChangeAspect="1" noChangeArrowheads="1"/>
          </p:cNvPicPr>
          <p:nvPr/>
        </p:nvPicPr>
        <p:blipFill>
          <a:blip r:embed="rId3"/>
          <a:srcRect/>
          <a:stretch>
            <a:fillRect/>
          </a:stretch>
        </p:blipFill>
        <p:spPr bwMode="auto">
          <a:xfrm rot="312940">
            <a:off x="380767" y="334107"/>
            <a:ext cx="4287184" cy="1742666"/>
          </a:xfrm>
          <a:prstGeom prst="rect">
            <a:avLst/>
          </a:prstGeom>
          <a:noFill/>
        </p:spPr>
      </p:pic>
      <p:pic>
        <p:nvPicPr>
          <p:cNvPr id="4100" name="Picture 4" descr="C:\Users\hp\Desktop\téléchargement (1).jpg"/>
          <p:cNvPicPr>
            <a:picLocks noChangeAspect="1" noChangeArrowheads="1"/>
          </p:cNvPicPr>
          <p:nvPr/>
        </p:nvPicPr>
        <p:blipFill>
          <a:blip r:embed="rId4"/>
          <a:srcRect/>
          <a:stretch>
            <a:fillRect/>
          </a:stretch>
        </p:blipFill>
        <p:spPr bwMode="auto">
          <a:xfrm rot="706845">
            <a:off x="5422540" y="495903"/>
            <a:ext cx="3000396" cy="2343156"/>
          </a:xfrm>
          <a:prstGeom prst="rect">
            <a:avLst/>
          </a:prstGeom>
          <a:noFill/>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433" y="2132856"/>
            <a:ext cx="3314235" cy="247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4352199"/>
            <a:ext cx="2942462"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14290"/>
            <a:ext cx="8572560" cy="6429420"/>
          </a:xfrm>
        </p:spPr>
        <p:txBody>
          <a:bodyPr>
            <a:normAutofit fontScale="90000"/>
          </a:bodyPr>
          <a:lstStyle/>
          <a:p>
            <a:r>
              <a:rPr lang="fr-FR" sz="2800" b="1" u="sng" dirty="0" smtClean="0">
                <a:solidFill>
                  <a:srgbClr val="00B0F0"/>
                </a:solidFill>
                <a:latin typeface="Arial Black" pitchFamily="34" charset="0"/>
                <a:cs typeface="Calibri"/>
              </a:rPr>
              <a:t>1.2 - LES ANTIPSYCHOTIQUES DE    </a:t>
            </a:r>
            <a:br>
              <a:rPr lang="fr-FR" sz="2800" b="1" u="sng" dirty="0" smtClean="0">
                <a:solidFill>
                  <a:srgbClr val="00B0F0"/>
                </a:solidFill>
                <a:latin typeface="Arial Black" pitchFamily="34" charset="0"/>
                <a:cs typeface="Calibri"/>
              </a:rPr>
            </a:br>
            <a:r>
              <a:rPr lang="fr-FR" sz="2800" b="1" dirty="0">
                <a:solidFill>
                  <a:srgbClr val="00B0F0"/>
                </a:solidFill>
                <a:latin typeface="Arial Black" pitchFamily="34" charset="0"/>
                <a:cs typeface="Calibri"/>
              </a:rPr>
              <a:t> </a:t>
            </a:r>
            <a:r>
              <a:rPr lang="fr-FR" sz="2800" b="1" dirty="0" smtClean="0">
                <a:solidFill>
                  <a:srgbClr val="00B0F0"/>
                </a:solidFill>
                <a:latin typeface="Arial Black" pitchFamily="34" charset="0"/>
                <a:cs typeface="Calibri"/>
              </a:rPr>
              <a:t>         </a:t>
            </a:r>
            <a:r>
              <a:rPr lang="fr-FR" sz="2800" b="1" u="sng" dirty="0" smtClean="0">
                <a:solidFill>
                  <a:srgbClr val="00B0F0"/>
                </a:solidFill>
                <a:latin typeface="Arial Black" pitchFamily="34" charset="0"/>
                <a:cs typeface="Calibri"/>
              </a:rPr>
              <a:t>DEUXIÈME GÉNÉRATION : </a:t>
            </a:r>
            <a:br>
              <a:rPr lang="fr-FR" sz="2800" b="1" u="sng" dirty="0" smtClean="0">
                <a:solidFill>
                  <a:srgbClr val="00B0F0"/>
                </a:solidFill>
                <a:latin typeface="Arial Black" pitchFamily="34" charset="0"/>
                <a:cs typeface="Calibri"/>
              </a:rPr>
            </a:br>
            <a:r>
              <a:rPr lang="fr-FR" sz="2700" b="1" u="sng" dirty="0" smtClean="0">
                <a:solidFill>
                  <a:srgbClr val="FF0000"/>
                </a:solidFill>
                <a:latin typeface="Arial Black" pitchFamily="34" charset="0"/>
                <a:cs typeface="Calibri"/>
              </a:rPr>
              <a:t/>
            </a:r>
            <a:br>
              <a:rPr lang="fr-FR" sz="2700" b="1" u="sng" dirty="0" smtClean="0">
                <a:solidFill>
                  <a:srgbClr val="FF0000"/>
                </a:solidFill>
                <a:latin typeface="Arial Black" pitchFamily="34" charset="0"/>
                <a:cs typeface="Calibri"/>
              </a:rPr>
            </a:br>
            <a:r>
              <a:rPr lang="fr-FR" sz="2700" b="1" dirty="0" smtClean="0">
                <a:solidFill>
                  <a:schemeClr val="tx1"/>
                </a:solidFill>
                <a:latin typeface="Arial Black" pitchFamily="34" charset="0"/>
                <a:cs typeface="Calibri"/>
              </a:rPr>
              <a:t>- AMISULPRIDE     (</a:t>
            </a:r>
            <a:r>
              <a:rPr lang="fr-FR" sz="2700" b="1" dirty="0" smtClean="0">
                <a:solidFill>
                  <a:srgbClr val="FF0000"/>
                </a:solidFill>
                <a:latin typeface="Arial Black" pitchFamily="34" charset="0"/>
                <a:cs typeface="Calibri"/>
              </a:rPr>
              <a:t>SOLIAN</a:t>
            </a:r>
            <a:r>
              <a:rPr lang="fr-FR" sz="2700" b="1" dirty="0" smtClean="0">
                <a:solidFill>
                  <a:schemeClr val="tx1"/>
                </a:solidFill>
                <a:latin typeface="Arial Black" pitchFamily="34" charset="0"/>
                <a:cs typeface="Calibri"/>
              </a:rPr>
              <a:t> ®)</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LOXAPINE           (</a:t>
            </a:r>
            <a:r>
              <a:rPr lang="fr-FR" sz="2700" b="1" dirty="0" smtClean="0">
                <a:solidFill>
                  <a:srgbClr val="FF0000"/>
                </a:solidFill>
                <a:latin typeface="Arial Black" pitchFamily="34" charset="0"/>
                <a:cs typeface="Calibri"/>
              </a:rPr>
              <a:t>LOXAPAC</a:t>
            </a:r>
            <a:r>
              <a:rPr lang="fr-FR" sz="2700" b="1" dirty="0" smtClean="0">
                <a:solidFill>
                  <a:schemeClr val="tx1"/>
                </a:solidFill>
                <a:latin typeface="Arial Black" pitchFamily="34" charset="0"/>
                <a:cs typeface="Calibri"/>
              </a:rPr>
              <a:t>®)</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OLANZAPINE      (</a:t>
            </a:r>
            <a:r>
              <a:rPr lang="fr-FR" sz="2700" b="1" dirty="0" smtClean="0">
                <a:solidFill>
                  <a:srgbClr val="FF0000"/>
                </a:solidFill>
                <a:latin typeface="Arial Black" pitchFamily="34" charset="0"/>
                <a:cs typeface="Calibri"/>
              </a:rPr>
              <a:t>ZYPREXA</a:t>
            </a:r>
            <a:r>
              <a:rPr lang="fr-FR" sz="2700" b="1" dirty="0" smtClean="0">
                <a:solidFill>
                  <a:schemeClr val="tx1"/>
                </a:solidFill>
                <a:latin typeface="Arial Black" pitchFamily="34" charset="0"/>
                <a:cs typeface="Calibri"/>
              </a:rPr>
              <a:t>®)</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CLOZAPINE         (</a:t>
            </a:r>
            <a:r>
              <a:rPr lang="fr-FR" sz="2700" b="1" dirty="0" smtClean="0">
                <a:solidFill>
                  <a:srgbClr val="FF0000"/>
                </a:solidFill>
                <a:latin typeface="Arial Black" pitchFamily="34" charset="0"/>
                <a:cs typeface="Calibri"/>
              </a:rPr>
              <a:t>LEPONEX</a:t>
            </a:r>
            <a:r>
              <a:rPr lang="fr-FR" sz="2700" b="1" dirty="0" smtClean="0">
                <a:solidFill>
                  <a:schemeClr val="tx1"/>
                </a:solidFill>
                <a:latin typeface="Arial Black" pitchFamily="34" charset="0"/>
                <a:cs typeface="Calibri"/>
              </a:rPr>
              <a:t>®)</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QUETIAPINE       (</a:t>
            </a:r>
            <a:r>
              <a:rPr lang="fr-FR" sz="2700" b="1" dirty="0" smtClean="0">
                <a:solidFill>
                  <a:srgbClr val="FF0000"/>
                </a:solidFill>
                <a:latin typeface="Arial Black" pitchFamily="34" charset="0"/>
                <a:cs typeface="Calibri"/>
              </a:rPr>
              <a:t>XEROQUEL</a:t>
            </a:r>
            <a:r>
              <a:rPr lang="fr-FR" sz="2700" b="1" dirty="0" smtClean="0">
                <a:solidFill>
                  <a:schemeClr val="tx1"/>
                </a:solidFill>
                <a:latin typeface="Arial Black" pitchFamily="34" charset="0"/>
                <a:cs typeface="Calibri"/>
              </a:rPr>
              <a:t>®)</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RISPÉRIDONE     (</a:t>
            </a:r>
            <a:r>
              <a:rPr lang="fr-FR" sz="2700" b="1" dirty="0" smtClean="0">
                <a:solidFill>
                  <a:srgbClr val="FF0000"/>
                </a:solidFill>
                <a:latin typeface="Arial Black" pitchFamily="34" charset="0"/>
                <a:cs typeface="Calibri"/>
              </a:rPr>
              <a:t>RISPERDAL</a:t>
            </a:r>
            <a:r>
              <a:rPr lang="fr-FR" sz="2700" b="1" dirty="0" smtClean="0">
                <a:solidFill>
                  <a:schemeClr val="tx1"/>
                </a:solidFill>
                <a:latin typeface="Arial Black" pitchFamily="34" charset="0"/>
                <a:cs typeface="Calibri"/>
              </a:rPr>
              <a:t>®)</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PALIPERIDONE   (</a:t>
            </a:r>
            <a:r>
              <a:rPr lang="fr-FR" sz="2700" b="1" dirty="0" smtClean="0">
                <a:solidFill>
                  <a:srgbClr val="FF0000"/>
                </a:solidFill>
                <a:latin typeface="Arial Black" pitchFamily="34" charset="0"/>
                <a:cs typeface="Calibri"/>
              </a:rPr>
              <a:t>XEPLION</a:t>
            </a:r>
            <a:r>
              <a:rPr lang="fr-FR" sz="2700" b="1" dirty="0" smtClean="0">
                <a:solidFill>
                  <a:schemeClr val="tx1"/>
                </a:solidFill>
                <a:latin typeface="Arial Black" pitchFamily="34" charset="0"/>
                <a:cs typeface="Calibri"/>
              </a:rPr>
              <a:t>®)</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ARIPIPRAZOLE   (</a:t>
            </a:r>
            <a:r>
              <a:rPr lang="fr-FR" sz="2700" b="1" dirty="0" smtClean="0">
                <a:solidFill>
                  <a:srgbClr val="FF0000"/>
                </a:solidFill>
                <a:latin typeface="Arial Black" pitchFamily="34" charset="0"/>
                <a:cs typeface="Calibri"/>
              </a:rPr>
              <a:t>ABILIFY</a:t>
            </a:r>
            <a:r>
              <a:rPr lang="fr-FR" sz="2700" b="1" dirty="0" smtClean="0">
                <a:solidFill>
                  <a:schemeClr val="tx1"/>
                </a:solidFill>
                <a:latin typeface="Arial Black" pitchFamily="34" charset="0"/>
                <a:cs typeface="Calibri"/>
              </a:rPr>
              <a:t>®)</a:t>
            </a:r>
            <a:endParaRPr lang="fr-FR" u="sng" dirty="0">
              <a:solidFill>
                <a:schemeClr val="tx1"/>
              </a:solidFill>
              <a:latin typeface="Arial Black" pitchFamily="34" charset="0"/>
            </a:endParaRPr>
          </a:p>
        </p:txBody>
      </p:sp>
    </p:spTree>
  </p:cSld>
  <p:clrMapOvr>
    <a:masterClrMapping/>
  </p:clrMapOvr>
  <p:transition>
    <p:newsflash/>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2271490"/>
            <a:ext cx="410445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6631"/>
            <a:ext cx="3548063" cy="2162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6632"/>
            <a:ext cx="4032448" cy="2162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420887"/>
            <a:ext cx="4176464" cy="187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4503738"/>
            <a:ext cx="3960441" cy="2256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4319" y="4292783"/>
            <a:ext cx="184785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748258"/>
      </p:ext>
    </p:extLst>
  </p:cSld>
  <p:clrMapOvr>
    <a:masterClrMapping/>
  </p:clrMapOvr>
  <p:transition>
    <p:newsfla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04868"/>
          </a:xfrm>
        </p:spPr>
        <p:txBody>
          <a:bodyPr>
            <a:normAutofit fontScale="90000"/>
          </a:bodyPr>
          <a:lstStyle/>
          <a:p>
            <a:pPr algn="ctr"/>
            <a:r>
              <a:rPr lang="en-US" sz="2800" b="1" dirty="0" smtClean="0"/>
              <a:t/>
            </a:r>
            <a:br>
              <a:rPr lang="en-US" sz="2800" b="1" dirty="0" smtClean="0"/>
            </a:br>
            <a:r>
              <a:rPr lang="en-US" sz="2800" b="1" dirty="0" smtClean="0"/>
              <a:t/>
            </a:r>
            <a:br>
              <a:rPr lang="en-US" sz="2800" b="1" dirty="0" smtClean="0"/>
            </a:br>
            <a:r>
              <a:rPr lang="en-US" sz="2800" b="1" dirty="0" smtClean="0"/>
              <a:t/>
            </a:r>
            <a:br>
              <a:rPr lang="en-US" sz="2800" b="1" dirty="0" smtClean="0"/>
            </a:br>
            <a:r>
              <a:rPr lang="en-US" sz="2800" b="1" dirty="0" smtClean="0"/>
              <a:t/>
            </a:r>
            <a:br>
              <a:rPr lang="en-US" sz="2800" b="1" dirty="0" smtClean="0"/>
            </a:br>
            <a:r>
              <a:rPr lang="fr-FR" sz="3600" b="1" dirty="0" smtClean="0">
                <a:solidFill>
                  <a:schemeClr val="tx1"/>
                </a:solidFill>
                <a:latin typeface="Arial Black" pitchFamily="34" charset="0"/>
              </a:rPr>
              <a:t>1906:  découverte du premier médicaments anti-syphilis </a:t>
            </a:r>
            <a:br>
              <a:rPr lang="fr-FR" sz="3600" b="1" dirty="0" smtClean="0">
                <a:solidFill>
                  <a:schemeClr val="tx1"/>
                </a:solidFill>
                <a:latin typeface="Arial Black" pitchFamily="34" charset="0"/>
              </a:rPr>
            </a:br>
            <a:r>
              <a:rPr lang="fr-FR" sz="3600" b="1" dirty="0" smtClean="0">
                <a:solidFill>
                  <a:schemeClr val="tx1"/>
                </a:solidFill>
                <a:latin typeface="Arial Black" pitchFamily="34" charset="0"/>
              </a:rPr>
              <a:t>(</a:t>
            </a:r>
            <a:r>
              <a:rPr lang="fr-FR" sz="3100" b="1" dirty="0" smtClean="0">
                <a:solidFill>
                  <a:schemeClr val="tx1"/>
                </a:solidFill>
                <a:latin typeface="Arial Black" pitchFamily="34" charset="0"/>
              </a:rPr>
              <a:t>La syphilis est une infection transmissible sexuellement (ITS), causée par la bactérie </a:t>
            </a:r>
            <a:r>
              <a:rPr lang="fr-FR" sz="3100" b="1" i="1" dirty="0" err="1" smtClean="0">
                <a:solidFill>
                  <a:srgbClr val="FF0000"/>
                </a:solidFill>
                <a:latin typeface="Arial Black" pitchFamily="34" charset="0"/>
              </a:rPr>
              <a:t>Tréponema</a:t>
            </a:r>
            <a:r>
              <a:rPr lang="fr-FR" sz="3100" b="1" i="1" dirty="0" smtClean="0">
                <a:solidFill>
                  <a:srgbClr val="FF0000"/>
                </a:solidFill>
                <a:latin typeface="Arial Black" pitchFamily="34" charset="0"/>
              </a:rPr>
              <a:t> pallidum</a:t>
            </a:r>
            <a:r>
              <a:rPr lang="fr-FR" sz="3600" b="1" dirty="0" smtClean="0">
                <a:solidFill>
                  <a:schemeClr val="tx1"/>
                </a:solidFill>
                <a:latin typeface="Arial Black" pitchFamily="34" charset="0"/>
              </a:rPr>
              <a:t>.) </a:t>
            </a:r>
            <a:r>
              <a:rPr lang="fr-FR" sz="3100" b="1" dirty="0" smtClean="0">
                <a:solidFill>
                  <a:schemeClr val="tx1"/>
                </a:solidFill>
                <a:latin typeface="Arial Black" pitchFamily="34" charset="0"/>
              </a:rPr>
              <a:t>Le traitement consiste en l'administration d'une dose </a:t>
            </a:r>
            <a:r>
              <a:rPr lang="fr-FR" sz="3100" b="1" dirty="0" smtClean="0">
                <a:solidFill>
                  <a:srgbClr val="FF0000"/>
                </a:solidFill>
                <a:latin typeface="Arial Black" pitchFamily="34" charset="0"/>
              </a:rPr>
              <a:t>d</a:t>
            </a:r>
            <a:r>
              <a:rPr lang="fr-FR" sz="3100" b="1" dirty="0" smtClean="0">
                <a:solidFill>
                  <a:srgbClr val="FF0000"/>
                </a:solidFill>
                <a:latin typeface="Arial Black" pitchFamily="34" charset="0"/>
                <a:hlinkClick r:id="rId2"/>
              </a:rPr>
              <a:t>‘antibiotique</a:t>
            </a:r>
            <a:r>
              <a:rPr lang="fr-FR" sz="3100" b="1" dirty="0" smtClean="0">
                <a:solidFill>
                  <a:schemeClr val="tx1"/>
                </a:solidFill>
                <a:latin typeface="Arial Black" pitchFamily="34" charset="0"/>
              </a:rPr>
              <a:t> à base de pénicilline par voie I.M.</a:t>
            </a:r>
            <a:br>
              <a:rPr lang="fr-FR" sz="3100" b="1" dirty="0" smtClean="0">
                <a:solidFill>
                  <a:schemeClr val="tx1"/>
                </a:solidFill>
                <a:latin typeface="Arial Black" pitchFamily="34" charset="0"/>
              </a:rPr>
            </a:br>
            <a:r>
              <a:rPr lang="fr-FR" sz="3100" b="1" dirty="0"/>
              <a:t/>
            </a:r>
            <a:br>
              <a:rPr lang="fr-FR" sz="3100" b="1" dirty="0"/>
            </a:br>
            <a:r>
              <a:rPr lang="fr-FR" sz="3100" b="1" dirty="0" smtClean="0"/>
              <a:t> </a:t>
            </a:r>
            <a:r>
              <a:rPr lang="fr-FR" sz="3600" b="1" dirty="0" smtClean="0"/>
              <a:t>  </a:t>
            </a:r>
            <a:br>
              <a:rPr lang="fr-FR" sz="3600" b="1" dirty="0" smtClean="0"/>
            </a:br>
            <a:r>
              <a:rPr lang="fr-FR" sz="3600" b="1" dirty="0" smtClean="0"/>
              <a:t>   </a:t>
            </a:r>
            <a:br>
              <a:rPr lang="fr-FR" sz="3600" b="1" dirty="0" smtClean="0"/>
            </a:br>
            <a:r>
              <a:rPr lang="fr-FR" sz="3600" b="1" dirty="0" smtClean="0"/>
              <a:t/>
            </a:r>
            <a:br>
              <a:rPr lang="fr-FR" sz="3600" b="1" dirty="0" smtClean="0"/>
            </a:br>
            <a:endParaRPr lang="en-US" sz="2800" dirty="0"/>
          </a:p>
        </p:txBody>
      </p:sp>
      <p:pic>
        <p:nvPicPr>
          <p:cNvPr id="14338" name="Picture 2" descr="C:\Documents and Settings\ghg\Bureau\qsd_vsypt_pdp.jpg"/>
          <p:cNvPicPr>
            <a:picLocks noChangeAspect="1" noChangeArrowheads="1"/>
          </p:cNvPicPr>
          <p:nvPr/>
        </p:nvPicPr>
        <p:blipFill>
          <a:blip r:embed="rId3" cstate="print"/>
          <a:srcRect/>
          <a:stretch>
            <a:fillRect/>
          </a:stretch>
        </p:blipFill>
        <p:spPr bwMode="auto">
          <a:xfrm>
            <a:off x="7215206" y="3857628"/>
            <a:ext cx="1571636" cy="2590822"/>
          </a:xfrm>
          <a:prstGeom prst="rect">
            <a:avLst/>
          </a:prstGeom>
          <a:noFill/>
        </p:spPr>
      </p:pic>
      <p:pic>
        <p:nvPicPr>
          <p:cNvPr id="14339" name="Picture 3" descr="C:\Documents and Settings\ghg\Bureau\images.jpg"/>
          <p:cNvPicPr>
            <a:picLocks noChangeAspect="1" noChangeArrowheads="1"/>
          </p:cNvPicPr>
          <p:nvPr/>
        </p:nvPicPr>
        <p:blipFill>
          <a:blip r:embed="rId4" cstate="print"/>
          <a:srcRect/>
          <a:stretch>
            <a:fillRect/>
          </a:stretch>
        </p:blipFill>
        <p:spPr bwMode="auto">
          <a:xfrm>
            <a:off x="251520" y="4005063"/>
            <a:ext cx="1415355" cy="2574443"/>
          </a:xfrm>
          <a:prstGeom prst="rect">
            <a:avLst/>
          </a:prstGeom>
          <a:noFill/>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4437112"/>
            <a:ext cx="4320480" cy="214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501122" cy="6369072"/>
          </a:xfrm>
        </p:spPr>
        <p:txBody>
          <a:bodyPr>
            <a:normAutofit fontScale="90000"/>
          </a:bodyPr>
          <a:lstStyle/>
          <a:p>
            <a:r>
              <a:rPr lang="fr-FR" sz="2700" b="1" u="sng" dirty="0" smtClean="0">
                <a:solidFill>
                  <a:srgbClr val="FF0000"/>
                </a:solidFill>
                <a:latin typeface="Arial Black" pitchFamily="34" charset="0"/>
                <a:cs typeface="Calibri"/>
              </a:rPr>
              <a:t/>
            </a:r>
            <a:br>
              <a:rPr lang="fr-FR" sz="2700" b="1" u="sng" dirty="0" smtClean="0">
                <a:solidFill>
                  <a:srgbClr val="FF0000"/>
                </a:solidFill>
                <a:latin typeface="Arial Black" pitchFamily="34" charset="0"/>
                <a:cs typeface="Calibri"/>
              </a:rPr>
            </a:br>
            <a:r>
              <a:rPr lang="fr-FR" sz="2700" b="1" u="sng" dirty="0">
                <a:solidFill>
                  <a:srgbClr val="FF0000"/>
                </a:solidFill>
                <a:latin typeface="Arial Black" pitchFamily="34" charset="0"/>
                <a:cs typeface="Calibri"/>
              </a:rPr>
              <a:t/>
            </a:r>
            <a:br>
              <a:rPr lang="fr-FR" sz="2700" b="1" u="sng" dirty="0">
                <a:solidFill>
                  <a:srgbClr val="FF0000"/>
                </a:solidFill>
                <a:latin typeface="Arial Black" pitchFamily="34" charset="0"/>
                <a:cs typeface="Calibri"/>
              </a:rPr>
            </a:br>
            <a:r>
              <a:rPr lang="fr-FR" sz="2700" b="1" dirty="0" smtClean="0">
                <a:solidFill>
                  <a:srgbClr val="C00000"/>
                </a:solidFill>
                <a:latin typeface="Arial Black" pitchFamily="34" charset="0"/>
                <a:cs typeface="Calibri"/>
              </a:rPr>
              <a:t>  </a:t>
            </a:r>
            <a:r>
              <a:rPr lang="fr-FR" sz="3600" b="1" u="sng" dirty="0" smtClean="0">
                <a:solidFill>
                  <a:srgbClr val="C00000"/>
                </a:solidFill>
                <a:latin typeface="Arial Black" pitchFamily="34" charset="0"/>
                <a:cs typeface="Calibri"/>
              </a:rPr>
              <a:t>I.3- MODALITÉS DE PRESCRIPTION </a:t>
            </a:r>
            <a:br>
              <a:rPr lang="fr-FR" sz="3600" b="1" u="sng" dirty="0" smtClean="0">
                <a:solidFill>
                  <a:srgbClr val="C00000"/>
                </a:solidFill>
                <a:latin typeface="Arial Black" pitchFamily="34" charset="0"/>
                <a:cs typeface="Calibri"/>
              </a:rPr>
            </a:br>
            <a:r>
              <a:rPr lang="fr-FR" sz="3600" b="1" dirty="0">
                <a:solidFill>
                  <a:srgbClr val="C00000"/>
                </a:solidFill>
                <a:latin typeface="Arial Black" pitchFamily="34" charset="0"/>
                <a:cs typeface="Calibri"/>
              </a:rPr>
              <a:t> </a:t>
            </a:r>
            <a:r>
              <a:rPr lang="fr-FR" sz="3600" b="1" dirty="0" smtClean="0">
                <a:solidFill>
                  <a:srgbClr val="C00000"/>
                </a:solidFill>
                <a:latin typeface="Arial Black" pitchFamily="34" charset="0"/>
                <a:cs typeface="Calibri"/>
              </a:rPr>
              <a:t>       </a:t>
            </a:r>
            <a:r>
              <a:rPr lang="fr-FR" sz="3600" b="1" u="sng" dirty="0" smtClean="0">
                <a:solidFill>
                  <a:srgbClr val="C00000"/>
                </a:solidFill>
                <a:latin typeface="Arial Black" pitchFamily="34" charset="0"/>
                <a:cs typeface="Calibri"/>
              </a:rPr>
              <a:t>DES ANTIPSYCHOTIQUES :</a:t>
            </a:r>
            <a:r>
              <a:rPr lang="fr-FR" sz="4000" b="1" u="sng" dirty="0" smtClean="0">
                <a:solidFill>
                  <a:srgbClr val="C00000"/>
                </a:solidFill>
                <a:latin typeface="Arial Black" pitchFamily="34" charset="0"/>
                <a:cs typeface="Calibri"/>
              </a:rPr>
              <a:t/>
            </a:r>
            <a:br>
              <a:rPr lang="fr-FR" sz="4000" b="1" u="sng" dirty="0" smtClean="0">
                <a:solidFill>
                  <a:srgbClr val="C00000"/>
                </a:solidFill>
                <a:latin typeface="Arial Black" pitchFamily="34" charset="0"/>
                <a:cs typeface="Calibri"/>
              </a:rPr>
            </a:br>
            <a:r>
              <a:rPr lang="fr-FR" sz="2800" b="1" dirty="0" smtClean="0">
                <a:solidFill>
                  <a:schemeClr val="tx1"/>
                </a:solidFill>
                <a:latin typeface="Arial Black" pitchFamily="34" charset="0"/>
                <a:cs typeface="Calibri"/>
              </a:rPr>
              <a:t>    </a:t>
            </a:r>
            <a:br>
              <a:rPr lang="fr-FR" sz="2800" b="1" dirty="0" smtClean="0">
                <a:solidFill>
                  <a:schemeClr val="tx1"/>
                </a:solidFill>
                <a:latin typeface="Arial Black" pitchFamily="34" charset="0"/>
                <a:cs typeface="Calibri"/>
              </a:rPr>
            </a:br>
            <a:r>
              <a:rPr lang="fr-FR" sz="2800" b="1" dirty="0" smtClean="0">
                <a:solidFill>
                  <a:schemeClr val="tx1"/>
                </a:solidFill>
                <a:latin typeface="Arial Black" pitchFamily="34" charset="0"/>
                <a:cs typeface="Calibri"/>
              </a:rPr>
              <a:t> </a:t>
            </a:r>
            <a:r>
              <a:rPr lang="fr-FR" sz="3600" b="1" u="sng" dirty="0" smtClean="0">
                <a:solidFill>
                  <a:srgbClr val="00B0F0"/>
                </a:solidFill>
                <a:latin typeface="Arial Black" pitchFamily="34" charset="0"/>
                <a:cs typeface="Calibri"/>
              </a:rPr>
              <a:t>INDICATIONS</a:t>
            </a:r>
            <a:r>
              <a:rPr lang="fr-FR" sz="3600" b="1" u="sng" dirty="0" smtClean="0">
                <a:solidFill>
                  <a:srgbClr val="0070C0"/>
                </a:solidFill>
                <a:latin typeface="Arial Black" pitchFamily="34" charset="0"/>
                <a:cs typeface="Calibri"/>
              </a:rPr>
              <a:t> </a:t>
            </a:r>
            <a:r>
              <a:rPr lang="fr-FR" sz="3600" b="1" dirty="0" smtClean="0">
                <a:solidFill>
                  <a:srgbClr val="0070C0"/>
                </a:solidFill>
                <a:latin typeface="Arial Black" pitchFamily="34" charset="0"/>
                <a:cs typeface="Calibri"/>
              </a:rPr>
              <a:t>: </a:t>
            </a:r>
            <a:r>
              <a:rPr lang="fr-FR" sz="3100" b="1" dirty="0" smtClean="0">
                <a:solidFill>
                  <a:srgbClr val="0070C0"/>
                </a:solidFill>
                <a:latin typeface="Arial Black" pitchFamily="34" charset="0"/>
                <a:cs typeface="Calibri"/>
              </a:rPr>
              <a:t/>
            </a:r>
            <a:br>
              <a:rPr lang="fr-FR" sz="3100" b="1" dirty="0" smtClean="0">
                <a:solidFill>
                  <a:srgbClr val="0070C0"/>
                </a:solidFill>
                <a:latin typeface="Arial Black" pitchFamily="34" charset="0"/>
                <a:cs typeface="Calibri"/>
              </a:rPr>
            </a:br>
            <a:r>
              <a:rPr lang="fr-FR" sz="2800" b="1" dirty="0" smtClean="0">
                <a:solidFill>
                  <a:srgbClr val="FF0000"/>
                </a:solidFill>
                <a:latin typeface="Arial Black" pitchFamily="34" charset="0"/>
                <a:cs typeface="Calibri"/>
              </a:rPr>
              <a:t> </a:t>
            </a:r>
            <a:br>
              <a:rPr lang="fr-FR" sz="2800" b="1" dirty="0" smtClean="0">
                <a:solidFill>
                  <a:srgbClr val="FF0000"/>
                </a:solidFill>
                <a:latin typeface="Arial Black" pitchFamily="34" charset="0"/>
                <a:cs typeface="Calibri"/>
              </a:rPr>
            </a:br>
            <a:r>
              <a:rPr lang="fr-FR" sz="2800" b="1" u="sng" dirty="0" smtClean="0">
                <a:solidFill>
                  <a:srgbClr val="FF0000"/>
                </a:solidFill>
                <a:latin typeface="Arial Black" pitchFamily="34" charset="0"/>
                <a:cs typeface="Calibri"/>
              </a:rPr>
              <a:t>a .TROUBLES PSYCHOTIQUES </a:t>
            </a:r>
            <a:r>
              <a:rPr lang="fr-FR" sz="2800" b="1" dirty="0" smtClean="0">
                <a:solidFill>
                  <a:srgbClr val="FF0000"/>
                </a:solidFill>
                <a:latin typeface="Arial Black" pitchFamily="34" charset="0"/>
                <a:cs typeface="Calibri"/>
              </a:rPr>
              <a:t>: </a:t>
            </a:r>
            <a:br>
              <a:rPr lang="fr-FR" sz="2800" b="1" dirty="0" smtClean="0">
                <a:solidFill>
                  <a:srgbClr val="FF0000"/>
                </a:solidFill>
                <a:latin typeface="Arial Black" pitchFamily="34" charset="0"/>
                <a:cs typeface="Calibri"/>
              </a:rPr>
            </a:br>
            <a:r>
              <a:rPr lang="fr-FR" sz="2800" b="1" dirty="0">
                <a:solidFill>
                  <a:schemeClr val="tx1"/>
                </a:solidFill>
                <a:latin typeface="Arial Black" pitchFamily="34" charset="0"/>
                <a:cs typeface="Calibri"/>
              </a:rPr>
              <a:t> </a:t>
            </a:r>
            <a:r>
              <a:rPr lang="fr-FR" sz="2800" b="1" dirty="0" smtClean="0">
                <a:solidFill>
                  <a:schemeClr val="tx1"/>
                </a:solidFill>
                <a:latin typeface="Arial Black" pitchFamily="34" charset="0"/>
                <a:cs typeface="Calibri"/>
              </a:rPr>
              <a:t>         </a:t>
            </a:r>
            <a:r>
              <a:rPr lang="fr-FR" sz="2800" b="1" dirty="0" smtClean="0">
                <a:solidFill>
                  <a:srgbClr val="7030A0"/>
                </a:solidFill>
                <a:latin typeface="Arial Black" pitchFamily="34" charset="0"/>
                <a:cs typeface="Calibri"/>
              </a:rPr>
              <a:t>•troubles schizo-affectifs,                               </a:t>
            </a:r>
            <a:br>
              <a:rPr lang="fr-FR" sz="2800" b="1" dirty="0" smtClean="0">
                <a:solidFill>
                  <a:srgbClr val="7030A0"/>
                </a:solidFill>
                <a:latin typeface="Arial Black" pitchFamily="34" charset="0"/>
                <a:cs typeface="Calibri"/>
              </a:rPr>
            </a:br>
            <a:r>
              <a:rPr lang="fr-FR" sz="2800" b="1" dirty="0" smtClean="0">
                <a:solidFill>
                  <a:srgbClr val="7030A0"/>
                </a:solidFill>
                <a:latin typeface="Arial Black" pitchFamily="34" charset="0"/>
                <a:cs typeface="Calibri"/>
              </a:rPr>
              <a:t>          •troubles schizophréniques,</a:t>
            </a:r>
            <a:br>
              <a:rPr lang="fr-FR" sz="2800" b="1" dirty="0" smtClean="0">
                <a:solidFill>
                  <a:srgbClr val="7030A0"/>
                </a:solidFill>
                <a:latin typeface="Arial Black" pitchFamily="34" charset="0"/>
                <a:cs typeface="Calibri"/>
              </a:rPr>
            </a:br>
            <a:r>
              <a:rPr lang="fr-FR" sz="2800" b="1" dirty="0">
                <a:solidFill>
                  <a:srgbClr val="7030A0"/>
                </a:solidFill>
                <a:latin typeface="Arial Black" pitchFamily="34" charset="0"/>
                <a:cs typeface="Calibri"/>
              </a:rPr>
              <a:t> </a:t>
            </a:r>
            <a:r>
              <a:rPr lang="fr-FR" sz="2800" b="1" dirty="0" smtClean="0">
                <a:solidFill>
                  <a:srgbClr val="7030A0"/>
                </a:solidFill>
                <a:latin typeface="Arial Black" pitchFamily="34" charset="0"/>
                <a:cs typeface="Calibri"/>
              </a:rPr>
              <a:t>         •trouble délirant persistant…</a:t>
            </a:r>
            <a:br>
              <a:rPr lang="fr-FR" sz="2800" b="1" dirty="0" smtClean="0">
                <a:solidFill>
                  <a:srgbClr val="7030A0"/>
                </a:solidFill>
                <a:latin typeface="Arial Black" pitchFamily="34" charset="0"/>
                <a:cs typeface="Calibri"/>
              </a:rPr>
            </a:br>
            <a:r>
              <a:rPr lang="fr-FR" sz="2800" b="1" dirty="0" smtClean="0">
                <a:solidFill>
                  <a:schemeClr val="tx1"/>
                </a:solidFill>
                <a:latin typeface="Arial Black" pitchFamily="34" charset="0"/>
                <a:cs typeface="Calibri"/>
              </a:rPr>
              <a:t/>
            </a:r>
            <a:br>
              <a:rPr lang="fr-FR" sz="2800" b="1" dirty="0" smtClean="0">
                <a:solidFill>
                  <a:schemeClr val="tx1"/>
                </a:solidFill>
                <a:latin typeface="Arial Black" pitchFamily="34" charset="0"/>
                <a:cs typeface="Calibri"/>
              </a:rPr>
            </a:br>
            <a:r>
              <a:rPr lang="fr-FR" sz="2800" b="1" u="sng" dirty="0" smtClean="0">
                <a:solidFill>
                  <a:srgbClr val="FF0000"/>
                </a:solidFill>
                <a:latin typeface="Arial Black" pitchFamily="34" charset="0"/>
                <a:cs typeface="Calibri"/>
              </a:rPr>
              <a:t>b. TROUBLES DE L’HUMEUR</a:t>
            </a:r>
            <a:r>
              <a:rPr lang="fr-FR" sz="2800" b="1" dirty="0" smtClean="0">
                <a:solidFill>
                  <a:srgbClr val="FF0000"/>
                </a:solidFill>
                <a:latin typeface="Arial Black" pitchFamily="34" charset="0"/>
                <a:cs typeface="Calibri"/>
              </a:rPr>
              <a:t>: </a:t>
            </a:r>
            <a:br>
              <a:rPr lang="fr-FR" sz="2800" b="1" dirty="0" smtClean="0">
                <a:solidFill>
                  <a:srgbClr val="FF0000"/>
                </a:solidFill>
                <a:latin typeface="Arial Black" pitchFamily="34" charset="0"/>
                <a:cs typeface="Calibri"/>
              </a:rPr>
            </a:br>
            <a:r>
              <a:rPr lang="fr-FR" sz="2800" b="1" dirty="0">
                <a:solidFill>
                  <a:schemeClr val="tx1"/>
                </a:solidFill>
                <a:latin typeface="Arial Black" pitchFamily="34" charset="0"/>
                <a:cs typeface="Calibri"/>
              </a:rPr>
              <a:t> </a:t>
            </a:r>
            <a:r>
              <a:rPr lang="fr-FR" sz="2800" b="1" dirty="0" smtClean="0">
                <a:solidFill>
                  <a:schemeClr val="tx1"/>
                </a:solidFill>
                <a:latin typeface="Arial Black" pitchFamily="34" charset="0"/>
                <a:cs typeface="Calibri"/>
              </a:rPr>
              <a:t>• </a:t>
            </a:r>
            <a:r>
              <a:rPr lang="fr-FR" sz="2800" b="1" dirty="0" smtClean="0">
                <a:solidFill>
                  <a:srgbClr val="7030A0"/>
                </a:solidFill>
                <a:latin typeface="Arial Black" pitchFamily="34" charset="0"/>
                <a:cs typeface="Calibri"/>
              </a:rPr>
              <a:t>épisode maniaque </a:t>
            </a:r>
            <a:r>
              <a:rPr lang="fr-FR" sz="2800" b="1" dirty="0" smtClean="0">
                <a:solidFill>
                  <a:schemeClr val="tx1"/>
                </a:solidFill>
                <a:latin typeface="Arial Black" pitchFamily="34" charset="0"/>
                <a:cs typeface="Calibri"/>
              </a:rPr>
              <a:t>avec ou sans caractéristiques psychotiques,</a:t>
            </a:r>
            <a:br>
              <a:rPr lang="fr-FR" sz="2800" b="1" dirty="0" smtClean="0">
                <a:solidFill>
                  <a:schemeClr val="tx1"/>
                </a:solidFill>
                <a:latin typeface="Arial Black" pitchFamily="34" charset="0"/>
                <a:cs typeface="Calibri"/>
              </a:rPr>
            </a:br>
            <a:r>
              <a:rPr lang="fr-FR" sz="2800" b="1" dirty="0">
                <a:solidFill>
                  <a:schemeClr val="tx1"/>
                </a:solidFill>
                <a:latin typeface="Arial Black" pitchFamily="34" charset="0"/>
                <a:cs typeface="Calibri"/>
              </a:rPr>
              <a:t> </a:t>
            </a:r>
            <a:r>
              <a:rPr lang="fr-FR" sz="2800" b="1" dirty="0" smtClean="0">
                <a:solidFill>
                  <a:schemeClr val="tx1"/>
                </a:solidFill>
                <a:latin typeface="Arial Black" pitchFamily="34" charset="0"/>
                <a:cs typeface="Calibri"/>
              </a:rPr>
              <a:t>• </a:t>
            </a:r>
            <a:r>
              <a:rPr lang="fr-FR" sz="2800" b="1" dirty="0" smtClean="0">
                <a:solidFill>
                  <a:srgbClr val="7030A0"/>
                </a:solidFill>
                <a:latin typeface="Arial Black" pitchFamily="34" charset="0"/>
                <a:cs typeface="Calibri"/>
              </a:rPr>
              <a:t>épisode dépressif </a:t>
            </a:r>
            <a:r>
              <a:rPr lang="fr-FR" sz="2800" b="1" dirty="0" smtClean="0">
                <a:solidFill>
                  <a:schemeClr val="tx1"/>
                </a:solidFill>
                <a:latin typeface="Arial Black" pitchFamily="34" charset="0"/>
                <a:cs typeface="Calibri"/>
              </a:rPr>
              <a:t>caractérisé avec ou </a:t>
            </a:r>
            <a:br>
              <a:rPr lang="fr-FR" sz="2800" b="1" dirty="0" smtClean="0">
                <a:solidFill>
                  <a:schemeClr val="tx1"/>
                </a:solidFill>
                <a:latin typeface="Arial Black" pitchFamily="34" charset="0"/>
                <a:cs typeface="Calibri"/>
              </a:rPr>
            </a:br>
            <a:r>
              <a:rPr lang="fr-FR" sz="2800" b="1" dirty="0">
                <a:solidFill>
                  <a:schemeClr val="tx1"/>
                </a:solidFill>
                <a:latin typeface="Arial Black" pitchFamily="34" charset="0"/>
                <a:cs typeface="Calibri"/>
              </a:rPr>
              <a:t> </a:t>
            </a:r>
            <a:r>
              <a:rPr lang="fr-FR" sz="2800" b="1" dirty="0" smtClean="0">
                <a:solidFill>
                  <a:schemeClr val="tx1"/>
                </a:solidFill>
                <a:latin typeface="Arial Black" pitchFamily="34" charset="0"/>
                <a:cs typeface="Calibri"/>
              </a:rPr>
              <a:t> sans caractéristiques psychotiques,</a:t>
            </a:r>
            <a:br>
              <a:rPr lang="fr-FR" sz="2800" b="1" dirty="0" smtClean="0">
                <a:solidFill>
                  <a:schemeClr val="tx1"/>
                </a:solidFill>
                <a:latin typeface="Arial Black" pitchFamily="34" charset="0"/>
                <a:cs typeface="Calibri"/>
              </a:rPr>
            </a:br>
            <a:r>
              <a:rPr lang="fr-FR" sz="2800" b="1" dirty="0" smtClean="0">
                <a:solidFill>
                  <a:schemeClr val="tx1"/>
                </a:solidFill>
                <a:latin typeface="Arial Black" pitchFamily="34" charset="0"/>
                <a:cs typeface="Calibri"/>
              </a:rPr>
              <a:t>  </a:t>
            </a:r>
            <a:endParaRPr lang="fr-FR" b="1" u="sng" dirty="0">
              <a:solidFill>
                <a:schemeClr val="tx1"/>
              </a:solidFill>
              <a:latin typeface="Arial Black" pitchFamily="34" charset="0"/>
            </a:endParaRPr>
          </a:p>
        </p:txBody>
      </p:sp>
    </p:spTree>
  </p:cSld>
  <p:clrMapOvr>
    <a:masterClrMapping/>
  </p:clrMapOvr>
  <p:transition>
    <p:newsflash/>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116632"/>
            <a:ext cx="8534752" cy="6527078"/>
          </a:xfrm>
        </p:spPr>
        <p:txBody>
          <a:bodyPr>
            <a:normAutofit/>
          </a:bodyPr>
          <a:lstStyle/>
          <a:p>
            <a:r>
              <a:rPr lang="fr-FR" sz="2400" b="1" dirty="0" smtClean="0">
                <a:solidFill>
                  <a:srgbClr val="0070C0"/>
                </a:solidFill>
              </a:rPr>
              <a:t/>
            </a:r>
            <a:br>
              <a:rPr lang="fr-FR" sz="2400" b="1" dirty="0" smtClean="0">
                <a:solidFill>
                  <a:srgbClr val="0070C0"/>
                </a:solidFill>
              </a:rPr>
            </a:br>
            <a:r>
              <a:rPr lang="fr-FR" sz="3200" b="1" u="sng" dirty="0" smtClean="0">
                <a:solidFill>
                  <a:srgbClr val="FF0000"/>
                </a:solidFill>
                <a:latin typeface="Arial Black" pitchFamily="34" charset="0"/>
                <a:cs typeface="Calibri"/>
              </a:rPr>
              <a:t>c. traitement symptomatique de courte durée </a:t>
            </a:r>
            <a:r>
              <a:rPr lang="fr-FR" sz="3200" b="1" u="sng" dirty="0">
                <a:solidFill>
                  <a:srgbClr val="FF0000"/>
                </a:solidFill>
                <a:latin typeface="Arial Black" pitchFamily="34" charset="0"/>
                <a:cs typeface="Calibri"/>
              </a:rPr>
              <a:t>de </a:t>
            </a:r>
            <a:r>
              <a:rPr lang="fr-FR" sz="3200" b="1" u="sng" dirty="0">
                <a:solidFill>
                  <a:srgbClr val="7030A0"/>
                </a:solidFill>
                <a:latin typeface="Arial Black" pitchFamily="34" charset="0"/>
                <a:cs typeface="Calibri"/>
              </a:rPr>
              <a:t>l’anxiété</a:t>
            </a:r>
            <a:r>
              <a:rPr lang="fr-FR" sz="3200" b="1" u="sng" dirty="0">
                <a:solidFill>
                  <a:srgbClr val="FF0000"/>
                </a:solidFill>
                <a:latin typeface="Arial Black" pitchFamily="34" charset="0"/>
                <a:cs typeface="Calibri"/>
              </a:rPr>
              <a:t> de l’adulte </a:t>
            </a:r>
            <a:r>
              <a:rPr lang="fr-FR" sz="3200" b="1" u="sng" dirty="0" smtClean="0">
                <a:solidFill>
                  <a:srgbClr val="FF0000"/>
                </a:solidFill>
                <a:latin typeface="Arial Black" pitchFamily="34" charset="0"/>
                <a:cs typeface="Calibri"/>
              </a:rPr>
              <a:t>en </a:t>
            </a:r>
            <a:r>
              <a:rPr lang="fr-FR" sz="3200" b="1" u="sng" dirty="0">
                <a:solidFill>
                  <a:srgbClr val="FF0000"/>
                </a:solidFill>
                <a:latin typeface="Arial Black" pitchFamily="34" charset="0"/>
                <a:cs typeface="Calibri"/>
              </a:rPr>
              <a:t>cas d’échec des thérapeutiques habituelles </a:t>
            </a:r>
            <a:r>
              <a:rPr lang="fr-FR" sz="3200" b="1" dirty="0">
                <a:solidFill>
                  <a:srgbClr val="FF0000"/>
                </a:solidFill>
                <a:latin typeface="Arial Black" pitchFamily="34" charset="0"/>
                <a:cs typeface="Calibri"/>
              </a:rPr>
              <a:t>(ex: cymémazine)</a:t>
            </a:r>
            <a:br>
              <a:rPr lang="fr-FR" sz="3200" b="1" dirty="0">
                <a:solidFill>
                  <a:srgbClr val="FF0000"/>
                </a:solidFill>
                <a:latin typeface="Arial Black" pitchFamily="34" charset="0"/>
                <a:cs typeface="Calibri"/>
              </a:rPr>
            </a:br>
            <a:r>
              <a:rPr lang="fr-FR" sz="3200" b="1" dirty="0">
                <a:solidFill>
                  <a:schemeClr val="tx1"/>
                </a:solidFill>
                <a:latin typeface="Arial Black" pitchFamily="34" charset="0"/>
              </a:rPr>
              <a:t/>
            </a:r>
            <a:br>
              <a:rPr lang="fr-FR" sz="3200" b="1" dirty="0">
                <a:solidFill>
                  <a:schemeClr val="tx1"/>
                </a:solidFill>
                <a:latin typeface="Arial Black" pitchFamily="34" charset="0"/>
              </a:rPr>
            </a:br>
            <a:r>
              <a:rPr lang="fr-FR" sz="3200" b="1" dirty="0">
                <a:solidFill>
                  <a:srgbClr val="FF0000"/>
                </a:solidFill>
                <a:latin typeface="Arial Black" pitchFamily="34" charset="0"/>
              </a:rPr>
              <a:t>d</a:t>
            </a:r>
            <a:r>
              <a:rPr lang="fr-FR" sz="3200" b="1" dirty="0" smtClean="0">
                <a:solidFill>
                  <a:srgbClr val="FF0000"/>
                </a:solidFill>
                <a:latin typeface="Arial Black" pitchFamily="34" charset="0"/>
              </a:rPr>
              <a:t>. Symptômes psycho-comportementaux de la </a:t>
            </a:r>
            <a:r>
              <a:rPr lang="fr-FR" sz="3200" b="1" dirty="0" smtClean="0">
                <a:solidFill>
                  <a:srgbClr val="7030A0"/>
                </a:solidFill>
                <a:latin typeface="Arial Black" pitchFamily="34" charset="0"/>
              </a:rPr>
              <a:t>démence</a:t>
            </a:r>
            <a:r>
              <a:rPr lang="fr-FR" sz="3200" b="1" dirty="0" smtClean="0">
                <a:solidFill>
                  <a:srgbClr val="FF0000"/>
                </a:solidFill>
                <a:latin typeface="Arial Black" pitchFamily="34" charset="0"/>
              </a:rPr>
              <a:t>.</a:t>
            </a:r>
            <a:br>
              <a:rPr lang="fr-FR" sz="3200" b="1" dirty="0" smtClean="0">
                <a:solidFill>
                  <a:srgbClr val="FF0000"/>
                </a:solidFill>
                <a:latin typeface="Arial Black" pitchFamily="34" charset="0"/>
              </a:rPr>
            </a:br>
            <a:r>
              <a:rPr lang="fr-FR" sz="3200" b="1" dirty="0" smtClean="0">
                <a:solidFill>
                  <a:schemeClr val="tx1"/>
                </a:solidFill>
                <a:latin typeface="Arial Black" pitchFamily="34" charset="0"/>
              </a:rPr>
              <a:t/>
            </a:r>
            <a:br>
              <a:rPr lang="fr-FR" sz="3200" b="1" dirty="0" smtClean="0">
                <a:solidFill>
                  <a:schemeClr val="tx1"/>
                </a:solidFill>
                <a:latin typeface="Arial Black" pitchFamily="34" charset="0"/>
              </a:rPr>
            </a:br>
            <a:r>
              <a:rPr lang="fr-FR" sz="3200" b="1" dirty="0" smtClean="0">
                <a:solidFill>
                  <a:srgbClr val="FF0000"/>
                </a:solidFill>
                <a:latin typeface="Arial Black" pitchFamily="34" charset="0"/>
              </a:rPr>
              <a:t>e. États </a:t>
            </a:r>
            <a:r>
              <a:rPr lang="fr-FR" sz="3200" b="1" dirty="0" smtClean="0">
                <a:solidFill>
                  <a:srgbClr val="7030A0"/>
                </a:solidFill>
                <a:latin typeface="Arial Black" pitchFamily="34" charset="0"/>
              </a:rPr>
              <a:t>d’agitation psychomotrice</a:t>
            </a:r>
            <a:r>
              <a:rPr lang="fr-FR" sz="3200" b="1" dirty="0" smtClean="0">
                <a:solidFill>
                  <a:srgbClr val="FF0000"/>
                </a:solidFill>
                <a:latin typeface="Arial Black" pitchFamily="34" charset="0"/>
              </a:rPr>
              <a:t>.  </a:t>
            </a:r>
            <a:br>
              <a:rPr lang="fr-FR" sz="3200" b="1" dirty="0" smtClean="0">
                <a:solidFill>
                  <a:srgbClr val="FF0000"/>
                </a:solidFill>
                <a:latin typeface="Arial Black" pitchFamily="34" charset="0"/>
              </a:rPr>
            </a:br>
            <a:r>
              <a:rPr lang="fr-FR" sz="2400" b="1" dirty="0">
                <a:solidFill>
                  <a:srgbClr val="0070C0"/>
                </a:solidFill>
              </a:rPr>
              <a:t/>
            </a:r>
            <a:br>
              <a:rPr lang="fr-FR" sz="2400" b="1" dirty="0">
                <a:solidFill>
                  <a:srgbClr val="0070C0"/>
                </a:solidFill>
              </a:rPr>
            </a:br>
            <a:r>
              <a:rPr lang="fr-FR" sz="2400" b="1" dirty="0" smtClean="0">
                <a:solidFill>
                  <a:srgbClr val="0070C0"/>
                </a:solidFill>
              </a:rPr>
              <a:t/>
            </a:r>
            <a:br>
              <a:rPr lang="fr-FR" sz="2400" b="1" dirty="0" smtClean="0">
                <a:solidFill>
                  <a:srgbClr val="0070C0"/>
                </a:solidFill>
              </a:rPr>
            </a:br>
            <a:endParaRPr lang="fr-FR" sz="2400" b="1" dirty="0">
              <a:solidFill>
                <a:srgbClr val="0070C0"/>
              </a:solidFill>
            </a:endParaRPr>
          </a:p>
        </p:txBody>
      </p:sp>
    </p:spTree>
  </p:cSld>
  <p:clrMapOvr>
    <a:masterClrMapping/>
  </p:clrMapOvr>
  <p:transition>
    <p:newsflash/>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358246" cy="6154758"/>
          </a:xfrm>
        </p:spPr>
        <p:txBody>
          <a:bodyPr>
            <a:normAutofit fontScale="90000"/>
          </a:bodyPr>
          <a:lstStyle/>
          <a:p>
            <a:r>
              <a:rPr lang="fr-FR" b="1" dirty="0" smtClean="0">
                <a:solidFill>
                  <a:srgbClr val="00B0F0"/>
                </a:solidFill>
                <a:latin typeface="Arial Black" pitchFamily="34" charset="0"/>
              </a:rPr>
              <a:t> </a:t>
            </a:r>
            <a:r>
              <a:rPr lang="fr-FR" sz="3600" b="1" u="sng" dirty="0" smtClean="0">
                <a:solidFill>
                  <a:srgbClr val="0070C0"/>
                </a:solidFill>
                <a:latin typeface="Arial Black" pitchFamily="34" charset="0"/>
              </a:rPr>
              <a:t>I.4 - LES CONTRE-INDICATIONS</a:t>
            </a:r>
            <a:r>
              <a:rPr lang="fr-FR" sz="3600" b="1" dirty="0" smtClean="0">
                <a:solidFill>
                  <a:srgbClr val="0070C0"/>
                </a:solidFill>
                <a:latin typeface="Arial Black" pitchFamily="34" charset="0"/>
              </a:rPr>
              <a:t>:</a:t>
            </a:r>
            <a:br>
              <a:rPr lang="fr-FR" sz="3600" b="1" dirty="0" smtClean="0">
                <a:solidFill>
                  <a:srgbClr val="0070C0"/>
                </a:solidFill>
                <a:latin typeface="Arial Black" pitchFamily="34" charset="0"/>
              </a:rPr>
            </a:br>
            <a:r>
              <a:rPr lang="fr-FR" b="1" dirty="0" smtClean="0">
                <a:solidFill>
                  <a:srgbClr val="00B0F0"/>
                </a:solidFill>
                <a:latin typeface="Arial Black" pitchFamily="34" charset="0"/>
              </a:rPr>
              <a:t/>
            </a:r>
            <a:br>
              <a:rPr lang="fr-FR" b="1" dirty="0" smtClean="0">
                <a:solidFill>
                  <a:srgbClr val="00B0F0"/>
                </a:solidFill>
                <a:latin typeface="Arial Black" pitchFamily="34" charset="0"/>
              </a:rPr>
            </a:br>
            <a:r>
              <a:rPr lang="fr-FR" b="1" dirty="0" smtClean="0">
                <a:solidFill>
                  <a:schemeClr val="tx1"/>
                </a:solidFill>
                <a:latin typeface="Arial Black" pitchFamily="34" charset="0"/>
              </a:rPr>
              <a:t>• </a:t>
            </a:r>
            <a:r>
              <a:rPr lang="fr-FR" dirty="0" smtClean="0">
                <a:solidFill>
                  <a:srgbClr val="7030A0"/>
                </a:solidFill>
                <a:latin typeface="Arial Black" pitchFamily="34" charset="0"/>
              </a:rPr>
              <a:t>Hypersensibilité</a:t>
            </a:r>
            <a:r>
              <a:rPr lang="fr-FR" dirty="0" smtClean="0">
                <a:solidFill>
                  <a:schemeClr val="tx1"/>
                </a:solidFill>
                <a:latin typeface="Arial Black" pitchFamily="34" charset="0"/>
              </a:rPr>
              <a:t> connue à la molécule;</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7030A0"/>
                </a:solidFill>
                <a:latin typeface="Arial Black" pitchFamily="34" charset="0"/>
              </a:rPr>
              <a:t>Bradycardie</a:t>
            </a:r>
            <a:r>
              <a:rPr lang="fr-FR" dirty="0" smtClean="0">
                <a:solidFill>
                  <a:schemeClr val="tx1"/>
                </a:solidFill>
                <a:latin typeface="Arial Black" pitchFamily="34" charset="0"/>
              </a:rPr>
              <a:t> &lt; 65/minute et hypokaliémie;</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7030A0"/>
                </a:solidFill>
                <a:latin typeface="Arial Black" pitchFamily="34" charset="0"/>
              </a:rPr>
              <a:t>Diabète</a:t>
            </a:r>
            <a:r>
              <a:rPr lang="fr-FR" dirty="0" smtClean="0">
                <a:solidFill>
                  <a:schemeClr val="tx1"/>
                </a:solidFill>
                <a:latin typeface="Arial Black" pitchFamily="34" charset="0"/>
              </a:rPr>
              <a:t> ou intolérance au glucose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ex: </a:t>
            </a:r>
            <a:r>
              <a:rPr lang="fr-FR" dirty="0" err="1" smtClean="0">
                <a:solidFill>
                  <a:schemeClr val="tx1"/>
                </a:solidFill>
                <a:latin typeface="Arial Black" pitchFamily="34" charset="0"/>
              </a:rPr>
              <a:t>olanzapine</a:t>
            </a:r>
            <a:r>
              <a:rPr lang="fr-FR" dirty="0" smtClean="0">
                <a:solidFill>
                  <a:schemeClr val="tx1"/>
                </a:solidFill>
                <a:latin typeface="Arial Black" pitchFamily="34" charset="0"/>
              </a:rPr>
              <a:t> et </a:t>
            </a:r>
            <a:r>
              <a:rPr lang="fr-FR" dirty="0" err="1" smtClean="0">
                <a:solidFill>
                  <a:schemeClr val="tx1"/>
                </a:solidFill>
                <a:latin typeface="Arial Black" pitchFamily="34" charset="0"/>
              </a:rPr>
              <a:t>clozapine</a:t>
            </a:r>
            <a:r>
              <a:rPr lang="fr-FR" dirty="0" smtClean="0">
                <a:solidFill>
                  <a:schemeClr val="tx1"/>
                </a:solidFill>
                <a:latin typeface="Arial Black" pitchFamily="34" charset="0"/>
              </a:rPr>
              <a:t>)</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7030A0"/>
                </a:solidFill>
                <a:latin typeface="Arial Black" pitchFamily="34" charset="0"/>
              </a:rPr>
              <a:t>maladie de parkinson </a:t>
            </a:r>
            <a:r>
              <a:rPr lang="fr-FR" dirty="0" smtClean="0">
                <a:solidFill>
                  <a:schemeClr val="tx1"/>
                </a:solidFill>
                <a:latin typeface="Arial Black" pitchFamily="34" charset="0"/>
              </a:rPr>
              <a:t>(</a:t>
            </a:r>
            <a:r>
              <a:rPr lang="fr-FR" dirty="0" err="1" smtClean="0">
                <a:solidFill>
                  <a:schemeClr val="tx1"/>
                </a:solidFill>
                <a:latin typeface="Arial Black" pitchFamily="34" charset="0"/>
              </a:rPr>
              <a:t>clozapine</a:t>
            </a:r>
            <a:r>
              <a:rPr lang="fr-FR" dirty="0" smtClean="0">
                <a:solidFill>
                  <a:schemeClr val="tx1"/>
                </a:solidFill>
                <a:latin typeface="Arial Black" pitchFamily="34" charset="0"/>
              </a:rPr>
              <a:t> privilégié)</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7030A0"/>
                </a:solidFill>
                <a:latin typeface="Arial Black" pitchFamily="34" charset="0"/>
              </a:rPr>
              <a:t>Grossesse</a:t>
            </a:r>
            <a:r>
              <a:rPr lang="fr-FR" dirty="0" smtClean="0">
                <a:solidFill>
                  <a:schemeClr val="tx1"/>
                </a:solidFill>
                <a:latin typeface="Arial Black" pitchFamily="34" charset="0"/>
              </a:rPr>
              <a:t> et </a:t>
            </a:r>
            <a:r>
              <a:rPr lang="fr-FR" dirty="0" smtClean="0">
                <a:solidFill>
                  <a:srgbClr val="7030A0"/>
                </a:solidFill>
                <a:latin typeface="Arial Black" pitchFamily="34" charset="0"/>
              </a:rPr>
              <a:t>allaitement</a:t>
            </a:r>
            <a:r>
              <a:rPr lang="fr-FR" dirty="0" smtClean="0">
                <a:solidFill>
                  <a:schemeClr val="tx1"/>
                </a:solidFill>
                <a:latin typeface="Arial Black" pitchFamily="34" charset="0"/>
              </a:rPr>
              <a:t>;</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7030A0"/>
                </a:solidFill>
                <a:latin typeface="Arial Black" pitchFamily="34" charset="0"/>
              </a:rPr>
              <a:t>Sevrage d’alcool</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Des précautions d’emploi sont nécessaires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en cas </a:t>
            </a:r>
            <a:r>
              <a:rPr lang="fr-FR" dirty="0" smtClean="0">
                <a:solidFill>
                  <a:srgbClr val="7030A0"/>
                </a:solidFill>
                <a:latin typeface="Arial Black" pitchFamily="34" charset="0"/>
              </a:rPr>
              <a:t>d’insuffisance cardiaque</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a:t>
            </a:r>
            <a:r>
              <a:rPr lang="fr-FR" dirty="0" smtClean="0">
                <a:solidFill>
                  <a:srgbClr val="7030A0"/>
                </a:solidFill>
                <a:latin typeface="Arial Black" pitchFamily="34" charset="0"/>
              </a:rPr>
              <a:t>respiratoire</a:t>
            </a:r>
            <a:r>
              <a:rPr lang="fr-FR" dirty="0" smtClean="0">
                <a:solidFill>
                  <a:schemeClr val="tx1"/>
                </a:solidFill>
                <a:latin typeface="Arial Black" pitchFamily="34" charset="0"/>
              </a:rPr>
              <a:t>, </a:t>
            </a:r>
            <a:r>
              <a:rPr lang="fr-FR" dirty="0" smtClean="0">
                <a:solidFill>
                  <a:srgbClr val="7030A0"/>
                </a:solidFill>
                <a:latin typeface="Arial Black" pitchFamily="34" charset="0"/>
              </a:rPr>
              <a:t>hépatique</a:t>
            </a:r>
            <a:r>
              <a:rPr lang="fr-FR" dirty="0" smtClean="0">
                <a:solidFill>
                  <a:schemeClr val="tx1"/>
                </a:solidFill>
                <a:latin typeface="Arial Black" pitchFamily="34" charset="0"/>
              </a:rPr>
              <a:t> ou </a:t>
            </a:r>
            <a:r>
              <a:rPr lang="fr-FR" dirty="0" smtClean="0">
                <a:solidFill>
                  <a:srgbClr val="7030A0"/>
                </a:solidFill>
                <a:latin typeface="Arial Black" pitchFamily="34" charset="0"/>
              </a:rPr>
              <a:t>rénale</a:t>
            </a:r>
            <a:r>
              <a:rPr lang="fr-FR" dirty="0" smtClean="0">
                <a:solidFill>
                  <a:schemeClr val="tx1"/>
                </a:solidFill>
                <a:latin typeface="Arial Black" pitchFamily="34" charset="0"/>
              </a:rPr>
              <a:t>;</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FF0000"/>
                </a:solidFill>
                <a:latin typeface="Arial Black" pitchFamily="34" charset="0"/>
              </a:rPr>
              <a:t>Les interactions médicamenteuses</a:t>
            </a:r>
            <a:r>
              <a:rPr lang="fr-FR" dirty="0" smtClean="0">
                <a:solidFill>
                  <a:schemeClr val="tx1"/>
                </a:solidFill>
                <a:latin typeface="Arial Black" pitchFamily="34" charset="0"/>
              </a:rPr>
              <a:t>.</a:t>
            </a:r>
            <a:endParaRPr lang="fr-FR" b="1" dirty="0">
              <a:solidFill>
                <a:schemeClr val="tx1"/>
              </a:solidFill>
              <a:latin typeface="Arial Black" pitchFamily="34" charset="0"/>
            </a:endParaRPr>
          </a:p>
        </p:txBody>
      </p:sp>
    </p:spTree>
  </p:cSld>
  <p:clrMapOvr>
    <a:masterClrMapping/>
  </p:clrMapOvr>
  <p:transition>
    <p:newsflash/>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358246" cy="6226196"/>
          </a:xfrm>
        </p:spPr>
        <p:txBody>
          <a:bodyPr>
            <a:normAutofit fontScale="90000"/>
          </a:bodyPr>
          <a:lstStyle/>
          <a:p>
            <a:pPr algn="ctr"/>
            <a:r>
              <a:rPr lang="fr-FR" sz="3200" b="1" dirty="0" smtClean="0">
                <a:solidFill>
                  <a:srgbClr val="0070C0"/>
                </a:solidFill>
                <a:latin typeface="Arial Black" pitchFamily="34" charset="0"/>
                <a:cs typeface="Calibri"/>
              </a:rPr>
              <a:t>     </a:t>
            </a:r>
            <a:r>
              <a:rPr lang="fr-FR" sz="3200" b="1" u="sng" dirty="0" smtClean="0">
                <a:solidFill>
                  <a:srgbClr val="0070C0"/>
                </a:solidFill>
                <a:latin typeface="Arial Black" pitchFamily="34" charset="0"/>
                <a:cs typeface="Calibri"/>
              </a:rPr>
              <a:t>I.5-LES RÈGLES GALÉNIQUES : </a:t>
            </a:r>
            <a:r>
              <a:rPr lang="fr-FR" sz="3200" b="1" dirty="0" smtClean="0">
                <a:solidFill>
                  <a:srgbClr val="FF0000"/>
                </a:solidFill>
                <a:latin typeface="Arial Black" pitchFamily="34" charset="0"/>
                <a:cs typeface="Calibri"/>
              </a:rPr>
              <a:t/>
            </a:r>
            <a:br>
              <a:rPr lang="fr-FR" sz="3200" b="1" dirty="0" smtClean="0">
                <a:solidFill>
                  <a:srgbClr val="FF0000"/>
                </a:solidFill>
                <a:latin typeface="Arial Black" pitchFamily="34" charset="0"/>
                <a:cs typeface="Calibri"/>
              </a:rPr>
            </a:br>
            <a:r>
              <a:rPr lang="fr-FR" sz="3200" b="1" dirty="0" smtClean="0">
                <a:solidFill>
                  <a:srgbClr val="FF0000"/>
                </a:solidFill>
                <a:cs typeface="Calibri"/>
              </a:rPr>
              <a:t/>
            </a:r>
            <a:br>
              <a:rPr lang="fr-FR" sz="3200" b="1" dirty="0" smtClean="0">
                <a:solidFill>
                  <a:srgbClr val="FF0000"/>
                </a:solidFill>
                <a:cs typeface="Calibri"/>
              </a:rPr>
            </a:br>
            <a:r>
              <a:rPr lang="fr-FR" sz="2800" b="1" dirty="0" smtClean="0">
                <a:solidFill>
                  <a:schemeClr val="tx1"/>
                </a:solidFill>
                <a:latin typeface="Arial Black" pitchFamily="34" charset="0"/>
                <a:cs typeface="Calibri"/>
              </a:rPr>
              <a:t>la plupart des molécules (</a:t>
            </a:r>
            <a:r>
              <a:rPr lang="fr-FR" sz="2800" b="1" dirty="0" smtClean="0">
                <a:solidFill>
                  <a:srgbClr val="FF0000"/>
                </a:solidFill>
                <a:latin typeface="Arial Black" pitchFamily="34" charset="0"/>
                <a:cs typeface="Calibri"/>
              </a:rPr>
              <a:t>antipsychotiques</a:t>
            </a:r>
            <a:r>
              <a:rPr lang="fr-FR" sz="2800" b="1" dirty="0" smtClean="0">
                <a:solidFill>
                  <a:schemeClr val="tx1"/>
                </a:solidFill>
                <a:latin typeface="Arial Black" pitchFamily="34" charset="0"/>
                <a:cs typeface="Calibri"/>
              </a:rPr>
              <a:t>) sont disponibles par voie orale et par </a:t>
            </a:r>
            <a:br>
              <a:rPr lang="fr-FR" sz="2800" b="1" dirty="0" smtClean="0">
                <a:solidFill>
                  <a:schemeClr val="tx1"/>
                </a:solidFill>
                <a:latin typeface="Arial Black" pitchFamily="34" charset="0"/>
                <a:cs typeface="Calibri"/>
              </a:rPr>
            </a:br>
            <a:r>
              <a:rPr lang="fr-FR" sz="2800" b="1" dirty="0" smtClean="0">
                <a:solidFill>
                  <a:srgbClr val="0070C0"/>
                </a:solidFill>
                <a:latin typeface="Arial Black" pitchFamily="34" charset="0"/>
                <a:cs typeface="Calibri"/>
              </a:rPr>
              <a:t>voie</a:t>
            </a:r>
            <a:r>
              <a:rPr lang="fr-FR" sz="2800" b="1" dirty="0" smtClean="0">
                <a:solidFill>
                  <a:schemeClr val="tx1"/>
                </a:solidFill>
                <a:latin typeface="Arial Black" pitchFamily="34" charset="0"/>
                <a:cs typeface="Calibri"/>
              </a:rPr>
              <a:t> </a:t>
            </a:r>
            <a:r>
              <a:rPr lang="fr-FR" sz="2800" b="1" dirty="0" smtClean="0">
                <a:solidFill>
                  <a:srgbClr val="0070C0"/>
                </a:solidFill>
                <a:latin typeface="Arial Black" pitchFamily="34" charset="0"/>
                <a:cs typeface="Calibri"/>
              </a:rPr>
              <a:t>intramusculaire</a:t>
            </a:r>
            <a:r>
              <a:rPr lang="fr-FR" sz="2800" b="1" dirty="0" smtClean="0">
                <a:solidFill>
                  <a:schemeClr val="tx1"/>
                </a:solidFill>
                <a:latin typeface="Arial Black" pitchFamily="34" charset="0"/>
                <a:cs typeface="Calibri"/>
              </a:rPr>
              <a:t> . Dans les situations d’urgence , la voie d’administration orale doit être privilégiée et en cas d’impossibilité, la voie intramusculaire peut-être choisie. </a:t>
            </a:r>
            <a:br>
              <a:rPr lang="fr-FR" sz="2800" b="1" dirty="0" smtClean="0">
                <a:solidFill>
                  <a:schemeClr val="tx1"/>
                </a:solidFill>
                <a:latin typeface="Arial Black" pitchFamily="34" charset="0"/>
                <a:cs typeface="Calibri"/>
              </a:rPr>
            </a:br>
            <a:r>
              <a:rPr lang="fr-FR" sz="2800" b="1" dirty="0" smtClean="0">
                <a:solidFill>
                  <a:schemeClr val="tx1"/>
                </a:solidFill>
                <a:latin typeface="Arial Black" pitchFamily="34" charset="0"/>
                <a:cs typeface="Calibri"/>
              </a:rPr>
              <a:t/>
            </a:r>
            <a:br>
              <a:rPr lang="fr-FR" sz="2800" b="1" dirty="0" smtClean="0">
                <a:solidFill>
                  <a:schemeClr val="tx1"/>
                </a:solidFill>
                <a:latin typeface="Arial Black" pitchFamily="34" charset="0"/>
                <a:cs typeface="Calibri"/>
              </a:rPr>
            </a:br>
            <a:r>
              <a:rPr lang="fr-FR" sz="2800" b="1" dirty="0">
                <a:solidFill>
                  <a:schemeClr val="tx1"/>
                </a:solidFill>
                <a:latin typeface="Arial Black" pitchFamily="34" charset="0"/>
                <a:cs typeface="Calibri"/>
              </a:rPr>
              <a:t/>
            </a:r>
            <a:br>
              <a:rPr lang="fr-FR" sz="2800" b="1" dirty="0">
                <a:solidFill>
                  <a:schemeClr val="tx1"/>
                </a:solidFill>
                <a:latin typeface="Arial Black" pitchFamily="34" charset="0"/>
                <a:cs typeface="Calibri"/>
              </a:rPr>
            </a:br>
            <a:r>
              <a:rPr lang="fr-FR" sz="2800" b="1" dirty="0">
                <a:solidFill>
                  <a:schemeClr val="tx1"/>
                </a:solidFill>
                <a:latin typeface="Arial Black" pitchFamily="34" charset="0"/>
                <a:cs typeface="Calibri"/>
              </a:rPr>
              <a:t/>
            </a:r>
            <a:br>
              <a:rPr lang="fr-FR" sz="2800" b="1" dirty="0">
                <a:solidFill>
                  <a:schemeClr val="tx1"/>
                </a:solidFill>
                <a:latin typeface="Arial Black" pitchFamily="34" charset="0"/>
                <a:cs typeface="Calibri"/>
              </a:rPr>
            </a:br>
            <a:r>
              <a:rPr lang="fr-FR" sz="2800" b="1" dirty="0" smtClean="0">
                <a:solidFill>
                  <a:schemeClr val="tx1"/>
                </a:solidFill>
                <a:latin typeface="Arial Black" pitchFamily="34" charset="0"/>
                <a:cs typeface="Calibri"/>
              </a:rPr>
              <a:t/>
            </a:r>
            <a:br>
              <a:rPr lang="fr-FR" sz="2800" b="1" dirty="0" smtClean="0">
                <a:solidFill>
                  <a:schemeClr val="tx1"/>
                </a:solidFill>
                <a:latin typeface="Arial Black" pitchFamily="34" charset="0"/>
                <a:cs typeface="Calibri"/>
              </a:rPr>
            </a:br>
            <a:r>
              <a:rPr lang="fr-FR" sz="2800" b="1" dirty="0">
                <a:solidFill>
                  <a:schemeClr val="tx1"/>
                </a:solidFill>
                <a:latin typeface="Arial Black" pitchFamily="34" charset="0"/>
                <a:cs typeface="Calibri"/>
              </a:rPr>
              <a:t/>
            </a:r>
            <a:br>
              <a:rPr lang="fr-FR" sz="2800" b="1" dirty="0">
                <a:solidFill>
                  <a:schemeClr val="tx1"/>
                </a:solidFill>
                <a:latin typeface="Arial Black" pitchFamily="34" charset="0"/>
                <a:cs typeface="Calibri"/>
              </a:rPr>
            </a:br>
            <a:r>
              <a:rPr lang="fr-FR" sz="3200" b="1" dirty="0" smtClean="0">
                <a:solidFill>
                  <a:schemeClr val="tx1"/>
                </a:solidFill>
                <a:latin typeface="Arial Black" pitchFamily="34" charset="0"/>
                <a:cs typeface="Calibri"/>
              </a:rPr>
              <a:t/>
            </a:r>
            <a:br>
              <a:rPr lang="fr-FR" sz="3200" b="1" dirty="0" smtClean="0">
                <a:solidFill>
                  <a:schemeClr val="tx1"/>
                </a:solidFill>
                <a:latin typeface="Arial Black" pitchFamily="34" charset="0"/>
                <a:cs typeface="Calibri"/>
              </a:rPr>
            </a:br>
            <a:endParaRPr lang="fr-FR" dirty="0">
              <a:solidFill>
                <a:schemeClr val="tx1"/>
              </a:solidFill>
              <a:latin typeface="Arial Black"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149080"/>
            <a:ext cx="360040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149080"/>
            <a:ext cx="4464496"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784976" cy="6154758"/>
          </a:xfrm>
        </p:spPr>
        <p:txBody>
          <a:bodyPr>
            <a:normAutofit fontScale="90000"/>
          </a:bodyPr>
          <a:lstStyle/>
          <a:p>
            <a:pPr algn="ctr"/>
            <a:r>
              <a:rPr lang="fr-FR" sz="3100" dirty="0" smtClean="0">
                <a:solidFill>
                  <a:schemeClr val="tx1"/>
                </a:solidFill>
                <a:latin typeface="Arial Black" pitchFamily="34" charset="0"/>
              </a:rPr>
              <a:t>Pour certains molécules (</a:t>
            </a:r>
            <a:r>
              <a:rPr lang="fr-FR" sz="3100" dirty="0" smtClean="0">
                <a:solidFill>
                  <a:srgbClr val="FF0000"/>
                </a:solidFill>
                <a:latin typeface="Arial Black" pitchFamily="34" charset="0"/>
              </a:rPr>
              <a:t>antipsychotiques</a:t>
            </a:r>
            <a:r>
              <a:rPr lang="fr-FR" sz="3100" dirty="0" smtClean="0">
                <a:solidFill>
                  <a:schemeClr val="tx1"/>
                </a:solidFill>
                <a:latin typeface="Arial Black" pitchFamily="34" charset="0"/>
              </a:rPr>
              <a:t>) une forme intramusculaire à libération prolongée  existe, on parle de « </a:t>
            </a:r>
            <a:r>
              <a:rPr lang="fr-FR" sz="3100" dirty="0" smtClean="0">
                <a:solidFill>
                  <a:srgbClr val="7030A0"/>
                </a:solidFill>
                <a:latin typeface="Arial Black" pitchFamily="34" charset="0"/>
              </a:rPr>
              <a:t>formes retard</a:t>
            </a:r>
            <a:r>
              <a:rPr lang="fr-FR" sz="3100" dirty="0" smtClean="0">
                <a:solidFill>
                  <a:schemeClr val="tx1"/>
                </a:solidFill>
                <a:latin typeface="Arial Black" pitchFamily="34" charset="0"/>
              </a:rPr>
              <a:t> » qui peuvent être proposées au patient dans l’objectif d’améliorer l’observance. Attention, ces formes retard ne peuvent être mises en place qu’après une période de stabilisation clinique avec </a:t>
            </a:r>
            <a:br>
              <a:rPr lang="fr-FR" sz="3100" dirty="0" smtClean="0">
                <a:solidFill>
                  <a:schemeClr val="tx1"/>
                </a:solidFill>
                <a:latin typeface="Arial Black" pitchFamily="34" charset="0"/>
              </a:rPr>
            </a:br>
            <a:r>
              <a:rPr lang="fr-FR" sz="3100" dirty="0" smtClean="0">
                <a:solidFill>
                  <a:srgbClr val="7030A0"/>
                </a:solidFill>
                <a:latin typeface="Arial Black" pitchFamily="34" charset="0"/>
              </a:rPr>
              <a:t>le traitement per os</a:t>
            </a:r>
            <a:r>
              <a:rPr lang="fr-FR" sz="3100" dirty="0" smtClean="0">
                <a:solidFill>
                  <a:schemeClr val="tx1"/>
                </a:solidFill>
                <a:latin typeface="Arial Black" pitchFamily="34" charset="0"/>
              </a:rPr>
              <a:t>.</a:t>
            </a:r>
            <a:br>
              <a:rPr lang="fr-FR" sz="3100" dirty="0" smtClean="0">
                <a:solidFill>
                  <a:schemeClr val="tx1"/>
                </a:solidFill>
                <a:latin typeface="Arial Black" pitchFamily="34" charset="0"/>
              </a:rPr>
            </a:br>
            <a:r>
              <a:rPr lang="fr-FR" sz="2800" dirty="0">
                <a:solidFill>
                  <a:schemeClr val="tx1"/>
                </a:solidFill>
                <a:latin typeface="Arial Black" pitchFamily="34" charset="0"/>
              </a:rPr>
              <a:t/>
            </a:r>
            <a:br>
              <a:rPr lang="fr-FR" sz="2800" dirty="0">
                <a:solidFill>
                  <a:schemeClr val="tx1"/>
                </a:solidFill>
                <a:latin typeface="Arial Black" pitchFamily="34" charset="0"/>
              </a:rPr>
            </a:br>
            <a:r>
              <a:rPr lang="fr-FR" sz="2800" dirty="0" smtClean="0">
                <a:solidFill>
                  <a:schemeClr val="tx1"/>
                </a:solidFill>
                <a:latin typeface="Arial Black" pitchFamily="34" charset="0"/>
              </a:rPr>
              <a:t/>
            </a:r>
            <a:br>
              <a:rPr lang="fr-FR" sz="2800"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endParaRPr lang="fr-FR" dirty="0">
              <a:solidFill>
                <a:schemeClr val="tx1"/>
              </a:solidFill>
              <a:latin typeface="Arial Black"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149080"/>
            <a:ext cx="4824536" cy="249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501122" cy="6394722"/>
          </a:xfrm>
        </p:spPr>
        <p:txBody>
          <a:bodyPr>
            <a:normAutofit fontScale="90000"/>
          </a:bodyPr>
          <a:lstStyle/>
          <a:p>
            <a:pPr algn="ctr"/>
            <a:r>
              <a:rPr lang="fr-FR" sz="3200" b="1" u="sng" dirty="0" smtClean="0">
                <a:solidFill>
                  <a:srgbClr val="0070C0"/>
                </a:solidFill>
                <a:latin typeface="Arial Black" pitchFamily="34" charset="0"/>
                <a:cs typeface="Calibri"/>
              </a:rPr>
              <a:t>I.6- BILAN PRÉ-THÉRAPEUTIQUE </a:t>
            </a:r>
            <a:r>
              <a:rPr lang="fr-FR" sz="3200" b="1" dirty="0" smtClean="0">
                <a:solidFill>
                  <a:srgbClr val="0070C0"/>
                </a:solidFill>
                <a:latin typeface="Arial Black" pitchFamily="34" charset="0"/>
                <a:cs typeface="Calibri"/>
              </a:rPr>
              <a:t>:</a:t>
            </a:r>
            <a:br>
              <a:rPr lang="fr-FR" sz="3200" b="1" dirty="0" smtClean="0">
                <a:solidFill>
                  <a:srgbClr val="0070C0"/>
                </a:solidFill>
                <a:latin typeface="Arial Black" pitchFamily="34" charset="0"/>
                <a:cs typeface="Calibri"/>
              </a:rPr>
            </a:br>
            <a:r>
              <a:rPr lang="fr-FR" sz="3600" b="1" dirty="0" smtClean="0">
                <a:solidFill>
                  <a:schemeClr val="tx1"/>
                </a:solidFill>
                <a:latin typeface="Arial Black" pitchFamily="34" charset="0"/>
                <a:cs typeface="Calibri"/>
              </a:rPr>
              <a:t>Le bilan pré-thérapeutique  avant un traitement </a:t>
            </a:r>
            <a:r>
              <a:rPr lang="fr-FR" sz="3600" b="1" dirty="0" smtClean="0">
                <a:solidFill>
                  <a:srgbClr val="FF0000"/>
                </a:solidFill>
                <a:latin typeface="Arial Black" pitchFamily="34" charset="0"/>
                <a:cs typeface="Calibri"/>
              </a:rPr>
              <a:t>antipsychotique</a:t>
            </a:r>
            <a:r>
              <a:rPr lang="fr-FR" sz="3600" b="1" dirty="0" smtClean="0">
                <a:solidFill>
                  <a:schemeClr val="tx1"/>
                </a:solidFill>
                <a:latin typeface="Arial Black" pitchFamily="34" charset="0"/>
                <a:cs typeface="Calibri"/>
              </a:rPr>
              <a:t> est guidé par </a:t>
            </a:r>
            <a:r>
              <a:rPr lang="fr-FR" sz="3600" b="1" dirty="0" smtClean="0">
                <a:solidFill>
                  <a:srgbClr val="7030A0"/>
                </a:solidFill>
                <a:latin typeface="Arial Black" pitchFamily="34" charset="0"/>
                <a:cs typeface="Calibri"/>
              </a:rPr>
              <a:t>la recherche de contre indications  </a:t>
            </a:r>
            <a:r>
              <a:rPr lang="fr-FR" sz="3600" b="1" dirty="0" smtClean="0">
                <a:solidFill>
                  <a:schemeClr val="tx1"/>
                </a:solidFill>
                <a:latin typeface="Arial Black" pitchFamily="34" charset="0"/>
                <a:cs typeface="Calibri"/>
              </a:rPr>
              <a:t>et par le bilan « </a:t>
            </a:r>
            <a:r>
              <a:rPr lang="fr-FR" sz="3600" b="1" dirty="0" smtClean="0">
                <a:solidFill>
                  <a:srgbClr val="7030A0"/>
                </a:solidFill>
                <a:latin typeface="Arial Black" pitchFamily="34" charset="0"/>
                <a:cs typeface="Calibri"/>
              </a:rPr>
              <a:t>métabolique</a:t>
            </a:r>
            <a:r>
              <a:rPr lang="fr-FR" sz="3600" b="1" dirty="0" smtClean="0">
                <a:solidFill>
                  <a:schemeClr val="tx1"/>
                </a:solidFill>
                <a:latin typeface="Arial Black" pitchFamily="34" charset="0"/>
                <a:cs typeface="Calibri"/>
              </a:rPr>
              <a:t> » afin de dépister , de suivre l’évolution et éventuellement de traiter un trouble métabolique possiblement induit ou aggravé par ce traitement.  </a:t>
            </a:r>
            <a:br>
              <a:rPr lang="fr-FR" sz="3600" b="1" dirty="0" smtClean="0">
                <a:solidFill>
                  <a:schemeClr val="tx1"/>
                </a:solidFill>
                <a:latin typeface="Arial Black" pitchFamily="34" charset="0"/>
                <a:cs typeface="Calibri"/>
              </a:rPr>
            </a:br>
            <a:r>
              <a:rPr lang="fr-FR" sz="3200" b="1" dirty="0" smtClean="0">
                <a:solidFill>
                  <a:srgbClr val="0070C0"/>
                </a:solidFill>
                <a:latin typeface="Arial Black" pitchFamily="34" charset="0"/>
                <a:cs typeface="Calibri"/>
              </a:rPr>
              <a:t/>
            </a:r>
            <a:br>
              <a:rPr lang="fr-FR" sz="3200" b="1" dirty="0" smtClean="0">
                <a:solidFill>
                  <a:srgbClr val="0070C0"/>
                </a:solidFill>
                <a:latin typeface="Arial Black" pitchFamily="34" charset="0"/>
                <a:cs typeface="Calibri"/>
              </a:rPr>
            </a:br>
            <a:endParaRPr lang="fr-FR" dirty="0">
              <a:solidFill>
                <a:srgbClr val="0070C0"/>
              </a:solidFill>
              <a:latin typeface="Arial Black" pitchFamily="34" charset="0"/>
            </a:endParaRPr>
          </a:p>
        </p:txBody>
      </p:sp>
    </p:spTree>
  </p:cSld>
  <p:clrMapOvr>
    <a:masterClrMapping/>
  </p:clrMapOvr>
  <p:transition>
    <p:newsflash/>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280920"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790449"/>
      </p:ext>
    </p:extLst>
  </p:cSld>
  <p:clrMapOvr>
    <a:masterClrMapping/>
  </p:clrMapOvr>
  <p:transition>
    <p:newsflash/>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0"/>
            <a:ext cx="8496944" cy="6741368"/>
          </a:xfrm>
        </p:spPr>
        <p:txBody>
          <a:bodyPr>
            <a:normAutofit fontScale="90000"/>
          </a:bodyPr>
          <a:lstStyle/>
          <a:p>
            <a:r>
              <a:rPr lang="fr-FR" sz="3600" b="1" u="sng" dirty="0" smtClean="0">
                <a:solidFill>
                  <a:srgbClr val="7030A0"/>
                </a:solidFill>
                <a:latin typeface="Arial Black" pitchFamily="34" charset="0"/>
              </a:rPr>
              <a:t>Un bilan clinique s’effectue par </a:t>
            </a:r>
            <a:r>
              <a:rPr lang="fr-FR" sz="3600" b="1" dirty="0" smtClean="0">
                <a:solidFill>
                  <a:schemeClr val="tx1"/>
                </a:solidFill>
                <a:latin typeface="Arial Black" pitchFamily="34" charset="0"/>
              </a:rPr>
              <a:t>:</a:t>
            </a:r>
            <a:br>
              <a:rPr lang="fr-FR" sz="3600" b="1" dirty="0" smtClean="0">
                <a:solidFill>
                  <a:schemeClr val="tx1"/>
                </a:solidFill>
                <a:latin typeface="Arial Black" pitchFamily="34" charset="0"/>
              </a:rPr>
            </a:br>
            <a:r>
              <a:rPr lang="fr-FR" sz="3600" b="1" dirty="0" smtClean="0">
                <a:solidFill>
                  <a:schemeClr val="tx1"/>
                </a:solidFill>
                <a:latin typeface="Arial Black" pitchFamily="34" charset="0"/>
              </a:rPr>
              <a:t>- recherche par l’interrogatoire des antécédents du patient, notamment les antécédents personnels et familiaux </a:t>
            </a:r>
            <a:r>
              <a:rPr lang="fr-FR" sz="3600" b="1" dirty="0" smtClean="0">
                <a:solidFill>
                  <a:srgbClr val="FF0000"/>
                </a:solidFill>
                <a:latin typeface="Arial Black" pitchFamily="34" charset="0"/>
              </a:rPr>
              <a:t>d’obésité</a:t>
            </a:r>
            <a:r>
              <a:rPr lang="fr-FR" sz="3600" b="1" dirty="0" smtClean="0">
                <a:solidFill>
                  <a:schemeClr val="tx1"/>
                </a:solidFill>
                <a:latin typeface="Arial Black" pitchFamily="34" charset="0"/>
              </a:rPr>
              <a:t>, de </a:t>
            </a:r>
            <a:r>
              <a:rPr lang="fr-FR" sz="3600" b="1" dirty="0" smtClean="0">
                <a:solidFill>
                  <a:srgbClr val="FF0000"/>
                </a:solidFill>
                <a:latin typeface="Arial Black" pitchFamily="34" charset="0"/>
              </a:rPr>
              <a:t>dyslipidémie</a:t>
            </a:r>
            <a:r>
              <a:rPr lang="fr-FR" sz="3600" b="1" dirty="0" smtClean="0">
                <a:solidFill>
                  <a:schemeClr val="tx1"/>
                </a:solidFill>
                <a:latin typeface="Arial Black" pitchFamily="34" charset="0"/>
              </a:rPr>
              <a:t>, de maladie </a:t>
            </a:r>
            <a:r>
              <a:rPr lang="fr-FR" sz="3600" b="1" dirty="0" smtClean="0">
                <a:solidFill>
                  <a:srgbClr val="FF0000"/>
                </a:solidFill>
                <a:latin typeface="Arial Black" pitchFamily="34" charset="0"/>
              </a:rPr>
              <a:t>cardiovasculaire.</a:t>
            </a:r>
            <a:br>
              <a:rPr lang="fr-FR" sz="3600" b="1" dirty="0" smtClean="0">
                <a:solidFill>
                  <a:srgbClr val="FF0000"/>
                </a:solidFill>
                <a:latin typeface="Arial Black" pitchFamily="34" charset="0"/>
              </a:rPr>
            </a:br>
            <a:r>
              <a:rPr lang="fr-FR" sz="3600" b="1" dirty="0" smtClean="0">
                <a:solidFill>
                  <a:schemeClr val="tx1"/>
                </a:solidFill>
                <a:latin typeface="Arial Black" pitchFamily="34" charset="0"/>
              </a:rPr>
              <a:t/>
            </a:r>
            <a:br>
              <a:rPr lang="fr-FR" sz="3600" b="1" dirty="0" smtClean="0">
                <a:solidFill>
                  <a:schemeClr val="tx1"/>
                </a:solidFill>
                <a:latin typeface="Arial Black" pitchFamily="34" charset="0"/>
              </a:rPr>
            </a:br>
            <a:r>
              <a:rPr lang="fr-FR" sz="3600" b="1" u="sng" dirty="0" smtClean="0">
                <a:solidFill>
                  <a:srgbClr val="7030A0"/>
                </a:solidFill>
                <a:latin typeface="Arial Black" pitchFamily="34" charset="0"/>
              </a:rPr>
              <a:t>Un bilan biologique </a:t>
            </a:r>
            <a:br>
              <a:rPr lang="fr-FR" sz="3600" b="1" u="sng" dirty="0" smtClean="0">
                <a:solidFill>
                  <a:srgbClr val="7030A0"/>
                </a:solidFill>
                <a:latin typeface="Arial Black" pitchFamily="34" charset="0"/>
              </a:rPr>
            </a:br>
            <a:r>
              <a:rPr lang="fr-FR" sz="3600" b="1" u="sng" dirty="0" smtClean="0">
                <a:solidFill>
                  <a:srgbClr val="7030A0"/>
                </a:solidFill>
                <a:latin typeface="Arial Black" pitchFamily="34" charset="0"/>
              </a:rPr>
              <a:t>standard :</a:t>
            </a:r>
            <a:br>
              <a:rPr lang="fr-FR" sz="3600" b="1" u="sng" dirty="0" smtClean="0">
                <a:solidFill>
                  <a:srgbClr val="7030A0"/>
                </a:solidFill>
                <a:latin typeface="Arial Black" pitchFamily="34" charset="0"/>
              </a:rPr>
            </a:br>
            <a:r>
              <a:rPr lang="fr-FR" sz="3600" b="1" dirty="0" err="1" smtClean="0">
                <a:solidFill>
                  <a:schemeClr val="tx1"/>
                </a:solidFill>
                <a:latin typeface="Arial Black" pitchFamily="34" charset="0"/>
              </a:rPr>
              <a:t>fns</a:t>
            </a:r>
            <a:r>
              <a:rPr lang="fr-FR" sz="3600" b="1" dirty="0" smtClean="0">
                <a:solidFill>
                  <a:schemeClr val="tx1"/>
                </a:solidFill>
                <a:latin typeface="Arial Black" pitchFamily="34" charset="0"/>
              </a:rPr>
              <a:t>, glycémie à jeun, </a:t>
            </a:r>
            <a:br>
              <a:rPr lang="fr-FR" sz="3600" b="1" dirty="0" smtClean="0">
                <a:solidFill>
                  <a:schemeClr val="tx1"/>
                </a:solidFill>
                <a:latin typeface="Arial Black" pitchFamily="34" charset="0"/>
              </a:rPr>
            </a:br>
            <a:r>
              <a:rPr lang="fr-FR" sz="3600" b="1" dirty="0" smtClean="0">
                <a:solidFill>
                  <a:schemeClr val="tx1"/>
                </a:solidFill>
                <a:latin typeface="Arial Black" pitchFamily="34" charset="0"/>
              </a:rPr>
              <a:t>prolactinémie, </a:t>
            </a:r>
            <a:r>
              <a:rPr lang="fr-FR" sz="3600" b="1" dirty="0" err="1" smtClean="0">
                <a:solidFill>
                  <a:schemeClr val="tx1"/>
                </a:solidFill>
                <a:latin typeface="Arial Black" pitchFamily="34" charset="0"/>
              </a:rPr>
              <a:t>ecg</a:t>
            </a:r>
            <a:r>
              <a:rPr lang="fr-FR" sz="3600" b="1" dirty="0" smtClean="0">
                <a:solidFill>
                  <a:schemeClr val="tx1"/>
                </a:solidFill>
                <a:latin typeface="Arial Black" pitchFamily="34" charset="0"/>
              </a:rPr>
              <a:t>…etc. </a:t>
            </a:r>
            <a:br>
              <a:rPr lang="fr-FR" sz="3600" b="1" dirty="0" smtClean="0">
                <a:solidFill>
                  <a:schemeClr val="tx1"/>
                </a:solidFill>
                <a:latin typeface="Arial Black" pitchFamily="34" charset="0"/>
              </a:rPr>
            </a:br>
            <a:r>
              <a:rPr lang="fr-FR" sz="3600" b="1" dirty="0" smtClean="0">
                <a:solidFill>
                  <a:schemeClr val="tx1"/>
                </a:solidFill>
                <a:latin typeface="Arial Black" pitchFamily="34" charset="0"/>
              </a:rPr>
              <a:t/>
            </a:r>
            <a:br>
              <a:rPr lang="fr-FR" sz="3600" b="1" dirty="0" smtClean="0">
                <a:solidFill>
                  <a:schemeClr val="tx1"/>
                </a:solidFill>
                <a:latin typeface="Arial Black" pitchFamily="34" charset="0"/>
              </a:rPr>
            </a:br>
            <a:r>
              <a:rPr lang="fr-FR" sz="3600" b="1" dirty="0" smtClean="0">
                <a:solidFill>
                  <a:schemeClr val="tx1"/>
                </a:solidFill>
              </a:rPr>
              <a:t>  </a:t>
            </a:r>
            <a:endParaRPr lang="fr-FR" sz="3600" b="1" dirty="0">
              <a:solidFill>
                <a:schemeClr val="tx1"/>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3068960"/>
            <a:ext cx="2737470"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093714"/>
      </p:ext>
    </p:extLst>
  </p:cSld>
  <p:clrMapOvr>
    <a:masterClrMapping/>
  </p:clrMapOvr>
  <p:transition>
    <p:newsflash/>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654" y="260648"/>
            <a:ext cx="8568952" cy="6832640"/>
          </a:xfrm>
          <a:prstGeom prst="rect">
            <a:avLst/>
          </a:prstGeom>
        </p:spPr>
        <p:txBody>
          <a:bodyPr wrap="square">
            <a:spAutoFit/>
          </a:bodyPr>
          <a:lstStyle/>
          <a:p>
            <a:pPr algn="ctr"/>
            <a:r>
              <a:rPr lang="fr-FR" sz="3200" b="1" dirty="0" smtClean="0">
                <a:solidFill>
                  <a:srgbClr val="FF0000"/>
                </a:solidFill>
                <a:latin typeface="Google Sans"/>
              </a:rPr>
              <a:t>L'ASPARTATE  AMINOTRANSFÉRASE </a:t>
            </a:r>
          </a:p>
          <a:p>
            <a:pPr algn="ctr"/>
            <a:r>
              <a:rPr lang="fr-FR" sz="3200" b="1" dirty="0" smtClean="0">
                <a:solidFill>
                  <a:srgbClr val="1F1F1F"/>
                </a:solidFill>
                <a:latin typeface="Google Sans"/>
              </a:rPr>
              <a:t>(</a:t>
            </a:r>
            <a:r>
              <a:rPr lang="fr-FR" sz="3200" b="1" dirty="0" smtClean="0">
                <a:solidFill>
                  <a:srgbClr val="7030A0"/>
                </a:solidFill>
                <a:latin typeface="Google Sans"/>
              </a:rPr>
              <a:t>ASAT</a:t>
            </a:r>
            <a:r>
              <a:rPr lang="fr-FR" sz="3200" b="1" dirty="0">
                <a:solidFill>
                  <a:srgbClr val="1F1F1F"/>
                </a:solidFill>
                <a:latin typeface="Google Sans"/>
              </a:rPr>
              <a:t>) et </a:t>
            </a:r>
            <a:endParaRPr lang="fr-FR" sz="3200" b="1" dirty="0" smtClean="0">
              <a:solidFill>
                <a:srgbClr val="1F1F1F"/>
              </a:solidFill>
              <a:latin typeface="Google Sans"/>
            </a:endParaRPr>
          </a:p>
          <a:p>
            <a:pPr algn="ctr"/>
            <a:r>
              <a:rPr lang="fr-FR" sz="3200" b="1" dirty="0" smtClean="0">
                <a:solidFill>
                  <a:srgbClr val="FF0000"/>
                </a:solidFill>
                <a:latin typeface="Google Sans"/>
              </a:rPr>
              <a:t>L'ALANINE AMINOTRANSFÉRASE </a:t>
            </a:r>
          </a:p>
          <a:p>
            <a:pPr algn="ctr"/>
            <a:r>
              <a:rPr lang="fr-FR" sz="3200" b="1" dirty="0" smtClean="0">
                <a:solidFill>
                  <a:srgbClr val="1F1F1F"/>
                </a:solidFill>
                <a:latin typeface="Google Sans"/>
              </a:rPr>
              <a:t>(</a:t>
            </a:r>
            <a:r>
              <a:rPr lang="fr-FR" sz="3200" b="1" dirty="0" smtClean="0">
                <a:solidFill>
                  <a:srgbClr val="7030A0"/>
                </a:solidFill>
                <a:latin typeface="Google Sans"/>
              </a:rPr>
              <a:t>ALAT</a:t>
            </a:r>
            <a:r>
              <a:rPr lang="fr-FR" sz="3200" b="1" dirty="0">
                <a:solidFill>
                  <a:srgbClr val="1F1F1F"/>
                </a:solidFill>
                <a:latin typeface="Google Sans"/>
              </a:rPr>
              <a:t>) </a:t>
            </a:r>
            <a:r>
              <a:rPr lang="fr-FR" sz="3200" b="1" dirty="0">
                <a:solidFill>
                  <a:srgbClr val="040C28"/>
                </a:solidFill>
                <a:latin typeface="Google Sans"/>
              </a:rPr>
              <a:t>sont des enzymes qui se trouvent dans les cellules de l'organisme</a:t>
            </a:r>
            <a:r>
              <a:rPr lang="fr-FR" sz="3200" b="1" dirty="0">
                <a:solidFill>
                  <a:srgbClr val="1F1F1F"/>
                </a:solidFill>
                <a:latin typeface="Google Sans"/>
              </a:rPr>
              <a:t>. </a:t>
            </a:r>
            <a:endParaRPr lang="fr-FR" sz="3200" b="1" dirty="0" smtClean="0">
              <a:solidFill>
                <a:srgbClr val="1F1F1F"/>
              </a:solidFill>
              <a:latin typeface="Google Sans"/>
            </a:endParaRPr>
          </a:p>
          <a:p>
            <a:pPr algn="ctr"/>
            <a:r>
              <a:rPr lang="fr-FR" sz="3200" b="1" dirty="0" smtClean="0">
                <a:solidFill>
                  <a:srgbClr val="1F1F1F"/>
                </a:solidFill>
                <a:latin typeface="Google Sans"/>
              </a:rPr>
              <a:t>Si </a:t>
            </a:r>
            <a:r>
              <a:rPr lang="fr-FR" sz="3200" b="1" dirty="0">
                <a:solidFill>
                  <a:srgbClr val="1F1F1F"/>
                </a:solidFill>
                <a:latin typeface="Google Sans"/>
              </a:rPr>
              <a:t>les </a:t>
            </a:r>
            <a:r>
              <a:rPr lang="fr-FR" sz="3200" b="1" dirty="0">
                <a:solidFill>
                  <a:srgbClr val="7030A0"/>
                </a:solidFill>
                <a:latin typeface="Google Sans"/>
              </a:rPr>
              <a:t>ALAT</a:t>
            </a:r>
            <a:r>
              <a:rPr lang="fr-FR" sz="3200" b="1" dirty="0">
                <a:solidFill>
                  <a:srgbClr val="1F1F1F"/>
                </a:solidFill>
                <a:latin typeface="Google Sans"/>
              </a:rPr>
              <a:t> sont relativement spécifiques au foie, on peut également retrouver les </a:t>
            </a:r>
            <a:r>
              <a:rPr lang="fr-FR" sz="3200" b="1" dirty="0">
                <a:solidFill>
                  <a:srgbClr val="7030A0"/>
                </a:solidFill>
                <a:latin typeface="Google Sans"/>
              </a:rPr>
              <a:t>ASAT</a:t>
            </a:r>
            <a:r>
              <a:rPr lang="fr-FR" sz="3200" b="1" dirty="0">
                <a:solidFill>
                  <a:srgbClr val="1F1F1F"/>
                </a:solidFill>
                <a:latin typeface="Google Sans"/>
              </a:rPr>
              <a:t> au niveau des muscles squelettiques, du cœur, des reins, </a:t>
            </a:r>
            <a:endParaRPr lang="fr-FR" sz="3200" b="1" dirty="0" smtClean="0">
              <a:solidFill>
                <a:srgbClr val="1F1F1F"/>
              </a:solidFill>
              <a:latin typeface="Google Sans"/>
            </a:endParaRPr>
          </a:p>
          <a:p>
            <a:pPr algn="ctr"/>
            <a:r>
              <a:rPr lang="fr-FR" sz="3200" b="1" dirty="0" smtClean="0">
                <a:solidFill>
                  <a:srgbClr val="1F1F1F"/>
                </a:solidFill>
                <a:latin typeface="Google Sans"/>
              </a:rPr>
              <a:t>du </a:t>
            </a:r>
            <a:r>
              <a:rPr lang="fr-FR" sz="3200" b="1" dirty="0">
                <a:solidFill>
                  <a:srgbClr val="1F1F1F"/>
                </a:solidFill>
                <a:latin typeface="Google Sans"/>
              </a:rPr>
              <a:t>cerveau et du pancréas</a:t>
            </a:r>
            <a:r>
              <a:rPr lang="fr-FR" sz="3200" b="1" dirty="0" smtClean="0">
                <a:solidFill>
                  <a:srgbClr val="1F1F1F"/>
                </a:solidFill>
                <a:latin typeface="Google Sans"/>
              </a:rPr>
              <a:t>.</a:t>
            </a:r>
          </a:p>
          <a:p>
            <a:pPr algn="ctr"/>
            <a:endParaRPr lang="fr-FR" sz="3200" b="1" dirty="0">
              <a:solidFill>
                <a:srgbClr val="1F1F1F"/>
              </a:solidFill>
              <a:latin typeface="Google Sans"/>
            </a:endParaRPr>
          </a:p>
          <a:p>
            <a:pPr algn="ctr"/>
            <a:r>
              <a:rPr lang="fr-FR" b="1" u="sng" dirty="0" smtClean="0">
                <a:solidFill>
                  <a:srgbClr val="7030A0"/>
                </a:solidFill>
                <a:latin typeface="Google Sans"/>
              </a:rPr>
              <a:t>Transférase</a:t>
            </a:r>
            <a:r>
              <a:rPr lang="fr-FR" b="1" dirty="0" smtClean="0">
                <a:solidFill>
                  <a:srgbClr val="7030A0"/>
                </a:solidFill>
                <a:latin typeface="Google Sans"/>
              </a:rPr>
              <a:t> = une </a:t>
            </a:r>
            <a:r>
              <a:rPr lang="fr-FR" b="1" dirty="0">
                <a:solidFill>
                  <a:srgbClr val="7030A0"/>
                </a:solidFill>
                <a:latin typeface="Google Sans"/>
              </a:rPr>
              <a:t>réaction de transfert est la </a:t>
            </a:r>
            <a:r>
              <a:rPr lang="fr-FR" b="1" dirty="0" smtClean="0">
                <a:solidFill>
                  <a:srgbClr val="7030A0"/>
                </a:solidFill>
                <a:latin typeface="Google Sans"/>
              </a:rPr>
              <a:t>suivante :                                   </a:t>
            </a:r>
            <a:r>
              <a:rPr lang="fr-FR" b="1" dirty="0" smtClean="0">
                <a:latin typeface="Arial Black" pitchFamily="34" charset="0"/>
              </a:rPr>
              <a:t>A </a:t>
            </a:r>
            <a:r>
              <a:rPr lang="fr-FR" b="1" dirty="0">
                <a:latin typeface="Arial Black" pitchFamily="34" charset="0"/>
              </a:rPr>
              <a:t>- X + B → A + B - X. </a:t>
            </a:r>
            <a:endParaRPr lang="fr-FR" b="1" dirty="0" smtClean="0">
              <a:latin typeface="Arial Black" pitchFamily="34" charset="0"/>
            </a:endParaRPr>
          </a:p>
          <a:p>
            <a:pPr algn="ctr"/>
            <a:r>
              <a:rPr lang="fr-FR" b="1" dirty="0" smtClean="0">
                <a:solidFill>
                  <a:srgbClr val="7030A0"/>
                </a:solidFill>
                <a:latin typeface="Google Sans"/>
              </a:rPr>
              <a:t>Dans </a:t>
            </a:r>
            <a:r>
              <a:rPr lang="fr-FR" b="1" dirty="0">
                <a:solidFill>
                  <a:srgbClr val="7030A0"/>
                </a:solidFill>
                <a:latin typeface="Google Sans"/>
              </a:rPr>
              <a:t>l'exemple, A est le donneur et B est l'accepteur</a:t>
            </a:r>
            <a:endParaRPr lang="fr-FR" b="1" dirty="0" smtClean="0">
              <a:solidFill>
                <a:srgbClr val="7030A0"/>
              </a:solidFill>
              <a:latin typeface="Google Sans"/>
            </a:endParaRPr>
          </a:p>
          <a:p>
            <a:pPr algn="ctr"/>
            <a:endParaRPr lang="fr-FR" sz="3200" b="1" dirty="0"/>
          </a:p>
        </p:txBody>
      </p:sp>
    </p:spTree>
    <p:extLst>
      <p:ext uri="{BB962C8B-B14F-4D97-AF65-F5344CB8AC3E}">
        <p14:creationId xmlns:p14="http://schemas.microsoft.com/office/powerpoint/2010/main" val="3954481555"/>
      </p:ext>
    </p:extLst>
  </p:cSld>
  <p:clrMapOvr>
    <a:masterClrMapping/>
  </p:clrMapOvr>
  <p:transition>
    <p:newsflash/>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16632"/>
            <a:ext cx="8568952" cy="6586806"/>
          </a:xfrm>
        </p:spPr>
        <p:txBody>
          <a:bodyPr>
            <a:normAutofit fontScale="90000"/>
          </a:bodyPr>
          <a:lstStyle/>
          <a:p>
            <a:r>
              <a:rPr lang="fr-FR" dirty="0" smtClean="0">
                <a:solidFill>
                  <a:srgbClr val="0070C0"/>
                </a:solidFill>
                <a:latin typeface="Arial Black" pitchFamily="34" charset="0"/>
              </a:rPr>
              <a:t>     </a:t>
            </a:r>
            <a:r>
              <a:rPr lang="fr-FR" u="sng" dirty="0" smtClean="0">
                <a:solidFill>
                  <a:srgbClr val="0070C0"/>
                </a:solidFill>
                <a:latin typeface="Arial Black" pitchFamily="34" charset="0"/>
              </a:rPr>
              <a:t>I.7- LES REGLES DE PRESCRIPTION               </a:t>
            </a:r>
            <a:br>
              <a:rPr lang="fr-FR" u="sng" dirty="0" smtClean="0">
                <a:solidFill>
                  <a:srgbClr val="0070C0"/>
                </a:solidFill>
                <a:latin typeface="Arial Black" pitchFamily="34" charset="0"/>
              </a:rPr>
            </a:br>
            <a:r>
              <a:rPr lang="fr-FR" dirty="0">
                <a:solidFill>
                  <a:srgbClr val="0070C0"/>
                </a:solidFill>
                <a:latin typeface="Arial Black" pitchFamily="34" charset="0"/>
              </a:rPr>
              <a:t> </a:t>
            </a:r>
            <a:r>
              <a:rPr lang="fr-FR" dirty="0" smtClean="0">
                <a:solidFill>
                  <a:srgbClr val="0070C0"/>
                </a:solidFill>
                <a:latin typeface="Arial Black" pitchFamily="34" charset="0"/>
              </a:rPr>
              <a:t>        </a:t>
            </a:r>
            <a:r>
              <a:rPr lang="fr-FR" u="sng" dirty="0" smtClean="0">
                <a:solidFill>
                  <a:srgbClr val="0070C0"/>
                </a:solidFill>
                <a:latin typeface="Arial Black" pitchFamily="34" charset="0"/>
              </a:rPr>
              <a:t>DES  </a:t>
            </a:r>
            <a:r>
              <a:rPr lang="fr-FR" u="sng" dirty="0" smtClean="0">
                <a:solidFill>
                  <a:srgbClr val="FF0000"/>
                </a:solidFill>
                <a:latin typeface="Arial Black" pitchFamily="34" charset="0"/>
              </a:rPr>
              <a:t>ANTIPSYCHOTIQUES</a:t>
            </a:r>
            <a:r>
              <a:rPr lang="fr-FR" u="sng" dirty="0" smtClean="0">
                <a:solidFill>
                  <a:srgbClr val="0070C0"/>
                </a:solidFill>
                <a:latin typeface="Arial Black" pitchFamily="34" charset="0"/>
              </a:rPr>
              <a:t>:</a:t>
            </a:r>
            <a:br>
              <a:rPr lang="fr-FR" u="sng" dirty="0" smtClean="0">
                <a:solidFill>
                  <a:srgbClr val="0070C0"/>
                </a:solidFill>
                <a:latin typeface="Arial Black" pitchFamily="34" charset="0"/>
              </a:rPr>
            </a:br>
            <a:r>
              <a:rPr lang="fr-FR" u="sng" dirty="0" smtClean="0">
                <a:solidFill>
                  <a:srgbClr val="0070C0"/>
                </a:solidFill>
                <a:latin typeface="Arial Black" pitchFamily="34" charset="0"/>
              </a:rPr>
              <a:t> </a:t>
            </a:r>
            <a:br>
              <a:rPr lang="fr-FR" u="sng" dirty="0" smtClean="0">
                <a:solidFill>
                  <a:srgbClr val="0070C0"/>
                </a:solidFill>
                <a:latin typeface="Arial Black" pitchFamily="34" charset="0"/>
              </a:rPr>
            </a:br>
            <a:r>
              <a:rPr lang="fr-FR" dirty="0" smtClean="0">
                <a:solidFill>
                  <a:srgbClr val="0070C0"/>
                </a:solidFill>
                <a:latin typeface="Bookman Old Style"/>
              </a:rPr>
              <a:t>► </a:t>
            </a:r>
            <a:r>
              <a:rPr lang="fr-FR" dirty="0" smtClean="0">
                <a:solidFill>
                  <a:schemeClr val="tx1"/>
                </a:solidFill>
                <a:latin typeface="Arial Black" pitchFamily="34" charset="0"/>
              </a:rPr>
              <a:t>Au moment de l’initiation, il est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recommandé de débuter toujours avec un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a:t>
            </a:r>
            <a:r>
              <a:rPr lang="fr-FR" dirty="0" smtClean="0">
                <a:solidFill>
                  <a:srgbClr val="FF0000"/>
                </a:solidFill>
                <a:latin typeface="Arial Black" pitchFamily="34" charset="0"/>
              </a:rPr>
              <a:t>antipsychotique</a:t>
            </a:r>
            <a:r>
              <a:rPr lang="fr-FR" dirty="0" smtClean="0">
                <a:solidFill>
                  <a:schemeClr val="tx1"/>
                </a:solidFill>
                <a:latin typeface="Arial Black" pitchFamily="34" charset="0"/>
              </a:rPr>
              <a:t> de </a:t>
            </a:r>
            <a:r>
              <a:rPr lang="fr-FR" dirty="0" smtClean="0">
                <a:solidFill>
                  <a:srgbClr val="7030A0"/>
                </a:solidFill>
                <a:latin typeface="Arial Black" pitchFamily="34" charset="0"/>
              </a:rPr>
              <a:t>2</a:t>
            </a:r>
            <a:r>
              <a:rPr lang="fr-FR" baseline="30000" dirty="0" smtClean="0">
                <a:solidFill>
                  <a:srgbClr val="7030A0"/>
                </a:solidFill>
                <a:latin typeface="Arial Black" pitchFamily="34" charset="0"/>
              </a:rPr>
              <a:t>ème</a:t>
            </a:r>
            <a:r>
              <a:rPr lang="fr-FR" dirty="0" smtClean="0">
                <a:solidFill>
                  <a:srgbClr val="7030A0"/>
                </a:solidFill>
                <a:latin typeface="Arial Black" pitchFamily="34" charset="0"/>
              </a:rPr>
              <a:t> génération.</a:t>
            </a:r>
            <a:br>
              <a:rPr lang="fr-FR" dirty="0" smtClean="0">
                <a:solidFill>
                  <a:srgbClr val="7030A0"/>
                </a:solidFill>
                <a:latin typeface="Arial Black" pitchFamily="34" charset="0"/>
              </a:rPr>
            </a:br>
            <a:r>
              <a:rPr lang="fr-FR" dirty="0" smtClean="0">
                <a:solidFill>
                  <a:srgbClr val="7030A0"/>
                </a:solidFill>
                <a:latin typeface="Arial Black" pitchFamily="34" charset="0"/>
              </a:rPr>
              <a:t/>
            </a:r>
            <a:br>
              <a:rPr lang="fr-FR" dirty="0" smtClean="0">
                <a:solidFill>
                  <a:srgbClr val="7030A0"/>
                </a:solidFill>
                <a:latin typeface="Arial Black" pitchFamily="34" charset="0"/>
              </a:rPr>
            </a:br>
            <a:r>
              <a:rPr lang="fr-FR" dirty="0" smtClean="0">
                <a:solidFill>
                  <a:srgbClr val="0070C0"/>
                </a:solidFill>
                <a:latin typeface="Bookman Old Style"/>
              </a:rPr>
              <a:t>►  </a:t>
            </a:r>
            <a:r>
              <a:rPr lang="fr-FR" dirty="0" smtClean="0">
                <a:solidFill>
                  <a:schemeClr val="tx1"/>
                </a:solidFill>
                <a:latin typeface="Arial Black" pitchFamily="34" charset="0"/>
              </a:rPr>
              <a:t>Il faut privilégier la molécule qui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présente le moins d’effet indésirable.</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rgbClr val="0070C0"/>
                </a:solidFill>
                <a:latin typeface="Bookman Old Style"/>
              </a:rPr>
              <a:t>► </a:t>
            </a:r>
            <a:r>
              <a:rPr lang="fr-FR" dirty="0" smtClean="0">
                <a:solidFill>
                  <a:schemeClr val="tx1"/>
                </a:solidFill>
                <a:latin typeface="Arial Black" pitchFamily="34" charset="0"/>
              </a:rPr>
              <a:t>Rechercher la posologie efficace et la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monothérapie.</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rgbClr val="0070C0"/>
                </a:solidFill>
                <a:latin typeface="Bookman Old Style"/>
              </a:rPr>
              <a:t>► </a:t>
            </a:r>
            <a:r>
              <a:rPr lang="fr-FR" dirty="0" smtClean="0">
                <a:solidFill>
                  <a:schemeClr val="tx1"/>
                </a:solidFill>
                <a:latin typeface="Arial Black" pitchFamily="34" charset="0"/>
              </a:rPr>
              <a:t>Le recours à des </a:t>
            </a:r>
            <a:r>
              <a:rPr lang="fr-FR" dirty="0" smtClean="0">
                <a:solidFill>
                  <a:srgbClr val="FF0000"/>
                </a:solidFill>
                <a:latin typeface="Arial Black" pitchFamily="34" charset="0"/>
              </a:rPr>
              <a:t>antipsychotiques</a:t>
            </a:r>
            <a:r>
              <a:rPr lang="fr-FR" dirty="0" smtClean="0">
                <a:solidFill>
                  <a:schemeClr val="tx1"/>
                </a:solidFill>
                <a:latin typeface="Arial Black" pitchFamily="34" charset="0"/>
              </a:rPr>
              <a:t> à visée sédative par voie intramusculaire doit être réservé aux états d’agitations sévères.</a:t>
            </a:r>
            <a:endParaRPr lang="fr-FR" u="sng" dirty="0">
              <a:solidFill>
                <a:srgbClr val="0070C0"/>
              </a:solidFill>
              <a:latin typeface="Arial Black" pitchFamily="34" charset="0"/>
            </a:endParaRPr>
          </a:p>
        </p:txBody>
      </p:sp>
    </p:spTree>
  </p:cSld>
  <p:clrMapOvr>
    <a:masterClrMapping/>
  </p:clrMapOvr>
  <p:transition>
    <p:newsfla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4686304" cy="6226196"/>
          </a:xfrm>
        </p:spPr>
        <p:txBody>
          <a:bodyPr>
            <a:normAutofit fontScale="90000"/>
          </a:bodyPr>
          <a:lstStyle/>
          <a:p>
            <a:pPr algn="ct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sz="4000" b="1" dirty="0" smtClean="0">
                <a:solidFill>
                  <a:srgbClr val="FF0000"/>
                </a:solidFill>
                <a:latin typeface="Arial Black" pitchFamily="34" charset="0"/>
              </a:rPr>
              <a:t>1921</a:t>
            </a:r>
            <a:r>
              <a:rPr lang="fr-FR" sz="4000" b="1" dirty="0" smtClean="0">
                <a:solidFill>
                  <a:schemeClr val="tx1"/>
                </a:solidFill>
                <a:latin typeface="Arial Black" pitchFamily="34" charset="0"/>
              </a:rPr>
              <a:t>:  découverte du BCG.</a:t>
            </a:r>
            <a:r>
              <a:rPr lang="fr-FR" sz="4000" dirty="0" smtClean="0">
                <a:solidFill>
                  <a:schemeClr val="tx1"/>
                </a:solidFill>
                <a:latin typeface="Arial Black" pitchFamily="34" charset="0"/>
              </a:rPr>
              <a:t> Le vaccin </a:t>
            </a:r>
            <a:r>
              <a:rPr lang="fr-FR" sz="4400" b="1" dirty="0" smtClean="0">
                <a:solidFill>
                  <a:schemeClr val="tx1"/>
                </a:solidFill>
                <a:latin typeface="Arial Black" pitchFamily="34" charset="0"/>
              </a:rPr>
              <a:t>bilié de </a:t>
            </a:r>
            <a:r>
              <a:rPr lang="fr-FR" sz="4000" b="1" dirty="0" smtClean="0">
                <a:solidFill>
                  <a:schemeClr val="tx1"/>
                </a:solidFill>
                <a:latin typeface="Arial Black" pitchFamily="34" charset="0"/>
              </a:rPr>
              <a:t>Calmette  et Guérin</a:t>
            </a:r>
            <a:r>
              <a:rPr lang="fr-FR" sz="4000" dirty="0" smtClean="0">
                <a:solidFill>
                  <a:schemeClr val="tx1"/>
                </a:solidFill>
                <a:latin typeface="Arial Black" pitchFamily="34" charset="0"/>
              </a:rPr>
              <a:t>, le plus souvent dénommé LE </a:t>
            </a:r>
            <a:r>
              <a:rPr lang="fr-FR" sz="4000" b="1" dirty="0" smtClean="0">
                <a:solidFill>
                  <a:schemeClr val="tx1"/>
                </a:solidFill>
                <a:latin typeface="Arial Black" pitchFamily="34" charset="0"/>
              </a:rPr>
              <a:t>BCG</a:t>
            </a:r>
            <a:r>
              <a:rPr lang="fr-FR" sz="4000" dirty="0" smtClean="0">
                <a:solidFill>
                  <a:schemeClr val="tx1"/>
                </a:solidFill>
                <a:latin typeface="Arial Black" pitchFamily="34" charset="0"/>
              </a:rPr>
              <a:t>, C’est </a:t>
            </a:r>
            <a:r>
              <a:rPr lang="fr-FR" sz="4000" dirty="0" smtClean="0">
                <a:solidFill>
                  <a:srgbClr val="FF0000"/>
                </a:solidFill>
                <a:latin typeface="Arial Black" pitchFamily="34" charset="0"/>
              </a:rPr>
              <a:t>un </a:t>
            </a:r>
            <a:r>
              <a:rPr lang="fr-FR" sz="4000" b="1" dirty="0" smtClean="0">
                <a:solidFill>
                  <a:srgbClr val="FF0000"/>
                </a:solidFill>
                <a:latin typeface="Arial Black" pitchFamily="34" charset="0"/>
                <a:hlinkClick r:id="rId2" tooltip="Vaccin"/>
              </a:rPr>
              <a:t>VACCIN </a:t>
            </a:r>
            <a:r>
              <a:rPr lang="fr-FR" sz="4000" dirty="0" smtClean="0">
                <a:solidFill>
                  <a:srgbClr val="FF0000"/>
                </a:solidFill>
                <a:latin typeface="Arial Black" pitchFamily="34" charset="0"/>
              </a:rPr>
              <a:t>contre la </a:t>
            </a:r>
            <a:r>
              <a:rPr lang="fr-FR" sz="4000" b="1" dirty="0" smtClean="0">
                <a:solidFill>
                  <a:srgbClr val="FF0000"/>
                </a:solidFill>
                <a:latin typeface="Arial Black" pitchFamily="34" charset="0"/>
                <a:hlinkClick r:id="rId3" tooltip="Tuberculose"/>
              </a:rPr>
              <a:t>tuberculose</a:t>
            </a:r>
            <a:r>
              <a:rPr lang="fr-FR" sz="3600" dirty="0" smtClean="0">
                <a:latin typeface="Arial Black" pitchFamily="34" charset="0"/>
              </a:rPr>
              <a:t>.</a:t>
            </a:r>
            <a:r>
              <a:rPr lang="fr-FR" sz="3600" b="1" dirty="0" smtClean="0">
                <a:latin typeface="Arial Black" pitchFamily="34" charset="0"/>
              </a:rPr>
              <a:t> </a:t>
            </a:r>
            <a:br>
              <a:rPr lang="fr-FR" sz="3600" b="1" dirty="0" smtClean="0">
                <a:latin typeface="Arial Black" pitchFamily="34" charset="0"/>
              </a:rPr>
            </a:br>
            <a:r>
              <a:rPr lang="fr-FR" b="1" dirty="0" smtClean="0"/>
              <a:t/>
            </a:r>
            <a:br>
              <a:rPr lang="fr-FR" b="1" dirty="0" smtClean="0"/>
            </a:br>
            <a:endParaRPr lang="en-US" dirty="0"/>
          </a:p>
        </p:txBody>
      </p:sp>
      <p:pic>
        <p:nvPicPr>
          <p:cNvPr id="15362" name="Picture 2" descr="C:\Documents and Settings\ghg\Bureau\stort-hovedtekstbilde_Camille_Guerin_Albert_Calmette__3.jpg"/>
          <p:cNvPicPr>
            <a:picLocks noChangeAspect="1" noChangeArrowheads="1"/>
          </p:cNvPicPr>
          <p:nvPr/>
        </p:nvPicPr>
        <p:blipFill>
          <a:blip r:embed="rId4" cstate="print"/>
          <a:srcRect/>
          <a:stretch>
            <a:fillRect/>
          </a:stretch>
        </p:blipFill>
        <p:spPr bwMode="auto">
          <a:xfrm>
            <a:off x="5286380" y="285728"/>
            <a:ext cx="3286148" cy="5786478"/>
          </a:xfrm>
          <a:prstGeom prst="rect">
            <a:avLst/>
          </a:prstGeom>
          <a:noFill/>
          <a:ln w="57150">
            <a:solidFill>
              <a:srgbClr val="FFFF00"/>
            </a:solidFill>
          </a:ln>
        </p:spPr>
      </p:pic>
    </p:spTree>
  </p:cSld>
  <p:clrMapOvr>
    <a:masterClrMapping/>
  </p:clrMapOvr>
  <p:transition>
    <p:newsflash/>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496944" cy="6322714"/>
          </a:xfrm>
        </p:spPr>
        <p:txBody>
          <a:bodyPr>
            <a:normAutofit/>
          </a:bodyPr>
          <a:lstStyle/>
          <a:p>
            <a:pPr algn="ctr"/>
            <a:r>
              <a:rPr lang="fr-FR" u="sng" dirty="0" smtClean="0">
                <a:solidFill>
                  <a:srgbClr val="0070C0"/>
                </a:solidFill>
                <a:latin typeface="Arial Black" pitchFamily="34" charset="0"/>
              </a:rPr>
              <a:t>I.8- LA DUREE DU TRAITEMENT :</a:t>
            </a:r>
            <a:br>
              <a:rPr lang="fr-FR" u="sng" dirty="0" smtClean="0">
                <a:solidFill>
                  <a:srgbClr val="0070C0"/>
                </a:solidFill>
                <a:latin typeface="Arial Black" pitchFamily="34" charset="0"/>
              </a:rPr>
            </a:br>
            <a:r>
              <a:rPr lang="fr-FR" u="sng" dirty="0">
                <a:solidFill>
                  <a:srgbClr val="0070C0"/>
                </a:solidFill>
                <a:latin typeface="Arial Black" pitchFamily="34" charset="0"/>
              </a:rPr>
              <a:t/>
            </a:r>
            <a:br>
              <a:rPr lang="fr-FR" u="sng" dirty="0">
                <a:solidFill>
                  <a:srgbClr val="0070C0"/>
                </a:solidFill>
                <a:latin typeface="Arial Black" pitchFamily="34" charset="0"/>
              </a:rPr>
            </a:br>
            <a:r>
              <a:rPr lang="fr-FR" dirty="0" smtClean="0">
                <a:solidFill>
                  <a:srgbClr val="0070C0"/>
                </a:solidFill>
                <a:latin typeface="Arial Black" pitchFamily="34" charset="0"/>
              </a:rPr>
              <a:t>► </a:t>
            </a:r>
            <a:r>
              <a:rPr lang="fr-FR" dirty="0" smtClean="0">
                <a:solidFill>
                  <a:schemeClr val="tx1"/>
                </a:solidFill>
                <a:latin typeface="Arial Black" pitchFamily="34" charset="0"/>
              </a:rPr>
              <a:t>Après </a:t>
            </a:r>
            <a:r>
              <a:rPr lang="fr-FR" dirty="0" smtClean="0">
                <a:solidFill>
                  <a:srgbClr val="FF0000"/>
                </a:solidFill>
                <a:latin typeface="Arial Black" pitchFamily="34" charset="0"/>
              </a:rPr>
              <a:t>un épisode psychotique </a:t>
            </a:r>
            <a:r>
              <a:rPr lang="fr-FR" dirty="0" smtClean="0">
                <a:solidFill>
                  <a:schemeClr val="tx1"/>
                </a:solidFill>
                <a:latin typeface="Arial Black" pitchFamily="34" charset="0"/>
              </a:rPr>
              <a:t>unique,  il est recommandé au </a:t>
            </a:r>
            <a:r>
              <a:rPr lang="fr-FR" dirty="0" smtClean="0">
                <a:solidFill>
                  <a:srgbClr val="FF0000"/>
                </a:solidFill>
                <a:latin typeface="Arial Black" pitchFamily="34" charset="0"/>
              </a:rPr>
              <a:t>psychiatre</a:t>
            </a:r>
            <a:r>
              <a:rPr lang="fr-FR" dirty="0" smtClean="0">
                <a:solidFill>
                  <a:schemeClr val="tx1"/>
                </a:solidFill>
                <a:latin typeface="Arial Black" pitchFamily="34" charset="0"/>
              </a:rPr>
              <a:t> de poursuivre le traitement </a:t>
            </a:r>
            <a:r>
              <a:rPr lang="fr-FR" u="sng" dirty="0" smtClean="0">
                <a:solidFill>
                  <a:srgbClr val="0070C0"/>
                </a:solidFill>
                <a:latin typeface="Arial Black" pitchFamily="34" charset="0"/>
              </a:rPr>
              <a:t>au moins 2 ans </a:t>
            </a:r>
            <a:r>
              <a:rPr lang="fr-FR" dirty="0" smtClean="0">
                <a:solidFill>
                  <a:srgbClr val="FF0000"/>
                </a:solidFill>
                <a:latin typeface="Arial Black" pitchFamily="34" charset="0"/>
              </a:rPr>
              <a:t>après avoir obtenu la rémission </a:t>
            </a:r>
            <a:r>
              <a:rPr lang="fr-FR" dirty="0" smtClean="0">
                <a:solidFill>
                  <a:schemeClr val="tx1"/>
                </a:solidFill>
                <a:latin typeface="Arial Black" pitchFamily="34" charset="0"/>
              </a:rPr>
              <a:t>totale des symptômes psychotiques; voir </a:t>
            </a:r>
            <a:br>
              <a:rPr lang="fr-FR" dirty="0" smtClean="0">
                <a:solidFill>
                  <a:schemeClr val="tx1"/>
                </a:solidFill>
                <a:latin typeface="Arial Black" pitchFamily="34" charset="0"/>
              </a:rPr>
            </a:br>
            <a:r>
              <a:rPr lang="fr-FR" u="sng" dirty="0" smtClean="0">
                <a:solidFill>
                  <a:srgbClr val="0070C0"/>
                </a:solidFill>
                <a:latin typeface="Arial Black" pitchFamily="34" charset="0"/>
              </a:rPr>
              <a:t>5 ans après la rémission totale </a:t>
            </a:r>
            <a:r>
              <a:rPr lang="fr-FR" u="sng" dirty="0" smtClean="0">
                <a:solidFill>
                  <a:srgbClr val="FF0000"/>
                </a:solidFill>
                <a:latin typeface="Arial Black" pitchFamily="34" charset="0"/>
              </a:rPr>
              <a:t>des symptômes psychotiques</a:t>
            </a:r>
            <a:r>
              <a:rPr lang="fr-FR" dirty="0" smtClean="0">
                <a:solidFill>
                  <a:schemeClr val="tx1"/>
                </a:solidFill>
                <a:latin typeface="Arial Black" pitchFamily="34" charset="0"/>
              </a:rPr>
              <a:t>.</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endParaRPr lang="fr-FR" dirty="0">
              <a:solidFill>
                <a:schemeClr val="tx1"/>
              </a:solidFill>
              <a:latin typeface="Arial Black" pitchFamily="34" charset="0"/>
            </a:endParaRPr>
          </a:p>
        </p:txBody>
      </p:sp>
    </p:spTree>
    <p:extLst>
      <p:ext uri="{BB962C8B-B14F-4D97-AF65-F5344CB8AC3E}">
        <p14:creationId xmlns:p14="http://schemas.microsoft.com/office/powerpoint/2010/main" val="1508530716"/>
      </p:ext>
    </p:extLst>
  </p:cSld>
  <p:clrMapOvr>
    <a:masterClrMapping/>
  </p:clrMapOvr>
  <p:transition>
    <p:newsflash/>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352928" cy="6322714"/>
          </a:xfrm>
        </p:spPr>
        <p:txBody>
          <a:bodyPr/>
          <a:lstStyle/>
          <a:p>
            <a:pPr algn="ctr"/>
            <a:r>
              <a:rPr lang="fr-FR" dirty="0" smtClean="0"/>
              <a:t> </a:t>
            </a:r>
            <a:r>
              <a:rPr lang="fr-FR" u="sng" dirty="0" smtClean="0">
                <a:solidFill>
                  <a:srgbClr val="0070C0"/>
                </a:solidFill>
                <a:latin typeface="Arial Black" pitchFamily="34" charset="0"/>
              </a:rPr>
              <a:t>I.9- LES MODALIRTÉS DE SURVEILLANCE:</a:t>
            </a:r>
            <a:br>
              <a:rPr lang="fr-FR" u="sng" dirty="0" smtClean="0">
                <a:solidFill>
                  <a:srgbClr val="0070C0"/>
                </a:solidFill>
                <a:latin typeface="Arial Black" pitchFamily="34" charset="0"/>
              </a:rPr>
            </a:br>
            <a:r>
              <a:rPr lang="fr-FR" u="sng" dirty="0" smtClean="0">
                <a:solidFill>
                  <a:srgbClr val="0070C0"/>
                </a:solidFill>
                <a:latin typeface="Arial Black" pitchFamily="34" charset="0"/>
              </a:rPr>
              <a:t/>
            </a:r>
            <a:br>
              <a:rPr lang="fr-FR" u="sng" dirty="0" smtClean="0">
                <a:solidFill>
                  <a:srgbClr val="0070C0"/>
                </a:solidFill>
                <a:latin typeface="Arial Black" pitchFamily="34" charset="0"/>
              </a:rPr>
            </a:br>
            <a:r>
              <a:rPr lang="fr-FR" sz="2700" dirty="0" smtClean="0">
                <a:solidFill>
                  <a:srgbClr val="0070C0"/>
                </a:solidFill>
                <a:latin typeface="Bookman Old Style"/>
              </a:rPr>
              <a:t>►</a:t>
            </a:r>
            <a:r>
              <a:rPr lang="fr-FR" sz="2700" dirty="0" smtClean="0">
                <a:solidFill>
                  <a:srgbClr val="FF0000"/>
                </a:solidFill>
                <a:latin typeface="Arial Black" pitchFamily="34" charset="0"/>
              </a:rPr>
              <a:t>Surveillance</a:t>
            </a:r>
            <a:r>
              <a:rPr lang="fr-FR" sz="2700" dirty="0" smtClean="0">
                <a:solidFill>
                  <a:schemeClr val="tx1"/>
                </a:solidFill>
                <a:latin typeface="Arial Black" pitchFamily="34" charset="0"/>
              </a:rPr>
              <a:t> de la régression des symptômes cibles lors de l’initiation du traitement.</a:t>
            </a:r>
            <a:br>
              <a:rPr lang="fr-FR" sz="2700" dirty="0" smtClean="0">
                <a:solidFill>
                  <a:schemeClr val="tx1"/>
                </a:solidFill>
                <a:latin typeface="Arial Black" pitchFamily="34" charset="0"/>
              </a:rPr>
            </a:br>
            <a:r>
              <a:rPr lang="fr-FR" sz="2700" dirty="0" smtClean="0">
                <a:solidFill>
                  <a:schemeClr val="tx1"/>
                </a:solidFill>
                <a:latin typeface="Arial Black" pitchFamily="34" charset="0"/>
              </a:rPr>
              <a:t/>
            </a:r>
            <a:br>
              <a:rPr lang="fr-FR" sz="2700" dirty="0" smtClean="0">
                <a:solidFill>
                  <a:schemeClr val="tx1"/>
                </a:solidFill>
                <a:latin typeface="Arial Black" pitchFamily="34" charset="0"/>
              </a:rPr>
            </a:br>
            <a:r>
              <a:rPr lang="fr-FR" sz="2700" dirty="0" smtClean="0">
                <a:solidFill>
                  <a:srgbClr val="0070C0"/>
                </a:solidFill>
                <a:latin typeface="Bookman Old Style"/>
              </a:rPr>
              <a:t>► </a:t>
            </a:r>
            <a:r>
              <a:rPr lang="fr-FR" sz="2700" dirty="0" smtClean="0">
                <a:solidFill>
                  <a:srgbClr val="FF0000"/>
                </a:solidFill>
                <a:latin typeface="Arial Black" pitchFamily="34" charset="0"/>
              </a:rPr>
              <a:t>Surveillance</a:t>
            </a:r>
            <a:r>
              <a:rPr lang="fr-FR" sz="2700" dirty="0" smtClean="0">
                <a:solidFill>
                  <a:schemeClr val="tx1"/>
                </a:solidFill>
                <a:latin typeface="Arial Black" pitchFamily="34" charset="0"/>
              </a:rPr>
              <a:t> de l’absence de nouvel épisode lors du traitement d’entretien.</a:t>
            </a:r>
            <a:br>
              <a:rPr lang="fr-FR" sz="2700" dirty="0" smtClean="0">
                <a:solidFill>
                  <a:schemeClr val="tx1"/>
                </a:solidFill>
                <a:latin typeface="Arial Black" pitchFamily="34" charset="0"/>
              </a:rPr>
            </a:br>
            <a:r>
              <a:rPr lang="fr-FR" sz="2700" dirty="0" smtClean="0">
                <a:solidFill>
                  <a:schemeClr val="tx1"/>
                </a:solidFill>
                <a:latin typeface="Arial Black" pitchFamily="34" charset="0"/>
              </a:rPr>
              <a:t/>
            </a:r>
            <a:br>
              <a:rPr lang="fr-FR" sz="2700" dirty="0" smtClean="0">
                <a:solidFill>
                  <a:schemeClr val="tx1"/>
                </a:solidFill>
                <a:latin typeface="Arial Black" pitchFamily="34" charset="0"/>
              </a:rPr>
            </a:br>
            <a:r>
              <a:rPr lang="fr-FR" sz="2700" dirty="0" smtClean="0">
                <a:solidFill>
                  <a:srgbClr val="0070C0"/>
                </a:solidFill>
                <a:latin typeface="Bookman Old Style"/>
              </a:rPr>
              <a:t>► </a:t>
            </a:r>
            <a:r>
              <a:rPr lang="fr-FR" sz="2700" dirty="0" smtClean="0">
                <a:solidFill>
                  <a:srgbClr val="FF0000"/>
                </a:solidFill>
                <a:latin typeface="Arial Black" pitchFamily="34" charset="0"/>
              </a:rPr>
              <a:t>Surveiller</a:t>
            </a:r>
            <a:r>
              <a:rPr lang="fr-FR" sz="2700" dirty="0" smtClean="0">
                <a:solidFill>
                  <a:schemeClr val="tx1"/>
                </a:solidFill>
                <a:latin typeface="Arial Black" pitchFamily="34" charset="0"/>
              </a:rPr>
              <a:t> la tolérance. </a:t>
            </a:r>
            <a:r>
              <a:rPr lang="fr-FR" u="sng" dirty="0">
                <a:solidFill>
                  <a:schemeClr val="tx1"/>
                </a:solidFill>
                <a:latin typeface="Arial Black" pitchFamily="34" charset="0"/>
              </a:rPr>
              <a:t/>
            </a:r>
            <a:br>
              <a:rPr lang="fr-FR" u="sng" dirty="0">
                <a:solidFill>
                  <a:schemeClr val="tx1"/>
                </a:solidFill>
                <a:latin typeface="Arial Black" pitchFamily="34" charset="0"/>
              </a:rPr>
            </a:br>
            <a:endParaRPr lang="fr-FR" u="sng" dirty="0">
              <a:solidFill>
                <a:schemeClr val="tx1"/>
              </a:solidFill>
              <a:latin typeface="Arial Black" pitchFamily="34" charset="0"/>
            </a:endParaRPr>
          </a:p>
        </p:txBody>
      </p:sp>
    </p:spTree>
    <p:extLst>
      <p:ext uri="{BB962C8B-B14F-4D97-AF65-F5344CB8AC3E}">
        <p14:creationId xmlns:p14="http://schemas.microsoft.com/office/powerpoint/2010/main" val="3530930246"/>
      </p:ext>
    </p:extLst>
  </p:cSld>
  <p:clrMapOvr>
    <a:masterClrMapping/>
  </p:clrMapOvr>
  <p:transition>
    <p:newsflash/>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96944" cy="6394722"/>
          </a:xfrm>
        </p:spPr>
        <p:txBody>
          <a:bodyPr>
            <a:normAutofit fontScale="90000"/>
          </a:bodyPr>
          <a:lstStyle/>
          <a:p>
            <a:r>
              <a:rPr lang="fr-FR" dirty="0" smtClean="0"/>
              <a:t>         </a:t>
            </a:r>
            <a:r>
              <a:rPr lang="fr-FR" u="sng" dirty="0" smtClean="0">
                <a:solidFill>
                  <a:srgbClr val="0070C0"/>
                </a:solidFill>
                <a:latin typeface="Arial Black" pitchFamily="34" charset="0"/>
              </a:rPr>
              <a:t>I.10- LES EFFETS INDÉSIRABLES </a:t>
            </a:r>
            <a:br>
              <a:rPr lang="fr-FR" u="sng" dirty="0" smtClean="0">
                <a:solidFill>
                  <a:srgbClr val="0070C0"/>
                </a:solidFill>
                <a:latin typeface="Arial Black" pitchFamily="34" charset="0"/>
              </a:rPr>
            </a:br>
            <a:r>
              <a:rPr lang="fr-FR" dirty="0">
                <a:solidFill>
                  <a:srgbClr val="0070C0"/>
                </a:solidFill>
                <a:latin typeface="Arial Black" pitchFamily="34" charset="0"/>
              </a:rPr>
              <a:t> </a:t>
            </a:r>
            <a:r>
              <a:rPr lang="fr-FR" dirty="0" smtClean="0">
                <a:solidFill>
                  <a:srgbClr val="0070C0"/>
                </a:solidFill>
                <a:latin typeface="Arial Black" pitchFamily="34" charset="0"/>
              </a:rPr>
              <a:t>               </a:t>
            </a:r>
            <a:r>
              <a:rPr lang="fr-FR" u="sng" dirty="0" smtClean="0">
                <a:solidFill>
                  <a:srgbClr val="0070C0"/>
                </a:solidFill>
                <a:latin typeface="Arial Black" pitchFamily="34" charset="0"/>
              </a:rPr>
              <a:t>NEUROLOGIQUES </a:t>
            </a:r>
            <a:r>
              <a:rPr lang="fr-FR" dirty="0" smtClean="0">
                <a:solidFill>
                  <a:srgbClr val="0070C0"/>
                </a:solidFill>
                <a:latin typeface="Arial Black" pitchFamily="34" charset="0"/>
              </a:rPr>
              <a:t>:</a:t>
            </a:r>
            <a:br>
              <a:rPr lang="fr-FR" dirty="0" smtClean="0">
                <a:solidFill>
                  <a:srgbClr val="0070C0"/>
                </a:solidFill>
                <a:latin typeface="Arial Black" pitchFamily="34" charset="0"/>
              </a:rPr>
            </a:br>
            <a:r>
              <a:rPr lang="fr-FR" dirty="0" smtClean="0">
                <a:solidFill>
                  <a:srgbClr val="0070C0"/>
                </a:solidFill>
                <a:latin typeface="Arial Black" pitchFamily="34" charset="0"/>
              </a:rPr>
              <a:t/>
            </a:r>
            <a:br>
              <a:rPr lang="fr-FR" dirty="0" smtClean="0">
                <a:solidFill>
                  <a:srgbClr val="0070C0"/>
                </a:solidFill>
                <a:latin typeface="Arial Black" pitchFamily="34" charset="0"/>
              </a:rPr>
            </a:br>
            <a:r>
              <a:rPr lang="fr-FR" sz="2700" dirty="0">
                <a:solidFill>
                  <a:srgbClr val="0070C0"/>
                </a:solidFill>
                <a:latin typeface="Bookman Old Style"/>
              </a:rPr>
              <a:t>► </a:t>
            </a:r>
            <a:r>
              <a:rPr lang="fr-FR" dirty="0" smtClean="0">
                <a:solidFill>
                  <a:schemeClr val="tx1"/>
                </a:solidFill>
                <a:latin typeface="Arial Black" pitchFamily="34" charset="0"/>
              </a:rPr>
              <a:t>En dehors des </a:t>
            </a:r>
            <a:r>
              <a:rPr lang="fr-FR" dirty="0" smtClean="0">
                <a:solidFill>
                  <a:srgbClr val="0070C0"/>
                </a:solidFill>
                <a:latin typeface="Arial Black" pitchFamily="34" charset="0"/>
              </a:rPr>
              <a:t>AVC</a:t>
            </a:r>
            <a:r>
              <a:rPr lang="fr-FR" dirty="0" smtClean="0">
                <a:solidFill>
                  <a:schemeClr val="tx1"/>
                </a:solidFill>
                <a:latin typeface="Arial Black" pitchFamily="34" charset="0"/>
              </a:rPr>
              <a:t> et de </a:t>
            </a:r>
            <a:r>
              <a:rPr lang="fr-FR" dirty="0" smtClean="0">
                <a:solidFill>
                  <a:srgbClr val="FF0000"/>
                </a:solidFill>
                <a:latin typeface="Arial Black" pitchFamily="34" charset="0"/>
              </a:rPr>
              <a:t>crises épileptiques</a:t>
            </a:r>
            <a:r>
              <a:rPr lang="fr-FR" dirty="0" smtClean="0">
                <a:solidFill>
                  <a:schemeClr val="tx1"/>
                </a:solidFill>
                <a:latin typeface="Arial Black" pitchFamily="34" charset="0"/>
              </a:rPr>
              <a:t>, les effets indésirables neurologiques surviennent surtout avec  </a:t>
            </a:r>
            <a:r>
              <a:rPr lang="fr-FR" dirty="0" smtClean="0">
                <a:solidFill>
                  <a:srgbClr val="FF0000"/>
                </a:solidFill>
                <a:latin typeface="Arial Black" pitchFamily="34" charset="0"/>
              </a:rPr>
              <a:t>les antipsychotiques </a:t>
            </a:r>
            <a:r>
              <a:rPr lang="fr-FR" dirty="0" smtClean="0">
                <a:solidFill>
                  <a:schemeClr val="tx1"/>
                </a:solidFill>
                <a:latin typeface="Arial Black" pitchFamily="34" charset="0"/>
              </a:rPr>
              <a:t>de première génération.</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sz="2700" dirty="0" smtClean="0">
                <a:solidFill>
                  <a:srgbClr val="0070C0"/>
                </a:solidFill>
                <a:latin typeface="Bookman Old Style"/>
              </a:rPr>
              <a:t>►</a:t>
            </a:r>
            <a:r>
              <a:rPr lang="fr-FR" sz="2700" dirty="0" smtClean="0">
                <a:solidFill>
                  <a:srgbClr val="FF0000"/>
                </a:solidFill>
                <a:latin typeface="Arial Black" pitchFamily="34" charset="0"/>
              </a:rPr>
              <a:t>Les dystonies (dyskinésies</a:t>
            </a:r>
            <a:r>
              <a:rPr lang="fr-FR" sz="2700" dirty="0" smtClean="0">
                <a:solidFill>
                  <a:schemeClr val="tx1"/>
                </a:solidFill>
                <a:latin typeface="Arial Black" pitchFamily="34" charset="0"/>
              </a:rPr>
              <a:t>) aigues s’observent à l’initiation ou lors du changement de posologie.</a:t>
            </a:r>
            <a:br>
              <a:rPr lang="fr-FR" sz="2700" dirty="0" smtClean="0">
                <a:solidFill>
                  <a:schemeClr val="tx1"/>
                </a:solidFill>
                <a:latin typeface="Arial Black" pitchFamily="34" charset="0"/>
              </a:rPr>
            </a:br>
            <a:r>
              <a:rPr lang="fr-FR" sz="2700" dirty="0" smtClean="0">
                <a:solidFill>
                  <a:schemeClr val="tx1"/>
                </a:solidFill>
                <a:latin typeface="Arial Black" pitchFamily="34" charset="0"/>
              </a:rPr>
              <a:t> </a:t>
            </a:r>
            <a:r>
              <a:rPr lang="fr-FR" sz="2700" dirty="0" smtClean="0">
                <a:solidFill>
                  <a:srgbClr val="0070C0"/>
                </a:solidFill>
                <a:latin typeface="Arial Black" pitchFamily="34" charset="0"/>
              </a:rPr>
              <a:t/>
            </a:r>
            <a:br>
              <a:rPr lang="fr-FR" sz="2700" dirty="0" smtClean="0">
                <a:solidFill>
                  <a:srgbClr val="0070C0"/>
                </a:solidFill>
                <a:latin typeface="Arial Black" pitchFamily="34" charset="0"/>
              </a:rPr>
            </a:br>
            <a:r>
              <a:rPr lang="fr-FR" sz="2700" dirty="0" smtClean="0">
                <a:solidFill>
                  <a:srgbClr val="0070C0"/>
                </a:solidFill>
                <a:latin typeface="Arial Black" pitchFamily="34" charset="0"/>
              </a:rPr>
              <a:t>► </a:t>
            </a:r>
            <a:r>
              <a:rPr lang="fr-FR" sz="2700" dirty="0" smtClean="0">
                <a:solidFill>
                  <a:srgbClr val="FF0000"/>
                </a:solidFill>
                <a:latin typeface="Arial Black" pitchFamily="34" charset="0"/>
              </a:rPr>
              <a:t>Le syndrome parkinsonien </a:t>
            </a:r>
            <a:r>
              <a:rPr lang="fr-FR" sz="2700" dirty="0" smtClean="0">
                <a:solidFill>
                  <a:schemeClr val="tx1"/>
                </a:solidFill>
                <a:latin typeface="Arial Black" pitchFamily="34" charset="0"/>
              </a:rPr>
              <a:t>repose sur la triade </a:t>
            </a:r>
            <a:r>
              <a:rPr lang="fr-FR" sz="2700" dirty="0" smtClean="0">
                <a:solidFill>
                  <a:srgbClr val="0070C0"/>
                </a:solidFill>
                <a:latin typeface="Arial Black" pitchFamily="34" charset="0"/>
              </a:rPr>
              <a:t>akinésie</a:t>
            </a:r>
            <a:r>
              <a:rPr lang="fr-FR" sz="2700" dirty="0" smtClean="0">
                <a:solidFill>
                  <a:schemeClr val="tx1"/>
                </a:solidFill>
                <a:latin typeface="Arial Black" pitchFamily="34" charset="0"/>
              </a:rPr>
              <a:t>, </a:t>
            </a:r>
            <a:r>
              <a:rPr lang="fr-FR" sz="2700" dirty="0" smtClean="0">
                <a:solidFill>
                  <a:srgbClr val="0070C0"/>
                </a:solidFill>
                <a:latin typeface="Arial Black" pitchFamily="34" charset="0"/>
              </a:rPr>
              <a:t>hypertonie</a:t>
            </a:r>
            <a:r>
              <a:rPr lang="fr-FR" sz="2700" dirty="0" smtClean="0">
                <a:solidFill>
                  <a:schemeClr val="tx1"/>
                </a:solidFill>
                <a:latin typeface="Arial Black" pitchFamily="34" charset="0"/>
              </a:rPr>
              <a:t>, et </a:t>
            </a:r>
            <a:r>
              <a:rPr lang="fr-FR" sz="2700" dirty="0" smtClean="0">
                <a:solidFill>
                  <a:srgbClr val="0070C0"/>
                </a:solidFill>
                <a:latin typeface="Arial Black" pitchFamily="34" charset="0"/>
              </a:rPr>
              <a:t>tremblement</a:t>
            </a:r>
            <a:r>
              <a:rPr lang="fr-FR" sz="2700" dirty="0" smtClean="0">
                <a:solidFill>
                  <a:schemeClr val="tx1"/>
                </a:solidFill>
                <a:latin typeface="Arial Black" pitchFamily="34" charset="0"/>
              </a:rPr>
              <a:t> se manifeste si le traitement passe de la première génération à la deuxième génération. </a:t>
            </a:r>
            <a:endParaRPr lang="fr-FR" dirty="0">
              <a:solidFill>
                <a:srgbClr val="0070C0"/>
              </a:solidFill>
              <a:latin typeface="Arial Black" pitchFamily="34" charset="0"/>
            </a:endParaRPr>
          </a:p>
        </p:txBody>
      </p:sp>
    </p:spTree>
    <p:extLst>
      <p:ext uri="{BB962C8B-B14F-4D97-AF65-F5344CB8AC3E}">
        <p14:creationId xmlns:p14="http://schemas.microsoft.com/office/powerpoint/2010/main" val="3750838685"/>
      </p:ext>
    </p:extLst>
  </p:cSld>
  <p:clrMapOvr>
    <a:masterClrMapping/>
  </p:clrMapOvr>
  <p:transition>
    <p:newsflash/>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394722"/>
          </a:xfrm>
        </p:spPr>
        <p:txBody>
          <a:bodyPr>
            <a:normAutofit fontScale="90000"/>
          </a:bodyPr>
          <a:lstStyle/>
          <a:p>
            <a:r>
              <a:rPr lang="fr-FR" sz="2700" dirty="0" smtClean="0">
                <a:solidFill>
                  <a:srgbClr val="0070C0"/>
                </a:solidFill>
                <a:latin typeface="Bookman Old Style"/>
              </a:rPr>
              <a:t>► </a:t>
            </a:r>
            <a:r>
              <a:rPr lang="fr-FR" sz="2700" dirty="0" smtClean="0">
                <a:solidFill>
                  <a:srgbClr val="FF0000"/>
                </a:solidFill>
                <a:latin typeface="Arial Black" pitchFamily="34" charset="0"/>
              </a:rPr>
              <a:t>Les dyskinésies tardives  </a:t>
            </a:r>
            <a:r>
              <a:rPr lang="fr-FR" sz="2700" dirty="0" smtClean="0">
                <a:solidFill>
                  <a:schemeClr val="tx1"/>
                </a:solidFill>
                <a:latin typeface="Arial Black" pitchFamily="34" charset="0"/>
              </a:rPr>
              <a:t>sont des mouvements anormaux , involontaires, répétitifs  et incontrôlables touchant la face ( mouvements de mastication) et les membres (balancement, mouvement </a:t>
            </a:r>
            <a:r>
              <a:rPr lang="fr-FR" sz="2700" dirty="0" err="1" smtClean="0">
                <a:solidFill>
                  <a:schemeClr val="tx1"/>
                </a:solidFill>
                <a:latin typeface="Arial Black" pitchFamily="34" charset="0"/>
              </a:rPr>
              <a:t>choréo</a:t>
            </a:r>
            <a:r>
              <a:rPr lang="fr-FR" sz="2700" dirty="0" smtClean="0">
                <a:solidFill>
                  <a:schemeClr val="tx1"/>
                </a:solidFill>
                <a:latin typeface="Arial Black" pitchFamily="34" charset="0"/>
              </a:rPr>
              <a:t>-athétosiques). Leurs survenue est imprévisible (souvent après plusieurs mois, voire plusieurs années de traitement). Elles sont parfois irréversibles.</a:t>
            </a:r>
            <a:br>
              <a:rPr lang="fr-FR" sz="2700" dirty="0" smtClean="0">
                <a:solidFill>
                  <a:schemeClr val="tx1"/>
                </a:solidFill>
                <a:latin typeface="Arial Black" pitchFamily="34" charset="0"/>
              </a:rPr>
            </a:br>
            <a:r>
              <a:rPr lang="fr-FR" sz="2700" dirty="0" smtClean="0">
                <a:solidFill>
                  <a:schemeClr val="tx1"/>
                </a:solidFill>
                <a:latin typeface="Arial Black" pitchFamily="34" charset="0"/>
              </a:rPr>
              <a:t/>
            </a:r>
            <a:br>
              <a:rPr lang="fr-FR" sz="2700" dirty="0" smtClean="0">
                <a:solidFill>
                  <a:schemeClr val="tx1"/>
                </a:solidFill>
                <a:latin typeface="Arial Black" pitchFamily="34" charset="0"/>
              </a:rPr>
            </a:br>
            <a:r>
              <a:rPr lang="fr-FR" sz="2700" dirty="0" smtClean="0">
                <a:solidFill>
                  <a:srgbClr val="0070C0"/>
                </a:solidFill>
                <a:latin typeface="Bookman Old Style"/>
              </a:rPr>
              <a:t>► </a:t>
            </a:r>
            <a:r>
              <a:rPr lang="fr-FR" sz="2700" dirty="0" smtClean="0">
                <a:solidFill>
                  <a:srgbClr val="FF0000"/>
                </a:solidFill>
                <a:latin typeface="Arial Black" pitchFamily="34" charset="0"/>
              </a:rPr>
              <a:t>Une crise convulsive iatrogène</a:t>
            </a:r>
            <a:r>
              <a:rPr lang="fr-FR" sz="2700" dirty="0" smtClean="0">
                <a:solidFill>
                  <a:schemeClr val="tx1"/>
                </a:solidFill>
                <a:latin typeface="Arial Black" pitchFamily="34" charset="0"/>
              </a:rPr>
              <a:t>. Le seuil épiletogène est abaissé  de manière différente selon les molécules . la </a:t>
            </a:r>
            <a:r>
              <a:rPr lang="fr-FR" sz="2700" dirty="0" smtClean="0">
                <a:solidFill>
                  <a:srgbClr val="7030A0"/>
                </a:solidFill>
                <a:latin typeface="Arial Black" pitchFamily="34" charset="0"/>
              </a:rPr>
              <a:t>CLOZAPINE</a:t>
            </a:r>
            <a:r>
              <a:rPr lang="fr-FR" sz="2700" dirty="0" smtClean="0">
                <a:solidFill>
                  <a:schemeClr val="tx1"/>
                </a:solidFill>
                <a:latin typeface="Arial Black" pitchFamily="34" charset="0"/>
              </a:rPr>
              <a:t> </a:t>
            </a:r>
            <a:r>
              <a:rPr lang="fr-FR" sz="2700" dirty="0" smtClean="0">
                <a:solidFill>
                  <a:srgbClr val="FF0000"/>
                </a:solidFill>
                <a:latin typeface="Arial Black" pitchFamily="34" charset="0"/>
              </a:rPr>
              <a:t>présente un risque élevé.</a:t>
            </a:r>
            <a:r>
              <a:rPr lang="fr-FR" sz="2700" dirty="0" smtClean="0">
                <a:solidFill>
                  <a:schemeClr val="tx1"/>
                </a:solidFill>
                <a:latin typeface="Arial Black" pitchFamily="34" charset="0"/>
              </a:rPr>
              <a:t>  </a:t>
            </a:r>
            <a:br>
              <a:rPr lang="fr-FR" sz="2700" dirty="0" smtClean="0">
                <a:solidFill>
                  <a:schemeClr val="tx1"/>
                </a:solidFill>
                <a:latin typeface="Arial Black" pitchFamily="34" charset="0"/>
              </a:rPr>
            </a:br>
            <a:r>
              <a:rPr lang="fr-FR" sz="2700" dirty="0" smtClean="0">
                <a:solidFill>
                  <a:schemeClr val="tx1"/>
                </a:solidFill>
                <a:latin typeface="Arial Black" pitchFamily="34" charset="0"/>
              </a:rPr>
              <a:t/>
            </a:r>
            <a:br>
              <a:rPr lang="fr-FR" sz="2700" dirty="0" smtClean="0">
                <a:solidFill>
                  <a:schemeClr val="tx1"/>
                </a:solidFill>
                <a:latin typeface="Arial Black" pitchFamily="34" charset="0"/>
              </a:rPr>
            </a:br>
            <a:r>
              <a:rPr lang="fr-FR" sz="2700" dirty="0" smtClean="0">
                <a:solidFill>
                  <a:schemeClr val="tx1"/>
                </a:solidFill>
                <a:latin typeface="Arial Black" pitchFamily="34" charset="0"/>
              </a:rPr>
              <a:t/>
            </a:r>
            <a:br>
              <a:rPr lang="fr-FR" sz="2700" dirty="0" smtClean="0">
                <a:solidFill>
                  <a:schemeClr val="tx1"/>
                </a:solidFill>
                <a:latin typeface="Arial Black" pitchFamily="34" charset="0"/>
              </a:rPr>
            </a:br>
            <a:r>
              <a:rPr lang="fr-FR" sz="2700" dirty="0">
                <a:solidFill>
                  <a:schemeClr val="tx1"/>
                </a:solidFill>
                <a:latin typeface="Arial Black" pitchFamily="34" charset="0"/>
              </a:rPr>
              <a:t/>
            </a:r>
            <a:br>
              <a:rPr lang="fr-FR" sz="2700" dirty="0">
                <a:solidFill>
                  <a:schemeClr val="tx1"/>
                </a:solidFill>
                <a:latin typeface="Arial Black" pitchFamily="34" charset="0"/>
              </a:rPr>
            </a:br>
            <a:endParaRPr lang="fr-FR" dirty="0">
              <a:solidFill>
                <a:schemeClr val="tx1"/>
              </a:solidFill>
              <a:latin typeface="Arial Black"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4869160"/>
            <a:ext cx="2160240" cy="1777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3378665"/>
      </p:ext>
    </p:extLst>
  </p:cSld>
  <p:clrMapOvr>
    <a:masterClrMapping/>
  </p:clrMapOvr>
  <p:transition>
    <p:newsflash/>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8640960" cy="6552728"/>
          </a:xfrm>
        </p:spPr>
        <p:txBody>
          <a:bodyPr>
            <a:normAutofit fontScale="90000"/>
          </a:bodyPr>
          <a:lstStyle/>
          <a:p>
            <a:r>
              <a:rPr lang="fr-FR" u="sng" dirty="0" smtClean="0">
                <a:solidFill>
                  <a:srgbClr val="0070C0"/>
                </a:solidFill>
                <a:latin typeface="Arial Black" pitchFamily="34" charset="0"/>
              </a:rPr>
              <a:t/>
            </a:r>
            <a:br>
              <a:rPr lang="fr-FR" u="sng" dirty="0" smtClean="0">
                <a:solidFill>
                  <a:srgbClr val="0070C0"/>
                </a:solidFill>
                <a:latin typeface="Arial Black" pitchFamily="34" charset="0"/>
              </a:rPr>
            </a:br>
            <a:r>
              <a:rPr lang="fr-FR" u="sng" dirty="0">
                <a:solidFill>
                  <a:srgbClr val="0070C0"/>
                </a:solidFill>
                <a:latin typeface="Arial Black" pitchFamily="34" charset="0"/>
              </a:rPr>
              <a:t/>
            </a:r>
            <a:br>
              <a:rPr lang="fr-FR" u="sng" dirty="0">
                <a:solidFill>
                  <a:srgbClr val="0070C0"/>
                </a:solidFill>
                <a:latin typeface="Arial Black" pitchFamily="34" charset="0"/>
              </a:rPr>
            </a:br>
            <a:r>
              <a:rPr lang="fr-FR" dirty="0" smtClean="0">
                <a:solidFill>
                  <a:srgbClr val="0070C0"/>
                </a:solidFill>
                <a:latin typeface="Arial Black" pitchFamily="34" charset="0"/>
              </a:rPr>
              <a:t>             I.11- </a:t>
            </a:r>
            <a:r>
              <a:rPr lang="fr-FR" u="sng" dirty="0" smtClean="0">
                <a:solidFill>
                  <a:srgbClr val="0070C0"/>
                </a:solidFill>
                <a:latin typeface="Arial Black" pitchFamily="34" charset="0"/>
              </a:rPr>
              <a:t>LE SYNDROME MALIN DES  </a:t>
            </a:r>
            <a:br>
              <a:rPr lang="fr-FR" u="sng" dirty="0" smtClean="0">
                <a:solidFill>
                  <a:srgbClr val="0070C0"/>
                </a:solidFill>
                <a:latin typeface="Arial Black" pitchFamily="34" charset="0"/>
              </a:rPr>
            </a:br>
            <a:r>
              <a:rPr lang="fr-FR" dirty="0">
                <a:solidFill>
                  <a:srgbClr val="0070C0"/>
                </a:solidFill>
                <a:latin typeface="Arial Black" pitchFamily="34" charset="0"/>
              </a:rPr>
              <a:t> </a:t>
            </a:r>
            <a:r>
              <a:rPr lang="fr-FR" dirty="0" smtClean="0">
                <a:solidFill>
                  <a:srgbClr val="0070C0"/>
                </a:solidFill>
                <a:latin typeface="Arial Black" pitchFamily="34" charset="0"/>
              </a:rPr>
              <a:t>                  </a:t>
            </a:r>
            <a:r>
              <a:rPr lang="fr-FR" u="sng" dirty="0" smtClean="0">
                <a:solidFill>
                  <a:srgbClr val="0070C0"/>
                </a:solidFill>
                <a:latin typeface="Arial Black" pitchFamily="34" charset="0"/>
              </a:rPr>
              <a:t>NEUROLEPTIQUES :</a:t>
            </a:r>
            <a:br>
              <a:rPr lang="fr-FR" u="sng" dirty="0" smtClean="0">
                <a:solidFill>
                  <a:srgbClr val="0070C0"/>
                </a:solidFill>
                <a:latin typeface="Arial Black" pitchFamily="34" charset="0"/>
              </a:rPr>
            </a:br>
            <a:r>
              <a:rPr lang="fr-FR" u="sng" dirty="0" smtClean="0">
                <a:solidFill>
                  <a:srgbClr val="0070C0"/>
                </a:solidFill>
                <a:latin typeface="Arial Black" pitchFamily="34" charset="0"/>
              </a:rPr>
              <a:t/>
            </a:r>
            <a:br>
              <a:rPr lang="fr-FR" u="sng" dirty="0" smtClean="0">
                <a:solidFill>
                  <a:srgbClr val="0070C0"/>
                </a:solidFill>
                <a:latin typeface="Arial Black" pitchFamily="34" charset="0"/>
              </a:rPr>
            </a:br>
            <a:r>
              <a:rPr lang="fr-FR" dirty="0" smtClean="0">
                <a:solidFill>
                  <a:schemeClr val="tx1"/>
                </a:solidFill>
                <a:latin typeface="Arial Black" pitchFamily="34" charset="0"/>
              </a:rPr>
              <a:t>Cliniquement, il associe un mode de début rapide et progressif : </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sz="2700" dirty="0" smtClean="0">
                <a:solidFill>
                  <a:srgbClr val="0070C0"/>
                </a:solidFill>
                <a:latin typeface="Bookman Old Style"/>
              </a:rPr>
              <a:t>► </a:t>
            </a:r>
            <a:r>
              <a:rPr lang="fr-FR" sz="2700" dirty="0" smtClean="0">
                <a:solidFill>
                  <a:schemeClr val="tx1"/>
                </a:solidFill>
                <a:latin typeface="Arial Black" pitchFamily="34" charset="0"/>
              </a:rPr>
              <a:t>Une</a:t>
            </a:r>
            <a:r>
              <a:rPr lang="fr-FR" sz="2700" dirty="0" smtClean="0">
                <a:solidFill>
                  <a:srgbClr val="FF0000"/>
                </a:solidFill>
                <a:latin typeface="Arial Black" pitchFamily="34" charset="0"/>
              </a:rPr>
              <a:t> hyperthermie  </a:t>
            </a:r>
            <a:r>
              <a:rPr lang="fr-FR" sz="2700" dirty="0" smtClean="0">
                <a:solidFill>
                  <a:schemeClr val="tx1"/>
                </a:solidFill>
                <a:latin typeface="Arial Black" pitchFamily="34" charset="0"/>
              </a:rPr>
              <a:t>(40° à 41°) ou une </a:t>
            </a:r>
            <a:br>
              <a:rPr lang="fr-FR" sz="2700" dirty="0" smtClean="0">
                <a:solidFill>
                  <a:schemeClr val="tx1"/>
                </a:solidFill>
                <a:latin typeface="Arial Black" pitchFamily="34" charset="0"/>
              </a:rPr>
            </a:br>
            <a:r>
              <a:rPr lang="fr-FR" sz="2700" dirty="0">
                <a:solidFill>
                  <a:schemeClr val="tx1"/>
                </a:solidFill>
                <a:latin typeface="Arial Black" pitchFamily="34" charset="0"/>
              </a:rPr>
              <a:t> </a:t>
            </a:r>
            <a:r>
              <a:rPr lang="fr-FR" sz="2700" dirty="0" smtClean="0">
                <a:solidFill>
                  <a:schemeClr val="tx1"/>
                </a:solidFill>
                <a:latin typeface="Arial Black" pitchFamily="34" charset="0"/>
              </a:rPr>
              <a:t>    </a:t>
            </a:r>
            <a:r>
              <a:rPr lang="fr-FR" sz="2700" dirty="0" smtClean="0">
                <a:solidFill>
                  <a:srgbClr val="FF0000"/>
                </a:solidFill>
                <a:latin typeface="Arial Black" pitchFamily="34" charset="0"/>
              </a:rPr>
              <a:t>hypothermie</a:t>
            </a:r>
            <a:r>
              <a:rPr lang="fr-FR" sz="2700" dirty="0" smtClean="0">
                <a:solidFill>
                  <a:schemeClr val="tx1"/>
                </a:solidFill>
                <a:latin typeface="Arial Black" pitchFamily="34" charset="0"/>
              </a:rPr>
              <a:t> ( &lt; 36°);</a:t>
            </a:r>
            <a:br>
              <a:rPr lang="fr-FR" sz="2700" dirty="0" smtClean="0">
                <a:solidFill>
                  <a:schemeClr val="tx1"/>
                </a:solidFill>
                <a:latin typeface="Arial Black" pitchFamily="34" charset="0"/>
              </a:rPr>
            </a:br>
            <a:r>
              <a:rPr lang="fr-FR" sz="2700" dirty="0" smtClean="0">
                <a:solidFill>
                  <a:srgbClr val="0070C0"/>
                </a:solidFill>
                <a:latin typeface="Arial Black" pitchFamily="34" charset="0"/>
              </a:rPr>
              <a:t>► </a:t>
            </a:r>
            <a:r>
              <a:rPr lang="fr-FR" sz="2700" dirty="0" smtClean="0">
                <a:solidFill>
                  <a:schemeClr val="tx1"/>
                </a:solidFill>
                <a:latin typeface="Arial Black" pitchFamily="34" charset="0"/>
              </a:rPr>
              <a:t>Une </a:t>
            </a:r>
            <a:r>
              <a:rPr lang="fr-FR" sz="2700" dirty="0" smtClean="0">
                <a:solidFill>
                  <a:srgbClr val="FF0000"/>
                </a:solidFill>
                <a:latin typeface="Arial Black" pitchFamily="34" charset="0"/>
              </a:rPr>
              <a:t>rigidité extrapyramidale</a:t>
            </a:r>
            <a:r>
              <a:rPr lang="fr-FR" sz="2700" dirty="0" smtClean="0">
                <a:solidFill>
                  <a:schemeClr val="tx1"/>
                </a:solidFill>
                <a:latin typeface="Arial Black" pitchFamily="34" charset="0"/>
              </a:rPr>
              <a:t>; </a:t>
            </a:r>
            <a:br>
              <a:rPr lang="fr-FR" sz="2700" dirty="0" smtClean="0">
                <a:solidFill>
                  <a:schemeClr val="tx1"/>
                </a:solidFill>
                <a:latin typeface="Arial Black" pitchFamily="34" charset="0"/>
              </a:rPr>
            </a:br>
            <a:r>
              <a:rPr lang="fr-FR" dirty="0">
                <a:solidFill>
                  <a:srgbClr val="0070C0"/>
                </a:solidFill>
                <a:latin typeface="Arial Black" pitchFamily="34" charset="0"/>
              </a:rPr>
              <a:t>► </a:t>
            </a:r>
            <a:r>
              <a:rPr lang="fr-FR" dirty="0" smtClean="0">
                <a:solidFill>
                  <a:schemeClr val="tx1"/>
                </a:solidFill>
                <a:latin typeface="Arial Black" pitchFamily="34" charset="0"/>
              </a:rPr>
              <a:t>D</a:t>
            </a:r>
            <a:r>
              <a:rPr lang="fr-FR" sz="2700" dirty="0" smtClean="0">
                <a:solidFill>
                  <a:schemeClr val="tx1"/>
                </a:solidFill>
                <a:latin typeface="Arial Black" pitchFamily="34" charset="0"/>
              </a:rPr>
              <a:t>es </a:t>
            </a:r>
            <a:r>
              <a:rPr lang="fr-FR" sz="2700" dirty="0" smtClean="0">
                <a:solidFill>
                  <a:srgbClr val="FF0000"/>
                </a:solidFill>
                <a:latin typeface="Arial Black" pitchFamily="34" charset="0"/>
              </a:rPr>
              <a:t>sueurs profuses</a:t>
            </a:r>
            <a:r>
              <a:rPr lang="fr-FR" sz="2700" dirty="0" smtClean="0">
                <a:solidFill>
                  <a:srgbClr val="0070C0"/>
                </a:solidFill>
                <a:latin typeface="Arial Black" pitchFamily="34" charset="0"/>
              </a:rPr>
              <a:t/>
            </a:r>
            <a:br>
              <a:rPr lang="fr-FR" sz="2700" dirty="0" smtClean="0">
                <a:solidFill>
                  <a:srgbClr val="0070C0"/>
                </a:solidFill>
                <a:latin typeface="Arial Black" pitchFamily="34" charset="0"/>
              </a:rPr>
            </a:br>
            <a:r>
              <a:rPr lang="fr-FR" dirty="0">
                <a:solidFill>
                  <a:srgbClr val="0070C0"/>
                </a:solidFill>
                <a:latin typeface="Arial Black" pitchFamily="34" charset="0"/>
              </a:rPr>
              <a:t>► </a:t>
            </a:r>
            <a:r>
              <a:rPr lang="fr-FR" sz="2700" dirty="0">
                <a:solidFill>
                  <a:schemeClr val="tx1"/>
                </a:solidFill>
                <a:latin typeface="Arial Black" pitchFamily="34" charset="0"/>
              </a:rPr>
              <a:t>U</a:t>
            </a:r>
            <a:r>
              <a:rPr lang="fr-FR" sz="2700" dirty="0" smtClean="0">
                <a:solidFill>
                  <a:schemeClr val="tx1"/>
                </a:solidFill>
                <a:latin typeface="Arial Black" pitchFamily="34" charset="0"/>
              </a:rPr>
              <a:t>ne </a:t>
            </a:r>
            <a:r>
              <a:rPr lang="fr-FR" sz="2700" dirty="0" smtClean="0">
                <a:solidFill>
                  <a:srgbClr val="FF0000"/>
                </a:solidFill>
                <a:latin typeface="Arial Black" pitchFamily="34" charset="0"/>
              </a:rPr>
              <a:t>tachycardie</a:t>
            </a:r>
            <a:r>
              <a:rPr lang="fr-FR" sz="2700" dirty="0" smtClean="0">
                <a:solidFill>
                  <a:schemeClr val="tx1"/>
                </a:solidFill>
                <a:latin typeface="Arial Black" pitchFamily="34" charset="0"/>
              </a:rPr>
              <a:t>; </a:t>
            </a:r>
            <a:br>
              <a:rPr lang="fr-FR" sz="2700" dirty="0" smtClean="0">
                <a:solidFill>
                  <a:schemeClr val="tx1"/>
                </a:solidFill>
                <a:latin typeface="Arial Black" pitchFamily="34" charset="0"/>
              </a:rPr>
            </a:br>
            <a:r>
              <a:rPr lang="fr-FR" dirty="0">
                <a:solidFill>
                  <a:srgbClr val="0070C0"/>
                </a:solidFill>
                <a:latin typeface="Arial Black" pitchFamily="34" charset="0"/>
              </a:rPr>
              <a:t>► </a:t>
            </a:r>
            <a:r>
              <a:rPr lang="fr-FR" sz="2700" dirty="0" smtClean="0">
                <a:solidFill>
                  <a:schemeClr val="tx1"/>
                </a:solidFill>
                <a:latin typeface="Arial Black" pitchFamily="34" charset="0"/>
              </a:rPr>
              <a:t>Une </a:t>
            </a:r>
            <a:r>
              <a:rPr lang="fr-FR" sz="2700" dirty="0" smtClean="0">
                <a:solidFill>
                  <a:srgbClr val="FF0000"/>
                </a:solidFill>
                <a:latin typeface="Arial Black" pitchFamily="34" charset="0"/>
              </a:rPr>
              <a:t>hypotension artérielle</a:t>
            </a:r>
            <a:r>
              <a:rPr lang="fr-FR" sz="2700" dirty="0" smtClean="0">
                <a:solidFill>
                  <a:schemeClr val="tx1"/>
                </a:solidFill>
                <a:latin typeface="Arial Black" pitchFamily="34" charset="0"/>
              </a:rPr>
              <a:t>;</a:t>
            </a:r>
            <a:br>
              <a:rPr lang="fr-FR" sz="2700" dirty="0" smtClean="0">
                <a:solidFill>
                  <a:schemeClr val="tx1"/>
                </a:solidFill>
                <a:latin typeface="Arial Black" pitchFamily="34" charset="0"/>
              </a:rPr>
            </a:br>
            <a:r>
              <a:rPr lang="fr-FR" dirty="0">
                <a:solidFill>
                  <a:srgbClr val="0070C0"/>
                </a:solidFill>
                <a:latin typeface="Arial Black" pitchFamily="34" charset="0"/>
              </a:rPr>
              <a:t>► </a:t>
            </a:r>
            <a:r>
              <a:rPr lang="fr-FR" sz="2700" dirty="0" smtClean="0">
                <a:solidFill>
                  <a:schemeClr val="tx1"/>
                </a:solidFill>
                <a:latin typeface="Arial Black" pitchFamily="34" charset="0"/>
              </a:rPr>
              <a:t>Des </a:t>
            </a:r>
            <a:r>
              <a:rPr lang="fr-FR" sz="2700" dirty="0" smtClean="0">
                <a:solidFill>
                  <a:srgbClr val="FF0000"/>
                </a:solidFill>
                <a:latin typeface="Arial Black" pitchFamily="34" charset="0"/>
              </a:rPr>
              <a:t>troubles de la vigilance</a:t>
            </a:r>
            <a:r>
              <a:rPr lang="fr-FR" sz="2700" dirty="0" smtClean="0">
                <a:solidFill>
                  <a:schemeClr val="tx1"/>
                </a:solidFill>
                <a:latin typeface="Arial Black" pitchFamily="34" charset="0"/>
              </a:rPr>
              <a:t>;</a:t>
            </a:r>
            <a:br>
              <a:rPr lang="fr-FR" sz="2700" dirty="0" smtClean="0">
                <a:solidFill>
                  <a:schemeClr val="tx1"/>
                </a:solidFill>
                <a:latin typeface="Arial Black" pitchFamily="34" charset="0"/>
              </a:rPr>
            </a:br>
            <a:r>
              <a:rPr lang="fr-FR" dirty="0">
                <a:solidFill>
                  <a:srgbClr val="0070C0"/>
                </a:solidFill>
                <a:latin typeface="Arial Black" pitchFamily="34" charset="0"/>
              </a:rPr>
              <a:t>► </a:t>
            </a:r>
            <a:r>
              <a:rPr lang="fr-FR" sz="2700" dirty="0" smtClean="0">
                <a:solidFill>
                  <a:schemeClr val="tx1"/>
                </a:solidFill>
                <a:latin typeface="Arial Black" pitchFamily="34" charset="0"/>
              </a:rPr>
              <a:t>Des </a:t>
            </a:r>
            <a:r>
              <a:rPr lang="fr-FR" sz="2700" dirty="0" smtClean="0">
                <a:solidFill>
                  <a:srgbClr val="FF0000"/>
                </a:solidFill>
                <a:latin typeface="Arial Black" pitchFamily="34" charset="0"/>
              </a:rPr>
              <a:t>troubles cardiorespiratoires</a:t>
            </a:r>
            <a:r>
              <a:rPr lang="fr-FR" sz="2700" dirty="0" smtClean="0">
                <a:solidFill>
                  <a:schemeClr val="tx1"/>
                </a:solidFill>
                <a:latin typeface="Arial Black" pitchFamily="34" charset="0"/>
              </a:rPr>
              <a:t>;</a:t>
            </a:r>
            <a:br>
              <a:rPr lang="fr-FR" sz="2700" dirty="0" smtClean="0">
                <a:solidFill>
                  <a:schemeClr val="tx1"/>
                </a:solidFill>
                <a:latin typeface="Arial Black" pitchFamily="34" charset="0"/>
              </a:rPr>
            </a:br>
            <a:r>
              <a:rPr lang="fr-FR" dirty="0">
                <a:solidFill>
                  <a:srgbClr val="0070C0"/>
                </a:solidFill>
                <a:latin typeface="Arial Black" pitchFamily="34" charset="0"/>
              </a:rPr>
              <a:t>► </a:t>
            </a:r>
            <a:r>
              <a:rPr lang="fr-FR" sz="2700" dirty="0" smtClean="0">
                <a:solidFill>
                  <a:schemeClr val="tx1"/>
                </a:solidFill>
                <a:latin typeface="Arial Black" pitchFamily="34" charset="0"/>
              </a:rPr>
              <a:t>Des </a:t>
            </a:r>
            <a:r>
              <a:rPr lang="fr-FR" sz="2700" dirty="0" smtClean="0">
                <a:solidFill>
                  <a:srgbClr val="FF0000"/>
                </a:solidFill>
                <a:latin typeface="Arial Black" pitchFamily="34" charset="0"/>
              </a:rPr>
              <a:t>possibles convulsions</a:t>
            </a:r>
            <a:r>
              <a:rPr lang="fr-FR" sz="2700" dirty="0" smtClean="0">
                <a:solidFill>
                  <a:schemeClr val="tx1"/>
                </a:solidFill>
                <a:latin typeface="Arial Black" pitchFamily="34" charset="0"/>
              </a:rPr>
              <a:t>.</a:t>
            </a: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t>
            </a:r>
            <a:endParaRPr lang="fr-FR" dirty="0">
              <a:solidFill>
                <a:schemeClr val="tx1"/>
              </a:solidFill>
              <a:latin typeface="Arial Black" pitchFamily="34" charset="0"/>
            </a:endParaRPr>
          </a:p>
        </p:txBody>
      </p:sp>
    </p:spTree>
    <p:extLst>
      <p:ext uri="{BB962C8B-B14F-4D97-AF65-F5344CB8AC3E}">
        <p14:creationId xmlns:p14="http://schemas.microsoft.com/office/powerpoint/2010/main" val="1657163827"/>
      </p:ext>
    </p:extLst>
  </p:cSld>
  <p:clrMapOvr>
    <a:masterClrMapping/>
  </p:clrMapOvr>
  <p:transition>
    <p:newsflash/>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568952" cy="6466730"/>
          </a:xfrm>
        </p:spPr>
        <p:txBody>
          <a:bodyPr>
            <a:normAutofit fontScale="90000"/>
          </a:bodyPr>
          <a:lstStyle/>
          <a:p>
            <a:pPr algn="ctr"/>
            <a:r>
              <a:rPr lang="fr-FR" dirty="0" smtClean="0"/>
              <a:t> </a:t>
            </a:r>
            <a:br>
              <a:rPr lang="fr-FR" dirty="0" smtClean="0"/>
            </a:br>
            <a:r>
              <a:rPr lang="fr-FR" dirty="0"/>
              <a:t/>
            </a:r>
            <a:br>
              <a:rPr lang="fr-FR" dirty="0"/>
            </a:br>
            <a:r>
              <a:rPr lang="fr-FR" dirty="0" smtClean="0"/>
              <a:t/>
            </a:r>
            <a:br>
              <a:rPr lang="fr-FR" dirty="0" smtClean="0"/>
            </a:br>
            <a:r>
              <a:rPr lang="fr-FR" dirty="0"/>
              <a:t/>
            </a:r>
            <a:br>
              <a:rPr lang="fr-FR" dirty="0"/>
            </a:br>
            <a:r>
              <a:rPr lang="fr-FR" dirty="0" smtClean="0"/>
              <a:t/>
            </a:r>
            <a:br>
              <a:rPr lang="fr-FR" dirty="0" smtClean="0"/>
            </a:br>
            <a:r>
              <a:rPr lang="fr-FR" dirty="0" smtClean="0">
                <a:solidFill>
                  <a:schemeClr val="tx1"/>
                </a:solidFill>
                <a:latin typeface="Arial Black" pitchFamily="34" charset="0"/>
              </a:rPr>
              <a:t>Chez un patient sous </a:t>
            </a:r>
            <a:r>
              <a:rPr lang="fr-FR" dirty="0" smtClean="0">
                <a:solidFill>
                  <a:srgbClr val="FF0000"/>
                </a:solidFill>
                <a:latin typeface="Arial Black" pitchFamily="34" charset="0"/>
              </a:rPr>
              <a:t>antipsychotique</a:t>
            </a:r>
            <a:r>
              <a:rPr lang="fr-FR" dirty="0" smtClean="0">
                <a:solidFill>
                  <a:schemeClr val="tx1"/>
                </a:solidFill>
                <a:latin typeface="Arial Black" pitchFamily="34" charset="0"/>
              </a:rPr>
              <a:t>, une </a:t>
            </a:r>
            <a:r>
              <a:rPr lang="fr-FR" dirty="0" smtClean="0">
                <a:solidFill>
                  <a:srgbClr val="FF0000"/>
                </a:solidFill>
                <a:latin typeface="Arial Black" pitchFamily="34" charset="0"/>
              </a:rPr>
              <a:t>hyperthermie</a:t>
            </a:r>
            <a:r>
              <a:rPr lang="fr-FR" dirty="0" smtClean="0">
                <a:solidFill>
                  <a:schemeClr val="tx1"/>
                </a:solidFill>
                <a:latin typeface="Arial Black" pitchFamily="34" charset="0"/>
              </a:rPr>
              <a:t> avec </a:t>
            </a:r>
            <a:r>
              <a:rPr lang="fr-FR" dirty="0" smtClean="0">
                <a:solidFill>
                  <a:srgbClr val="FF0000"/>
                </a:solidFill>
                <a:latin typeface="Arial Black" pitchFamily="34" charset="0"/>
              </a:rPr>
              <a:t>un syndrome confusionnel</a:t>
            </a:r>
            <a:r>
              <a:rPr lang="fr-FR" dirty="0" smtClean="0">
                <a:solidFill>
                  <a:schemeClr val="tx1"/>
                </a:solidFill>
                <a:latin typeface="Arial Black" pitchFamily="34" charset="0"/>
              </a:rPr>
              <a:t> doit faire évoquer </a:t>
            </a:r>
            <a:r>
              <a:rPr lang="fr-FR" dirty="0" smtClean="0">
                <a:solidFill>
                  <a:srgbClr val="7030A0"/>
                </a:solidFill>
                <a:latin typeface="Arial Black" pitchFamily="34" charset="0"/>
              </a:rPr>
              <a:t>un syndrome malin </a:t>
            </a:r>
            <a:r>
              <a:rPr lang="fr-FR" dirty="0" smtClean="0">
                <a:solidFill>
                  <a:schemeClr val="tx1"/>
                </a:solidFill>
                <a:latin typeface="Arial Black" pitchFamily="34" charset="0"/>
              </a:rPr>
              <a:t>et doit faire suspendre immédiatement le traitement.</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rgbClr val="7030A0"/>
                </a:solidFill>
                <a:latin typeface="Arial Black" pitchFamily="34" charset="0"/>
              </a:rPr>
              <a:t>Le patient doit être informé </a:t>
            </a:r>
            <a:r>
              <a:rPr lang="fr-FR" dirty="0" smtClean="0">
                <a:solidFill>
                  <a:schemeClr val="tx1"/>
                </a:solidFill>
                <a:latin typeface="Arial Black" pitchFamily="34" charset="0"/>
              </a:rPr>
              <a:t>des bénéfices attendus ainsi que des effets indésirables pouvant survenir. Il est également informé  qu’il s’agit d’un traitement qu’il doit prendre tous les jours , et qui ne peut être arrêté </a:t>
            </a:r>
            <a:r>
              <a:rPr lang="fr-FR" dirty="0" smtClean="0">
                <a:solidFill>
                  <a:srgbClr val="7030A0"/>
                </a:solidFill>
                <a:latin typeface="Arial Black" pitchFamily="34" charset="0"/>
              </a:rPr>
              <a:t>brutalement</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a:solidFill>
                  <a:srgbClr val="FF0000"/>
                </a:solidFill>
                <a:latin typeface="Arial Black" pitchFamily="34" charset="0"/>
              </a:rPr>
              <a:t/>
            </a:r>
            <a:br>
              <a:rPr lang="fr-FR" dirty="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smtClean="0">
                <a:solidFill>
                  <a:srgbClr val="FF0000"/>
                </a:solidFill>
                <a:latin typeface="Arial Black" pitchFamily="34" charset="0"/>
              </a:rPr>
              <a:t>  </a:t>
            </a:r>
            <a:endParaRPr lang="fr-FR" dirty="0">
              <a:solidFill>
                <a:srgbClr val="FF0000"/>
              </a:solidFill>
              <a:latin typeface="Arial Black" pitchFamily="34" charset="0"/>
            </a:endParaRPr>
          </a:p>
        </p:txBody>
      </p:sp>
    </p:spTree>
    <p:extLst>
      <p:ext uri="{BB962C8B-B14F-4D97-AF65-F5344CB8AC3E}">
        <p14:creationId xmlns:p14="http://schemas.microsoft.com/office/powerpoint/2010/main" val="1652349639"/>
      </p:ext>
    </p:extLst>
  </p:cSld>
  <p:clrMapOvr>
    <a:masterClrMapping/>
  </p:clrMapOvr>
  <p:transition>
    <p:newsflash/>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marttech\Desktop\1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3" y="27612"/>
            <a:ext cx="8856984" cy="683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948045"/>
      </p:ext>
    </p:extLst>
  </p:cSld>
  <p:clrMapOvr>
    <a:masterClrMapping/>
  </p:clrMapOvr>
  <p:transition>
    <p:newsflash/>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420888"/>
            <a:ext cx="8424936" cy="2736304"/>
          </a:xfrm>
        </p:spPr>
        <p:style>
          <a:lnRef idx="3">
            <a:schemeClr val="lt1"/>
          </a:lnRef>
          <a:fillRef idx="1">
            <a:schemeClr val="accent3"/>
          </a:fillRef>
          <a:effectRef idx="1">
            <a:schemeClr val="accent3"/>
          </a:effectRef>
          <a:fontRef idx="minor">
            <a:schemeClr val="lt1"/>
          </a:fontRef>
        </p:style>
        <p:txBody>
          <a:bodyPr>
            <a:normAutofit/>
          </a:bodyPr>
          <a:lstStyle/>
          <a:p>
            <a:r>
              <a:rPr lang="fr-FR" dirty="0" smtClean="0"/>
              <a:t>  </a:t>
            </a:r>
            <a:r>
              <a:rPr lang="fr-FR" sz="4000" dirty="0" smtClean="0">
                <a:latin typeface="Arial Black" pitchFamily="34" charset="0"/>
              </a:rPr>
              <a:t>II- LES ANTIDÉPRESSEURS :</a:t>
            </a:r>
            <a:br>
              <a:rPr lang="fr-FR" sz="4000" dirty="0" smtClean="0">
                <a:latin typeface="Arial Black" pitchFamily="34" charset="0"/>
              </a:rPr>
            </a:br>
            <a:r>
              <a:rPr lang="fr-FR" sz="4000" dirty="0">
                <a:latin typeface="Arial Black" pitchFamily="34" charset="0"/>
              </a:rPr>
              <a:t/>
            </a:r>
            <a:br>
              <a:rPr lang="fr-FR" sz="4000" dirty="0">
                <a:latin typeface="Arial Black" pitchFamily="34" charset="0"/>
              </a:rPr>
            </a:br>
            <a:endParaRPr lang="fr-FR" sz="4000" dirty="0">
              <a:latin typeface="Arial Black" pitchFamily="34" charset="0"/>
            </a:endParaRPr>
          </a:p>
        </p:txBody>
      </p:sp>
    </p:spTree>
    <p:extLst>
      <p:ext uri="{BB962C8B-B14F-4D97-AF65-F5344CB8AC3E}">
        <p14:creationId xmlns:p14="http://schemas.microsoft.com/office/powerpoint/2010/main" val="4266627012"/>
      </p:ext>
    </p:extLst>
  </p:cSld>
  <p:clrMapOvr>
    <a:masterClrMapping/>
  </p:clrMapOvr>
  <p:transition>
    <p:newsflash/>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p:cNvGraphicFramePr>
            <a:graphicFrameLocks noChangeAspect="1"/>
          </p:cNvGraphicFramePr>
          <p:nvPr>
            <p:extLst>
              <p:ext uri="{D42A27DB-BD31-4B8C-83A1-F6EECF244321}">
                <p14:modId xmlns:p14="http://schemas.microsoft.com/office/powerpoint/2010/main" val="2360389181"/>
              </p:ext>
            </p:extLst>
          </p:nvPr>
        </p:nvGraphicFramePr>
        <p:xfrm>
          <a:off x="1619672" y="188640"/>
          <a:ext cx="5824413" cy="6408712"/>
        </p:xfrm>
        <a:graphic>
          <a:graphicData uri="http://schemas.openxmlformats.org/presentationml/2006/ole">
            <mc:AlternateContent xmlns:mc="http://schemas.openxmlformats.org/markup-compatibility/2006">
              <mc:Choice xmlns:v="urn:schemas-microsoft-com:vml" Requires="v">
                <p:oleObj spid="_x0000_s5156" name="Acrobat Document" r:id="rId3" imgW="5610181" imgH="7962771" progId="AcroExch.Document.11">
                  <p:embed/>
                </p:oleObj>
              </mc:Choice>
              <mc:Fallback>
                <p:oleObj name="Acrobat Document" r:id="rId3" imgW="5610181" imgH="7962771" progId="AcroExch.Document.11">
                  <p:embed/>
                  <p:pic>
                    <p:nvPicPr>
                      <p:cNvPr id="0" name=""/>
                      <p:cNvPicPr/>
                      <p:nvPr/>
                    </p:nvPicPr>
                    <p:blipFill>
                      <a:blip r:embed="rId4"/>
                      <a:stretch>
                        <a:fillRect/>
                      </a:stretch>
                    </p:blipFill>
                    <p:spPr>
                      <a:xfrm>
                        <a:off x="1619672" y="188640"/>
                        <a:ext cx="5824413" cy="6408712"/>
                      </a:xfrm>
                      <a:prstGeom prst="rect">
                        <a:avLst/>
                      </a:prstGeom>
                    </p:spPr>
                  </p:pic>
                </p:oleObj>
              </mc:Fallback>
            </mc:AlternateContent>
          </a:graphicData>
        </a:graphic>
      </p:graphicFrame>
    </p:spTree>
    <p:extLst>
      <p:ext uri="{BB962C8B-B14F-4D97-AF65-F5344CB8AC3E}">
        <p14:creationId xmlns:p14="http://schemas.microsoft.com/office/powerpoint/2010/main" val="4032236752"/>
      </p:ext>
    </p:extLst>
  </p:cSld>
  <p:clrMapOvr>
    <a:masterClrMapping/>
  </p:clrMapOvr>
  <p:transition>
    <p:newsflash/>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640960" cy="6322714"/>
          </a:xfrm>
        </p:spPr>
        <p:txBody>
          <a:bodyPr>
            <a:normAutofit/>
          </a:bodyPr>
          <a:lstStyle/>
          <a:p>
            <a:pPr algn="ctr"/>
            <a:r>
              <a:rPr lang="fr-FR" dirty="0" smtClean="0"/>
              <a:t> </a:t>
            </a:r>
            <a:r>
              <a:rPr lang="fr-FR" sz="3600" dirty="0" smtClean="0">
                <a:solidFill>
                  <a:schemeClr val="tx1"/>
                </a:solidFill>
                <a:latin typeface="Arial Black" pitchFamily="34" charset="0"/>
              </a:rPr>
              <a:t>Les </a:t>
            </a:r>
            <a:r>
              <a:rPr lang="fr-FR" sz="3600" dirty="0" smtClean="0">
                <a:solidFill>
                  <a:srgbClr val="FF0000"/>
                </a:solidFill>
                <a:latin typeface="Arial Black" pitchFamily="34" charset="0"/>
              </a:rPr>
              <a:t>antidépresseurs</a:t>
            </a:r>
            <a:r>
              <a:rPr lang="fr-FR" sz="3600" dirty="0" smtClean="0">
                <a:solidFill>
                  <a:schemeClr val="tx1"/>
                </a:solidFill>
                <a:latin typeface="Arial Black" pitchFamily="34" charset="0"/>
              </a:rPr>
              <a:t> </a:t>
            </a:r>
            <a:r>
              <a:rPr lang="fr-FR" sz="3600" dirty="0" smtClean="0">
                <a:solidFill>
                  <a:srgbClr val="7030A0"/>
                </a:solidFill>
                <a:latin typeface="Arial Black" pitchFamily="34" charset="0"/>
              </a:rPr>
              <a:t>sont des psychotropes indiqués dans le traitement des troubles dépressifs  et des troubles anxieux</a:t>
            </a:r>
            <a:r>
              <a:rPr lang="fr-FR" sz="3600" dirty="0" smtClean="0">
                <a:solidFill>
                  <a:schemeClr val="tx1"/>
                </a:solidFill>
                <a:latin typeface="Arial Black" pitchFamily="34" charset="0"/>
              </a:rPr>
              <a:t>. La classification des antidépresseurs se distingue selon leurs mécanismes d’actions:</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a:solidFill>
                  <a:schemeClr val="tx1"/>
                </a:solidFill>
                <a:latin typeface="Arial Black" pitchFamily="34" charset="0"/>
              </a:rPr>
              <a:t> </a:t>
            </a:r>
          </a:p>
        </p:txBody>
      </p:sp>
    </p:spTree>
    <p:extLst>
      <p:ext uri="{BB962C8B-B14F-4D97-AF65-F5344CB8AC3E}">
        <p14:creationId xmlns:p14="http://schemas.microsoft.com/office/powerpoint/2010/main" val="757009076"/>
      </p:ext>
    </p:extLst>
  </p:cSld>
  <p:clrMapOvr>
    <a:masterClrMapping/>
  </p:clrMapOvr>
  <p:transition>
    <p:newsfla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972452" cy="2654296"/>
          </a:xfrm>
        </p:spPr>
        <p:txBody>
          <a:bodyPr>
            <a:normAutofit fontScale="90000"/>
          </a:bodyPr>
          <a:lstStyle/>
          <a:p>
            <a:pPr algn="ctr"/>
            <a:r>
              <a:rPr lang="fr-FR" b="1" dirty="0" smtClean="0"/>
              <a:t/>
            </a:r>
            <a:br>
              <a:rPr lang="fr-FR" b="1" dirty="0" smtClean="0"/>
            </a:br>
            <a:r>
              <a:rPr lang="fr-FR" sz="2700" b="1" dirty="0" smtClean="0">
                <a:solidFill>
                  <a:srgbClr val="FF0000"/>
                </a:solidFill>
                <a:latin typeface="Arial Black" pitchFamily="34" charset="0"/>
              </a:rPr>
              <a:t>1935:</a:t>
            </a:r>
            <a:r>
              <a:rPr lang="fr-FR" sz="2700" b="1" dirty="0" smtClean="0">
                <a:latin typeface="Arial Black" pitchFamily="34" charset="0"/>
              </a:rPr>
              <a:t> </a:t>
            </a:r>
            <a:r>
              <a:rPr lang="fr-FR" sz="2700" b="1" dirty="0" smtClean="0">
                <a:solidFill>
                  <a:schemeClr val="tx1"/>
                </a:solidFill>
                <a:latin typeface="Arial Black" pitchFamily="34" charset="0"/>
              </a:rPr>
              <a:t>découverte des sulfamides (des agents antimicrobiens)</a:t>
            </a:r>
            <a:r>
              <a:rPr lang="fr-FR" sz="2700" b="1" dirty="0" smtClean="0">
                <a:latin typeface="Arial Black" pitchFamily="34" charset="0"/>
              </a:rPr>
              <a:t>  </a:t>
            </a:r>
            <a:r>
              <a:rPr lang="fr-FR" sz="2700" b="1" dirty="0" smtClean="0">
                <a:solidFill>
                  <a:srgbClr val="0070C0"/>
                </a:solidFill>
                <a:latin typeface="Arial Black" pitchFamily="34" charset="0"/>
              </a:rPr>
              <a:t>GERHARDT DOMAGK</a:t>
            </a:r>
            <a:r>
              <a:rPr lang="fr-FR" sz="2200" b="1" dirty="0" smtClean="0">
                <a:latin typeface="Arial Black" pitchFamily="34" charset="0"/>
              </a:rPr>
              <a:t> </a:t>
            </a:r>
            <a:r>
              <a:rPr lang="fr-FR" sz="2200" b="1" dirty="0" smtClean="0">
                <a:solidFill>
                  <a:schemeClr val="tx1"/>
                </a:solidFill>
                <a:latin typeface="Arial Black" pitchFamily="34" charset="0"/>
              </a:rPr>
              <a:t>a été couronné en 1939 par le </a:t>
            </a:r>
            <a:r>
              <a:rPr lang="fr-FR" sz="2200" b="1" dirty="0" smtClean="0">
                <a:solidFill>
                  <a:schemeClr val="tx1"/>
                </a:solidFill>
                <a:latin typeface="Arial Black" pitchFamily="34" charset="0"/>
                <a:hlinkClick r:id="rId2" tooltip="Prix Nobel de physiologie ou médecine"/>
              </a:rPr>
              <a:t>prix Nobel</a:t>
            </a:r>
            <a:r>
              <a:rPr lang="fr-FR" sz="2200" b="1" dirty="0" smtClean="0">
                <a:solidFill>
                  <a:schemeClr val="tx1"/>
                </a:solidFill>
                <a:latin typeface="Arial Black" pitchFamily="34" charset="0"/>
              </a:rPr>
              <a:t> pour sa découverte de l'action du </a:t>
            </a:r>
            <a:r>
              <a:rPr lang="fr-FR" sz="2200" b="1" dirty="0" err="1" smtClean="0">
                <a:solidFill>
                  <a:schemeClr val="tx1"/>
                </a:solidFill>
                <a:latin typeface="Arial Black" pitchFamily="34" charset="0"/>
                <a:hlinkClick r:id="rId3" tooltip="Prontosil"/>
              </a:rPr>
              <a:t>Prontosil</a:t>
            </a:r>
            <a:r>
              <a:rPr lang="fr-FR" sz="2200" b="1" dirty="0" smtClean="0">
                <a:solidFill>
                  <a:schemeClr val="tx1"/>
                </a:solidFill>
                <a:latin typeface="Arial Black" pitchFamily="34" charset="0"/>
              </a:rPr>
              <a:t> sur les maladies à </a:t>
            </a:r>
            <a:r>
              <a:rPr lang="fr-FR" sz="2200" b="1" dirty="0" smtClean="0">
                <a:solidFill>
                  <a:schemeClr val="tx1"/>
                </a:solidFill>
                <a:latin typeface="Arial Black" pitchFamily="34" charset="0"/>
                <a:hlinkClick r:id="rId4" tooltip="Streptocoque"/>
              </a:rPr>
              <a:t>streptocoques</a:t>
            </a:r>
            <a:r>
              <a:rPr lang="fr-FR" sz="2200" b="1" dirty="0" smtClean="0">
                <a:solidFill>
                  <a:schemeClr val="tx1"/>
                </a:solidFill>
                <a:latin typeface="Arial Black" pitchFamily="34" charset="0"/>
              </a:rPr>
              <a:t>. </a:t>
            </a:r>
            <a:r>
              <a:rPr lang="fr-FR" sz="2700" b="1" dirty="0" smtClean="0">
                <a:latin typeface="Arial Black" pitchFamily="34" charset="0"/>
              </a:rPr>
              <a:t/>
            </a:r>
            <a:br>
              <a:rPr lang="fr-FR" sz="2700" b="1" dirty="0" smtClean="0">
                <a:latin typeface="Arial Black" pitchFamily="34" charset="0"/>
              </a:rPr>
            </a:br>
            <a:r>
              <a:rPr lang="en-US" b="1" dirty="0" smtClean="0"/>
              <a:t/>
            </a:r>
            <a:br>
              <a:rPr lang="en-US" b="1" dirty="0" smtClean="0"/>
            </a:br>
            <a:endParaRPr lang="en-US" b="1" dirty="0"/>
          </a:p>
        </p:txBody>
      </p:sp>
      <p:pic>
        <p:nvPicPr>
          <p:cNvPr id="16386" name="Picture 2" descr="C:\Documents and Settings\ghg\Bureau\domagk.jpg"/>
          <p:cNvPicPr>
            <a:picLocks noChangeAspect="1" noChangeArrowheads="1"/>
          </p:cNvPicPr>
          <p:nvPr/>
        </p:nvPicPr>
        <p:blipFill>
          <a:blip r:embed="rId5" cstate="print"/>
          <a:srcRect/>
          <a:stretch>
            <a:fillRect/>
          </a:stretch>
        </p:blipFill>
        <p:spPr bwMode="auto">
          <a:xfrm>
            <a:off x="395536" y="2204864"/>
            <a:ext cx="2736304" cy="4248472"/>
          </a:xfrm>
          <a:prstGeom prst="ellipse">
            <a:avLst/>
          </a:prstGeom>
          <a:ln>
            <a:noFill/>
          </a:ln>
          <a:effectLst>
            <a:softEdge rad="112500"/>
          </a:effectLst>
        </p:spPr>
      </p:pic>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52" y="2348880"/>
            <a:ext cx="2448272"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824" y="2632074"/>
            <a:ext cx="3012926" cy="3173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568952" cy="6555641"/>
          </a:xfrm>
          <a:prstGeom prst="rect">
            <a:avLst/>
          </a:prstGeom>
        </p:spPr>
        <p:txBody>
          <a:bodyPr wrap="square">
            <a:spAutoFit/>
          </a:bodyPr>
          <a:lstStyle/>
          <a:p>
            <a:r>
              <a:rPr lang="fr-FR" sz="3000" cap="small" dirty="0">
                <a:solidFill>
                  <a:srgbClr val="C00000"/>
                </a:solidFill>
                <a:latin typeface="Bookman Old Style"/>
                <a:ea typeface="+mj-ea"/>
                <a:cs typeface="+mj-cs"/>
              </a:rPr>
              <a:t>►</a:t>
            </a:r>
            <a:r>
              <a:rPr lang="fr-FR" sz="3000" cap="small" dirty="0">
                <a:solidFill>
                  <a:prstClr val="black"/>
                </a:solidFill>
                <a:latin typeface="Arial Black" pitchFamily="34" charset="0"/>
                <a:ea typeface="+mj-ea"/>
                <a:cs typeface="+mj-cs"/>
              </a:rPr>
              <a:t> Les inhibiteurs de la recapture de la </a:t>
            </a:r>
            <a:br>
              <a:rPr lang="fr-FR" sz="3000" cap="small" dirty="0">
                <a:solidFill>
                  <a:prstClr val="black"/>
                </a:solidFill>
                <a:latin typeface="Arial Black" pitchFamily="34" charset="0"/>
                <a:ea typeface="+mj-ea"/>
                <a:cs typeface="+mj-cs"/>
              </a:rPr>
            </a:br>
            <a:r>
              <a:rPr lang="fr-FR" sz="3000" cap="small" dirty="0">
                <a:solidFill>
                  <a:prstClr val="black"/>
                </a:solidFill>
                <a:latin typeface="Arial Black" pitchFamily="34" charset="0"/>
                <a:ea typeface="+mj-ea"/>
                <a:cs typeface="+mj-cs"/>
              </a:rPr>
              <a:t>     sérotonine </a:t>
            </a:r>
            <a:r>
              <a:rPr lang="fr-FR" sz="3000" cap="small" dirty="0" smtClean="0">
                <a:solidFill>
                  <a:prstClr val="black"/>
                </a:solidFill>
                <a:latin typeface="Arial Black" pitchFamily="34" charset="0"/>
                <a:ea typeface="+mj-ea"/>
                <a:cs typeface="+mj-cs"/>
              </a:rPr>
              <a:t>(</a:t>
            </a:r>
            <a:r>
              <a:rPr lang="fr-FR" sz="3000" cap="small" dirty="0" smtClean="0">
                <a:solidFill>
                  <a:srgbClr val="7030A0"/>
                </a:solidFill>
                <a:latin typeface="Arial Black" pitchFamily="34" charset="0"/>
                <a:ea typeface="+mj-ea"/>
                <a:cs typeface="+mj-cs"/>
              </a:rPr>
              <a:t>ISRS</a:t>
            </a:r>
            <a:r>
              <a:rPr lang="fr-FR" sz="3000" cap="small" dirty="0" smtClean="0">
                <a:solidFill>
                  <a:prstClr val="black"/>
                </a:solidFill>
                <a:latin typeface="Arial Black" pitchFamily="34" charset="0"/>
                <a:ea typeface="+mj-ea"/>
                <a:cs typeface="+mj-cs"/>
              </a:rPr>
              <a:t>) ;</a:t>
            </a:r>
          </a:p>
          <a:p>
            <a:r>
              <a:rPr lang="fr-FR" sz="3000" cap="small" dirty="0">
                <a:solidFill>
                  <a:prstClr val="black"/>
                </a:solidFill>
                <a:latin typeface="Arial Black" pitchFamily="34" charset="0"/>
                <a:ea typeface="+mj-ea"/>
                <a:cs typeface="+mj-cs"/>
              </a:rPr>
              <a:t/>
            </a:r>
            <a:br>
              <a:rPr lang="fr-FR" sz="3000" cap="small" dirty="0">
                <a:solidFill>
                  <a:prstClr val="black"/>
                </a:solidFill>
                <a:latin typeface="Arial Black" pitchFamily="34" charset="0"/>
                <a:ea typeface="+mj-ea"/>
                <a:cs typeface="+mj-cs"/>
              </a:rPr>
            </a:br>
            <a:r>
              <a:rPr lang="fr-FR" sz="3000" cap="small" dirty="0" smtClean="0">
                <a:solidFill>
                  <a:srgbClr val="C00000"/>
                </a:solidFill>
                <a:latin typeface="Bookman Old Style"/>
                <a:ea typeface="+mj-ea"/>
                <a:cs typeface="+mj-cs"/>
              </a:rPr>
              <a:t>►</a:t>
            </a:r>
            <a:r>
              <a:rPr lang="fr-FR" sz="3000" cap="small" dirty="0" smtClean="0">
                <a:solidFill>
                  <a:prstClr val="black"/>
                </a:solidFill>
                <a:latin typeface="Arial Black" pitchFamily="34" charset="0"/>
                <a:ea typeface="+mj-ea"/>
                <a:cs typeface="+mj-cs"/>
              </a:rPr>
              <a:t> </a:t>
            </a:r>
            <a:r>
              <a:rPr lang="fr-FR" sz="3000" cap="small" dirty="0">
                <a:solidFill>
                  <a:prstClr val="black"/>
                </a:solidFill>
                <a:latin typeface="Arial Black" pitchFamily="34" charset="0"/>
                <a:ea typeface="+mj-ea"/>
                <a:cs typeface="+mj-cs"/>
              </a:rPr>
              <a:t>les inhibiteurs de la recapture de la </a:t>
            </a:r>
            <a:br>
              <a:rPr lang="fr-FR" sz="3000" cap="small" dirty="0">
                <a:solidFill>
                  <a:prstClr val="black"/>
                </a:solidFill>
                <a:latin typeface="Arial Black" pitchFamily="34" charset="0"/>
                <a:ea typeface="+mj-ea"/>
                <a:cs typeface="+mj-cs"/>
              </a:rPr>
            </a:br>
            <a:r>
              <a:rPr lang="fr-FR" sz="3000" cap="small" dirty="0">
                <a:solidFill>
                  <a:prstClr val="black"/>
                </a:solidFill>
                <a:latin typeface="Arial Black" pitchFamily="34" charset="0"/>
                <a:ea typeface="+mj-ea"/>
                <a:cs typeface="+mj-cs"/>
              </a:rPr>
              <a:t>    </a:t>
            </a:r>
            <a:r>
              <a:rPr lang="fr-FR" sz="3000" cap="small" dirty="0" smtClean="0">
                <a:solidFill>
                  <a:prstClr val="black"/>
                </a:solidFill>
                <a:latin typeface="Arial Black" pitchFamily="34" charset="0"/>
                <a:ea typeface="+mj-ea"/>
                <a:cs typeface="+mj-cs"/>
              </a:rPr>
              <a:t>sérotonine </a:t>
            </a:r>
            <a:r>
              <a:rPr lang="fr-FR" sz="3000" cap="small" dirty="0">
                <a:solidFill>
                  <a:prstClr val="black"/>
                </a:solidFill>
                <a:latin typeface="Arial Black" pitchFamily="34" charset="0"/>
                <a:ea typeface="+mj-ea"/>
                <a:cs typeface="+mj-cs"/>
              </a:rPr>
              <a:t>et de la noradrénaline </a:t>
            </a:r>
            <a:endParaRPr lang="fr-FR" sz="3000" cap="small" dirty="0" smtClean="0">
              <a:solidFill>
                <a:prstClr val="black"/>
              </a:solidFill>
              <a:latin typeface="Arial Black" pitchFamily="34" charset="0"/>
              <a:ea typeface="+mj-ea"/>
              <a:cs typeface="+mj-cs"/>
            </a:endParaRPr>
          </a:p>
          <a:p>
            <a:r>
              <a:rPr lang="fr-FR" sz="3000" cap="small" dirty="0">
                <a:solidFill>
                  <a:prstClr val="black"/>
                </a:solidFill>
                <a:latin typeface="Arial Black" pitchFamily="34" charset="0"/>
                <a:ea typeface="+mj-ea"/>
                <a:cs typeface="+mj-cs"/>
              </a:rPr>
              <a:t> </a:t>
            </a:r>
            <a:r>
              <a:rPr lang="fr-FR" sz="3000" cap="small" dirty="0" smtClean="0">
                <a:solidFill>
                  <a:prstClr val="black"/>
                </a:solidFill>
                <a:latin typeface="Arial Black" pitchFamily="34" charset="0"/>
                <a:ea typeface="+mj-ea"/>
                <a:cs typeface="+mj-cs"/>
              </a:rPr>
              <a:t>   (</a:t>
            </a:r>
            <a:r>
              <a:rPr lang="fr-FR" sz="3000" cap="small" dirty="0" smtClean="0">
                <a:solidFill>
                  <a:srgbClr val="7030A0"/>
                </a:solidFill>
                <a:latin typeface="Arial Black" pitchFamily="34" charset="0"/>
                <a:ea typeface="+mj-ea"/>
                <a:cs typeface="+mj-cs"/>
              </a:rPr>
              <a:t>IRSNA</a:t>
            </a:r>
            <a:r>
              <a:rPr lang="fr-FR" sz="3000" cap="small" dirty="0" smtClean="0">
                <a:solidFill>
                  <a:prstClr val="black"/>
                </a:solidFill>
                <a:latin typeface="Arial Black" pitchFamily="34" charset="0"/>
                <a:ea typeface="+mj-ea"/>
                <a:cs typeface="+mj-cs"/>
              </a:rPr>
              <a:t>) ;</a:t>
            </a:r>
          </a:p>
          <a:p>
            <a:r>
              <a:rPr lang="fr-FR" sz="3000" cap="small" dirty="0">
                <a:solidFill>
                  <a:prstClr val="black"/>
                </a:solidFill>
                <a:latin typeface="Arial Black" pitchFamily="34" charset="0"/>
                <a:ea typeface="+mj-ea"/>
                <a:cs typeface="+mj-cs"/>
              </a:rPr>
              <a:t/>
            </a:r>
            <a:br>
              <a:rPr lang="fr-FR" sz="3000" cap="small" dirty="0">
                <a:solidFill>
                  <a:prstClr val="black"/>
                </a:solidFill>
                <a:latin typeface="Arial Black" pitchFamily="34" charset="0"/>
                <a:ea typeface="+mj-ea"/>
                <a:cs typeface="+mj-cs"/>
              </a:rPr>
            </a:br>
            <a:r>
              <a:rPr lang="fr-FR" sz="3000" cap="small" dirty="0" smtClean="0">
                <a:solidFill>
                  <a:srgbClr val="C00000"/>
                </a:solidFill>
                <a:latin typeface="Bookman Old Style"/>
                <a:ea typeface="+mj-ea"/>
                <a:cs typeface="+mj-cs"/>
              </a:rPr>
              <a:t>►</a:t>
            </a:r>
            <a:r>
              <a:rPr lang="fr-FR" sz="3000" cap="small" dirty="0" smtClean="0">
                <a:solidFill>
                  <a:prstClr val="black"/>
                </a:solidFill>
                <a:latin typeface="Arial Black" pitchFamily="34" charset="0"/>
                <a:ea typeface="+mj-ea"/>
                <a:cs typeface="+mj-cs"/>
              </a:rPr>
              <a:t> </a:t>
            </a:r>
            <a:r>
              <a:rPr lang="fr-FR" sz="3000" cap="small" dirty="0">
                <a:solidFill>
                  <a:prstClr val="black"/>
                </a:solidFill>
                <a:latin typeface="Arial Black" pitchFamily="34" charset="0"/>
                <a:ea typeface="+mj-ea"/>
                <a:cs typeface="+mj-cs"/>
              </a:rPr>
              <a:t>Les imipraminiques ou les tricycliques </a:t>
            </a:r>
            <a:endParaRPr lang="fr-FR" sz="3000" cap="small" dirty="0" smtClean="0">
              <a:solidFill>
                <a:prstClr val="black"/>
              </a:solidFill>
              <a:latin typeface="Arial Black" pitchFamily="34" charset="0"/>
              <a:ea typeface="+mj-ea"/>
              <a:cs typeface="+mj-cs"/>
            </a:endParaRPr>
          </a:p>
          <a:p>
            <a:r>
              <a:rPr lang="fr-FR" sz="3000" cap="small" dirty="0">
                <a:solidFill>
                  <a:prstClr val="black"/>
                </a:solidFill>
                <a:latin typeface="Arial Black" pitchFamily="34" charset="0"/>
                <a:ea typeface="+mj-ea"/>
                <a:cs typeface="+mj-cs"/>
              </a:rPr>
              <a:t> </a:t>
            </a:r>
            <a:r>
              <a:rPr lang="fr-FR" sz="3000" cap="small" dirty="0" smtClean="0">
                <a:solidFill>
                  <a:prstClr val="black"/>
                </a:solidFill>
                <a:latin typeface="Arial Black" pitchFamily="34" charset="0"/>
                <a:ea typeface="+mj-ea"/>
                <a:cs typeface="+mj-cs"/>
              </a:rPr>
              <a:t>   (</a:t>
            </a:r>
            <a:r>
              <a:rPr lang="fr-FR" sz="3000" cap="small" dirty="0">
                <a:solidFill>
                  <a:prstClr val="black"/>
                </a:solidFill>
                <a:latin typeface="Arial Black" pitchFamily="34" charset="0"/>
                <a:ea typeface="+mj-ea"/>
                <a:cs typeface="+mj-cs"/>
              </a:rPr>
              <a:t>inhibiteurs moins sélectifs de la </a:t>
            </a:r>
            <a:endParaRPr lang="fr-FR" sz="3000" cap="small" dirty="0" smtClean="0">
              <a:solidFill>
                <a:prstClr val="black"/>
              </a:solidFill>
              <a:latin typeface="Arial Black" pitchFamily="34" charset="0"/>
              <a:ea typeface="+mj-ea"/>
              <a:cs typeface="+mj-cs"/>
            </a:endParaRPr>
          </a:p>
          <a:p>
            <a:r>
              <a:rPr lang="fr-FR" sz="3000" cap="small" dirty="0">
                <a:solidFill>
                  <a:prstClr val="black"/>
                </a:solidFill>
                <a:latin typeface="Arial Black" pitchFamily="34" charset="0"/>
                <a:ea typeface="+mj-ea"/>
                <a:cs typeface="+mj-cs"/>
              </a:rPr>
              <a:t> </a:t>
            </a:r>
            <a:r>
              <a:rPr lang="fr-FR" sz="3000" cap="small" dirty="0" smtClean="0">
                <a:solidFill>
                  <a:prstClr val="black"/>
                </a:solidFill>
                <a:latin typeface="Arial Black" pitchFamily="34" charset="0"/>
                <a:ea typeface="+mj-ea"/>
                <a:cs typeface="+mj-cs"/>
              </a:rPr>
              <a:t>   sérotonine</a:t>
            </a:r>
            <a:r>
              <a:rPr lang="fr-FR" sz="3000" cap="small" dirty="0">
                <a:solidFill>
                  <a:prstClr val="black"/>
                </a:solidFill>
                <a:latin typeface="Arial Black" pitchFamily="34" charset="0"/>
                <a:ea typeface="+mj-ea"/>
                <a:cs typeface="+mj-cs"/>
              </a:rPr>
              <a:t>, noradrénaline et </a:t>
            </a:r>
            <a:endParaRPr lang="fr-FR" sz="3000" cap="small" dirty="0" smtClean="0">
              <a:solidFill>
                <a:prstClr val="black"/>
              </a:solidFill>
              <a:latin typeface="Arial Black" pitchFamily="34" charset="0"/>
              <a:ea typeface="+mj-ea"/>
              <a:cs typeface="+mj-cs"/>
            </a:endParaRPr>
          </a:p>
          <a:p>
            <a:r>
              <a:rPr lang="fr-FR" sz="3000" cap="small" dirty="0">
                <a:solidFill>
                  <a:prstClr val="black"/>
                </a:solidFill>
                <a:latin typeface="Arial Black" pitchFamily="34" charset="0"/>
                <a:ea typeface="+mj-ea"/>
                <a:cs typeface="+mj-cs"/>
              </a:rPr>
              <a:t> </a:t>
            </a:r>
            <a:r>
              <a:rPr lang="fr-FR" sz="3000" cap="small" dirty="0" smtClean="0">
                <a:solidFill>
                  <a:prstClr val="black"/>
                </a:solidFill>
                <a:latin typeface="Arial Black" pitchFamily="34" charset="0"/>
                <a:ea typeface="+mj-ea"/>
                <a:cs typeface="+mj-cs"/>
              </a:rPr>
              <a:t>   dopamine</a:t>
            </a:r>
            <a:r>
              <a:rPr lang="fr-FR" sz="3000" cap="small" dirty="0">
                <a:solidFill>
                  <a:prstClr val="black"/>
                </a:solidFill>
                <a:latin typeface="Arial Black" pitchFamily="34" charset="0"/>
                <a:ea typeface="+mj-ea"/>
                <a:cs typeface="+mj-cs"/>
              </a:rPr>
              <a:t>) </a:t>
            </a:r>
            <a:r>
              <a:rPr lang="fr-FR" sz="3000" cap="small" dirty="0" smtClean="0">
                <a:solidFill>
                  <a:prstClr val="black"/>
                </a:solidFill>
                <a:latin typeface="Arial Black" pitchFamily="34" charset="0"/>
                <a:ea typeface="+mj-ea"/>
                <a:cs typeface="+mj-cs"/>
              </a:rPr>
              <a:t>;</a:t>
            </a:r>
          </a:p>
          <a:p>
            <a:r>
              <a:rPr lang="fr-FR" sz="3000" cap="small" dirty="0">
                <a:solidFill>
                  <a:prstClr val="black"/>
                </a:solidFill>
                <a:latin typeface="Arial Black" pitchFamily="34" charset="0"/>
                <a:ea typeface="+mj-ea"/>
                <a:cs typeface="+mj-cs"/>
              </a:rPr>
              <a:t/>
            </a:r>
            <a:br>
              <a:rPr lang="fr-FR" sz="3000" cap="small" dirty="0">
                <a:solidFill>
                  <a:prstClr val="black"/>
                </a:solidFill>
                <a:latin typeface="Arial Black" pitchFamily="34" charset="0"/>
                <a:ea typeface="+mj-ea"/>
                <a:cs typeface="+mj-cs"/>
              </a:rPr>
            </a:br>
            <a:r>
              <a:rPr lang="fr-FR" sz="3000" cap="small" dirty="0" smtClean="0">
                <a:solidFill>
                  <a:srgbClr val="C00000"/>
                </a:solidFill>
                <a:latin typeface="Bookman Old Style"/>
                <a:ea typeface="+mj-ea"/>
                <a:cs typeface="+mj-cs"/>
              </a:rPr>
              <a:t>►</a:t>
            </a:r>
            <a:r>
              <a:rPr lang="fr-FR" sz="3000" cap="small" dirty="0" smtClean="0">
                <a:solidFill>
                  <a:prstClr val="black"/>
                </a:solidFill>
                <a:latin typeface="Arial Black" pitchFamily="34" charset="0"/>
                <a:ea typeface="+mj-ea"/>
                <a:cs typeface="+mj-cs"/>
              </a:rPr>
              <a:t> </a:t>
            </a:r>
            <a:r>
              <a:rPr lang="fr-FR" sz="3000" cap="small" dirty="0">
                <a:solidFill>
                  <a:prstClr val="black"/>
                </a:solidFill>
                <a:latin typeface="Arial Black" pitchFamily="34" charset="0"/>
                <a:ea typeface="+mj-ea"/>
                <a:cs typeface="+mj-cs"/>
              </a:rPr>
              <a:t>les inhibiteurs de la monoamine </a:t>
            </a:r>
            <a:endParaRPr lang="fr-FR" sz="3000" cap="small" dirty="0" smtClean="0">
              <a:solidFill>
                <a:prstClr val="black"/>
              </a:solidFill>
              <a:latin typeface="Arial Black" pitchFamily="34" charset="0"/>
              <a:ea typeface="+mj-ea"/>
              <a:cs typeface="+mj-cs"/>
            </a:endParaRPr>
          </a:p>
          <a:p>
            <a:r>
              <a:rPr lang="fr-FR" sz="3000" cap="small" dirty="0">
                <a:solidFill>
                  <a:prstClr val="black"/>
                </a:solidFill>
                <a:latin typeface="Arial Black" pitchFamily="34" charset="0"/>
                <a:ea typeface="+mj-ea"/>
                <a:cs typeface="+mj-cs"/>
              </a:rPr>
              <a:t> </a:t>
            </a:r>
            <a:r>
              <a:rPr lang="fr-FR" sz="3000" cap="small" dirty="0" smtClean="0">
                <a:solidFill>
                  <a:prstClr val="black"/>
                </a:solidFill>
                <a:latin typeface="Arial Black" pitchFamily="34" charset="0"/>
                <a:ea typeface="+mj-ea"/>
                <a:cs typeface="+mj-cs"/>
              </a:rPr>
              <a:t>   oxydase (</a:t>
            </a:r>
            <a:r>
              <a:rPr lang="fr-FR" sz="3000" cap="small" dirty="0" smtClean="0">
                <a:solidFill>
                  <a:srgbClr val="7030A0"/>
                </a:solidFill>
                <a:latin typeface="Arial Black" pitchFamily="34" charset="0"/>
                <a:ea typeface="+mj-ea"/>
                <a:cs typeface="+mj-cs"/>
              </a:rPr>
              <a:t>IMAO</a:t>
            </a:r>
            <a:r>
              <a:rPr lang="fr-FR" sz="3000" cap="small" dirty="0" smtClean="0">
                <a:solidFill>
                  <a:prstClr val="black"/>
                </a:solidFill>
                <a:latin typeface="Arial Black" pitchFamily="34" charset="0"/>
                <a:ea typeface="+mj-ea"/>
                <a:cs typeface="+mj-cs"/>
              </a:rPr>
              <a:t>).</a:t>
            </a:r>
            <a:endParaRPr lang="fr-FR" dirty="0"/>
          </a:p>
        </p:txBody>
      </p:sp>
    </p:spTree>
    <p:extLst>
      <p:ext uri="{BB962C8B-B14F-4D97-AF65-F5344CB8AC3E}">
        <p14:creationId xmlns:p14="http://schemas.microsoft.com/office/powerpoint/2010/main" val="4222427430"/>
      </p:ext>
    </p:extLst>
  </p:cSld>
  <p:clrMapOvr>
    <a:masterClrMapping/>
  </p:clrMapOvr>
  <p:transition>
    <p:newsflash/>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96944" cy="6322714"/>
          </a:xfrm>
        </p:spPr>
        <p:txBody>
          <a:bodyPr>
            <a:normAutofit fontScale="90000"/>
          </a:bodyPr>
          <a:lstStyle/>
          <a:p>
            <a:r>
              <a:rPr lang="fr-FR" u="sng" dirty="0" smtClean="0">
                <a:solidFill>
                  <a:srgbClr val="0070C0"/>
                </a:solidFill>
                <a:latin typeface="Arial Black" pitchFamily="34" charset="0"/>
              </a:rPr>
              <a:t>A- Les principales molécules des antidépresseurs : </a:t>
            </a:r>
            <a:br>
              <a:rPr lang="fr-FR" u="sng" dirty="0" smtClean="0">
                <a:solidFill>
                  <a:srgbClr val="0070C0"/>
                </a:solidFill>
                <a:latin typeface="Arial Black" pitchFamily="34" charset="0"/>
              </a:rPr>
            </a:br>
            <a:r>
              <a:rPr lang="fr-FR" u="sng" dirty="0">
                <a:solidFill>
                  <a:srgbClr val="0070C0"/>
                </a:solidFill>
                <a:latin typeface="Arial Black" pitchFamily="34" charset="0"/>
              </a:rPr>
              <a:t/>
            </a:r>
            <a:br>
              <a:rPr lang="fr-FR" u="sng" dirty="0">
                <a:solidFill>
                  <a:srgbClr val="0070C0"/>
                </a:solidFill>
                <a:latin typeface="Arial Black" pitchFamily="34" charset="0"/>
              </a:rPr>
            </a:br>
            <a:r>
              <a:rPr lang="fr-FR" u="sng" dirty="0" smtClean="0">
                <a:solidFill>
                  <a:srgbClr val="0070C0"/>
                </a:solidFill>
                <a:latin typeface="Arial Black" pitchFamily="34" charset="0"/>
              </a:rPr>
              <a:t/>
            </a:r>
            <a:br>
              <a:rPr lang="fr-FR" u="sng" dirty="0" smtClean="0">
                <a:solidFill>
                  <a:srgbClr val="0070C0"/>
                </a:solidFill>
                <a:latin typeface="Arial Black" pitchFamily="34" charset="0"/>
              </a:rPr>
            </a:br>
            <a:r>
              <a:rPr lang="fr-FR" dirty="0" smtClean="0">
                <a:solidFill>
                  <a:srgbClr val="0070C0"/>
                </a:solidFill>
                <a:latin typeface="Bookman Old Style"/>
              </a:rPr>
              <a:t>► </a:t>
            </a:r>
            <a:r>
              <a:rPr lang="fr-FR" dirty="0" smtClean="0">
                <a:solidFill>
                  <a:srgbClr val="0070C0"/>
                </a:solidFill>
                <a:latin typeface="Arial Black" pitchFamily="34" charset="0"/>
              </a:rPr>
              <a:t>LES </a:t>
            </a:r>
            <a:r>
              <a:rPr lang="fr-FR" dirty="0" smtClean="0">
                <a:solidFill>
                  <a:srgbClr val="FF0000"/>
                </a:solidFill>
                <a:latin typeface="Arial Black" pitchFamily="34" charset="0"/>
              </a:rPr>
              <a:t>ISRS</a:t>
            </a:r>
            <a:r>
              <a:rPr lang="fr-FR" dirty="0" smtClean="0">
                <a:solidFill>
                  <a:srgbClr val="0070C0"/>
                </a:solidFill>
                <a:latin typeface="Arial Black" pitchFamily="34" charset="0"/>
              </a:rPr>
              <a:t> </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err="1" smtClean="0">
                <a:solidFill>
                  <a:schemeClr val="tx1"/>
                </a:solidFill>
                <a:latin typeface="Arial Black" pitchFamily="34" charset="0"/>
              </a:rPr>
              <a:t>escitalopram</a:t>
            </a:r>
            <a:r>
              <a:rPr lang="fr-FR" dirty="0" smtClean="0">
                <a:solidFill>
                  <a:schemeClr val="tx1"/>
                </a:solidFill>
                <a:latin typeface="Arial Black" pitchFamily="34" charset="0"/>
              </a:rPr>
              <a:t> (</a:t>
            </a:r>
            <a:r>
              <a:rPr lang="fr-FR" dirty="0" err="1" smtClean="0">
                <a:solidFill>
                  <a:schemeClr val="tx1"/>
                </a:solidFill>
                <a:latin typeface="Arial Black" pitchFamily="34" charset="0"/>
              </a:rPr>
              <a:t>seroplex</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err="1" smtClean="0">
                <a:solidFill>
                  <a:schemeClr val="tx1"/>
                </a:solidFill>
                <a:latin typeface="Arial Black" pitchFamily="34" charset="0"/>
              </a:rPr>
              <a:t>sertraline</a:t>
            </a:r>
            <a:r>
              <a:rPr lang="fr-FR" dirty="0" smtClean="0">
                <a:solidFill>
                  <a:schemeClr val="tx1"/>
                </a:solidFill>
                <a:latin typeface="Arial Black" pitchFamily="34" charset="0"/>
              </a:rPr>
              <a:t> (</a:t>
            </a:r>
            <a:r>
              <a:rPr lang="fr-FR" dirty="0" err="1" smtClean="0">
                <a:solidFill>
                  <a:schemeClr val="tx1"/>
                </a:solidFill>
                <a:latin typeface="Arial Black" pitchFamily="34" charset="0"/>
              </a:rPr>
              <a:t>zoloft</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err="1" smtClean="0">
                <a:solidFill>
                  <a:schemeClr val="tx1"/>
                </a:solidFill>
                <a:latin typeface="Arial Black" pitchFamily="34" charset="0"/>
              </a:rPr>
              <a:t>paroxétine</a:t>
            </a:r>
            <a:r>
              <a:rPr lang="fr-FR" dirty="0" smtClean="0">
                <a:solidFill>
                  <a:schemeClr val="tx1"/>
                </a:solidFill>
                <a:latin typeface="Arial Black" pitchFamily="34" charset="0"/>
              </a:rPr>
              <a:t> (</a:t>
            </a:r>
            <a:r>
              <a:rPr lang="fr-FR" dirty="0" err="1" smtClean="0">
                <a:solidFill>
                  <a:schemeClr val="tx1"/>
                </a:solidFill>
                <a:latin typeface="Arial Black" pitchFamily="34" charset="0"/>
              </a:rPr>
              <a:t>déroxat</a:t>
            </a:r>
            <a:r>
              <a:rPr lang="fr-FR" dirty="0" smtClean="0">
                <a:solidFill>
                  <a:schemeClr val="tx1"/>
                </a:solidFill>
                <a:latin typeface="Arial Black" pitchFamily="34" charset="0"/>
              </a:rPr>
              <a:t>®); </a:t>
            </a:r>
            <a:r>
              <a:rPr lang="fr-FR" dirty="0" smtClean="0">
                <a:solidFill>
                  <a:srgbClr val="0070C0"/>
                </a:solidFill>
                <a:latin typeface="Arial Black" pitchFamily="34" charset="0"/>
              </a:rPr>
              <a:t/>
            </a:r>
            <a:br>
              <a:rPr lang="fr-FR" dirty="0" smtClean="0">
                <a:solidFill>
                  <a:srgbClr val="0070C0"/>
                </a:solidFill>
                <a:latin typeface="Arial Black" pitchFamily="34" charset="0"/>
              </a:rPr>
            </a:br>
            <a:r>
              <a:rPr lang="fr-FR" dirty="0" smtClean="0">
                <a:solidFill>
                  <a:srgbClr val="0070C0"/>
                </a:solidFill>
                <a:latin typeface="Arial Black" pitchFamily="34" charset="0"/>
              </a:rPr>
              <a:t/>
            </a:r>
            <a:br>
              <a:rPr lang="fr-FR" dirty="0" smtClean="0">
                <a:solidFill>
                  <a:srgbClr val="0070C0"/>
                </a:solidFill>
                <a:latin typeface="Arial Black" pitchFamily="34" charset="0"/>
              </a:rPr>
            </a:br>
            <a:r>
              <a:rPr lang="fr-FR" dirty="0" smtClean="0">
                <a:solidFill>
                  <a:srgbClr val="0070C0"/>
                </a:solidFill>
                <a:latin typeface="Bookman Old Style"/>
              </a:rPr>
              <a:t>►</a:t>
            </a:r>
            <a:r>
              <a:rPr lang="fr-FR" b="1" dirty="0" smtClean="0">
                <a:solidFill>
                  <a:srgbClr val="0070C0"/>
                </a:solidFill>
                <a:latin typeface="Arial Black" pitchFamily="34" charset="0"/>
              </a:rPr>
              <a:t>LES</a:t>
            </a:r>
            <a:r>
              <a:rPr lang="fr-FR" dirty="0" smtClean="0">
                <a:solidFill>
                  <a:srgbClr val="0070C0"/>
                </a:solidFill>
                <a:latin typeface="Bookman Old Style"/>
              </a:rPr>
              <a:t> </a:t>
            </a:r>
            <a:r>
              <a:rPr lang="fr-FR" dirty="0" smtClean="0">
                <a:solidFill>
                  <a:srgbClr val="FF0000"/>
                </a:solidFill>
                <a:latin typeface="Arial Black" pitchFamily="34" charset="0"/>
              </a:rPr>
              <a:t>IRSNA</a:t>
            </a:r>
            <a:r>
              <a:rPr lang="fr-FR" dirty="0" smtClean="0">
                <a:solidFill>
                  <a:srgbClr val="0070C0"/>
                </a:solidFill>
                <a:latin typeface="Arial Black" pitchFamily="34" charset="0"/>
              </a:rPr>
              <a:t> </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err="1" smtClean="0">
                <a:solidFill>
                  <a:schemeClr val="tx1"/>
                </a:solidFill>
                <a:latin typeface="Arial Black" pitchFamily="34" charset="0"/>
              </a:rPr>
              <a:t>venlafaxine</a:t>
            </a:r>
            <a:r>
              <a:rPr lang="fr-FR" dirty="0" smtClean="0">
                <a:solidFill>
                  <a:schemeClr val="tx1"/>
                </a:solidFill>
                <a:latin typeface="Arial Black" pitchFamily="34" charset="0"/>
              </a:rPr>
              <a:t> (</a:t>
            </a:r>
            <a:r>
              <a:rPr lang="fr-FR" dirty="0" err="1" smtClean="0">
                <a:solidFill>
                  <a:schemeClr val="tx1"/>
                </a:solidFill>
                <a:latin typeface="Arial Black" pitchFamily="34" charset="0"/>
              </a:rPr>
              <a:t>effexor</a:t>
            </a:r>
            <a:r>
              <a:rPr lang="fr-FR" dirty="0" smtClean="0">
                <a:solidFill>
                  <a:schemeClr val="tx1"/>
                </a:solidFill>
                <a:latin typeface="Arial Black" pitchFamily="34" charset="0"/>
              </a:rPr>
              <a:t>®)</a:t>
            </a:r>
            <a:br>
              <a:rPr lang="fr-FR" dirty="0" smtClean="0">
                <a:solidFill>
                  <a:schemeClr val="tx1"/>
                </a:solidFill>
                <a:latin typeface="Arial Black" pitchFamily="34" charset="0"/>
              </a:rPr>
            </a:br>
            <a:r>
              <a:rPr lang="fr-FR" dirty="0" smtClean="0">
                <a:solidFill>
                  <a:schemeClr val="tx1"/>
                </a:solidFill>
                <a:latin typeface="Arial Black" pitchFamily="34" charset="0"/>
              </a:rPr>
              <a:t>- les imipraminiques = </a:t>
            </a:r>
            <a:r>
              <a:rPr lang="fr-FR" dirty="0" err="1" smtClean="0">
                <a:solidFill>
                  <a:schemeClr val="tx1"/>
                </a:solidFill>
                <a:latin typeface="Arial Black" pitchFamily="34" charset="0"/>
              </a:rPr>
              <a:t>amitriptyline</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a:t>
            </a:r>
            <a:r>
              <a:rPr lang="fr-FR" dirty="0" err="1" smtClean="0">
                <a:solidFill>
                  <a:schemeClr val="tx1"/>
                </a:solidFill>
                <a:latin typeface="Arial Black" pitchFamily="34" charset="0"/>
              </a:rPr>
              <a:t>laroxyl</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err="1" smtClean="0">
                <a:solidFill>
                  <a:schemeClr val="tx1"/>
                </a:solidFill>
                <a:latin typeface="Arial Black" pitchFamily="34" charset="0"/>
              </a:rPr>
              <a:t>clomipramine</a:t>
            </a:r>
            <a:r>
              <a:rPr lang="fr-FR" dirty="0" smtClean="0">
                <a:solidFill>
                  <a:schemeClr val="tx1"/>
                </a:solidFill>
                <a:latin typeface="Arial Black" pitchFamily="34" charset="0"/>
              </a:rPr>
              <a:t> (</a:t>
            </a:r>
            <a:r>
              <a:rPr lang="fr-FR" dirty="0" err="1" smtClean="0">
                <a:solidFill>
                  <a:schemeClr val="tx1"/>
                </a:solidFill>
                <a:latin typeface="Arial Black" pitchFamily="34" charset="0"/>
              </a:rPr>
              <a:t>anafranil</a:t>
            </a:r>
            <a:r>
              <a:rPr lang="fr-FR" dirty="0" smtClean="0">
                <a:solidFill>
                  <a:schemeClr val="tx1"/>
                </a:solidFill>
                <a:latin typeface="Arial Black" pitchFamily="34" charset="0"/>
              </a:rPr>
              <a:t>®);</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endParaRPr lang="fr-FR" u="sng" dirty="0">
              <a:solidFill>
                <a:schemeClr val="tx1"/>
              </a:solidFill>
              <a:latin typeface="Arial Black" pitchFamily="34" charset="0"/>
            </a:endParaRPr>
          </a:p>
        </p:txBody>
      </p:sp>
    </p:spTree>
    <p:extLst>
      <p:ext uri="{BB962C8B-B14F-4D97-AF65-F5344CB8AC3E}">
        <p14:creationId xmlns:p14="http://schemas.microsoft.com/office/powerpoint/2010/main" val="3491161361"/>
      </p:ext>
    </p:extLst>
  </p:cSld>
  <p:clrMapOvr>
    <a:masterClrMapping/>
  </p:clrMapOvr>
  <p:transition>
    <p:newsflash/>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217488"/>
            <a:ext cx="4392488" cy="25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146" y="0"/>
            <a:ext cx="4023890" cy="2802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0613"/>
            <a:ext cx="4572000" cy="2742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2780928"/>
            <a:ext cx="3600400" cy="230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2071" y="5103118"/>
            <a:ext cx="288607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145069"/>
      </p:ext>
    </p:extLst>
  </p:cSld>
  <p:clrMapOvr>
    <a:masterClrMapping/>
  </p:clrMapOvr>
  <p:transition>
    <p:newsflash/>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568952" cy="6322714"/>
          </a:xfrm>
        </p:spPr>
        <p:txBody>
          <a:bodyPr/>
          <a:lstStyle/>
          <a:p>
            <a:r>
              <a:rPr lang="fr-FR" u="sng" dirty="0" smtClean="0">
                <a:solidFill>
                  <a:srgbClr val="0070C0"/>
                </a:solidFill>
                <a:latin typeface="Arial Black" pitchFamily="34" charset="0"/>
              </a:rPr>
              <a:t>B- LES MODALITÉS DE PRESCRIPTION :</a:t>
            </a:r>
            <a:br>
              <a:rPr lang="fr-FR" u="sng" dirty="0" smtClean="0">
                <a:solidFill>
                  <a:srgbClr val="0070C0"/>
                </a:solidFill>
                <a:latin typeface="Arial Black" pitchFamily="34" charset="0"/>
              </a:rPr>
            </a:br>
            <a:r>
              <a:rPr lang="fr-FR" u="sng" dirty="0" smtClean="0">
                <a:solidFill>
                  <a:srgbClr val="0070C0"/>
                </a:solidFill>
                <a:latin typeface="Arial Black" pitchFamily="34" charset="0"/>
              </a:rPr>
              <a:t/>
            </a:r>
            <a:br>
              <a:rPr lang="fr-FR" u="sng" dirty="0" smtClean="0">
                <a:solidFill>
                  <a:srgbClr val="0070C0"/>
                </a:solidFill>
                <a:latin typeface="Arial Black" pitchFamily="34" charset="0"/>
              </a:rPr>
            </a:br>
            <a:r>
              <a:rPr lang="fr-FR" dirty="0"/>
              <a:t> </a:t>
            </a:r>
            <a:r>
              <a:rPr lang="fr-FR" dirty="0" smtClean="0"/>
              <a:t> </a:t>
            </a:r>
            <a:r>
              <a:rPr lang="fr-FR" u="sng" dirty="0" smtClean="0">
                <a:solidFill>
                  <a:srgbClr val="FF0000"/>
                </a:solidFill>
                <a:latin typeface="Arial Black" pitchFamily="34" charset="0"/>
              </a:rPr>
              <a:t>1- troubles de l’humeur : </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épisode dépressif caractérisé.</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trouble dépressif récurrent.</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u="sng" dirty="0">
                <a:solidFill>
                  <a:schemeClr val="tx1"/>
                </a:solidFill>
                <a:latin typeface="Arial Black" pitchFamily="34" charset="0"/>
              </a:rPr>
              <a:t> </a:t>
            </a:r>
            <a:r>
              <a:rPr lang="fr-FR" u="sng" dirty="0" smtClean="0">
                <a:solidFill>
                  <a:schemeClr val="tx1"/>
                </a:solidFill>
                <a:latin typeface="Arial Black" pitchFamily="34" charset="0"/>
              </a:rPr>
              <a:t> </a:t>
            </a:r>
            <a:r>
              <a:rPr lang="fr-FR" u="sng" dirty="0" smtClean="0">
                <a:solidFill>
                  <a:srgbClr val="FF0000"/>
                </a:solidFill>
                <a:latin typeface="Arial Black" pitchFamily="34" charset="0"/>
              </a:rPr>
              <a:t>2- Trouble anxieux : </a:t>
            </a: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a:solidFill>
                  <a:srgbClr val="FF0000"/>
                </a:solidFill>
                <a:latin typeface="Arial Black" pitchFamily="34" charset="0"/>
              </a:rPr>
              <a:t> </a:t>
            </a:r>
            <a:r>
              <a:rPr lang="fr-FR" dirty="0" smtClean="0">
                <a:solidFill>
                  <a:srgbClr val="FF0000"/>
                </a:solidFill>
                <a:latin typeface="Arial Black" pitchFamily="34" charset="0"/>
              </a:rPr>
              <a:t>     </a:t>
            </a:r>
            <a:r>
              <a:rPr lang="fr-FR" dirty="0" smtClean="0">
                <a:solidFill>
                  <a:schemeClr val="tx1"/>
                </a:solidFill>
                <a:latin typeface="Arial Black" pitchFamily="34" charset="0"/>
              </a:rPr>
              <a:t>- trouble anxieux généralisé ,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trouble panique</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trouble phobique</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trouble de stress post-traumatique</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trouble obsessionnel compulsif</a:t>
            </a:r>
            <a:br>
              <a:rPr lang="fr-FR" dirty="0" smtClean="0">
                <a:solidFill>
                  <a:schemeClr val="tx1"/>
                </a:solidFill>
                <a:latin typeface="Arial Black" pitchFamily="34" charset="0"/>
              </a:rPr>
            </a:br>
            <a:r>
              <a:rPr lang="fr-FR" dirty="0"/>
              <a:t> </a:t>
            </a:r>
            <a:r>
              <a:rPr lang="fr-FR" dirty="0" smtClean="0"/>
              <a:t>         </a:t>
            </a:r>
            <a:endParaRPr lang="fr-FR" dirty="0"/>
          </a:p>
        </p:txBody>
      </p:sp>
    </p:spTree>
    <p:extLst>
      <p:ext uri="{BB962C8B-B14F-4D97-AF65-F5344CB8AC3E}">
        <p14:creationId xmlns:p14="http://schemas.microsoft.com/office/powerpoint/2010/main" val="3061605330"/>
      </p:ext>
    </p:extLst>
  </p:cSld>
  <p:clrMapOvr>
    <a:masterClrMapping/>
  </p:clrMapOvr>
  <p:transition>
    <p:newsflash/>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332656"/>
            <a:ext cx="8496944" cy="6327576"/>
          </a:xfrm>
        </p:spPr>
        <p:txBody>
          <a:bodyPr/>
          <a:lstStyle/>
          <a:p>
            <a:r>
              <a:rPr lang="fr-FR" dirty="0" smtClean="0"/>
              <a:t>  </a:t>
            </a:r>
            <a:r>
              <a:rPr lang="fr-FR" sz="3200" u="sng" dirty="0" smtClean="0">
                <a:solidFill>
                  <a:srgbClr val="FF0000"/>
                </a:solidFill>
                <a:latin typeface="Arial Black" pitchFamily="34" charset="0"/>
              </a:rPr>
              <a:t>3- douleurs neuropathiques</a:t>
            </a:r>
            <a:r>
              <a:rPr lang="fr-FR" sz="3200" dirty="0" smtClean="0">
                <a:solidFill>
                  <a:srgbClr val="FF0000"/>
                </a:solidFill>
                <a:latin typeface="Arial Black" pitchFamily="34" charset="0"/>
              </a:rPr>
              <a:t>;</a:t>
            </a:r>
            <a:br>
              <a:rPr lang="fr-FR" sz="3200" dirty="0" smtClean="0">
                <a:solidFill>
                  <a:srgbClr val="FF0000"/>
                </a:solidFill>
                <a:latin typeface="Arial Black" pitchFamily="34" charset="0"/>
              </a:rPr>
            </a:br>
            <a:r>
              <a:rPr lang="fr-FR" sz="3200" dirty="0" smtClean="0">
                <a:solidFill>
                  <a:srgbClr val="FF0000"/>
                </a:solidFill>
                <a:latin typeface="Arial Black" pitchFamily="34" charset="0"/>
              </a:rPr>
              <a:t/>
            </a:r>
            <a:br>
              <a:rPr lang="fr-FR" sz="3200" dirty="0" smtClean="0">
                <a:solidFill>
                  <a:srgbClr val="FF0000"/>
                </a:solidFill>
                <a:latin typeface="Arial Black" pitchFamily="34" charset="0"/>
              </a:rPr>
            </a:br>
            <a:r>
              <a:rPr lang="fr-FR" sz="3200" dirty="0">
                <a:solidFill>
                  <a:srgbClr val="FF0000"/>
                </a:solidFill>
                <a:latin typeface="Arial Black" pitchFamily="34" charset="0"/>
              </a:rPr>
              <a:t> </a:t>
            </a:r>
            <a:r>
              <a:rPr lang="fr-FR" sz="3200" u="sng" dirty="0" smtClean="0">
                <a:solidFill>
                  <a:srgbClr val="FF0000"/>
                </a:solidFill>
                <a:latin typeface="Arial Black" pitchFamily="34" charset="0"/>
              </a:rPr>
              <a:t>4- céphalées rebelles et migraines</a:t>
            </a:r>
            <a:r>
              <a:rPr lang="fr-FR" sz="3200" dirty="0" smtClean="0">
                <a:solidFill>
                  <a:srgbClr val="FF0000"/>
                </a:solidFill>
                <a:latin typeface="Arial Black" pitchFamily="34" charset="0"/>
              </a:rPr>
              <a:t>;</a:t>
            </a:r>
            <a:br>
              <a:rPr lang="fr-FR" sz="3200" dirty="0" smtClean="0">
                <a:solidFill>
                  <a:srgbClr val="FF0000"/>
                </a:solidFill>
                <a:latin typeface="Arial Black" pitchFamily="34" charset="0"/>
              </a:rPr>
            </a:br>
            <a:r>
              <a:rPr lang="fr-FR" sz="3200" dirty="0" smtClean="0">
                <a:solidFill>
                  <a:srgbClr val="FF0000"/>
                </a:solidFill>
                <a:latin typeface="Arial Black" pitchFamily="34" charset="0"/>
              </a:rPr>
              <a:t/>
            </a:r>
            <a:br>
              <a:rPr lang="fr-FR" sz="3200" dirty="0" smtClean="0">
                <a:solidFill>
                  <a:srgbClr val="FF0000"/>
                </a:solidFill>
                <a:latin typeface="Arial Black" pitchFamily="34" charset="0"/>
              </a:rPr>
            </a:br>
            <a:r>
              <a:rPr lang="fr-FR" sz="3200" dirty="0">
                <a:solidFill>
                  <a:srgbClr val="FF0000"/>
                </a:solidFill>
                <a:latin typeface="Arial Black" pitchFamily="34" charset="0"/>
              </a:rPr>
              <a:t> </a:t>
            </a:r>
            <a:r>
              <a:rPr lang="fr-FR" sz="3200" u="sng" dirty="0" smtClean="0">
                <a:solidFill>
                  <a:srgbClr val="FF0000"/>
                </a:solidFill>
                <a:latin typeface="Arial Black" pitchFamily="34" charset="0"/>
              </a:rPr>
              <a:t>5- troubles du sommeil </a:t>
            </a:r>
            <a:r>
              <a:rPr lang="fr-FR" sz="3200" dirty="0" smtClean="0">
                <a:solidFill>
                  <a:srgbClr val="FF0000"/>
                </a:solidFill>
                <a:latin typeface="Arial Black" pitchFamily="34" charset="0"/>
              </a:rPr>
              <a:t>( narcolepsie </a:t>
            </a:r>
            <a:br>
              <a:rPr lang="fr-FR" sz="3200" dirty="0" smtClean="0">
                <a:solidFill>
                  <a:srgbClr val="FF0000"/>
                </a:solidFill>
                <a:latin typeface="Arial Black" pitchFamily="34" charset="0"/>
              </a:rPr>
            </a:br>
            <a:r>
              <a:rPr lang="fr-FR" sz="3200" dirty="0">
                <a:solidFill>
                  <a:srgbClr val="FF0000"/>
                </a:solidFill>
                <a:latin typeface="Arial Black" pitchFamily="34" charset="0"/>
              </a:rPr>
              <a:t> </a:t>
            </a:r>
            <a:r>
              <a:rPr lang="fr-FR" sz="3200" dirty="0" smtClean="0">
                <a:solidFill>
                  <a:srgbClr val="FF0000"/>
                </a:solidFill>
                <a:latin typeface="Arial Black" pitchFamily="34" charset="0"/>
              </a:rPr>
              <a:t>    avec catalepsie, énurésie…).</a:t>
            </a:r>
            <a:br>
              <a:rPr lang="fr-FR" sz="3200" dirty="0" smtClean="0">
                <a:solidFill>
                  <a:srgbClr val="FF0000"/>
                </a:solidFill>
                <a:latin typeface="Arial Black" pitchFamily="34" charset="0"/>
              </a:rPr>
            </a:br>
            <a:r>
              <a:rPr lang="fr-FR" dirty="0">
                <a:solidFill>
                  <a:srgbClr val="FF0000"/>
                </a:solidFill>
                <a:latin typeface="Arial Black" pitchFamily="34" charset="0"/>
              </a:rPr>
              <a:t/>
            </a:r>
            <a:br>
              <a:rPr lang="fr-FR" dirty="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a:t/>
            </a:r>
            <a:br>
              <a:rPr lang="fr-FR" dirty="0"/>
            </a:br>
            <a:endParaRPr lang="fr-FR" dirty="0"/>
          </a:p>
        </p:txBody>
      </p:sp>
    </p:spTree>
    <p:extLst>
      <p:ext uri="{BB962C8B-B14F-4D97-AF65-F5344CB8AC3E}">
        <p14:creationId xmlns:p14="http://schemas.microsoft.com/office/powerpoint/2010/main" val="2024036152"/>
      </p:ext>
    </p:extLst>
  </p:cSld>
  <p:clrMapOvr>
    <a:masterClrMapping/>
  </p:clrMapOvr>
  <p:transition>
    <p:newsflash/>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16632"/>
            <a:ext cx="8496944" cy="6322714"/>
          </a:xfrm>
        </p:spPr>
        <p:txBody>
          <a:bodyPr>
            <a:normAutofit fontScale="90000"/>
          </a:bodyPr>
          <a:lstStyle/>
          <a:p>
            <a:pPr algn="ctr"/>
            <a:r>
              <a:rPr lang="fr-FR" u="sng" dirty="0" smtClean="0">
                <a:solidFill>
                  <a:srgbClr val="0070C0"/>
                </a:solidFill>
                <a:latin typeface="Arial Black" pitchFamily="34" charset="0"/>
              </a:rPr>
              <a:t>C- BILAN PRÉ-THÉRAPEUTIQUE : </a:t>
            </a:r>
            <a:br>
              <a:rPr lang="fr-FR" u="sng" dirty="0" smtClean="0">
                <a:solidFill>
                  <a:srgbClr val="0070C0"/>
                </a:solidFill>
                <a:latin typeface="Arial Black" pitchFamily="34" charset="0"/>
              </a:rPr>
            </a:br>
            <a:r>
              <a:rPr lang="fr-FR" u="sng" dirty="0">
                <a:solidFill>
                  <a:srgbClr val="0070C0"/>
                </a:solidFill>
                <a:latin typeface="Arial Black" pitchFamily="34" charset="0"/>
              </a:rPr>
              <a:t/>
            </a:r>
            <a:br>
              <a:rPr lang="fr-FR" u="sng" dirty="0">
                <a:solidFill>
                  <a:srgbClr val="0070C0"/>
                </a:solidFill>
                <a:latin typeface="Arial Black" pitchFamily="34" charset="0"/>
              </a:rPr>
            </a:br>
            <a:r>
              <a:rPr lang="fr-FR" u="sng" dirty="0" smtClean="0">
                <a:solidFill>
                  <a:srgbClr val="0070C0"/>
                </a:solidFill>
                <a:latin typeface="Arial Black" pitchFamily="34" charset="0"/>
              </a:rPr>
              <a:t/>
            </a:r>
            <a:br>
              <a:rPr lang="fr-FR" u="sng" dirty="0" smtClean="0">
                <a:solidFill>
                  <a:srgbClr val="0070C0"/>
                </a:solidFill>
                <a:latin typeface="Arial Black" pitchFamily="34" charset="0"/>
              </a:rPr>
            </a:br>
            <a:r>
              <a:rPr lang="fr-FR" sz="3600" dirty="0" smtClean="0">
                <a:solidFill>
                  <a:schemeClr val="tx1"/>
                </a:solidFill>
                <a:latin typeface="Arial Black" pitchFamily="34" charset="0"/>
              </a:rPr>
              <a:t>- Pour les ISRS et les ISRNA : pas de bilan paraclinique systématique.</a:t>
            </a:r>
            <a:br>
              <a:rPr lang="fr-FR" sz="3600" dirty="0" smtClean="0">
                <a:solidFill>
                  <a:schemeClr val="tx1"/>
                </a:solidFill>
                <a:latin typeface="Arial Black" pitchFamily="34" charset="0"/>
              </a:rPr>
            </a:br>
            <a:r>
              <a:rPr lang="fr-FR" sz="3600" dirty="0" smtClean="0">
                <a:solidFill>
                  <a:schemeClr val="tx1"/>
                </a:solidFill>
                <a:latin typeface="Arial Black" pitchFamily="34" charset="0"/>
              </a:rPr>
              <a:t/>
            </a:r>
            <a:br>
              <a:rPr lang="fr-FR" sz="3600" dirty="0" smtClean="0">
                <a:solidFill>
                  <a:schemeClr val="tx1"/>
                </a:solidFill>
                <a:latin typeface="Arial Black" pitchFamily="34" charset="0"/>
              </a:rPr>
            </a:br>
            <a:r>
              <a:rPr lang="fr-FR" sz="3600" dirty="0" smtClean="0">
                <a:solidFill>
                  <a:schemeClr val="tx1"/>
                </a:solidFill>
                <a:latin typeface="Arial Black" pitchFamily="34" charset="0"/>
              </a:rPr>
              <a:t>- Pour les imipraminiques : </a:t>
            </a:r>
            <a:r>
              <a:rPr lang="fr-FR" sz="3600" dirty="0" err="1" smtClean="0">
                <a:solidFill>
                  <a:schemeClr val="tx1"/>
                </a:solidFill>
                <a:latin typeface="Arial Black" pitchFamily="34" charset="0"/>
              </a:rPr>
              <a:t>ecg</a:t>
            </a:r>
            <a:r>
              <a:rPr lang="fr-FR" sz="3600" dirty="0" smtClean="0">
                <a:solidFill>
                  <a:schemeClr val="tx1"/>
                </a:solidFill>
                <a:latin typeface="Arial Black" pitchFamily="34" charset="0"/>
              </a:rPr>
              <a:t>, bilan rénal, bilan hépatique, </a:t>
            </a:r>
            <a:r>
              <a:rPr lang="fr-FR" sz="3600" dirty="0" err="1" smtClean="0">
                <a:solidFill>
                  <a:schemeClr val="tx1"/>
                </a:solidFill>
                <a:latin typeface="Arial Black" pitchFamily="34" charset="0"/>
              </a:rPr>
              <a:t>eeg</a:t>
            </a:r>
            <a:r>
              <a:rPr lang="fr-FR" sz="3600" dirty="0">
                <a:solidFill>
                  <a:schemeClr val="tx1"/>
                </a:solidFill>
                <a:latin typeface="Arial Black" pitchFamily="34" charset="0"/>
              </a:rPr>
              <a:t> </a:t>
            </a:r>
            <a:r>
              <a:rPr lang="fr-FR" sz="3600" dirty="0" smtClean="0">
                <a:solidFill>
                  <a:schemeClr val="tx1"/>
                </a:solidFill>
                <a:latin typeface="Arial Black" pitchFamily="34" charset="0"/>
              </a:rPr>
              <a:t/>
            </a:r>
            <a:br>
              <a:rPr lang="fr-FR" sz="3600" dirty="0" smtClean="0">
                <a:solidFill>
                  <a:schemeClr val="tx1"/>
                </a:solidFill>
                <a:latin typeface="Arial Black" pitchFamily="34" charset="0"/>
              </a:rPr>
            </a:br>
            <a:r>
              <a:rPr lang="fr-FR" sz="3600" dirty="0" smtClean="0">
                <a:solidFill>
                  <a:schemeClr val="tx1"/>
                </a:solidFill>
                <a:latin typeface="Arial Black" pitchFamily="34" charset="0"/>
              </a:rPr>
              <a:t>si antécédent d’épilepsie, un bilan ophtalmologique est également réalisé en cas de risque de </a:t>
            </a:r>
            <a:r>
              <a:rPr lang="fr-FR" sz="3600" dirty="0" smtClean="0">
                <a:solidFill>
                  <a:srgbClr val="FF0000"/>
                </a:solidFill>
                <a:latin typeface="Arial Black" pitchFamily="34" charset="0"/>
              </a:rPr>
              <a:t>glaucome à angle fermé </a:t>
            </a:r>
            <a:r>
              <a:rPr lang="fr-FR" sz="3600" dirty="0" smtClean="0">
                <a:solidFill>
                  <a:schemeClr val="tx1"/>
                </a:solidFill>
                <a:latin typeface="Arial Black" pitchFamily="34" charset="0"/>
              </a:rPr>
              <a:t>. </a:t>
            </a:r>
            <a:r>
              <a:rPr lang="fr-FR" dirty="0" smtClean="0">
                <a:solidFill>
                  <a:schemeClr val="tx1"/>
                </a:solidFill>
                <a:latin typeface="Arial Black" pitchFamily="34" charset="0"/>
              </a:rPr>
              <a:t/>
            </a:r>
            <a:br>
              <a:rPr lang="fr-FR" dirty="0" smtClean="0">
                <a:solidFill>
                  <a:schemeClr val="tx1"/>
                </a:solidFill>
                <a:latin typeface="Arial Black" pitchFamily="34" charset="0"/>
              </a:rPr>
            </a:br>
            <a:endParaRPr lang="fr-FR" dirty="0">
              <a:solidFill>
                <a:schemeClr val="tx1"/>
              </a:solidFill>
              <a:latin typeface="Arial Black" pitchFamily="34" charset="0"/>
            </a:endParaRPr>
          </a:p>
        </p:txBody>
      </p:sp>
    </p:spTree>
    <p:extLst>
      <p:ext uri="{BB962C8B-B14F-4D97-AF65-F5344CB8AC3E}">
        <p14:creationId xmlns:p14="http://schemas.microsoft.com/office/powerpoint/2010/main" val="111813462"/>
      </p:ext>
    </p:extLst>
  </p:cSld>
  <p:clrMapOvr>
    <a:masterClrMapping/>
  </p:clrMapOvr>
  <p:transition>
    <p:newsflash/>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7704856"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1887035"/>
      </p:ext>
    </p:extLst>
  </p:cSld>
  <p:clrMapOvr>
    <a:masterClrMapping/>
  </p:clrMapOvr>
  <p:transition>
    <p:newsflash/>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96944" cy="6394722"/>
          </a:xfrm>
        </p:spPr>
        <p:txBody>
          <a:bodyPr>
            <a:normAutofit fontScale="90000"/>
          </a:bodyPr>
          <a:lstStyle/>
          <a:p>
            <a:pPr algn="ctr"/>
            <a:r>
              <a:rPr lang="fr-FR" sz="3600" u="sng" dirty="0" smtClean="0">
                <a:solidFill>
                  <a:srgbClr val="0070C0"/>
                </a:solidFill>
                <a:latin typeface="Arial Black" pitchFamily="34" charset="0"/>
              </a:rPr>
              <a:t>D- durée du traitement : </a:t>
            </a:r>
            <a:br>
              <a:rPr lang="fr-FR" sz="3600" u="sng" dirty="0" smtClean="0">
                <a:solidFill>
                  <a:srgbClr val="0070C0"/>
                </a:solidFill>
                <a:latin typeface="Arial Black" pitchFamily="34" charset="0"/>
              </a:rPr>
            </a:br>
            <a:r>
              <a:rPr lang="fr-FR" u="sng" dirty="0" smtClean="0">
                <a:solidFill>
                  <a:srgbClr val="0070C0"/>
                </a:solidFill>
                <a:latin typeface="Arial Black" pitchFamily="34" charset="0"/>
              </a:rPr>
              <a:t/>
            </a:r>
            <a:br>
              <a:rPr lang="fr-FR" u="sng" dirty="0" smtClean="0">
                <a:solidFill>
                  <a:srgbClr val="0070C0"/>
                </a:solidFill>
                <a:latin typeface="Arial Black" pitchFamily="34" charset="0"/>
              </a:rPr>
            </a:br>
            <a:r>
              <a:rPr lang="fr-FR" dirty="0" smtClean="0">
                <a:solidFill>
                  <a:srgbClr val="FF0000"/>
                </a:solidFill>
                <a:latin typeface="Arial Black" pitchFamily="34" charset="0"/>
              </a:rPr>
              <a:t>elle est d’au moins 6 à 8 mois après la rémission d’un épisode dépressif caractérisé</a:t>
            </a:r>
            <a:r>
              <a:rPr lang="fr-FR" dirty="0" smtClean="0">
                <a:solidFill>
                  <a:schemeClr val="tx1"/>
                </a:solidFill>
                <a:latin typeface="Arial Black" pitchFamily="34" charset="0"/>
              </a:rPr>
              <a:t>. En cas de </a:t>
            </a:r>
            <a:r>
              <a:rPr lang="fr-FR" dirty="0" smtClean="0">
                <a:solidFill>
                  <a:srgbClr val="FF0000"/>
                </a:solidFill>
                <a:latin typeface="Arial Black" pitchFamily="34" charset="0"/>
              </a:rPr>
              <a:t>trouble dépressif récurrent  </a:t>
            </a:r>
            <a:r>
              <a:rPr lang="fr-FR" dirty="0" smtClean="0">
                <a:solidFill>
                  <a:schemeClr val="tx1"/>
                </a:solidFill>
                <a:latin typeface="Arial Black" pitchFamily="34" charset="0"/>
              </a:rPr>
              <a:t>et/ou de troubles anxieux, le traitement est indiqué pour une durée plus longue              </a:t>
            </a:r>
            <a:r>
              <a:rPr lang="fr-FR" dirty="0" smtClean="0">
                <a:solidFill>
                  <a:srgbClr val="7030A0"/>
                </a:solidFill>
                <a:latin typeface="Arial Black" pitchFamily="34" charset="0"/>
              </a:rPr>
              <a:t>(2 ans pour le </a:t>
            </a:r>
            <a:r>
              <a:rPr lang="fr-FR" dirty="0" err="1" smtClean="0">
                <a:solidFill>
                  <a:srgbClr val="7030A0"/>
                </a:solidFill>
                <a:latin typeface="Arial Black" pitchFamily="34" charset="0"/>
              </a:rPr>
              <a:t>tdr</a:t>
            </a:r>
            <a:r>
              <a:rPr lang="fr-FR" dirty="0" smtClean="0">
                <a:solidFill>
                  <a:srgbClr val="7030A0"/>
                </a:solidFill>
                <a:latin typeface="Arial Black" pitchFamily="34" charset="0"/>
              </a:rPr>
              <a:t>). </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Les posologies seront diminuées progressivement pour éviter le syndrome d’arrêt des antidépresseurs : </a:t>
            </a:r>
            <a:br>
              <a:rPr lang="fr-FR" dirty="0" smtClean="0">
                <a:solidFill>
                  <a:schemeClr val="tx1"/>
                </a:solidFill>
                <a:latin typeface="Arial Black" pitchFamily="34" charset="0"/>
              </a:rPr>
            </a:br>
            <a:r>
              <a:rPr lang="fr-FR" dirty="0" smtClean="0">
                <a:solidFill>
                  <a:schemeClr val="tx1"/>
                </a:solidFill>
                <a:latin typeface="Arial Black" pitchFamily="34" charset="0"/>
              </a:rPr>
              <a:t>- anxiété – irritabilité – perturbations du sommeil – sensations vertigineuses…etc.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endParaRPr lang="fr-FR" dirty="0">
              <a:solidFill>
                <a:schemeClr val="tx1"/>
              </a:solidFill>
              <a:latin typeface="Arial Black" pitchFamily="34" charset="0"/>
            </a:endParaRPr>
          </a:p>
        </p:txBody>
      </p:sp>
    </p:spTree>
    <p:extLst>
      <p:ext uri="{BB962C8B-B14F-4D97-AF65-F5344CB8AC3E}">
        <p14:creationId xmlns:p14="http://schemas.microsoft.com/office/powerpoint/2010/main" val="3026631009"/>
      </p:ext>
    </p:extLst>
  </p:cSld>
  <p:clrMapOvr>
    <a:masterClrMapping/>
  </p:clrMapOvr>
  <p:transition>
    <p:newsflash/>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348880"/>
            <a:ext cx="8640960" cy="1575048"/>
          </a:xfrm>
        </p:spPr>
        <p:style>
          <a:lnRef idx="3">
            <a:schemeClr val="lt1"/>
          </a:lnRef>
          <a:fillRef idx="1">
            <a:schemeClr val="accent3"/>
          </a:fillRef>
          <a:effectRef idx="1">
            <a:schemeClr val="accent3"/>
          </a:effectRef>
          <a:fontRef idx="minor">
            <a:schemeClr val="lt1"/>
          </a:fontRef>
        </p:style>
        <p:txBody>
          <a:bodyPr>
            <a:noAutofit/>
          </a:bodyPr>
          <a:lstStyle/>
          <a:p>
            <a:pPr algn="ctr"/>
            <a:r>
              <a:rPr lang="fr-FR" sz="3600" dirty="0" smtClean="0">
                <a:solidFill>
                  <a:schemeClr val="bg1"/>
                </a:solidFill>
                <a:latin typeface="Arial Black" pitchFamily="34" charset="0"/>
              </a:rPr>
              <a:t>III- LES THYMORÉGULATEURS: </a:t>
            </a:r>
            <a:br>
              <a:rPr lang="fr-FR" sz="3600" dirty="0" smtClean="0">
                <a:solidFill>
                  <a:schemeClr val="bg1"/>
                </a:solidFill>
                <a:latin typeface="Arial Black" pitchFamily="34" charset="0"/>
              </a:rPr>
            </a:br>
            <a:endParaRPr lang="fr-FR" sz="3600" dirty="0">
              <a:solidFill>
                <a:schemeClr val="bg1"/>
              </a:solidFill>
              <a:latin typeface="Arial Black" pitchFamily="34" charset="0"/>
            </a:endParaRPr>
          </a:p>
        </p:txBody>
      </p:sp>
    </p:spTree>
    <p:extLst>
      <p:ext uri="{BB962C8B-B14F-4D97-AF65-F5344CB8AC3E}">
        <p14:creationId xmlns:p14="http://schemas.microsoft.com/office/powerpoint/2010/main" val="58216165"/>
      </p:ext>
    </p:extLst>
  </p:cSld>
  <p:clrMapOvr>
    <a:masterClrMapping/>
  </p:clrMapOvr>
  <p:transition>
    <p:newsflash/>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394722"/>
          </a:xfrm>
        </p:spPr>
        <p:txBody>
          <a:bodyPr>
            <a:normAutofit fontScale="90000"/>
          </a:bodyPr>
          <a:lstStyle/>
          <a:p>
            <a:r>
              <a:rPr lang="fr-FR" dirty="0" smtClean="0">
                <a:solidFill>
                  <a:srgbClr val="FF0000"/>
                </a:solidFill>
                <a:latin typeface="Arial Black" pitchFamily="34" charset="0"/>
              </a:rPr>
              <a:t>LES THYMORÉGULATEURS </a:t>
            </a:r>
            <a:r>
              <a:rPr lang="fr-FR" dirty="0" smtClean="0">
                <a:solidFill>
                  <a:schemeClr val="tx1"/>
                </a:solidFill>
                <a:latin typeface="Arial Black" pitchFamily="34" charset="0"/>
              </a:rPr>
              <a:t>sont des </a:t>
            </a:r>
            <a:r>
              <a:rPr lang="fr-FR" dirty="0">
                <a:solidFill>
                  <a:schemeClr val="tx1"/>
                </a:solidFill>
                <a:latin typeface="Arial Black" pitchFamily="34" charset="0"/>
              </a:rPr>
              <a:t>s</a:t>
            </a:r>
            <a:r>
              <a:rPr lang="fr-FR" dirty="0" smtClean="0">
                <a:solidFill>
                  <a:schemeClr val="tx1"/>
                </a:solidFill>
                <a:latin typeface="Arial Black" pitchFamily="34" charset="0"/>
              </a:rPr>
              <a:t>tabilisateurs de l’humeur dont l’action principale est la diminution de la fréquence , de la durée  et de l’intensité des épisodes thymiques (maniaque ou dépressif).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On distingue :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a:t>
            </a:r>
            <a:r>
              <a:rPr lang="fr-FR" dirty="0" smtClean="0">
                <a:solidFill>
                  <a:srgbClr val="7030A0"/>
                </a:solidFill>
                <a:latin typeface="Arial Black" pitchFamily="34" charset="0"/>
              </a:rPr>
              <a:t>LES SELS DE LITHIUM: (carbonate de </a:t>
            </a:r>
            <a:br>
              <a:rPr lang="fr-FR" dirty="0" smtClean="0">
                <a:solidFill>
                  <a:srgbClr val="7030A0"/>
                </a:solidFill>
                <a:latin typeface="Arial Black" pitchFamily="34" charset="0"/>
              </a:rPr>
            </a:br>
            <a:r>
              <a:rPr lang="fr-FR" dirty="0">
                <a:solidFill>
                  <a:srgbClr val="7030A0"/>
                </a:solidFill>
                <a:latin typeface="Arial Black" pitchFamily="34" charset="0"/>
              </a:rPr>
              <a:t> </a:t>
            </a:r>
            <a:r>
              <a:rPr lang="fr-FR" dirty="0" smtClean="0">
                <a:solidFill>
                  <a:srgbClr val="7030A0"/>
                </a:solidFill>
                <a:latin typeface="Arial Black" pitchFamily="34" charset="0"/>
              </a:rPr>
              <a:t>      lithium (</a:t>
            </a:r>
            <a:r>
              <a:rPr lang="fr-FR" dirty="0" err="1" smtClean="0">
                <a:solidFill>
                  <a:srgbClr val="7030A0"/>
                </a:solidFill>
                <a:latin typeface="Arial Black" pitchFamily="34" charset="0"/>
              </a:rPr>
              <a:t>teralithe</a:t>
            </a:r>
            <a:r>
              <a:rPr lang="fr-FR" dirty="0" smtClean="0">
                <a:solidFill>
                  <a:srgbClr val="7030A0"/>
                </a:solidFill>
                <a:latin typeface="Bookman Old Style"/>
              </a:rPr>
              <a:t>®</a:t>
            </a:r>
            <a:r>
              <a:rPr lang="fr-FR" dirty="0" smtClean="0">
                <a:solidFill>
                  <a:srgbClr val="7030A0"/>
                </a:solidFill>
                <a:latin typeface="Arial Black" pitchFamily="34" charset="0"/>
              </a:rPr>
              <a:t>);</a:t>
            </a:r>
            <a:br>
              <a:rPr lang="fr-FR" dirty="0" smtClean="0">
                <a:solidFill>
                  <a:srgbClr val="7030A0"/>
                </a:solidFill>
                <a:latin typeface="Arial Black" pitchFamily="34" charset="0"/>
              </a:rPr>
            </a:br>
            <a:r>
              <a:rPr lang="fr-FR" dirty="0">
                <a:solidFill>
                  <a:srgbClr val="7030A0"/>
                </a:solidFill>
                <a:latin typeface="Arial Black" pitchFamily="34" charset="0"/>
              </a:rPr>
              <a:t> </a:t>
            </a:r>
            <a:r>
              <a:rPr lang="fr-FR" dirty="0" smtClean="0">
                <a:solidFill>
                  <a:srgbClr val="7030A0"/>
                </a:solidFill>
                <a:latin typeface="Arial Black" pitchFamily="34" charset="0"/>
              </a:rPr>
              <a:t>   • Certains ANTIÉPILEPTIQUES :     </a:t>
            </a:r>
            <a:br>
              <a:rPr lang="fr-FR" dirty="0" smtClean="0">
                <a:solidFill>
                  <a:srgbClr val="7030A0"/>
                </a:solidFill>
                <a:latin typeface="Arial Black" pitchFamily="34" charset="0"/>
              </a:rPr>
            </a:br>
            <a:r>
              <a:rPr lang="fr-FR" dirty="0">
                <a:solidFill>
                  <a:srgbClr val="7030A0"/>
                </a:solidFill>
                <a:latin typeface="Arial Black" pitchFamily="34" charset="0"/>
              </a:rPr>
              <a:t> </a:t>
            </a:r>
            <a:r>
              <a:rPr lang="fr-FR" dirty="0" smtClean="0">
                <a:solidFill>
                  <a:srgbClr val="7030A0"/>
                </a:solidFill>
                <a:latin typeface="Arial Black" pitchFamily="34" charset="0"/>
              </a:rPr>
              <a:t>     DIVALOPRATE DE SODIUM (</a:t>
            </a:r>
            <a:r>
              <a:rPr lang="fr-FR" dirty="0" err="1" smtClean="0">
                <a:solidFill>
                  <a:srgbClr val="7030A0"/>
                </a:solidFill>
                <a:latin typeface="Arial Black" pitchFamily="34" charset="0"/>
              </a:rPr>
              <a:t>depakote</a:t>
            </a:r>
            <a:r>
              <a:rPr lang="fr-FR" dirty="0" smtClean="0">
                <a:solidFill>
                  <a:srgbClr val="7030A0"/>
                </a:solidFill>
                <a:latin typeface="Bookman Old Style"/>
              </a:rPr>
              <a:t>®)</a:t>
            </a:r>
            <a:r>
              <a:rPr lang="fr-FR" dirty="0" smtClean="0">
                <a:solidFill>
                  <a:srgbClr val="7030A0"/>
                </a:solidFill>
                <a:latin typeface="Arial Black" pitchFamily="34" charset="0"/>
              </a:rPr>
              <a:t> </a:t>
            </a:r>
            <a:br>
              <a:rPr lang="fr-FR" dirty="0" smtClean="0">
                <a:solidFill>
                  <a:srgbClr val="7030A0"/>
                </a:solidFill>
                <a:latin typeface="Arial Black" pitchFamily="34" charset="0"/>
              </a:rPr>
            </a:br>
            <a:r>
              <a:rPr lang="fr-FR" dirty="0" smtClean="0">
                <a:solidFill>
                  <a:srgbClr val="7030A0"/>
                </a:solidFill>
                <a:latin typeface="Arial Black" pitchFamily="34" charset="0"/>
              </a:rPr>
              <a:t>      VALPROMID (</a:t>
            </a:r>
            <a:r>
              <a:rPr lang="fr-FR" b="1" dirty="0" err="1" smtClean="0">
                <a:solidFill>
                  <a:srgbClr val="7030A0"/>
                </a:solidFill>
                <a:latin typeface="Arial Black" pitchFamily="34" charset="0"/>
              </a:rPr>
              <a:t>depamide</a:t>
            </a:r>
            <a:r>
              <a:rPr lang="fr-FR" b="1" dirty="0" smtClean="0">
                <a:solidFill>
                  <a:srgbClr val="7030A0"/>
                </a:solidFill>
                <a:latin typeface="Bookman Old Style"/>
              </a:rPr>
              <a:t>®) </a:t>
            </a:r>
            <a:r>
              <a:rPr lang="fr-FR" dirty="0" smtClean="0">
                <a:solidFill>
                  <a:srgbClr val="7030A0"/>
                </a:solidFill>
                <a:latin typeface="Arial Black" pitchFamily="34" charset="0"/>
              </a:rPr>
              <a:t>;</a:t>
            </a:r>
            <a:br>
              <a:rPr lang="fr-FR" dirty="0" smtClean="0">
                <a:solidFill>
                  <a:srgbClr val="7030A0"/>
                </a:solidFill>
                <a:latin typeface="Arial Black" pitchFamily="34" charset="0"/>
              </a:rPr>
            </a:br>
            <a:r>
              <a:rPr lang="fr-FR" dirty="0" smtClean="0">
                <a:solidFill>
                  <a:srgbClr val="7030A0"/>
                </a:solidFill>
                <a:latin typeface="Arial Black" pitchFamily="34" charset="0"/>
              </a:rPr>
              <a:t>      CARBAMAZÉPINE (</a:t>
            </a:r>
            <a:r>
              <a:rPr lang="fr-FR" b="1" dirty="0" err="1" smtClean="0">
                <a:solidFill>
                  <a:srgbClr val="7030A0"/>
                </a:solidFill>
                <a:latin typeface="Arial Black" pitchFamily="34" charset="0"/>
              </a:rPr>
              <a:t>tegretol</a:t>
            </a:r>
            <a:r>
              <a:rPr lang="fr-FR" b="1" dirty="0" smtClean="0">
                <a:solidFill>
                  <a:srgbClr val="7030A0"/>
                </a:solidFill>
                <a:latin typeface="Bookman Old Style"/>
              </a:rPr>
              <a:t>®)</a:t>
            </a:r>
            <a:r>
              <a:rPr lang="fr-FR" b="1" dirty="0" smtClean="0">
                <a:solidFill>
                  <a:srgbClr val="7030A0"/>
                </a:solidFill>
                <a:latin typeface="Arial Black" pitchFamily="34" charset="0"/>
              </a:rPr>
              <a:t>  </a:t>
            </a:r>
            <a:r>
              <a:rPr lang="fr-FR" dirty="0" smtClean="0">
                <a:solidFill>
                  <a:srgbClr val="7030A0"/>
                </a:solidFill>
                <a:latin typeface="Arial Black" pitchFamily="34" charset="0"/>
              </a:rPr>
              <a:t/>
            </a:r>
            <a:br>
              <a:rPr lang="fr-FR" dirty="0" smtClean="0">
                <a:solidFill>
                  <a:srgbClr val="7030A0"/>
                </a:solidFill>
                <a:latin typeface="Arial Black" pitchFamily="34" charset="0"/>
              </a:rPr>
            </a:br>
            <a:r>
              <a:rPr lang="fr-FR" dirty="0" smtClean="0">
                <a:solidFill>
                  <a:srgbClr val="7030A0"/>
                </a:solidFill>
                <a:latin typeface="Arial Black" pitchFamily="34" charset="0"/>
              </a:rPr>
              <a:t>      LAPOTRIGINE (</a:t>
            </a:r>
            <a:r>
              <a:rPr lang="fr-FR" b="1" dirty="0" err="1" smtClean="0">
                <a:solidFill>
                  <a:srgbClr val="7030A0"/>
                </a:solidFill>
                <a:latin typeface="Arial Black" pitchFamily="34" charset="0"/>
              </a:rPr>
              <a:t>lamictal</a:t>
            </a:r>
            <a:r>
              <a:rPr lang="fr-FR" b="1" dirty="0" smtClean="0">
                <a:solidFill>
                  <a:srgbClr val="7030A0"/>
                </a:solidFill>
                <a:latin typeface="Bookman Old Style"/>
              </a:rPr>
              <a:t>®)</a:t>
            </a:r>
            <a:r>
              <a:rPr lang="fr-FR" b="1" dirty="0" smtClean="0">
                <a:solidFill>
                  <a:srgbClr val="7030A0"/>
                </a:solidFill>
                <a:latin typeface="Arial Black" pitchFamily="34" charset="0"/>
              </a:rPr>
              <a:t>. </a:t>
            </a:r>
            <a:r>
              <a:rPr lang="fr-FR" dirty="0" smtClean="0">
                <a:solidFill>
                  <a:srgbClr val="7030A0"/>
                </a:solidFill>
                <a:latin typeface="Arial Black" pitchFamily="34" charset="0"/>
              </a:rPr>
              <a:t/>
            </a:r>
            <a:br>
              <a:rPr lang="fr-FR" dirty="0" smtClean="0">
                <a:solidFill>
                  <a:srgbClr val="7030A0"/>
                </a:solidFill>
                <a:latin typeface="Arial Black" pitchFamily="34" charset="0"/>
              </a:rPr>
            </a:br>
            <a:endParaRPr lang="fr-FR" dirty="0">
              <a:solidFill>
                <a:srgbClr val="7030A0"/>
              </a:solidFill>
              <a:latin typeface="Arial Black" pitchFamily="34" charset="0"/>
            </a:endParaRPr>
          </a:p>
        </p:txBody>
      </p:sp>
    </p:spTree>
    <p:extLst>
      <p:ext uri="{BB962C8B-B14F-4D97-AF65-F5344CB8AC3E}">
        <p14:creationId xmlns:p14="http://schemas.microsoft.com/office/powerpoint/2010/main" val="1422694881"/>
      </p:ext>
    </p:extLst>
  </p:cSld>
  <p:clrMapOvr>
    <a:masterClrMapping/>
  </p:clrMapOvr>
  <p:transition>
    <p:newsfla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5929354" cy="6226196"/>
          </a:xfrm>
        </p:spPr>
        <p:txBody>
          <a:bodyPr>
            <a:noAutofit/>
          </a:bodyPr>
          <a:lstStyle/>
          <a:p>
            <a:pPr algn="ctr"/>
            <a:r>
              <a:rPr lang="fr-FR" sz="3200" b="1" dirty="0" smtClean="0">
                <a:solidFill>
                  <a:srgbClr val="FF0000"/>
                </a:solidFill>
                <a:latin typeface="Arial Black" pitchFamily="34" charset="0"/>
              </a:rPr>
              <a:t>1935 </a:t>
            </a:r>
            <a:r>
              <a:rPr lang="fr-FR" sz="3200" b="1" dirty="0" smtClean="0">
                <a:latin typeface="Arial Black" pitchFamily="34" charset="0"/>
              </a:rPr>
              <a:t>: </a:t>
            </a:r>
            <a:r>
              <a:rPr lang="fr-FR" sz="3200" b="1" dirty="0" smtClean="0">
                <a:solidFill>
                  <a:schemeClr val="tx1"/>
                </a:solidFill>
                <a:latin typeface="Arial Black" pitchFamily="34" charset="0"/>
              </a:rPr>
              <a:t>Découverte des </a:t>
            </a:r>
            <a:r>
              <a:rPr lang="fr-FR" sz="3200" b="1" dirty="0" smtClean="0">
                <a:solidFill>
                  <a:srgbClr val="FF0000"/>
                </a:solidFill>
                <a:latin typeface="Arial Black" pitchFamily="34" charset="0"/>
              </a:rPr>
              <a:t>ANTI-INFECTIEUX </a:t>
            </a:r>
            <a:r>
              <a:rPr lang="fr-FR" sz="3200" b="1" dirty="0" smtClean="0">
                <a:latin typeface="Arial Black" pitchFamily="34" charset="0"/>
              </a:rPr>
              <a:t>:  </a:t>
            </a:r>
            <a:r>
              <a:rPr lang="fr-FR" sz="3200" b="1" dirty="0" smtClean="0">
                <a:solidFill>
                  <a:schemeClr val="tx1"/>
                </a:solidFill>
                <a:latin typeface="Arial Black" pitchFamily="34" charset="0"/>
              </a:rPr>
              <a:t>dont</a:t>
            </a:r>
            <a:r>
              <a:rPr lang="fr-FR" sz="3200" b="1" dirty="0" smtClean="0">
                <a:latin typeface="Arial Black" pitchFamily="34" charset="0"/>
              </a:rPr>
              <a:t> </a:t>
            </a:r>
            <a:r>
              <a:rPr lang="fr-FR" sz="3200" b="1" dirty="0" smtClean="0">
                <a:solidFill>
                  <a:srgbClr val="0070C0"/>
                </a:solidFill>
                <a:latin typeface="Arial Black" pitchFamily="34" charset="0"/>
              </a:rPr>
              <a:t>La streptomycine  </a:t>
            </a:r>
            <a:r>
              <a:rPr lang="fr-FR" sz="3200" b="1" dirty="0" smtClean="0">
                <a:solidFill>
                  <a:schemeClr val="tx1"/>
                </a:solidFill>
                <a:latin typeface="Arial Black" pitchFamily="34" charset="0"/>
              </a:rPr>
              <a:t>menée par un scientifique d’origine russe, travaillant aux Etats-Unis depuis 1910</a:t>
            </a:r>
            <a:r>
              <a:rPr lang="fr-FR" sz="3200" b="1" dirty="0" smtClean="0">
                <a:latin typeface="Arial Black" pitchFamily="34" charset="0"/>
              </a:rPr>
              <a:t>, </a:t>
            </a:r>
            <a:r>
              <a:rPr lang="fr-FR" sz="3200" b="1" dirty="0" smtClean="0">
                <a:solidFill>
                  <a:srgbClr val="FF0000"/>
                </a:solidFill>
                <a:latin typeface="Arial Black" pitchFamily="34" charset="0"/>
              </a:rPr>
              <a:t>SELMAN ABRAHAM  WAKSMAN</a:t>
            </a:r>
            <a:r>
              <a:rPr lang="fr-FR" sz="3200" b="1" dirty="0" smtClean="0">
                <a:latin typeface="Arial Black" pitchFamily="34" charset="0"/>
              </a:rPr>
              <a:t> </a:t>
            </a:r>
            <a:r>
              <a:rPr lang="fr-FR" sz="3200" b="1" dirty="0" smtClean="0">
                <a:solidFill>
                  <a:schemeClr val="tx1"/>
                </a:solidFill>
                <a:latin typeface="Arial Black" pitchFamily="34" charset="0"/>
              </a:rPr>
              <a:t>(lauréat du</a:t>
            </a:r>
            <a:r>
              <a:rPr lang="fr-FR" sz="3200" b="1" dirty="0" smtClean="0">
                <a:latin typeface="Arial Black" pitchFamily="34" charset="0"/>
              </a:rPr>
              <a:t> </a:t>
            </a:r>
            <a:r>
              <a:rPr lang="fr-FR" sz="3200" b="1" dirty="0" smtClean="0">
                <a:latin typeface="Arial Black" pitchFamily="34" charset="0"/>
                <a:hlinkClick r:id="rId2" tooltip="Prix Nobel de physiologie ou médecine"/>
              </a:rPr>
              <a:t>prix Nobel de physiologie </a:t>
            </a:r>
            <a:r>
              <a:rPr lang="fr-FR" sz="3200" b="1" dirty="0" smtClean="0">
                <a:latin typeface="Arial Black" pitchFamily="34" charset="0"/>
              </a:rPr>
              <a:t> en 1952). </a:t>
            </a:r>
            <a:br>
              <a:rPr lang="fr-FR" sz="3200" b="1" dirty="0" smtClean="0">
                <a:latin typeface="Arial Black" pitchFamily="34" charset="0"/>
              </a:rPr>
            </a:br>
            <a:endParaRPr lang="en-US" sz="1800" b="1" dirty="0">
              <a:latin typeface="Arial Black" pitchFamily="34" charset="0"/>
            </a:endParaRPr>
          </a:p>
        </p:txBody>
      </p:sp>
      <p:pic>
        <p:nvPicPr>
          <p:cNvPr id="17410" name="Picture 2" descr="C:\Documents and Settings\ghg\Bureau\waksman2.jpg"/>
          <p:cNvPicPr>
            <a:picLocks noChangeAspect="1" noChangeArrowheads="1"/>
          </p:cNvPicPr>
          <p:nvPr/>
        </p:nvPicPr>
        <p:blipFill>
          <a:blip r:embed="rId3" cstate="print"/>
          <a:srcRect/>
          <a:stretch>
            <a:fillRect/>
          </a:stretch>
        </p:blipFill>
        <p:spPr bwMode="auto">
          <a:xfrm>
            <a:off x="6155223" y="260649"/>
            <a:ext cx="2714644" cy="3312368"/>
          </a:xfrm>
          <a:prstGeom prst="rect">
            <a:avLst/>
          </a:prstGeom>
          <a:noFill/>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717032"/>
            <a:ext cx="2499939"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8640960" cy="6741368"/>
          </a:xfrm>
        </p:spPr>
        <p:txBody>
          <a:bodyPr/>
          <a:lstStyle/>
          <a:p>
            <a:endParaRPr lang="fr-F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4032448"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4665"/>
            <a:ext cx="4176464"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870" y="2348881"/>
            <a:ext cx="4032448" cy="2248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2282" y="2492896"/>
            <a:ext cx="4136182" cy="21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4333" y="4597152"/>
            <a:ext cx="4095899" cy="226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8620106"/>
      </p:ext>
    </p:extLst>
  </p:cSld>
  <p:clrMapOvr>
    <a:masterClrMapping/>
  </p:clrMapOvr>
  <p:transition>
    <p:newsflash/>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466730"/>
          </a:xfrm>
        </p:spPr>
        <p:txBody>
          <a:bodyPr>
            <a:normAutofit/>
          </a:bodyPr>
          <a:lstStyle/>
          <a:p>
            <a:r>
              <a:rPr lang="fr-FR" sz="2800" u="sng" dirty="0" smtClean="0">
                <a:solidFill>
                  <a:srgbClr val="FF0000"/>
                </a:solidFill>
                <a:latin typeface="Arial Black" pitchFamily="34" charset="0"/>
              </a:rPr>
              <a:t>III.I – LES MODALITÉS DE PRESCRIPTIONS: </a:t>
            </a:r>
            <a:br>
              <a:rPr lang="fr-FR" sz="2800" u="sng" dirty="0" smtClean="0">
                <a:solidFill>
                  <a:srgbClr val="FF0000"/>
                </a:solidFill>
                <a:latin typeface="Arial Black" pitchFamily="34" charset="0"/>
              </a:rPr>
            </a:br>
            <a:r>
              <a:rPr lang="fr-FR" sz="2800" u="sng" dirty="0">
                <a:solidFill>
                  <a:srgbClr val="FF0000"/>
                </a:solidFill>
                <a:latin typeface="Arial Black" pitchFamily="34" charset="0"/>
              </a:rPr>
              <a:t/>
            </a:r>
            <a:br>
              <a:rPr lang="fr-FR" sz="2800" u="sng" dirty="0">
                <a:solidFill>
                  <a:srgbClr val="FF0000"/>
                </a:solidFill>
                <a:latin typeface="Arial Black" pitchFamily="34" charset="0"/>
              </a:rPr>
            </a:br>
            <a:r>
              <a:rPr lang="fr-FR" sz="2800" dirty="0" smtClean="0">
                <a:solidFill>
                  <a:srgbClr val="FF0000"/>
                </a:solidFill>
                <a:latin typeface="Arial Black" pitchFamily="34" charset="0"/>
              </a:rPr>
              <a:t> </a:t>
            </a:r>
            <a:r>
              <a:rPr lang="fr-FR" sz="2800" dirty="0" smtClean="0">
                <a:solidFill>
                  <a:schemeClr val="tx1"/>
                </a:solidFill>
                <a:latin typeface="Arial Black" pitchFamily="34" charset="0"/>
              </a:rPr>
              <a:t>Les thymorégulateurs sont indiqués :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a:t>
            </a:r>
            <a:br>
              <a:rPr lang="fr-FR" sz="2800" dirty="0" smtClean="0">
                <a:solidFill>
                  <a:schemeClr val="tx1"/>
                </a:solidFill>
                <a:latin typeface="Arial Black" pitchFamily="34" charset="0"/>
              </a:rPr>
            </a:br>
            <a:r>
              <a:rPr lang="fr-FR" sz="2800" dirty="0" smtClean="0">
                <a:solidFill>
                  <a:schemeClr val="tx1"/>
                </a:solidFill>
                <a:latin typeface="Arial Black" pitchFamily="34" charset="0"/>
              </a:rPr>
              <a:t>1. Dans le traitement </a:t>
            </a:r>
            <a:r>
              <a:rPr lang="fr-FR" sz="2800" u="sng" dirty="0" smtClean="0">
                <a:solidFill>
                  <a:srgbClr val="FF0000"/>
                </a:solidFill>
                <a:latin typeface="Arial Black" pitchFamily="34" charset="0"/>
              </a:rPr>
              <a:t>curatif</a:t>
            </a:r>
            <a:r>
              <a:rPr lang="fr-FR" sz="2800" dirty="0" smtClean="0">
                <a:solidFill>
                  <a:schemeClr val="tx1"/>
                </a:solidFill>
                <a:latin typeface="Arial Black" pitchFamily="34" charset="0"/>
              </a:rPr>
              <a:t> de l’épisode maniaque ou dépressif caractérisé dans la cadre d’un </a:t>
            </a:r>
            <a:r>
              <a:rPr lang="fr-FR" sz="2800" dirty="0" smtClean="0">
                <a:solidFill>
                  <a:srgbClr val="0070C0"/>
                </a:solidFill>
                <a:latin typeface="Arial Black" pitchFamily="34" charset="0"/>
              </a:rPr>
              <a:t>trouble bipolaire</a:t>
            </a:r>
            <a:r>
              <a:rPr lang="fr-FR" sz="2800" dirty="0" smtClean="0">
                <a:solidFill>
                  <a:schemeClr val="tx1"/>
                </a:solidFill>
                <a:latin typeface="Arial Black" pitchFamily="34" charset="0"/>
              </a:rPr>
              <a:t>.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a:t>
            </a:r>
            <a:br>
              <a:rPr lang="fr-FR" sz="2800" dirty="0" smtClean="0">
                <a:solidFill>
                  <a:schemeClr val="tx1"/>
                </a:solidFill>
                <a:latin typeface="Arial Black" pitchFamily="34" charset="0"/>
              </a:rPr>
            </a:br>
            <a:r>
              <a:rPr lang="fr-FR" sz="2800" dirty="0" smtClean="0">
                <a:solidFill>
                  <a:schemeClr val="tx1"/>
                </a:solidFill>
                <a:latin typeface="Arial Black" pitchFamily="34" charset="0"/>
              </a:rPr>
              <a:t>2. Dans le traitement </a:t>
            </a:r>
            <a:r>
              <a:rPr lang="fr-FR" sz="2800" u="sng" dirty="0" smtClean="0">
                <a:solidFill>
                  <a:srgbClr val="FF0000"/>
                </a:solidFill>
                <a:latin typeface="Arial Black" pitchFamily="34" charset="0"/>
              </a:rPr>
              <a:t>préventif</a:t>
            </a:r>
            <a:r>
              <a:rPr lang="fr-FR" sz="2800" dirty="0" smtClean="0">
                <a:solidFill>
                  <a:schemeClr val="tx1"/>
                </a:solidFill>
                <a:latin typeface="Arial Black" pitchFamily="34" charset="0"/>
              </a:rPr>
              <a:t> de la récidive dans le </a:t>
            </a:r>
            <a:r>
              <a:rPr lang="fr-FR" sz="2800" dirty="0" smtClean="0">
                <a:solidFill>
                  <a:srgbClr val="0070C0"/>
                </a:solidFill>
                <a:latin typeface="Arial Black" pitchFamily="34" charset="0"/>
              </a:rPr>
              <a:t>trouble bipolaire </a:t>
            </a:r>
            <a:r>
              <a:rPr lang="fr-FR" sz="2800" dirty="0" smtClean="0">
                <a:solidFill>
                  <a:schemeClr val="tx1"/>
                </a:solidFill>
                <a:latin typeface="Arial Black" pitchFamily="34" charset="0"/>
              </a:rPr>
              <a:t>et le </a:t>
            </a:r>
            <a:r>
              <a:rPr lang="fr-FR" sz="2800" dirty="0" smtClean="0">
                <a:solidFill>
                  <a:srgbClr val="0070C0"/>
                </a:solidFill>
                <a:latin typeface="Arial Black" pitchFamily="34" charset="0"/>
              </a:rPr>
              <a:t>trouble schizo-affectif</a:t>
            </a:r>
            <a:r>
              <a:rPr lang="fr-FR" sz="2800" dirty="0" smtClean="0">
                <a:solidFill>
                  <a:schemeClr val="tx1"/>
                </a:solidFill>
                <a:latin typeface="Arial Black" pitchFamily="34" charset="0"/>
              </a:rPr>
              <a:t>.  </a:t>
            </a:r>
            <a:r>
              <a:rPr lang="fr-FR" sz="2800" u="sng" dirty="0" smtClean="0">
                <a:solidFill>
                  <a:srgbClr val="FF0000"/>
                </a:solidFill>
                <a:latin typeface="Arial Black" pitchFamily="34" charset="0"/>
              </a:rPr>
              <a:t/>
            </a:r>
            <a:br>
              <a:rPr lang="fr-FR" sz="2800" u="sng" dirty="0" smtClean="0">
                <a:solidFill>
                  <a:srgbClr val="FF0000"/>
                </a:solidFill>
                <a:latin typeface="Arial Black" pitchFamily="34" charset="0"/>
              </a:rPr>
            </a:br>
            <a:r>
              <a:rPr lang="fr-FR" sz="2800" u="sng" dirty="0">
                <a:solidFill>
                  <a:srgbClr val="FF0000"/>
                </a:solidFill>
                <a:latin typeface="Arial Black" pitchFamily="34" charset="0"/>
              </a:rPr>
              <a:t/>
            </a:r>
            <a:br>
              <a:rPr lang="fr-FR" sz="2800" u="sng" dirty="0">
                <a:solidFill>
                  <a:srgbClr val="FF0000"/>
                </a:solidFill>
                <a:latin typeface="Arial Black" pitchFamily="34" charset="0"/>
              </a:rPr>
            </a:br>
            <a:endParaRPr lang="fr-FR" sz="2800" u="sng" dirty="0">
              <a:solidFill>
                <a:srgbClr val="FF0000"/>
              </a:solidFill>
              <a:latin typeface="Arial Black" pitchFamily="34" charset="0"/>
            </a:endParaRPr>
          </a:p>
        </p:txBody>
      </p:sp>
    </p:spTree>
    <p:extLst>
      <p:ext uri="{BB962C8B-B14F-4D97-AF65-F5344CB8AC3E}">
        <p14:creationId xmlns:p14="http://schemas.microsoft.com/office/powerpoint/2010/main" val="1003526260"/>
      </p:ext>
    </p:extLst>
  </p:cSld>
  <p:clrMapOvr>
    <a:masterClrMapping/>
  </p:clrMapOvr>
  <p:transition>
    <p:newsflash/>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466730"/>
          </a:xfrm>
        </p:spPr>
        <p:txBody>
          <a:bodyPr>
            <a:normAutofit fontScale="90000"/>
          </a:bodyPr>
          <a:lstStyle/>
          <a:p>
            <a:pPr algn="ctr"/>
            <a:r>
              <a:rPr lang="fr-FR" dirty="0"/>
              <a:t/>
            </a:r>
            <a:br>
              <a:rPr lang="fr-FR" dirty="0"/>
            </a:br>
            <a:r>
              <a:rPr lang="fr-FR" dirty="0" smtClean="0">
                <a:solidFill>
                  <a:srgbClr val="FF0000"/>
                </a:solidFill>
                <a:latin typeface="Arial Black" pitchFamily="34" charset="0"/>
              </a:rPr>
              <a:t>LE TROUBLE BIPOLAIRE </a:t>
            </a:r>
            <a:r>
              <a:rPr lang="fr-FR" dirty="0" smtClean="0">
                <a:solidFill>
                  <a:srgbClr val="474747"/>
                </a:solidFill>
                <a:latin typeface="Arial Black" pitchFamily="34" charset="0"/>
              </a:rPr>
              <a:t>est un </a:t>
            </a:r>
            <a:r>
              <a:rPr lang="fr-FR" dirty="0">
                <a:solidFill>
                  <a:srgbClr val="7030A0"/>
                </a:solidFill>
                <a:latin typeface="Arial Black" pitchFamily="34" charset="0"/>
              </a:rPr>
              <a:t>« trouble de l'humeur » </a:t>
            </a:r>
            <a:r>
              <a:rPr lang="fr-FR" dirty="0">
                <a:solidFill>
                  <a:srgbClr val="474747"/>
                </a:solidFill>
                <a:latin typeface="Arial Black" pitchFamily="34" charset="0"/>
              </a:rPr>
              <a:t>caractérisé par une succession d'épisodes maniaques et </a:t>
            </a:r>
            <a:r>
              <a:rPr lang="fr-FR" dirty="0" smtClean="0">
                <a:solidFill>
                  <a:srgbClr val="474747"/>
                </a:solidFill>
                <a:latin typeface="Arial Black" pitchFamily="34" charset="0"/>
              </a:rPr>
              <a:t>dépressifs. Il se distingue en T.B:TYPE 1 ; T.B: TYPE 2                  et T.B: Non spécifié. </a:t>
            </a:r>
            <a:br>
              <a:rPr lang="fr-FR" dirty="0" smtClean="0">
                <a:solidFill>
                  <a:srgbClr val="474747"/>
                </a:solidFill>
                <a:latin typeface="Arial Black" pitchFamily="34" charset="0"/>
              </a:rPr>
            </a:br>
            <a:r>
              <a:rPr lang="fr-FR" dirty="0" smtClean="0">
                <a:solidFill>
                  <a:srgbClr val="474747"/>
                </a:solidFill>
                <a:latin typeface="Arial Black" pitchFamily="34" charset="0"/>
              </a:rPr>
              <a:t/>
            </a:r>
            <a:br>
              <a:rPr lang="fr-FR" dirty="0" smtClean="0">
                <a:solidFill>
                  <a:srgbClr val="474747"/>
                </a:solidFill>
                <a:latin typeface="Arial Black" pitchFamily="34" charset="0"/>
              </a:rPr>
            </a:br>
            <a:r>
              <a:rPr lang="fr-FR" dirty="0" smtClean="0">
                <a:latin typeface="Arial Black" pitchFamily="34" charset="0"/>
              </a:rPr>
              <a:t/>
            </a:r>
            <a:br>
              <a:rPr lang="fr-FR" dirty="0" smtClean="0">
                <a:latin typeface="Arial Black" pitchFamily="34" charset="0"/>
              </a:rPr>
            </a:br>
            <a:r>
              <a:rPr lang="fr-FR" dirty="0" smtClean="0">
                <a:solidFill>
                  <a:srgbClr val="FF0000"/>
                </a:solidFill>
                <a:latin typeface="Arial Black" pitchFamily="34" charset="0"/>
              </a:rPr>
              <a:t>LE TROUBLE SCHIZO-AFFECTIF</a:t>
            </a:r>
            <a:r>
              <a:rPr lang="fr-FR" dirty="0" smtClean="0">
                <a:solidFill>
                  <a:srgbClr val="474747"/>
                </a:solidFill>
                <a:latin typeface="Arial Black" pitchFamily="34" charset="0"/>
              </a:rPr>
              <a:t>, </a:t>
            </a:r>
            <a:r>
              <a:rPr lang="fr-FR" dirty="0">
                <a:solidFill>
                  <a:srgbClr val="474747"/>
                </a:solidFill>
                <a:latin typeface="Arial Black" pitchFamily="34" charset="0"/>
              </a:rPr>
              <a:t>schizophrénie dysthymique ou psychose aiguë schizo-affective, est un trouble mental associant des symptômes d'un trouble bipolaire et des symptômes d'une schizophrénie. La schizophrénie dysthymique affecte plus particulièrement la cognition et l'émotion</a:t>
            </a:r>
            <a:r>
              <a:rPr lang="fr-FR" dirty="0" smtClean="0">
                <a:solidFill>
                  <a:srgbClr val="474747"/>
                </a:solidFill>
                <a:latin typeface="Arial Black" pitchFamily="34" charset="0"/>
              </a:rPr>
              <a:t>.</a:t>
            </a:r>
            <a:endParaRPr lang="fr-FR" dirty="0"/>
          </a:p>
        </p:txBody>
      </p:sp>
    </p:spTree>
    <p:extLst>
      <p:ext uri="{BB962C8B-B14F-4D97-AF65-F5344CB8AC3E}">
        <p14:creationId xmlns:p14="http://schemas.microsoft.com/office/powerpoint/2010/main" val="2644165600"/>
      </p:ext>
    </p:extLst>
  </p:cSld>
  <p:clrMapOvr>
    <a:masterClrMapping/>
  </p:clrMapOvr>
  <p:transition>
    <p:newsflash/>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466730"/>
          </a:xfrm>
        </p:spPr>
        <p:txBody>
          <a:bodyPr>
            <a:normAutofit fontScale="90000"/>
          </a:bodyPr>
          <a:lstStyle/>
          <a:p>
            <a:pPr algn="ctr"/>
            <a:r>
              <a:rPr lang="fr-FR" b="1" u="sng" dirty="0" smtClean="0">
                <a:solidFill>
                  <a:srgbClr val="FF0000"/>
                </a:solidFill>
                <a:latin typeface="Arial Black" pitchFamily="34" charset="0"/>
              </a:rPr>
              <a:t>III.II- LES RÈGLES DE PRESCRIPTIONS : </a:t>
            </a:r>
            <a:br>
              <a:rPr lang="fr-FR" b="1" u="sng" dirty="0" smtClean="0">
                <a:solidFill>
                  <a:srgbClr val="FF0000"/>
                </a:solidFill>
                <a:latin typeface="Arial Black" pitchFamily="34" charset="0"/>
              </a:rPr>
            </a:br>
            <a:r>
              <a:rPr lang="fr-FR" b="1" u="sng" dirty="0" smtClean="0">
                <a:solidFill>
                  <a:srgbClr val="FF0000"/>
                </a:solidFill>
                <a:latin typeface="Arial Black" pitchFamily="34" charset="0"/>
              </a:rPr>
              <a:t/>
            </a:r>
            <a:br>
              <a:rPr lang="fr-FR" b="1" u="sng" dirty="0" smtClean="0">
                <a:solidFill>
                  <a:srgbClr val="FF0000"/>
                </a:solidFill>
                <a:latin typeface="Arial Black" pitchFamily="34" charset="0"/>
              </a:rPr>
            </a:br>
            <a:r>
              <a:rPr lang="fr-FR" sz="3600" dirty="0" smtClean="0">
                <a:solidFill>
                  <a:schemeClr val="tx1"/>
                </a:solidFill>
                <a:latin typeface="Arial Black" pitchFamily="34" charset="0"/>
              </a:rPr>
              <a:t>La voie d’administration orale est la seule possible pour </a:t>
            </a:r>
            <a:r>
              <a:rPr lang="fr-FR" sz="3600" dirty="0" smtClean="0">
                <a:solidFill>
                  <a:srgbClr val="7030A0"/>
                </a:solidFill>
                <a:latin typeface="Arial Black" pitchFamily="34" charset="0"/>
              </a:rPr>
              <a:t>le lithium </a:t>
            </a:r>
            <a:r>
              <a:rPr lang="fr-FR" sz="3600" dirty="0" smtClean="0">
                <a:solidFill>
                  <a:schemeClr val="tx1"/>
                </a:solidFill>
                <a:latin typeface="Arial Black" pitchFamily="34" charset="0"/>
              </a:rPr>
              <a:t>et les </a:t>
            </a:r>
            <a:r>
              <a:rPr lang="fr-FR" sz="3600" dirty="0" smtClean="0">
                <a:solidFill>
                  <a:srgbClr val="7030A0"/>
                </a:solidFill>
                <a:latin typeface="Arial Black" pitchFamily="34" charset="0"/>
              </a:rPr>
              <a:t>antiépileptiques</a:t>
            </a:r>
            <a:r>
              <a:rPr lang="fr-FR" sz="3600" dirty="0" smtClean="0">
                <a:solidFill>
                  <a:schemeClr val="tx1"/>
                </a:solidFill>
                <a:latin typeface="Arial Black" pitchFamily="34" charset="0"/>
              </a:rPr>
              <a:t>. Pour le lithium,           il existe une forme à libération immédiate (</a:t>
            </a:r>
            <a:r>
              <a:rPr lang="fr-FR" sz="3600" dirty="0" smtClean="0">
                <a:solidFill>
                  <a:srgbClr val="7030A0"/>
                </a:solidFill>
                <a:latin typeface="Arial Black" pitchFamily="34" charset="0"/>
              </a:rPr>
              <a:t>250mg</a:t>
            </a:r>
            <a:r>
              <a:rPr lang="fr-FR" sz="3600" dirty="0" smtClean="0">
                <a:solidFill>
                  <a:schemeClr val="tx1"/>
                </a:solidFill>
                <a:latin typeface="Arial Black" pitchFamily="34" charset="0"/>
              </a:rPr>
              <a:t>) nécessitant plusieurs prises par jour, et une forme de libération prolongée (</a:t>
            </a:r>
            <a:r>
              <a:rPr lang="fr-FR" sz="3600" dirty="0" smtClean="0">
                <a:solidFill>
                  <a:srgbClr val="7030A0"/>
                </a:solidFill>
                <a:latin typeface="Arial Black" pitchFamily="34" charset="0"/>
              </a:rPr>
              <a:t>400mg</a:t>
            </a:r>
            <a:r>
              <a:rPr lang="fr-FR" sz="3600" dirty="0" smtClean="0">
                <a:solidFill>
                  <a:schemeClr val="tx1"/>
                </a:solidFill>
                <a:latin typeface="Arial Black" pitchFamily="34" charset="0"/>
              </a:rPr>
              <a:t>) en une seule prise quotidienne.  </a:t>
            </a:r>
            <a:r>
              <a:rPr lang="fr-FR" sz="3600" dirty="0">
                <a:solidFill>
                  <a:schemeClr val="tx1"/>
                </a:solidFill>
                <a:latin typeface="Arial Black" pitchFamily="34" charset="0"/>
              </a:rPr>
              <a:t/>
            </a:r>
            <a:br>
              <a:rPr lang="fr-FR" sz="3600" dirty="0">
                <a:solidFill>
                  <a:schemeClr val="tx1"/>
                </a:solidFill>
                <a:latin typeface="Arial Black" pitchFamily="34" charset="0"/>
              </a:rPr>
            </a:br>
            <a:r>
              <a:rPr lang="fr-FR" dirty="0" smtClean="0"/>
              <a:t/>
            </a:r>
            <a:br>
              <a:rPr lang="fr-FR" dirty="0" smtClean="0"/>
            </a:br>
            <a:endParaRPr lang="fr-FR" dirty="0"/>
          </a:p>
        </p:txBody>
      </p:sp>
    </p:spTree>
    <p:extLst>
      <p:ext uri="{BB962C8B-B14F-4D97-AF65-F5344CB8AC3E}">
        <p14:creationId xmlns:p14="http://schemas.microsoft.com/office/powerpoint/2010/main" val="189688648"/>
      </p:ext>
    </p:extLst>
  </p:cSld>
  <p:clrMapOvr>
    <a:masterClrMapping/>
  </p:clrMapOvr>
  <p:transition>
    <p:newsflash/>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568952" cy="6394722"/>
          </a:xfrm>
        </p:spPr>
        <p:txBody>
          <a:bodyPr>
            <a:normAutofit fontScale="90000"/>
          </a:bodyPr>
          <a:lstStyle/>
          <a:p>
            <a:r>
              <a:rPr lang="fr-FR" sz="2400" dirty="0" smtClean="0">
                <a:solidFill>
                  <a:srgbClr val="FF0000"/>
                </a:solidFill>
                <a:latin typeface="Arial Black" pitchFamily="34" charset="0"/>
              </a:rPr>
              <a:t>Le bilan biologique pré-thérapeutique </a:t>
            </a:r>
            <a:r>
              <a:rPr lang="fr-FR" sz="2400" dirty="0" smtClean="0">
                <a:solidFill>
                  <a:schemeClr val="tx1"/>
                </a:solidFill>
                <a:latin typeface="Arial Black" pitchFamily="34" charset="0"/>
              </a:rPr>
              <a:t>avant un traitement </a:t>
            </a:r>
            <a:r>
              <a:rPr lang="fr-FR" sz="2400" dirty="0" smtClean="0">
                <a:solidFill>
                  <a:srgbClr val="FF0000"/>
                </a:solidFill>
                <a:latin typeface="Arial Black" pitchFamily="34" charset="0"/>
              </a:rPr>
              <a:t>thymorégulateur</a:t>
            </a:r>
            <a:r>
              <a:rPr lang="fr-FR" sz="2400" dirty="0" smtClean="0">
                <a:solidFill>
                  <a:schemeClr val="tx1"/>
                </a:solidFill>
                <a:latin typeface="Arial Black" pitchFamily="34" charset="0"/>
              </a:rPr>
              <a:t> est guidé par la recherche de contre-indications et d’interactions médicamenteuses :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FNS (</a:t>
            </a:r>
            <a:r>
              <a:rPr lang="fr-FR" sz="2400" dirty="0" smtClean="0">
                <a:solidFill>
                  <a:srgbClr val="7030A0"/>
                </a:solidFill>
                <a:latin typeface="Arial Black" pitchFamily="34" charset="0"/>
              </a:rPr>
              <a:t>formule de numération sanguine</a:t>
            </a:r>
            <a:r>
              <a:rPr lang="fr-FR" sz="2400" dirty="0" smtClean="0">
                <a:solidFill>
                  <a:schemeClr val="tx1"/>
                </a:solidFill>
                <a:latin typeface="Arial Black" pitchFamily="34" charset="0"/>
              </a:rPr>
              <a:t>);</a:t>
            </a: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t>
            </a:r>
            <a:r>
              <a:rPr lang="fr-FR" sz="2400" dirty="0" smtClean="0">
                <a:solidFill>
                  <a:schemeClr val="tx1"/>
                </a:solidFill>
                <a:latin typeface="Arial Black" pitchFamily="34" charset="0"/>
              </a:rPr>
              <a:t>GLYCÉMIE à jeun (</a:t>
            </a:r>
            <a:r>
              <a:rPr lang="fr-FR" sz="2400" dirty="0" smtClean="0">
                <a:solidFill>
                  <a:srgbClr val="7030A0"/>
                </a:solidFill>
                <a:latin typeface="Arial Black" pitchFamily="34" charset="0"/>
              </a:rPr>
              <a:t>0,70 ≈ 1</a:t>
            </a:r>
            <a:r>
              <a:rPr lang="fr-FR" sz="2400" dirty="0" smtClean="0">
                <a:solidFill>
                  <a:srgbClr val="7030A0"/>
                </a:solidFill>
                <a:latin typeface="Arial Black" pitchFamily="34" charset="0"/>
              </a:rPr>
              <a:t>g – le diabète est à 1,26 g</a:t>
            </a:r>
            <a:r>
              <a:rPr lang="fr-FR" sz="2400" dirty="0" smtClean="0">
                <a:solidFill>
                  <a:schemeClr val="tx1"/>
                </a:solidFill>
                <a:latin typeface="Arial Black" pitchFamily="34" charset="0"/>
              </a:rPr>
              <a:t>) ;</a:t>
            </a: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t>
            </a:r>
            <a:r>
              <a:rPr lang="fr-FR" sz="2400" dirty="0" smtClean="0">
                <a:solidFill>
                  <a:schemeClr val="tx1"/>
                </a:solidFill>
                <a:latin typeface="Arial Black" pitchFamily="34" charset="0"/>
              </a:rPr>
              <a:t>CALCÉMIE; </a:t>
            </a: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t>
            </a:r>
            <a:r>
              <a:rPr lang="fr-FR" sz="2400" dirty="0" smtClean="0">
                <a:solidFill>
                  <a:schemeClr val="tx1"/>
                </a:solidFill>
                <a:latin typeface="Arial Black" pitchFamily="34" charset="0"/>
              </a:rPr>
              <a:t>IONOGRAMME SANGUIN (</a:t>
            </a:r>
            <a:r>
              <a:rPr lang="fr-FR" sz="2400" dirty="0" smtClean="0">
                <a:solidFill>
                  <a:srgbClr val="7030A0"/>
                </a:solidFill>
                <a:latin typeface="Arial Black" pitchFamily="34" charset="0"/>
              </a:rPr>
              <a:t>sodium </a:t>
            </a:r>
            <a:r>
              <a:rPr lang="fr-FR" sz="2400" dirty="0">
                <a:solidFill>
                  <a:srgbClr val="7030A0"/>
                </a:solidFill>
                <a:latin typeface="Arial Black" pitchFamily="34" charset="0"/>
              </a:rPr>
              <a:t>(Na+), potassium (K+), chlore (Cl-), parfois associés aux </a:t>
            </a:r>
            <a:r>
              <a:rPr lang="fr-FR" sz="2400" dirty="0" smtClean="0">
                <a:solidFill>
                  <a:srgbClr val="7030A0"/>
                </a:solidFill>
                <a:latin typeface="Arial Black" pitchFamily="34" charset="0"/>
              </a:rPr>
              <a:t>bicarbonates</a:t>
            </a:r>
            <a:r>
              <a:rPr lang="fr-FR" sz="2400" dirty="0" smtClean="0">
                <a:solidFill>
                  <a:schemeClr val="tx1"/>
                </a:solidFill>
                <a:latin typeface="Arial Black" pitchFamily="34" charset="0"/>
              </a:rPr>
              <a:t>)</a:t>
            </a:r>
            <a:r>
              <a:rPr lang="fr-FR" sz="2400" dirty="0" smtClean="0">
                <a:solidFill>
                  <a:schemeClr val="tx1"/>
                </a:solidFill>
                <a:latin typeface="Arial Black" pitchFamily="34" charset="0"/>
              </a:rPr>
              <a:t> ; </a:t>
            </a: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t>
            </a:r>
            <a:r>
              <a:rPr lang="fr-FR" sz="2400" dirty="0">
                <a:solidFill>
                  <a:srgbClr val="FF0000"/>
                </a:solidFill>
                <a:latin typeface="Arial Black" pitchFamily="34" charset="0"/>
              </a:rPr>
              <a:t>ECG</a:t>
            </a:r>
            <a:r>
              <a:rPr lang="fr-FR" sz="2400" dirty="0">
                <a:solidFill>
                  <a:schemeClr val="tx1"/>
                </a:solidFill>
                <a:latin typeface="Arial Black" pitchFamily="34" charset="0"/>
              </a:rPr>
              <a:t>…etc. </a:t>
            </a: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t>
            </a:r>
            <a:r>
              <a:rPr lang="fr-FR" sz="2400" dirty="0" smtClean="0">
                <a:solidFill>
                  <a:schemeClr val="tx1"/>
                </a:solidFill>
                <a:latin typeface="Arial Black" pitchFamily="34" charset="0"/>
              </a:rPr>
              <a:t>BILAN THYROÏDIEN (</a:t>
            </a:r>
            <a:r>
              <a:rPr lang="fr-FR" sz="2400" dirty="0" smtClean="0">
                <a:solidFill>
                  <a:srgbClr val="7030A0"/>
                </a:solidFill>
                <a:latin typeface="Arial Black" pitchFamily="34" charset="0"/>
              </a:rPr>
              <a:t>dosage de </a:t>
            </a:r>
            <a:r>
              <a:rPr lang="fr-FR" sz="2400" dirty="0">
                <a:solidFill>
                  <a:srgbClr val="7030A0"/>
                </a:solidFill>
                <a:latin typeface="Arial Black" pitchFamily="34" charset="0"/>
              </a:rPr>
              <a:t>la </a:t>
            </a:r>
            <a:r>
              <a:rPr lang="fr-FR" sz="2400" dirty="0" smtClean="0">
                <a:solidFill>
                  <a:srgbClr val="7030A0"/>
                </a:solidFill>
                <a:latin typeface="Arial Black" pitchFamily="34" charset="0"/>
              </a:rPr>
              <a:t> </a:t>
            </a:r>
            <a:br>
              <a:rPr lang="fr-FR" sz="2400" dirty="0" smtClean="0">
                <a:solidFill>
                  <a:srgbClr val="7030A0"/>
                </a:solidFill>
                <a:latin typeface="Arial Black" pitchFamily="34" charset="0"/>
              </a:rPr>
            </a:br>
            <a:r>
              <a:rPr lang="fr-FR" sz="2400" dirty="0">
                <a:solidFill>
                  <a:srgbClr val="7030A0"/>
                </a:solidFill>
                <a:latin typeface="Arial Black" pitchFamily="34" charset="0"/>
              </a:rPr>
              <a:t> </a:t>
            </a:r>
            <a:r>
              <a:rPr lang="fr-FR" sz="2400" dirty="0" smtClean="0">
                <a:solidFill>
                  <a:srgbClr val="7030A0"/>
                </a:solidFill>
                <a:latin typeface="Arial Black" pitchFamily="34" charset="0"/>
              </a:rPr>
              <a:t> thyréostimuline </a:t>
            </a:r>
            <a:r>
              <a:rPr lang="fr-FR" sz="2400" dirty="0">
                <a:solidFill>
                  <a:srgbClr val="7030A0"/>
                </a:solidFill>
                <a:latin typeface="Arial Black" pitchFamily="34" charset="0"/>
              </a:rPr>
              <a:t>(TSH), produite </a:t>
            </a:r>
            <a:r>
              <a:rPr lang="fr-FR" sz="2400" dirty="0" smtClean="0">
                <a:solidFill>
                  <a:srgbClr val="7030A0"/>
                </a:solidFill>
                <a:latin typeface="Arial Black" pitchFamily="34" charset="0"/>
              </a:rPr>
              <a:t/>
            </a:r>
            <a:br>
              <a:rPr lang="fr-FR" sz="2400" dirty="0" smtClean="0">
                <a:solidFill>
                  <a:srgbClr val="7030A0"/>
                </a:solidFill>
                <a:latin typeface="Arial Black" pitchFamily="34" charset="0"/>
              </a:rPr>
            </a:br>
            <a:r>
              <a:rPr lang="fr-FR" sz="2400" dirty="0">
                <a:solidFill>
                  <a:srgbClr val="7030A0"/>
                </a:solidFill>
                <a:latin typeface="Arial Black" pitchFamily="34" charset="0"/>
              </a:rPr>
              <a:t> </a:t>
            </a:r>
            <a:r>
              <a:rPr lang="fr-FR" sz="2400" dirty="0" smtClean="0">
                <a:solidFill>
                  <a:srgbClr val="7030A0"/>
                </a:solidFill>
                <a:latin typeface="Arial Black" pitchFamily="34" charset="0"/>
              </a:rPr>
              <a:t> par l'hypophyse (T3 et T4) </a:t>
            </a:r>
            <a:r>
              <a:rPr lang="fr-FR" sz="2400" dirty="0" smtClean="0">
                <a:solidFill>
                  <a:schemeClr val="tx1"/>
                </a:solidFill>
                <a:latin typeface="Arial Black" pitchFamily="34" charset="0"/>
              </a:rPr>
              <a:t>;  </a:t>
            </a: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a:solidFill>
                  <a:schemeClr val="tx1"/>
                </a:solidFill>
                <a:latin typeface="Arial Black" pitchFamily="34" charset="0"/>
              </a:rPr>
              <a:t/>
            </a:r>
            <a:br>
              <a:rPr lang="fr-FR" sz="2400" dirty="0">
                <a:solidFill>
                  <a:schemeClr val="tx1"/>
                </a:solidFill>
                <a:latin typeface="Arial Black" pitchFamily="34" charset="0"/>
              </a:rPr>
            </a:br>
            <a:endParaRPr lang="fr-FR" sz="2400" dirty="0">
              <a:solidFill>
                <a:schemeClr val="tx1"/>
              </a:solidFill>
              <a:latin typeface="Arial Black"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4005064"/>
            <a:ext cx="3168352" cy="27538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911080"/>
      </p:ext>
    </p:extLst>
  </p:cSld>
  <p:clrMapOvr>
    <a:masterClrMapping/>
  </p:clrMapOvr>
  <p:transition>
    <p:newsflash/>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988840"/>
            <a:ext cx="8640960" cy="1728192"/>
          </a:xfrm>
        </p:spPr>
        <p:style>
          <a:lnRef idx="3">
            <a:schemeClr val="lt1"/>
          </a:lnRef>
          <a:fillRef idx="1">
            <a:schemeClr val="accent3"/>
          </a:fillRef>
          <a:effectRef idx="1">
            <a:schemeClr val="accent3"/>
          </a:effectRef>
          <a:fontRef idx="minor">
            <a:schemeClr val="lt1"/>
          </a:fontRef>
        </p:style>
        <p:txBody>
          <a:bodyPr>
            <a:normAutofit/>
          </a:bodyPr>
          <a:lstStyle/>
          <a:p>
            <a:pPr algn="ctr"/>
            <a:r>
              <a:rPr lang="fr-FR" sz="4000" dirty="0" smtClean="0">
                <a:latin typeface="Arial Black" pitchFamily="34" charset="0"/>
              </a:rPr>
              <a:t>IV-  LES ANXIOLYTIQUES :</a:t>
            </a:r>
            <a:br>
              <a:rPr lang="fr-FR" sz="4000" dirty="0" smtClean="0">
                <a:latin typeface="Arial Black" pitchFamily="34" charset="0"/>
              </a:rPr>
            </a:br>
            <a:endParaRPr lang="fr-FR" sz="4000" dirty="0">
              <a:latin typeface="Arial Black" pitchFamily="34" charset="0"/>
            </a:endParaRPr>
          </a:p>
        </p:txBody>
      </p:sp>
    </p:spTree>
    <p:extLst>
      <p:ext uri="{BB962C8B-B14F-4D97-AF65-F5344CB8AC3E}">
        <p14:creationId xmlns:p14="http://schemas.microsoft.com/office/powerpoint/2010/main" val="2369501501"/>
      </p:ext>
    </p:extLst>
  </p:cSld>
  <p:clrMapOvr>
    <a:masterClrMapping/>
  </p:clrMapOvr>
  <p:transition>
    <p:newsflash/>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24936" cy="6322714"/>
          </a:xfrm>
        </p:spPr>
        <p:txBody>
          <a:bodyPr>
            <a:normAutofit fontScale="90000"/>
          </a:bodyPr>
          <a:lstStyle/>
          <a:p>
            <a:r>
              <a:rPr lang="fr-FR" u="sng" dirty="0" smtClean="0">
                <a:solidFill>
                  <a:srgbClr val="FF0000"/>
                </a:solidFill>
                <a:latin typeface="Arial Black" pitchFamily="34" charset="0"/>
              </a:rPr>
              <a:t>LES ANXIOLYTIQUES </a:t>
            </a:r>
            <a:r>
              <a:rPr lang="fr-FR" dirty="0" smtClean="0">
                <a:solidFill>
                  <a:schemeClr val="tx1"/>
                </a:solidFill>
                <a:latin typeface="Arial Black" pitchFamily="34" charset="0"/>
              </a:rPr>
              <a:t>sont </a:t>
            </a:r>
            <a:r>
              <a:rPr lang="fr-FR" dirty="0" smtClean="0">
                <a:solidFill>
                  <a:schemeClr val="tx1"/>
                </a:solidFill>
                <a:latin typeface="Arial Black" pitchFamily="34" charset="0"/>
              </a:rPr>
              <a:t>indiqués en cas de </a:t>
            </a:r>
            <a:r>
              <a:rPr lang="fr-FR" dirty="0" smtClean="0">
                <a:solidFill>
                  <a:srgbClr val="7030A0"/>
                </a:solidFill>
                <a:latin typeface="Arial Black" pitchFamily="34" charset="0"/>
              </a:rPr>
              <a:t>manifestations anxieuses intenses </a:t>
            </a:r>
            <a:r>
              <a:rPr lang="fr-FR" dirty="0" smtClean="0">
                <a:solidFill>
                  <a:schemeClr val="tx1"/>
                </a:solidFill>
                <a:latin typeface="Arial Black" pitchFamily="34" charset="0"/>
              </a:rPr>
              <a:t>et </a:t>
            </a:r>
            <a:r>
              <a:rPr lang="fr-FR" dirty="0" smtClean="0">
                <a:solidFill>
                  <a:srgbClr val="7030A0"/>
                </a:solidFill>
                <a:latin typeface="Arial Black" pitchFamily="34" charset="0"/>
              </a:rPr>
              <a:t>invalidantes</a:t>
            </a:r>
            <a:r>
              <a:rPr lang="fr-FR" dirty="0" smtClean="0">
                <a:solidFill>
                  <a:schemeClr val="tx1"/>
                </a:solidFill>
                <a:latin typeface="Arial Black" pitchFamily="34" charset="0"/>
              </a:rPr>
              <a:t>. On distingue plusieurs classes de médicaments anxiolytiques:</a:t>
            </a:r>
            <a:br>
              <a:rPr lang="fr-FR" dirty="0" smtClean="0">
                <a:solidFill>
                  <a:schemeClr val="tx1"/>
                </a:solidFill>
                <a:latin typeface="Arial Black" pitchFamily="34" charset="0"/>
              </a:rPr>
            </a:b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FF0000"/>
                </a:solidFill>
                <a:latin typeface="Arial Black" pitchFamily="34" charset="0"/>
              </a:rPr>
              <a:t>A</a:t>
            </a:r>
            <a:r>
              <a:rPr lang="fr-FR" dirty="0" smtClean="0">
                <a:solidFill>
                  <a:srgbClr val="7030A0"/>
                </a:solidFill>
                <a:latin typeface="Arial Black" pitchFamily="34" charset="0"/>
              </a:rPr>
              <a:t> - </a:t>
            </a:r>
            <a:r>
              <a:rPr lang="fr-FR" sz="3600" dirty="0" smtClean="0">
                <a:solidFill>
                  <a:srgbClr val="7030A0"/>
                </a:solidFill>
                <a:latin typeface="Arial Black" pitchFamily="34" charset="0"/>
              </a:rPr>
              <a:t>LES </a:t>
            </a:r>
            <a:r>
              <a:rPr lang="fr-FR" sz="3600" dirty="0" smtClean="0">
                <a:solidFill>
                  <a:srgbClr val="7030A0"/>
                </a:solidFill>
                <a:latin typeface="Arial Black" pitchFamily="34" charset="0"/>
              </a:rPr>
              <a:t>ANXIOLYTIQUES </a:t>
            </a:r>
            <a:br>
              <a:rPr lang="fr-FR" sz="3600" dirty="0" smtClean="0">
                <a:solidFill>
                  <a:srgbClr val="7030A0"/>
                </a:solidFill>
                <a:latin typeface="Arial Black" pitchFamily="34" charset="0"/>
              </a:rPr>
            </a:br>
            <a:r>
              <a:rPr lang="fr-FR" sz="3600" dirty="0">
                <a:solidFill>
                  <a:srgbClr val="7030A0"/>
                </a:solidFill>
                <a:latin typeface="Arial Black" pitchFamily="34" charset="0"/>
              </a:rPr>
              <a:t> </a:t>
            </a:r>
            <a:r>
              <a:rPr lang="fr-FR" sz="3600" dirty="0" smtClean="0">
                <a:solidFill>
                  <a:srgbClr val="7030A0"/>
                </a:solidFill>
                <a:latin typeface="Arial Black" pitchFamily="34" charset="0"/>
              </a:rPr>
              <a:t>    </a:t>
            </a:r>
            <a:r>
              <a:rPr lang="fr-FR" sz="3600" dirty="0" smtClean="0">
                <a:solidFill>
                  <a:srgbClr val="7030A0"/>
                </a:solidFill>
                <a:latin typeface="Arial Black" pitchFamily="34" charset="0"/>
              </a:rPr>
              <a:t>BENZODIAZÉPINIQUES</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rgbClr val="FF0000"/>
                </a:solidFill>
                <a:latin typeface="Arial Black" pitchFamily="34" charset="0"/>
              </a:rPr>
              <a:t> </a:t>
            </a:r>
            <a:r>
              <a:rPr lang="fr-FR" dirty="0" smtClean="0">
                <a:solidFill>
                  <a:srgbClr val="FF0000"/>
                </a:solidFill>
                <a:latin typeface="Arial Black" pitchFamily="34" charset="0"/>
              </a:rPr>
              <a:t>B</a:t>
            </a:r>
            <a:r>
              <a:rPr lang="fr-FR" dirty="0" smtClean="0">
                <a:solidFill>
                  <a:srgbClr val="7030A0"/>
                </a:solidFill>
                <a:latin typeface="Arial Black" pitchFamily="34" charset="0"/>
              </a:rPr>
              <a:t> - </a:t>
            </a:r>
            <a:r>
              <a:rPr lang="fr-FR" sz="3600" dirty="0" smtClean="0">
                <a:solidFill>
                  <a:srgbClr val="7030A0"/>
                </a:solidFill>
                <a:latin typeface="Arial Black" pitchFamily="34" charset="0"/>
              </a:rPr>
              <a:t>LES ANXIOLYTIQUES NON </a:t>
            </a:r>
            <a:br>
              <a:rPr lang="fr-FR" sz="3600" dirty="0" smtClean="0">
                <a:solidFill>
                  <a:srgbClr val="7030A0"/>
                </a:solidFill>
                <a:latin typeface="Arial Black" pitchFamily="34" charset="0"/>
              </a:rPr>
            </a:br>
            <a:r>
              <a:rPr lang="fr-FR" sz="3600" dirty="0">
                <a:solidFill>
                  <a:srgbClr val="7030A0"/>
                </a:solidFill>
                <a:latin typeface="Arial Black" pitchFamily="34" charset="0"/>
              </a:rPr>
              <a:t> </a:t>
            </a:r>
            <a:r>
              <a:rPr lang="fr-FR" sz="3600" dirty="0" smtClean="0">
                <a:solidFill>
                  <a:srgbClr val="7030A0"/>
                </a:solidFill>
                <a:latin typeface="Arial Black" pitchFamily="34" charset="0"/>
              </a:rPr>
              <a:t>    </a:t>
            </a:r>
            <a:r>
              <a:rPr lang="fr-FR" sz="3600" dirty="0" smtClean="0">
                <a:solidFill>
                  <a:srgbClr val="7030A0"/>
                </a:solidFill>
                <a:latin typeface="Arial Black" pitchFamily="34" charset="0"/>
              </a:rPr>
              <a:t>BENZODIAZÉPINIQUES</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endParaRPr lang="fr-FR" dirty="0">
              <a:solidFill>
                <a:schemeClr val="tx1"/>
              </a:solidFill>
              <a:latin typeface="Arial Black" pitchFamily="34" charset="0"/>
            </a:endParaRPr>
          </a:p>
        </p:txBody>
      </p:sp>
    </p:spTree>
    <p:extLst>
      <p:ext uri="{BB962C8B-B14F-4D97-AF65-F5344CB8AC3E}">
        <p14:creationId xmlns:p14="http://schemas.microsoft.com/office/powerpoint/2010/main" val="3509953321"/>
      </p:ext>
    </p:extLst>
  </p:cSld>
  <p:clrMapOvr>
    <a:masterClrMapping/>
  </p:clrMapOvr>
  <p:transition>
    <p:newsflash/>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712968" cy="6322714"/>
          </a:xfrm>
        </p:spPr>
        <p:txBody>
          <a:bodyPr>
            <a:normAutofit fontScale="90000"/>
          </a:bodyPr>
          <a:lstStyle/>
          <a:p>
            <a:r>
              <a:rPr lang="fr-FR" sz="2700" u="sng" dirty="0">
                <a:solidFill>
                  <a:srgbClr val="7030A0"/>
                </a:solidFill>
                <a:latin typeface="Arial Black" pitchFamily="34" charset="0"/>
              </a:rPr>
              <a:t> </a:t>
            </a:r>
            <a:r>
              <a:rPr lang="fr-FR" sz="2700" u="sng" dirty="0" smtClean="0">
                <a:solidFill>
                  <a:srgbClr val="7030A0"/>
                </a:solidFill>
                <a:latin typeface="Arial Black" pitchFamily="34" charset="0"/>
              </a:rPr>
              <a:t>A</a:t>
            </a:r>
            <a:r>
              <a:rPr lang="fr-FR" sz="2700" u="sng" dirty="0" smtClean="0">
                <a:solidFill>
                  <a:srgbClr val="7030A0"/>
                </a:solidFill>
                <a:latin typeface="Arial Black" pitchFamily="34" charset="0"/>
              </a:rPr>
              <a:t>- </a:t>
            </a:r>
            <a:r>
              <a:rPr lang="fr-FR" sz="2700" u="sng" dirty="0" smtClean="0">
                <a:solidFill>
                  <a:srgbClr val="7030A0"/>
                </a:solidFill>
                <a:latin typeface="Arial Black" pitchFamily="34" charset="0"/>
              </a:rPr>
              <a:t>LES ANXIOLYTIQUES (BENZODIAZÉPINES</a:t>
            </a:r>
            <a:r>
              <a:rPr lang="fr-FR" sz="2700" u="sng" dirty="0" smtClean="0">
                <a:solidFill>
                  <a:srgbClr val="7030A0"/>
                </a:solidFill>
                <a:latin typeface="Arial Black" pitchFamily="34" charset="0"/>
              </a:rPr>
              <a:t>) :</a:t>
            </a:r>
            <a:r>
              <a:rPr lang="fr-FR" sz="2700" u="sng" dirty="0" smtClean="0">
                <a:solidFill>
                  <a:srgbClr val="7030A0"/>
                </a:solidFill>
                <a:latin typeface="Arial Black" pitchFamily="34" charset="0"/>
              </a:rPr>
              <a:t/>
            </a:r>
            <a:br>
              <a:rPr lang="fr-FR" sz="2700" u="sng" dirty="0" smtClean="0">
                <a:solidFill>
                  <a:srgbClr val="7030A0"/>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rgbClr val="FF0000"/>
                </a:solidFill>
                <a:latin typeface="Arial Black" pitchFamily="34" charset="0"/>
              </a:rPr>
              <a:t>les benzodiazépines </a:t>
            </a:r>
            <a:r>
              <a:rPr lang="fr-FR" dirty="0" smtClean="0">
                <a:solidFill>
                  <a:schemeClr val="tx1"/>
                </a:solidFill>
                <a:latin typeface="Arial Black" pitchFamily="34" charset="0"/>
              </a:rPr>
              <a:t>constituent la classe principale des anxiolytiques. Elles facilitent la transmission </a:t>
            </a:r>
            <a:r>
              <a:rPr lang="fr-FR" b="1" dirty="0" smtClean="0">
                <a:solidFill>
                  <a:srgbClr val="7030A0"/>
                </a:solidFill>
                <a:latin typeface="Arial Black" pitchFamily="34" charset="0"/>
              </a:rPr>
              <a:t>GABAergique</a:t>
            </a:r>
            <a:r>
              <a:rPr lang="fr-FR" b="1" dirty="0" smtClean="0">
                <a:solidFill>
                  <a:schemeClr val="tx1"/>
                </a:solidFill>
                <a:latin typeface="Arial Black" pitchFamily="34" charset="0"/>
              </a:rPr>
              <a:t> </a:t>
            </a:r>
            <a:r>
              <a:rPr lang="fr-FR" b="1" dirty="0" smtClean="0">
                <a:solidFill>
                  <a:srgbClr val="7030A0"/>
                </a:solidFill>
                <a:latin typeface="Arial Black" pitchFamily="34" charset="0"/>
              </a:rPr>
              <a:t>(Gamma </a:t>
            </a:r>
            <a:r>
              <a:rPr lang="fr-FR" dirty="0" err="1" smtClean="0">
                <a:solidFill>
                  <a:srgbClr val="7030A0"/>
                </a:solidFill>
                <a:latin typeface="Arial Black" pitchFamily="34" charset="0"/>
              </a:rPr>
              <a:t>aminobutyrique</a:t>
            </a:r>
            <a:r>
              <a:rPr lang="fr-FR" dirty="0" smtClean="0">
                <a:solidFill>
                  <a:srgbClr val="7030A0"/>
                </a:solidFill>
                <a:latin typeface="Arial Black" pitchFamily="34" charset="0"/>
              </a:rPr>
              <a:t> acide) </a:t>
            </a:r>
            <a:r>
              <a:rPr lang="fr-FR" dirty="0" smtClean="0">
                <a:solidFill>
                  <a:schemeClr val="tx1"/>
                </a:solidFill>
                <a:latin typeface="Arial Black" pitchFamily="34" charset="0"/>
              </a:rPr>
              <a:t>et </a:t>
            </a:r>
            <a:r>
              <a:rPr lang="fr-FR" dirty="0" smtClean="0">
                <a:solidFill>
                  <a:schemeClr val="tx1"/>
                </a:solidFill>
                <a:latin typeface="Arial Black" pitchFamily="34" charset="0"/>
              </a:rPr>
              <a:t>permettent de diminuer l’hyperexcitabilité neuronale associée à l’anxiété. Cette propriété leur confère des effets :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a:t>
            </a:r>
            <a:r>
              <a:rPr lang="fr-FR" dirty="0" smtClean="0">
                <a:solidFill>
                  <a:srgbClr val="00B050"/>
                </a:solidFill>
                <a:latin typeface="Arial Black" pitchFamily="34" charset="0"/>
              </a:rPr>
              <a:t>* </a:t>
            </a:r>
            <a:r>
              <a:rPr lang="fr-FR" dirty="0" smtClean="0">
                <a:solidFill>
                  <a:srgbClr val="00B050"/>
                </a:solidFill>
                <a:latin typeface="Arial Black" pitchFamily="34" charset="0"/>
              </a:rPr>
              <a:t>Anxiolytiques; </a:t>
            </a:r>
            <a:r>
              <a:rPr lang="fr-FR" dirty="0" smtClean="0">
                <a:solidFill>
                  <a:srgbClr val="00B050"/>
                </a:solidFill>
                <a:latin typeface="Arial Black" pitchFamily="34" charset="0"/>
              </a:rPr>
              <a:t/>
            </a:r>
            <a:br>
              <a:rPr lang="fr-FR" dirty="0" smtClean="0">
                <a:solidFill>
                  <a:srgbClr val="00B050"/>
                </a:solidFill>
                <a:latin typeface="Arial Black" pitchFamily="34" charset="0"/>
              </a:rPr>
            </a:br>
            <a:r>
              <a:rPr lang="fr-FR" dirty="0">
                <a:solidFill>
                  <a:srgbClr val="00B050"/>
                </a:solidFill>
                <a:latin typeface="Arial Black" pitchFamily="34" charset="0"/>
              </a:rPr>
              <a:t> </a:t>
            </a:r>
            <a:r>
              <a:rPr lang="fr-FR" dirty="0" smtClean="0">
                <a:solidFill>
                  <a:srgbClr val="00B050"/>
                </a:solidFill>
                <a:latin typeface="Arial Black" pitchFamily="34" charset="0"/>
              </a:rPr>
              <a:t>   * Sédatifs; </a:t>
            </a:r>
            <a:br>
              <a:rPr lang="fr-FR" dirty="0" smtClean="0">
                <a:solidFill>
                  <a:srgbClr val="00B050"/>
                </a:solidFill>
                <a:latin typeface="Arial Black" pitchFamily="34" charset="0"/>
              </a:rPr>
            </a:br>
            <a:r>
              <a:rPr lang="fr-FR" dirty="0">
                <a:solidFill>
                  <a:srgbClr val="00B050"/>
                </a:solidFill>
                <a:latin typeface="Arial Black" pitchFamily="34" charset="0"/>
              </a:rPr>
              <a:t> </a:t>
            </a:r>
            <a:r>
              <a:rPr lang="fr-FR" dirty="0" smtClean="0">
                <a:solidFill>
                  <a:srgbClr val="00B050"/>
                </a:solidFill>
                <a:latin typeface="Arial Black" pitchFamily="34" charset="0"/>
              </a:rPr>
              <a:t>   * </a:t>
            </a:r>
            <a:r>
              <a:rPr lang="fr-FR" dirty="0" smtClean="0">
                <a:solidFill>
                  <a:srgbClr val="00B050"/>
                </a:solidFill>
                <a:latin typeface="Arial Black" pitchFamily="34" charset="0"/>
              </a:rPr>
              <a:t>Anticonvulsifs;</a:t>
            </a:r>
            <a:r>
              <a:rPr lang="fr-FR" dirty="0" smtClean="0">
                <a:solidFill>
                  <a:srgbClr val="00B050"/>
                </a:solidFill>
                <a:latin typeface="Arial Black" pitchFamily="34" charset="0"/>
              </a:rPr>
              <a:t/>
            </a:r>
            <a:br>
              <a:rPr lang="fr-FR" dirty="0" smtClean="0">
                <a:solidFill>
                  <a:srgbClr val="00B050"/>
                </a:solidFill>
                <a:latin typeface="Arial Black" pitchFamily="34" charset="0"/>
              </a:rPr>
            </a:br>
            <a:r>
              <a:rPr lang="fr-FR" dirty="0">
                <a:solidFill>
                  <a:srgbClr val="00B050"/>
                </a:solidFill>
                <a:latin typeface="Arial Black" pitchFamily="34" charset="0"/>
              </a:rPr>
              <a:t> </a:t>
            </a:r>
            <a:r>
              <a:rPr lang="fr-FR" dirty="0" smtClean="0">
                <a:solidFill>
                  <a:srgbClr val="00B050"/>
                </a:solidFill>
                <a:latin typeface="Arial Black" pitchFamily="34" charset="0"/>
              </a:rPr>
              <a:t>   * Myorelaxant;</a:t>
            </a:r>
            <a:br>
              <a:rPr lang="fr-FR" dirty="0" smtClean="0">
                <a:solidFill>
                  <a:srgbClr val="00B050"/>
                </a:solidFill>
                <a:latin typeface="Arial Black" pitchFamily="34" charset="0"/>
              </a:rPr>
            </a:br>
            <a:r>
              <a:rPr lang="fr-FR" dirty="0">
                <a:solidFill>
                  <a:srgbClr val="00B050"/>
                </a:solidFill>
                <a:latin typeface="Arial Black" pitchFamily="34" charset="0"/>
              </a:rPr>
              <a:t> </a:t>
            </a:r>
            <a:r>
              <a:rPr lang="fr-FR" dirty="0" smtClean="0">
                <a:solidFill>
                  <a:srgbClr val="00B050"/>
                </a:solidFill>
                <a:latin typeface="Arial Black" pitchFamily="34" charset="0"/>
              </a:rPr>
              <a:t>   </a:t>
            </a:r>
            <a:r>
              <a:rPr lang="fr-FR" dirty="0" smtClean="0">
                <a:solidFill>
                  <a:srgbClr val="00B050"/>
                </a:solidFill>
                <a:latin typeface="Arial Black" pitchFamily="34" charset="0"/>
              </a:rPr>
              <a:t>* Amnésiants;</a:t>
            </a:r>
            <a:r>
              <a:rPr lang="fr-FR" dirty="0" smtClean="0">
                <a:solidFill>
                  <a:srgbClr val="00B050"/>
                </a:solidFill>
                <a:latin typeface="Arial Black" pitchFamily="34" charset="0"/>
              </a:rPr>
              <a:t/>
            </a:r>
            <a:br>
              <a:rPr lang="fr-FR" dirty="0" smtClean="0">
                <a:solidFill>
                  <a:srgbClr val="00B050"/>
                </a:solidFill>
                <a:latin typeface="Arial Black" pitchFamily="34" charset="0"/>
              </a:rPr>
            </a:br>
            <a:r>
              <a:rPr lang="fr-FR" dirty="0">
                <a:solidFill>
                  <a:srgbClr val="00B050"/>
                </a:solidFill>
                <a:latin typeface="Arial Black" pitchFamily="34" charset="0"/>
              </a:rPr>
              <a:t> </a:t>
            </a:r>
            <a:r>
              <a:rPr lang="fr-FR" dirty="0" smtClean="0">
                <a:solidFill>
                  <a:srgbClr val="00B050"/>
                </a:solidFill>
                <a:latin typeface="Arial Black" pitchFamily="34" charset="0"/>
              </a:rPr>
              <a:t>   * </a:t>
            </a:r>
            <a:r>
              <a:rPr lang="fr-FR" dirty="0" smtClean="0">
                <a:solidFill>
                  <a:srgbClr val="00B050"/>
                </a:solidFill>
                <a:latin typeface="Arial Black" pitchFamily="34" charset="0"/>
              </a:rPr>
              <a:t>Orexygène.   </a:t>
            </a:r>
            <a:endParaRPr lang="fr-FR" dirty="0">
              <a:solidFill>
                <a:srgbClr val="00B05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3789040"/>
            <a:ext cx="3528392"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879016"/>
      </p:ext>
    </p:extLst>
  </p:cSld>
  <p:clrMapOvr>
    <a:masterClrMapping/>
  </p:clrMapOvr>
  <p:transition>
    <p:newsflash/>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394722"/>
          </a:xfrm>
        </p:spPr>
        <p:txBody>
          <a:bodyPr>
            <a:normAutofit fontScale="90000"/>
          </a:bodyPr>
          <a:lstStyle/>
          <a:p>
            <a:r>
              <a:rPr lang="fr-FR" dirty="0" smtClean="0">
                <a:solidFill>
                  <a:srgbClr val="FF0000"/>
                </a:solidFill>
                <a:latin typeface="Arial Black" pitchFamily="34" charset="0"/>
              </a:rPr>
              <a:t>IV.I- </a:t>
            </a:r>
            <a:r>
              <a:rPr lang="fr-FR" sz="2700" dirty="0" smtClean="0">
                <a:solidFill>
                  <a:srgbClr val="FF0000"/>
                </a:solidFill>
                <a:latin typeface="Arial Black" pitchFamily="34" charset="0"/>
              </a:rPr>
              <a:t>LES PRINCIPALES MOLÉCULES DE BENZODIAZÉPINES SONT </a:t>
            </a:r>
            <a:r>
              <a:rPr lang="fr-FR" dirty="0" smtClean="0">
                <a:solidFill>
                  <a:srgbClr val="FF0000"/>
                </a:solidFill>
                <a:latin typeface="Arial Black" pitchFamily="34" charset="0"/>
              </a:rPr>
              <a:t>: </a:t>
            </a:r>
            <a:br>
              <a:rPr lang="fr-FR" dirty="0" smtClean="0">
                <a:solidFill>
                  <a:srgbClr val="FF0000"/>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7030A0"/>
                </a:solidFill>
                <a:latin typeface="Arial Black" pitchFamily="34" charset="0"/>
              </a:rPr>
              <a:t>OXAZÉPAM</a:t>
            </a:r>
            <a:r>
              <a:rPr lang="fr-FR" dirty="0" smtClean="0">
                <a:solidFill>
                  <a:schemeClr val="tx1"/>
                </a:solidFill>
                <a:latin typeface="Arial Black" pitchFamily="34" charset="0"/>
              </a:rPr>
              <a:t>     (SERESTA®)</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7030A0"/>
                </a:solidFill>
                <a:latin typeface="Arial Black" pitchFamily="34" charset="0"/>
              </a:rPr>
              <a:t>LORAZÉPAM</a:t>
            </a:r>
            <a:r>
              <a:rPr lang="fr-FR" dirty="0" smtClean="0">
                <a:solidFill>
                  <a:schemeClr val="tx1"/>
                </a:solidFill>
                <a:latin typeface="Arial Black" pitchFamily="34" charset="0"/>
              </a:rPr>
              <a:t> </a:t>
            </a:r>
            <a:r>
              <a:rPr lang="fr-FR" dirty="0" smtClean="0">
                <a:solidFill>
                  <a:schemeClr val="tx1"/>
                </a:solidFill>
                <a:latin typeface="Arial Black" pitchFamily="34" charset="0"/>
              </a:rPr>
              <a:t>  (TEMESTA®)</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7030A0"/>
                </a:solidFill>
                <a:latin typeface="Arial Black" pitchFamily="34" charset="0"/>
              </a:rPr>
              <a:t>ALPRAZOLAM</a:t>
            </a:r>
            <a:r>
              <a:rPr lang="fr-FR" dirty="0" smtClean="0">
                <a:solidFill>
                  <a:schemeClr val="tx1"/>
                </a:solidFill>
                <a:latin typeface="Arial Black" pitchFamily="34" charset="0"/>
              </a:rPr>
              <a:t> </a:t>
            </a:r>
            <a:r>
              <a:rPr lang="fr-FR" dirty="0" smtClean="0">
                <a:solidFill>
                  <a:schemeClr val="tx1"/>
                </a:solidFill>
                <a:latin typeface="Arial Black" pitchFamily="34" charset="0"/>
              </a:rPr>
              <a:t>(XANAX®)</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7030A0"/>
                </a:solidFill>
                <a:latin typeface="Arial Black" pitchFamily="34" charset="0"/>
              </a:rPr>
              <a:t>DIAZÉPAM</a:t>
            </a:r>
            <a:r>
              <a:rPr lang="fr-FR" dirty="0" smtClean="0">
                <a:solidFill>
                  <a:schemeClr val="tx1"/>
                </a:solidFill>
                <a:latin typeface="Arial Black" pitchFamily="34" charset="0"/>
              </a:rPr>
              <a:t>       </a:t>
            </a:r>
            <a:r>
              <a:rPr lang="fr-FR" dirty="0" smtClean="0">
                <a:solidFill>
                  <a:schemeClr val="tx1"/>
                </a:solidFill>
                <a:latin typeface="Arial Black" pitchFamily="34" charset="0"/>
              </a:rPr>
              <a:t>(VALIUM®) </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t/>
            </a:r>
            <a:br>
              <a:rPr lang="fr-FR" dirty="0" smtClean="0"/>
            </a:br>
            <a:endParaRPr lang="fr-F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702012"/>
            <a:ext cx="3600400" cy="212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796" y="1306210"/>
            <a:ext cx="3168352"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4798643"/>
            <a:ext cx="3888432"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8960" y="3075546"/>
            <a:ext cx="3471512" cy="1626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461396"/>
      </p:ext>
    </p:extLst>
  </p:cSld>
  <p:clrMapOvr>
    <a:masterClrMapping/>
  </p:clrMapOvr>
  <p:transition>
    <p:newsflash/>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8568951" cy="6624736"/>
          </a:xfrm>
        </p:spPr>
        <p:txBody>
          <a:bodyPr>
            <a:normAutofit fontScale="90000"/>
          </a:bodyPr>
          <a:lstStyle/>
          <a:p>
            <a:r>
              <a:rPr lang="fr-FR" sz="2700" u="sng" dirty="0" smtClean="0">
                <a:solidFill>
                  <a:srgbClr val="FF0000"/>
                </a:solidFill>
                <a:latin typeface="Arial Black" pitchFamily="34" charset="0"/>
              </a:rPr>
              <a:t>IV.II- </a:t>
            </a:r>
            <a:r>
              <a:rPr lang="fr-FR" sz="2700" u="sng" dirty="0" smtClean="0">
                <a:solidFill>
                  <a:srgbClr val="FF0000"/>
                </a:solidFill>
                <a:latin typeface="Arial Black" pitchFamily="34" charset="0"/>
              </a:rPr>
              <a:t>LES PRINCIPALES INDICATIONS SONT </a:t>
            </a:r>
            <a:r>
              <a:rPr lang="fr-FR" u="sng" dirty="0" smtClean="0">
                <a:solidFill>
                  <a:srgbClr val="FF0000"/>
                </a:solidFill>
                <a:latin typeface="Arial Black" pitchFamily="34" charset="0"/>
              </a:rPr>
              <a:t>: </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Traitement symptomatique des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a:t>
            </a:r>
            <a:r>
              <a:rPr lang="fr-FR" dirty="0" smtClean="0">
                <a:solidFill>
                  <a:srgbClr val="7030A0"/>
                </a:solidFill>
                <a:latin typeface="Arial Black" pitchFamily="34" charset="0"/>
              </a:rPr>
              <a:t>manifestations anxieuses intenses </a:t>
            </a:r>
            <a:r>
              <a:rPr lang="fr-FR" dirty="0" smtClean="0">
                <a:solidFill>
                  <a:schemeClr val="tx1"/>
                </a:solidFill>
                <a:latin typeface="Arial Black" pitchFamily="34" charset="0"/>
              </a:rPr>
              <a:t>et/ou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invalidantes.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chemeClr val="tx1"/>
                </a:solidFill>
                <a:latin typeface="Arial Black" pitchFamily="34" charset="0"/>
              </a:rPr>
              <a:t>Traitement préventif dans le cadre du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a:t>
            </a:r>
            <a:r>
              <a:rPr lang="fr-FR" dirty="0" smtClean="0">
                <a:solidFill>
                  <a:srgbClr val="7030A0"/>
                </a:solidFill>
                <a:latin typeface="Arial Black" pitchFamily="34" charset="0"/>
              </a:rPr>
              <a:t>sevrage de l’alcool</a:t>
            </a:r>
            <a:r>
              <a:rPr lang="fr-FR" dirty="0" smtClean="0">
                <a:solidFill>
                  <a:schemeClr val="tx1"/>
                </a:solidFill>
                <a:latin typeface="Arial Black" pitchFamily="34" charset="0"/>
              </a:rPr>
              <a:t>.</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chemeClr val="tx1"/>
                </a:solidFill>
                <a:latin typeface="Arial Black" pitchFamily="34" charset="0"/>
              </a:rPr>
              <a:t>Traitement des </a:t>
            </a:r>
            <a:r>
              <a:rPr lang="fr-FR" dirty="0" smtClean="0">
                <a:solidFill>
                  <a:srgbClr val="7030A0"/>
                </a:solidFill>
                <a:latin typeface="Arial Black" pitchFamily="34" charset="0"/>
              </a:rPr>
              <a:t>crises convulsives </a:t>
            </a:r>
            <a:r>
              <a:rPr lang="fr-FR" dirty="0" smtClean="0">
                <a:solidFill>
                  <a:schemeClr val="tx1"/>
                </a:solidFill>
                <a:latin typeface="Arial Black" pitchFamily="34" charset="0"/>
              </a:rPr>
              <a:t>et des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a:t>
            </a:r>
            <a:r>
              <a:rPr lang="fr-FR" dirty="0" smtClean="0">
                <a:solidFill>
                  <a:srgbClr val="7030A0"/>
                </a:solidFill>
                <a:latin typeface="Arial Black" pitchFamily="34" charset="0"/>
              </a:rPr>
              <a:t>épilepsies</a:t>
            </a:r>
            <a:r>
              <a:rPr lang="fr-FR" dirty="0" smtClean="0">
                <a:solidFill>
                  <a:schemeClr val="tx1"/>
                </a:solidFill>
                <a:latin typeface="Arial Black" pitchFamily="34" charset="0"/>
              </a:rPr>
              <a:t>.</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chemeClr val="tx1"/>
                </a:solidFill>
                <a:latin typeface="Arial Black" pitchFamily="34" charset="0"/>
              </a:rPr>
              <a:t>Douleurs</a:t>
            </a:r>
            <a:r>
              <a:rPr lang="fr-FR" dirty="0" smtClean="0">
                <a:solidFill>
                  <a:srgbClr val="7030A0"/>
                </a:solidFill>
                <a:latin typeface="Arial Black" pitchFamily="34" charset="0"/>
              </a:rPr>
              <a:t> neuropathiques</a:t>
            </a:r>
            <a:r>
              <a:rPr lang="fr-FR" dirty="0" smtClean="0">
                <a:solidFill>
                  <a:schemeClr val="tx1"/>
                </a:solidFill>
                <a:latin typeface="Arial Black" pitchFamily="34" charset="0"/>
              </a:rPr>
              <a:t>. </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t/>
            </a:r>
            <a:br>
              <a:rPr lang="fr-FR" dirty="0" smtClean="0"/>
            </a:br>
            <a:endParaRPr lang="fr-F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4221088"/>
            <a:ext cx="4608512" cy="219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7533504"/>
      </p:ext>
    </p:extLst>
  </p:cSld>
  <p:clrMapOvr>
    <a:masterClrMapping/>
  </p:clrMapOvr>
  <p:transition>
    <p:newsfla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88640"/>
            <a:ext cx="8401080" cy="3946450"/>
          </a:xfrm>
        </p:spPr>
        <p:txBody>
          <a:bodyPr>
            <a:normAutofit fontScale="90000"/>
          </a:bodyPr>
          <a:lstStyle/>
          <a:p>
            <a:pPr algn="ctr"/>
            <a:r>
              <a:rPr lang="fr-FR" sz="2700" b="1" dirty="0" smtClean="0"/>
              <a:t/>
            </a:r>
            <a:br>
              <a:rPr lang="fr-FR" sz="2700" b="1" dirty="0" smtClean="0"/>
            </a:br>
            <a:r>
              <a:rPr lang="fr-FR" sz="2700" b="1" dirty="0" smtClean="0">
                <a:solidFill>
                  <a:srgbClr val="FF0000"/>
                </a:solidFill>
                <a:latin typeface="Arial Black" pitchFamily="34" charset="0"/>
              </a:rPr>
              <a:t>1935</a:t>
            </a:r>
            <a:r>
              <a:rPr lang="fr-FR" sz="2700" b="1" dirty="0" smtClean="0">
                <a:latin typeface="Arial Black" pitchFamily="34" charset="0"/>
              </a:rPr>
              <a:t>: </a:t>
            </a:r>
            <a:r>
              <a:rPr lang="fr-FR" sz="2700" b="1" dirty="0" smtClean="0">
                <a:solidFill>
                  <a:schemeClr val="tx1"/>
                </a:solidFill>
                <a:latin typeface="Arial Black" pitchFamily="34" charset="0"/>
              </a:rPr>
              <a:t>Frederick Grant Banting</a:t>
            </a:r>
            <a:r>
              <a:rPr lang="fr-FR" sz="2700" dirty="0" smtClean="0">
                <a:solidFill>
                  <a:schemeClr val="tx1"/>
                </a:solidFill>
                <a:latin typeface="Arial Black" pitchFamily="34" charset="0"/>
              </a:rPr>
              <a:t> avec l'aide de </a:t>
            </a:r>
            <a:r>
              <a:rPr lang="fr-FR" sz="2700" b="1" dirty="0" smtClean="0">
                <a:solidFill>
                  <a:schemeClr val="tx1"/>
                </a:solidFill>
                <a:latin typeface="Arial Black" pitchFamily="34" charset="0"/>
              </a:rPr>
              <a:t>Charles Best</a:t>
            </a:r>
            <a:r>
              <a:rPr lang="fr-FR" sz="2700" dirty="0" smtClean="0">
                <a:solidFill>
                  <a:schemeClr val="tx1"/>
                </a:solidFill>
                <a:latin typeface="Arial Black" pitchFamily="34" charset="0"/>
              </a:rPr>
              <a:t> un étudiant en médecine                et de </a:t>
            </a:r>
            <a:r>
              <a:rPr lang="fr-FR" sz="2700" b="1" dirty="0" smtClean="0">
                <a:solidFill>
                  <a:schemeClr val="tx1"/>
                </a:solidFill>
                <a:latin typeface="Arial Black" pitchFamily="34" charset="0"/>
              </a:rPr>
              <a:t>J. B. </a:t>
            </a:r>
            <a:r>
              <a:rPr lang="fr-FR" sz="2700" b="1" dirty="0" err="1" smtClean="0">
                <a:solidFill>
                  <a:schemeClr val="tx1"/>
                </a:solidFill>
                <a:latin typeface="Arial Black" pitchFamily="34" charset="0"/>
              </a:rPr>
              <a:t>Collip</a:t>
            </a:r>
            <a:r>
              <a:rPr lang="fr-FR" sz="2700" dirty="0" smtClean="0">
                <a:solidFill>
                  <a:schemeClr val="tx1"/>
                </a:solidFill>
                <a:latin typeface="Arial Black" pitchFamily="34" charset="0"/>
              </a:rPr>
              <a:t> un chimiste Découvrent </a:t>
            </a:r>
            <a:r>
              <a:rPr lang="fr-FR" sz="3100" b="1" dirty="0" smtClean="0">
                <a:solidFill>
                  <a:srgbClr val="FF0000"/>
                </a:solidFill>
                <a:latin typeface="Arial Black" pitchFamily="34" charset="0"/>
              </a:rPr>
              <a:t>L’insuline</a:t>
            </a:r>
            <a:r>
              <a:rPr lang="fr-FR" sz="2700" dirty="0">
                <a:latin typeface="Arial Black" pitchFamily="34" charset="0"/>
              </a:rPr>
              <a:t> </a:t>
            </a:r>
            <a:r>
              <a:rPr lang="fr-FR" sz="2700" dirty="0" smtClean="0">
                <a:latin typeface="Arial Black" pitchFamily="34" charset="0"/>
              </a:rPr>
              <a:t>,</a:t>
            </a:r>
            <a:r>
              <a:rPr lang="fr-FR" sz="2700" dirty="0" smtClean="0">
                <a:solidFill>
                  <a:schemeClr val="tx1"/>
                </a:solidFill>
                <a:latin typeface="Arial Black" pitchFamily="34" charset="0"/>
              </a:rPr>
              <a:t>utilisée pour la première fois comme médicament </a:t>
            </a:r>
            <a:r>
              <a:rPr lang="fr-FR" sz="2700" b="1" dirty="0" smtClean="0">
                <a:solidFill>
                  <a:srgbClr val="0070C0"/>
                </a:solidFill>
                <a:latin typeface="Arial Black" pitchFamily="34" charset="0"/>
              </a:rPr>
              <a:t>hypoglycémiant</a:t>
            </a:r>
            <a:r>
              <a:rPr lang="fr-FR" sz="2700" dirty="0" smtClean="0">
                <a:latin typeface="Arial Black" pitchFamily="34" charset="0"/>
              </a:rPr>
              <a:t>. </a:t>
            </a:r>
            <a:br>
              <a:rPr lang="fr-FR" sz="2700" dirty="0" smtClean="0">
                <a:latin typeface="Arial Black" pitchFamily="34" charset="0"/>
              </a:rPr>
            </a:br>
            <a:r>
              <a:rPr lang="fr-FR" sz="2700" dirty="0">
                <a:latin typeface="Arial Black" pitchFamily="34" charset="0"/>
              </a:rPr>
              <a:t/>
            </a:r>
            <a:br>
              <a:rPr lang="fr-FR" sz="2700" dirty="0">
                <a:latin typeface="Arial Black" pitchFamily="34" charset="0"/>
              </a:rPr>
            </a:br>
            <a:r>
              <a:rPr lang="fr-FR" sz="2700" dirty="0" smtClean="0"/>
              <a:t/>
            </a:r>
            <a:br>
              <a:rPr lang="fr-FR" sz="2700" dirty="0" smtClean="0"/>
            </a:br>
            <a:r>
              <a:rPr lang="fr-FR" sz="2700" dirty="0"/>
              <a:t/>
            </a:r>
            <a:br>
              <a:rPr lang="fr-FR" sz="2700" dirty="0"/>
            </a:br>
            <a:r>
              <a:rPr lang="en-US" b="1" dirty="0" smtClean="0"/>
              <a:t/>
            </a:r>
            <a:br>
              <a:rPr lang="en-US" b="1" dirty="0" smtClean="0"/>
            </a:br>
            <a:endParaRPr lang="en-US" dirty="0"/>
          </a:p>
        </p:txBody>
      </p:sp>
      <p:pic>
        <p:nvPicPr>
          <p:cNvPr id="1026" name="Picture 2" descr="C:\Users\TOSHIBA\Desktop\thumb-l-insuline---histoire-d-une-decouverte-4229.gif"/>
          <p:cNvPicPr>
            <a:picLocks noChangeAspect="1" noChangeArrowheads="1"/>
          </p:cNvPicPr>
          <p:nvPr/>
        </p:nvPicPr>
        <p:blipFill>
          <a:blip r:embed="rId2" cstate="print"/>
          <a:srcRect/>
          <a:stretch>
            <a:fillRect/>
          </a:stretch>
        </p:blipFill>
        <p:spPr bwMode="auto">
          <a:xfrm>
            <a:off x="2334444" y="2276872"/>
            <a:ext cx="4325788" cy="1515651"/>
          </a:xfrm>
          <a:prstGeom prst="rect">
            <a:avLst/>
          </a:prstGeom>
          <a:noFill/>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005064"/>
            <a:ext cx="18669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4014192"/>
            <a:ext cx="182880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4118967"/>
            <a:ext cx="19050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0"/>
            <a:ext cx="8496944" cy="6597352"/>
          </a:xfrm>
        </p:spPr>
        <p:txBody>
          <a:bodyPr>
            <a:normAutofit fontScale="90000"/>
          </a:bodyPr>
          <a:lstStyle/>
          <a:p>
            <a:pPr algn="ctr">
              <a:tabLst>
                <a:tab pos="1528763" algn="l"/>
              </a:tabLst>
            </a:pPr>
            <a:r>
              <a:rPr lang="fr-FR" u="sng" dirty="0" smtClean="0">
                <a:solidFill>
                  <a:srgbClr val="FF0000"/>
                </a:solidFill>
                <a:latin typeface="Arial Black" pitchFamily="34" charset="0"/>
              </a:rPr>
              <a:t>IV.III- </a:t>
            </a:r>
            <a:r>
              <a:rPr lang="fr-FR" u="sng" dirty="0" smtClean="0">
                <a:solidFill>
                  <a:srgbClr val="FF0000"/>
                </a:solidFill>
                <a:latin typeface="Arial Black" pitchFamily="34" charset="0"/>
              </a:rPr>
              <a:t>CONTRE-INDICATIONS ET INTERACTIONS MÉDICAMENTEUSES</a:t>
            </a:r>
            <a:r>
              <a:rPr lang="fr-FR" dirty="0" smtClean="0">
                <a:solidFill>
                  <a:srgbClr val="FF0000"/>
                </a:solidFill>
                <a:latin typeface="Arial Black" pitchFamily="34" charset="0"/>
              </a:rPr>
              <a:t>: </a:t>
            </a:r>
            <a:br>
              <a:rPr lang="fr-FR" dirty="0" smtClean="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a:solidFill>
                  <a:srgbClr val="FF0000"/>
                </a:solidFill>
                <a:latin typeface="Arial Black" pitchFamily="34" charset="0"/>
              </a:rPr>
              <a:t/>
            </a:r>
            <a:br>
              <a:rPr lang="fr-FR" dirty="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a:solidFill>
                  <a:srgbClr val="FF0000"/>
                </a:solidFill>
                <a:latin typeface="Arial Black" pitchFamily="34" charset="0"/>
              </a:rPr>
              <a:t/>
            </a:r>
            <a:br>
              <a:rPr lang="fr-FR" dirty="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a:solidFill>
                  <a:srgbClr val="FF0000"/>
                </a:solidFill>
                <a:latin typeface="Arial Black" pitchFamily="34" charset="0"/>
              </a:rPr>
              <a:t/>
            </a:r>
            <a:br>
              <a:rPr lang="fr-FR" dirty="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a:solidFill>
                  <a:srgbClr val="FF0000"/>
                </a:solidFill>
                <a:latin typeface="Arial Black" pitchFamily="34" charset="0"/>
              </a:rPr>
              <a:t/>
            </a:r>
            <a:br>
              <a:rPr lang="fr-FR" dirty="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a:solidFill>
                  <a:srgbClr val="FF0000"/>
                </a:solidFill>
                <a:latin typeface="Arial Black" pitchFamily="34" charset="0"/>
              </a:rPr>
              <a:t/>
            </a:r>
            <a:br>
              <a:rPr lang="fr-FR" dirty="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endParaRPr lang="fr-FR" dirty="0">
              <a:solidFill>
                <a:srgbClr val="FF0000"/>
              </a:solidFill>
              <a:latin typeface="Arial Black" pitchFamily="34" charset="0"/>
            </a:endParaRPr>
          </a:p>
        </p:txBody>
      </p:sp>
      <p:graphicFrame>
        <p:nvGraphicFramePr>
          <p:cNvPr id="3" name="Tableau 2"/>
          <p:cNvGraphicFramePr>
            <a:graphicFrameLocks noGrp="1"/>
          </p:cNvGraphicFramePr>
          <p:nvPr>
            <p:extLst>
              <p:ext uri="{D42A27DB-BD31-4B8C-83A1-F6EECF244321}">
                <p14:modId xmlns:p14="http://schemas.microsoft.com/office/powerpoint/2010/main" val="2818594125"/>
              </p:ext>
            </p:extLst>
          </p:nvPr>
        </p:nvGraphicFramePr>
        <p:xfrm>
          <a:off x="251520" y="1412776"/>
          <a:ext cx="8424936" cy="5460442"/>
        </p:xfrm>
        <a:graphic>
          <a:graphicData uri="http://schemas.openxmlformats.org/drawingml/2006/table">
            <a:tbl>
              <a:tblPr firstRow="1" bandRow="1">
                <a:tableStyleId>{5C22544A-7EE6-4342-B048-85BDC9FD1C3A}</a:tableStyleId>
              </a:tblPr>
              <a:tblGrid>
                <a:gridCol w="4212468"/>
                <a:gridCol w="4212468"/>
              </a:tblGrid>
              <a:tr h="624862">
                <a:tc>
                  <a:txBody>
                    <a:bodyPr/>
                    <a:lstStyle/>
                    <a:p>
                      <a:pPr algn="ctr"/>
                      <a:r>
                        <a:rPr lang="fr-FR" dirty="0" smtClean="0">
                          <a:solidFill>
                            <a:schemeClr val="tx1"/>
                          </a:solidFill>
                        </a:rPr>
                        <a:t>CONTRE INDICATIONS ABSOLUES</a:t>
                      </a:r>
                      <a:endParaRPr lang="fr-FR" dirty="0">
                        <a:solidFill>
                          <a:schemeClr val="tx1"/>
                        </a:solidFill>
                      </a:endParaRPr>
                    </a:p>
                  </a:txBody>
                  <a:tcPr>
                    <a:lnB w="12700" cap="flat" cmpd="sng" algn="ctr">
                      <a:solidFill>
                        <a:schemeClr val="tx1"/>
                      </a:solidFill>
                      <a:prstDash val="solid"/>
                      <a:round/>
                      <a:headEnd type="none" w="med" len="med"/>
                      <a:tailEnd type="none" w="med" len="med"/>
                    </a:lnB>
                  </a:tcPr>
                </a:tc>
                <a:tc>
                  <a:txBody>
                    <a:bodyPr/>
                    <a:lstStyle/>
                    <a:p>
                      <a:pPr algn="ctr"/>
                      <a:r>
                        <a:rPr lang="fr-FR" dirty="0" smtClean="0">
                          <a:solidFill>
                            <a:schemeClr val="tx1"/>
                          </a:solidFill>
                        </a:rPr>
                        <a:t>CONTRE INDICATIONS RELATIVES</a:t>
                      </a:r>
                      <a:endParaRPr lang="fr-FR" dirty="0">
                        <a:solidFill>
                          <a:schemeClr val="tx1"/>
                        </a:solidFill>
                      </a:endParaRPr>
                    </a:p>
                  </a:txBody>
                  <a:tcPr>
                    <a:lnB w="12700" cap="flat" cmpd="sng" algn="ctr">
                      <a:solidFill>
                        <a:schemeClr val="tx1"/>
                      </a:solidFill>
                      <a:prstDash val="solid"/>
                      <a:round/>
                      <a:headEnd type="none" w="med" len="med"/>
                      <a:tailEnd type="none" w="med" len="med"/>
                    </a:lnB>
                  </a:tcPr>
                </a:tc>
              </a:tr>
              <a:tr h="4820362">
                <a:tc>
                  <a:txBody>
                    <a:bodyPr/>
                    <a:lstStyle/>
                    <a:p>
                      <a:endParaRPr lang="fr-FR" dirty="0" smtClean="0"/>
                    </a:p>
                    <a:p>
                      <a:r>
                        <a:rPr lang="fr-FR" dirty="0" smtClean="0"/>
                        <a:t>-</a:t>
                      </a:r>
                      <a:r>
                        <a:rPr lang="fr-FR" sz="2400" dirty="0" smtClean="0"/>
                        <a:t>Hypersensibilité connue</a:t>
                      </a:r>
                    </a:p>
                    <a:p>
                      <a:pPr marL="285750" indent="-285750">
                        <a:buFontTx/>
                        <a:buChar char="-"/>
                      </a:pPr>
                      <a:r>
                        <a:rPr lang="fr-FR" sz="2400" dirty="0" smtClean="0"/>
                        <a:t>Insuffisance respiratoire sévère</a:t>
                      </a:r>
                    </a:p>
                    <a:p>
                      <a:pPr marL="285750" indent="-285750">
                        <a:buFontTx/>
                        <a:buChar char="-"/>
                      </a:pPr>
                      <a:r>
                        <a:rPr lang="fr-FR" sz="2400" dirty="0" smtClean="0"/>
                        <a:t>Insuffisance hépatique (excepté OXAZÉPAM)</a:t>
                      </a:r>
                    </a:p>
                    <a:p>
                      <a:pPr marL="285750" indent="-285750">
                        <a:buFontTx/>
                        <a:buChar char="-"/>
                      </a:pPr>
                      <a:r>
                        <a:rPr lang="fr-FR" sz="2400" dirty="0" smtClean="0"/>
                        <a:t>Syndrome d’apnées obstructives </a:t>
                      </a:r>
                      <a:r>
                        <a:rPr lang="fr-FR" sz="2400" baseline="0" dirty="0" smtClean="0"/>
                        <a:t> du sommeil non traité par PPC (pression positive continue)</a:t>
                      </a:r>
                    </a:p>
                    <a:p>
                      <a:pPr marL="285750" indent="-285750">
                        <a:buFontTx/>
                        <a:buChar char="-"/>
                      </a:pPr>
                      <a:r>
                        <a:rPr lang="fr-FR" sz="2400" baseline="0" dirty="0" smtClean="0"/>
                        <a:t>Myasthénie. </a:t>
                      </a:r>
                      <a:endParaRPr lang="fr-FR" sz="2400" baseline="0" dirty="0" smtClean="0"/>
                    </a:p>
                  </a:txBody>
                  <a:tcPr>
                    <a:lnT w="12700" cap="flat" cmpd="sng" algn="ctr">
                      <a:solidFill>
                        <a:schemeClr val="tx1"/>
                      </a:solidFill>
                      <a:prstDash val="solid"/>
                      <a:round/>
                      <a:headEnd type="none" w="med" len="med"/>
                      <a:tailEnd type="none" w="med" len="med"/>
                    </a:lnT>
                  </a:tcPr>
                </a:tc>
                <a:tc>
                  <a:txBody>
                    <a:bodyPr/>
                    <a:lstStyle/>
                    <a:p>
                      <a:endParaRPr lang="fr-FR" dirty="0" smtClean="0"/>
                    </a:p>
                    <a:p>
                      <a:pPr marL="285750" indent="-285750">
                        <a:buFontTx/>
                        <a:buChar char="-"/>
                      </a:pPr>
                      <a:r>
                        <a:rPr lang="fr-FR" sz="2400" dirty="0" smtClean="0"/>
                        <a:t>Grossesse et allaitement</a:t>
                      </a:r>
                    </a:p>
                    <a:p>
                      <a:pPr marL="285750" indent="-285750">
                        <a:buFontTx/>
                        <a:buChar char="-"/>
                      </a:pPr>
                      <a:r>
                        <a:rPr lang="fr-FR" sz="2400" dirty="0" smtClean="0"/>
                        <a:t>Insuffisance rénale</a:t>
                      </a:r>
                    </a:p>
                    <a:p>
                      <a:pPr marL="285750" indent="-285750">
                        <a:buFontTx/>
                        <a:buChar char="-"/>
                      </a:pPr>
                      <a:r>
                        <a:rPr lang="fr-FR" sz="2400" dirty="0" smtClean="0"/>
                        <a:t>Antécédents de troubles addictifs</a:t>
                      </a:r>
                    </a:p>
                    <a:p>
                      <a:pPr marL="285750" indent="-285750">
                        <a:buFontTx/>
                        <a:buChar char="-"/>
                      </a:pPr>
                      <a:r>
                        <a:rPr lang="fr-FR" sz="2400" dirty="0" smtClean="0"/>
                        <a:t>Antécédent de réaction paradoxale. </a:t>
                      </a:r>
                      <a:endParaRPr lang="fr-FR" sz="2400" dirty="0"/>
                    </a:p>
                  </a:txBody>
                  <a:tcPr>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4259037177"/>
      </p:ext>
    </p:extLst>
  </p:cSld>
  <p:clrMapOvr>
    <a:masterClrMapping/>
  </p:clrMapOvr>
  <p:transition>
    <p:newsflash/>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352928" cy="6322714"/>
          </a:xfrm>
        </p:spPr>
        <p:txBody>
          <a:bodyPr/>
          <a:lstStyle/>
          <a:p>
            <a:pPr algn="ctr"/>
            <a:r>
              <a:rPr lang="fr-FR" dirty="0" smtClean="0">
                <a:solidFill>
                  <a:schemeClr val="tx1"/>
                </a:solidFill>
                <a:latin typeface="Arial Black" pitchFamily="34" charset="0"/>
              </a:rPr>
              <a:t>Pour les </a:t>
            </a:r>
            <a:r>
              <a:rPr lang="fr-FR" dirty="0" smtClean="0">
                <a:solidFill>
                  <a:srgbClr val="FF0000"/>
                </a:solidFill>
                <a:latin typeface="Arial Black" pitchFamily="34" charset="0"/>
              </a:rPr>
              <a:t>ANXIOLYTIQUES</a:t>
            </a:r>
            <a:r>
              <a:rPr lang="fr-FR" dirty="0" smtClean="0">
                <a:solidFill>
                  <a:schemeClr val="tx1"/>
                </a:solidFill>
                <a:latin typeface="Arial Black" pitchFamily="34" charset="0"/>
              </a:rPr>
              <a:t> la </a:t>
            </a:r>
            <a:r>
              <a:rPr lang="fr-FR" dirty="0" smtClean="0">
                <a:solidFill>
                  <a:schemeClr val="tx1"/>
                </a:solidFill>
                <a:latin typeface="Arial Black" pitchFamily="34" charset="0"/>
              </a:rPr>
              <a:t>voie orale doit être privilégiée. En cas d’impossibilité la voie </a:t>
            </a:r>
            <a:r>
              <a:rPr lang="fr-FR" dirty="0" smtClean="0">
                <a:solidFill>
                  <a:srgbClr val="FF0000"/>
                </a:solidFill>
                <a:latin typeface="Arial Black" pitchFamily="34" charset="0"/>
              </a:rPr>
              <a:t>IM</a:t>
            </a:r>
            <a:r>
              <a:rPr lang="fr-FR" dirty="0" smtClean="0">
                <a:solidFill>
                  <a:schemeClr val="tx1"/>
                </a:solidFill>
                <a:latin typeface="Arial Black" pitchFamily="34" charset="0"/>
              </a:rPr>
              <a:t> peut être choisie. </a:t>
            </a:r>
            <a:r>
              <a:rPr lang="fr-FR" dirty="0" smtClean="0">
                <a:solidFill>
                  <a:schemeClr val="tx1"/>
                </a:solidFill>
                <a:latin typeface="Arial Black" pitchFamily="34" charset="0"/>
              </a:rPr>
              <a:t>Alors que la </a:t>
            </a:r>
            <a:r>
              <a:rPr lang="fr-FR" dirty="0" smtClean="0">
                <a:solidFill>
                  <a:schemeClr val="tx1"/>
                </a:solidFill>
                <a:latin typeface="Arial Black" pitchFamily="34" charset="0"/>
              </a:rPr>
              <a:t>voie </a:t>
            </a:r>
            <a:r>
              <a:rPr lang="fr-FR" dirty="0" smtClean="0">
                <a:solidFill>
                  <a:srgbClr val="FF0000"/>
                </a:solidFill>
                <a:latin typeface="Arial Black" pitchFamily="34" charset="0"/>
              </a:rPr>
              <a:t>IV</a:t>
            </a:r>
            <a:r>
              <a:rPr lang="fr-FR" dirty="0" smtClean="0">
                <a:solidFill>
                  <a:schemeClr val="tx1"/>
                </a:solidFill>
                <a:latin typeface="Arial Black" pitchFamily="34" charset="0"/>
              </a:rPr>
              <a:t> lente est rarement utilisée en pratique. </a:t>
            </a:r>
            <a:br>
              <a:rPr lang="fr-FR" dirty="0" smtClean="0">
                <a:solidFill>
                  <a:schemeClr val="tx1"/>
                </a:solidFill>
                <a:latin typeface="Arial Black" pitchFamily="34" charset="0"/>
              </a:rPr>
            </a:br>
            <a:r>
              <a:rPr lang="fr-FR" dirty="0"/>
              <a:t/>
            </a:r>
            <a:br>
              <a:rPr lang="fr-FR" dirty="0"/>
            </a:br>
            <a:r>
              <a:rPr lang="fr-FR" dirty="0" smtClean="0"/>
              <a:t/>
            </a:r>
            <a:br>
              <a:rPr lang="fr-FR" dirty="0" smtClean="0"/>
            </a:br>
            <a:r>
              <a:rPr lang="fr-FR" dirty="0"/>
              <a:t/>
            </a:r>
            <a:br>
              <a:rPr lang="fr-FR" dirty="0"/>
            </a:br>
            <a:r>
              <a:rPr lang="fr-FR" dirty="0" smtClean="0"/>
              <a:t/>
            </a:r>
            <a:br>
              <a:rPr lang="fr-FR" dirty="0" smtClean="0"/>
            </a:br>
            <a:r>
              <a:rPr lang="fr-FR" dirty="0" smtClean="0"/>
              <a:t> </a:t>
            </a:r>
            <a:endParaRPr lang="fr-FR" dirty="0"/>
          </a:p>
        </p:txBody>
      </p:sp>
    </p:spTree>
    <p:extLst>
      <p:ext uri="{BB962C8B-B14F-4D97-AF65-F5344CB8AC3E}">
        <p14:creationId xmlns:p14="http://schemas.microsoft.com/office/powerpoint/2010/main" val="3247014955"/>
      </p:ext>
    </p:extLst>
  </p:cSld>
  <p:clrMapOvr>
    <a:masterClrMapping/>
  </p:clrMapOvr>
  <p:transition>
    <p:newsflash/>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96944" cy="6394722"/>
          </a:xfrm>
        </p:spPr>
        <p:txBody>
          <a:bodyPr/>
          <a:lstStyle/>
          <a:p>
            <a:pPr algn="ctr"/>
            <a:r>
              <a:rPr lang="fr-FR" sz="2800" u="sng" dirty="0" smtClean="0">
                <a:solidFill>
                  <a:srgbClr val="FF0000"/>
                </a:solidFill>
                <a:latin typeface="Arial Black" pitchFamily="34" charset="0"/>
              </a:rPr>
              <a:t>IV.IV- </a:t>
            </a:r>
            <a:r>
              <a:rPr lang="fr-FR" sz="2800" u="sng" dirty="0" smtClean="0">
                <a:solidFill>
                  <a:srgbClr val="FF0000"/>
                </a:solidFill>
                <a:latin typeface="Arial Black" pitchFamily="34" charset="0"/>
              </a:rPr>
              <a:t>LE BILAN PRÉ-THÉRAPEUTIQUE : </a:t>
            </a:r>
            <a:br>
              <a:rPr lang="fr-FR" sz="2800" u="sng" dirty="0" smtClean="0">
                <a:solidFill>
                  <a:srgbClr val="FF0000"/>
                </a:solidFill>
                <a:latin typeface="Arial Black" pitchFamily="34" charset="0"/>
              </a:rPr>
            </a:br>
            <a:r>
              <a:rPr lang="fr-FR" sz="2800" dirty="0">
                <a:solidFill>
                  <a:srgbClr val="FF0000"/>
                </a:solidFill>
                <a:latin typeface="Arial Black" pitchFamily="34" charset="0"/>
              </a:rPr>
              <a:t/>
            </a:r>
            <a:br>
              <a:rPr lang="fr-FR" sz="2800" dirty="0">
                <a:solidFill>
                  <a:srgbClr val="FF0000"/>
                </a:solidFill>
                <a:latin typeface="Arial Black" pitchFamily="34" charset="0"/>
              </a:rPr>
            </a:br>
            <a:r>
              <a:rPr lang="fr-FR" dirty="0" smtClean="0">
                <a:solidFill>
                  <a:srgbClr val="FF0000"/>
                </a:solidFill>
                <a:latin typeface="Arial Black" pitchFamily="34" charset="0"/>
              </a:rPr>
              <a:t>l’interrogatoire</a:t>
            </a:r>
            <a:r>
              <a:rPr lang="fr-FR" dirty="0" smtClean="0">
                <a:solidFill>
                  <a:schemeClr val="tx1"/>
                </a:solidFill>
                <a:latin typeface="Arial Black" pitchFamily="34" charset="0"/>
              </a:rPr>
              <a:t> et </a:t>
            </a:r>
            <a:r>
              <a:rPr lang="fr-FR" dirty="0" smtClean="0">
                <a:solidFill>
                  <a:srgbClr val="FF0000"/>
                </a:solidFill>
                <a:latin typeface="Arial Black" pitchFamily="34" charset="0"/>
              </a:rPr>
              <a:t>l’examen clinique </a:t>
            </a:r>
            <a:r>
              <a:rPr lang="fr-FR" dirty="0" smtClean="0">
                <a:solidFill>
                  <a:schemeClr val="tx1"/>
                </a:solidFill>
                <a:latin typeface="Arial Black" pitchFamily="34" charset="0"/>
              </a:rPr>
              <a:t>doivent s’attacher à éliminer toute contre indication. Ainsi que toute interaction médicamenteuse.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endParaRPr lang="fr-FR" dirty="0">
              <a:solidFill>
                <a:schemeClr val="tx1"/>
              </a:solidFill>
              <a:latin typeface="Arial Black" pitchFamily="34" charset="0"/>
            </a:endParaRPr>
          </a:p>
        </p:txBody>
      </p:sp>
    </p:spTree>
    <p:extLst>
      <p:ext uri="{BB962C8B-B14F-4D97-AF65-F5344CB8AC3E}">
        <p14:creationId xmlns:p14="http://schemas.microsoft.com/office/powerpoint/2010/main" val="2480840070"/>
      </p:ext>
    </p:extLst>
  </p:cSld>
  <p:clrMapOvr>
    <a:masterClrMapping/>
  </p:clrMapOvr>
  <p:transition>
    <p:newsflash/>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96944" cy="6322714"/>
          </a:xfrm>
        </p:spPr>
        <p:txBody>
          <a:bodyPr>
            <a:normAutofit fontScale="90000"/>
          </a:bodyPr>
          <a:lstStyle/>
          <a:p>
            <a:r>
              <a:rPr lang="fr-FR" u="sng" dirty="0" smtClean="0">
                <a:solidFill>
                  <a:srgbClr val="FF0000"/>
                </a:solidFill>
                <a:latin typeface="Arial Black" pitchFamily="34" charset="0"/>
              </a:rPr>
              <a:t>IV.V- </a:t>
            </a:r>
            <a:r>
              <a:rPr lang="fr-FR" u="sng" dirty="0" smtClean="0">
                <a:solidFill>
                  <a:srgbClr val="FF0000"/>
                </a:solidFill>
                <a:latin typeface="Arial Black" pitchFamily="34" charset="0"/>
              </a:rPr>
              <a:t>LES RÈGLES DE PRESCRIPTIONS DOIVENT ÊTRE RESPECTÉES: </a:t>
            </a:r>
            <a:br>
              <a:rPr lang="fr-FR" u="sng" dirty="0" smtClean="0">
                <a:solidFill>
                  <a:srgbClr val="FF0000"/>
                </a:solidFill>
                <a:latin typeface="Arial Black" pitchFamily="34" charset="0"/>
              </a:rPr>
            </a:br>
            <a:r>
              <a:rPr lang="fr-FR" dirty="0" smtClean="0">
                <a:solidFill>
                  <a:srgbClr val="7030A0"/>
                </a:solidFill>
                <a:latin typeface="Arial Black" pitchFamily="34" charset="0"/>
              </a:rPr>
              <a:t/>
            </a:r>
            <a:br>
              <a:rPr lang="fr-FR" dirty="0" smtClean="0">
                <a:solidFill>
                  <a:srgbClr val="7030A0"/>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a:t>
            </a:r>
            <a:r>
              <a:rPr lang="fr-FR" dirty="0" smtClean="0">
                <a:solidFill>
                  <a:srgbClr val="FF0000"/>
                </a:solidFill>
                <a:latin typeface="Arial Black" pitchFamily="34" charset="0"/>
              </a:rPr>
              <a:t>Pas de benzodiazépines sans le respect de </a:t>
            </a:r>
            <a:br>
              <a:rPr lang="fr-FR" dirty="0" smtClean="0">
                <a:solidFill>
                  <a:srgbClr val="FF0000"/>
                </a:solidFill>
                <a:latin typeface="Arial Black" pitchFamily="34" charset="0"/>
              </a:rPr>
            </a:br>
            <a:r>
              <a:rPr lang="fr-FR" dirty="0">
                <a:solidFill>
                  <a:srgbClr val="FF0000"/>
                </a:solidFill>
                <a:latin typeface="Arial Black" pitchFamily="34" charset="0"/>
              </a:rPr>
              <a:t> </a:t>
            </a:r>
            <a:r>
              <a:rPr lang="fr-FR" dirty="0" smtClean="0">
                <a:solidFill>
                  <a:srgbClr val="FF0000"/>
                </a:solidFill>
                <a:latin typeface="Arial Black" pitchFamily="34" charset="0"/>
              </a:rPr>
              <a:t>   la posologie recommandée à des doses </a:t>
            </a:r>
            <a:br>
              <a:rPr lang="fr-FR" dirty="0" smtClean="0">
                <a:solidFill>
                  <a:srgbClr val="FF0000"/>
                </a:solidFill>
                <a:latin typeface="Arial Black" pitchFamily="34" charset="0"/>
              </a:rPr>
            </a:br>
            <a:r>
              <a:rPr lang="fr-FR" dirty="0">
                <a:solidFill>
                  <a:srgbClr val="FF0000"/>
                </a:solidFill>
                <a:latin typeface="Arial Black" pitchFamily="34" charset="0"/>
              </a:rPr>
              <a:t> </a:t>
            </a:r>
            <a:r>
              <a:rPr lang="fr-FR" dirty="0" smtClean="0">
                <a:solidFill>
                  <a:srgbClr val="FF0000"/>
                </a:solidFill>
                <a:latin typeface="Arial Black" pitchFamily="34" charset="0"/>
              </a:rPr>
              <a:t>   minimales efficaces. </a:t>
            </a:r>
            <a:br>
              <a:rPr lang="fr-FR" dirty="0" smtClean="0">
                <a:solidFill>
                  <a:srgbClr val="FF0000"/>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a:t>
            </a:r>
            <a:r>
              <a:rPr lang="fr-FR" dirty="0" smtClean="0">
                <a:solidFill>
                  <a:srgbClr val="00B050"/>
                </a:solidFill>
                <a:latin typeface="Arial Black" pitchFamily="34" charset="0"/>
              </a:rPr>
              <a:t>Il n’y a pas lieu d’associer deux </a:t>
            </a:r>
            <a:br>
              <a:rPr lang="fr-FR" dirty="0" smtClean="0">
                <a:solidFill>
                  <a:srgbClr val="00B050"/>
                </a:solidFill>
                <a:latin typeface="Arial Black" pitchFamily="34" charset="0"/>
              </a:rPr>
            </a:br>
            <a:r>
              <a:rPr lang="fr-FR" dirty="0">
                <a:solidFill>
                  <a:srgbClr val="00B050"/>
                </a:solidFill>
                <a:latin typeface="Arial Black" pitchFamily="34" charset="0"/>
              </a:rPr>
              <a:t> </a:t>
            </a:r>
            <a:r>
              <a:rPr lang="fr-FR" dirty="0" smtClean="0">
                <a:solidFill>
                  <a:srgbClr val="00B050"/>
                </a:solidFill>
                <a:latin typeface="Arial Black" pitchFamily="34" charset="0"/>
              </a:rPr>
              <a:t>     benzodiazépines. </a:t>
            </a:r>
            <a:br>
              <a:rPr lang="fr-FR" dirty="0" smtClean="0">
                <a:solidFill>
                  <a:srgbClr val="00B050"/>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a:t>
            </a:r>
            <a:r>
              <a:rPr lang="fr-FR" dirty="0" smtClean="0">
                <a:solidFill>
                  <a:srgbClr val="0070C0"/>
                </a:solidFill>
                <a:latin typeface="Arial Black" pitchFamily="34" charset="0"/>
              </a:rPr>
              <a:t>Un benzodiazépine ne peut être reconduit </a:t>
            </a:r>
            <a:br>
              <a:rPr lang="fr-FR" dirty="0" smtClean="0">
                <a:solidFill>
                  <a:srgbClr val="0070C0"/>
                </a:solidFill>
                <a:latin typeface="Arial Black" pitchFamily="34" charset="0"/>
              </a:rPr>
            </a:br>
            <a:r>
              <a:rPr lang="fr-FR" dirty="0">
                <a:solidFill>
                  <a:srgbClr val="0070C0"/>
                </a:solidFill>
                <a:latin typeface="Arial Black" pitchFamily="34" charset="0"/>
              </a:rPr>
              <a:t> </a:t>
            </a:r>
            <a:r>
              <a:rPr lang="fr-FR" dirty="0" smtClean="0">
                <a:solidFill>
                  <a:srgbClr val="0070C0"/>
                </a:solidFill>
                <a:latin typeface="Arial Black" pitchFamily="34" charset="0"/>
              </a:rPr>
              <a:t>    après 04 semaines. </a:t>
            </a:r>
            <a:br>
              <a:rPr lang="fr-FR" dirty="0" smtClean="0">
                <a:solidFill>
                  <a:srgbClr val="0070C0"/>
                </a:solidFill>
                <a:latin typeface="Arial Black" pitchFamily="34" charset="0"/>
              </a:rPr>
            </a:br>
            <a:r>
              <a:rPr lang="fr-FR" dirty="0" smtClean="0">
                <a:solidFill>
                  <a:schemeClr val="tx1"/>
                </a:solidFill>
                <a:latin typeface="Arial Black" pitchFamily="34" charset="0"/>
              </a:rPr>
              <a:t>   - </a:t>
            </a:r>
            <a:r>
              <a:rPr lang="fr-FR" dirty="0" smtClean="0">
                <a:solidFill>
                  <a:srgbClr val="7030A0"/>
                </a:solidFill>
                <a:latin typeface="Arial Black" pitchFamily="34" charset="0"/>
              </a:rPr>
              <a:t>L’arrêt du benzodiazépine doit être </a:t>
            </a:r>
            <a:br>
              <a:rPr lang="fr-FR" dirty="0" smtClean="0">
                <a:solidFill>
                  <a:srgbClr val="7030A0"/>
                </a:solidFill>
                <a:latin typeface="Arial Black" pitchFamily="34" charset="0"/>
              </a:rPr>
            </a:br>
            <a:r>
              <a:rPr lang="fr-FR" dirty="0">
                <a:solidFill>
                  <a:srgbClr val="7030A0"/>
                </a:solidFill>
                <a:latin typeface="Arial Black" pitchFamily="34" charset="0"/>
              </a:rPr>
              <a:t> </a:t>
            </a:r>
            <a:r>
              <a:rPr lang="fr-FR" dirty="0" smtClean="0">
                <a:solidFill>
                  <a:srgbClr val="7030A0"/>
                </a:solidFill>
                <a:latin typeface="Arial Black" pitchFamily="34" charset="0"/>
              </a:rPr>
              <a:t>    toujours progressif , sur une durée </a:t>
            </a:r>
            <a:br>
              <a:rPr lang="fr-FR" dirty="0" smtClean="0">
                <a:solidFill>
                  <a:srgbClr val="7030A0"/>
                </a:solidFill>
                <a:latin typeface="Arial Black" pitchFamily="34" charset="0"/>
              </a:rPr>
            </a:br>
            <a:r>
              <a:rPr lang="fr-FR" dirty="0">
                <a:solidFill>
                  <a:srgbClr val="7030A0"/>
                </a:solidFill>
                <a:latin typeface="Arial Black" pitchFamily="34" charset="0"/>
              </a:rPr>
              <a:t> </a:t>
            </a:r>
            <a:r>
              <a:rPr lang="fr-FR" dirty="0" smtClean="0">
                <a:solidFill>
                  <a:srgbClr val="7030A0"/>
                </a:solidFill>
                <a:latin typeface="Arial Black" pitchFamily="34" charset="0"/>
              </a:rPr>
              <a:t>    adaptée à la durée du traitement</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smtClean="0"/>
              <a:t> </a:t>
            </a:r>
            <a:endParaRPr lang="fr-FR" dirty="0"/>
          </a:p>
        </p:txBody>
      </p:sp>
    </p:spTree>
    <p:extLst>
      <p:ext uri="{BB962C8B-B14F-4D97-AF65-F5344CB8AC3E}">
        <p14:creationId xmlns:p14="http://schemas.microsoft.com/office/powerpoint/2010/main" val="4066353510"/>
      </p:ext>
    </p:extLst>
  </p:cSld>
  <p:clrMapOvr>
    <a:masterClrMapping/>
  </p:clrMapOvr>
  <p:transition>
    <p:newsflash/>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394722"/>
          </a:xfrm>
        </p:spPr>
        <p:txBody>
          <a:bodyPr>
            <a:normAutofit fontScale="90000"/>
          </a:bodyPr>
          <a:lstStyle/>
          <a:p>
            <a:r>
              <a:rPr lang="fr-FR" dirty="0" smtClean="0"/>
              <a:t> </a:t>
            </a:r>
            <a:r>
              <a:rPr lang="fr-FR" dirty="0" smtClean="0">
                <a:solidFill>
                  <a:schemeClr val="tx1"/>
                </a:solidFill>
                <a:latin typeface="Arial Black" pitchFamily="34" charset="0"/>
              </a:rPr>
              <a:t>- La durée de prescription maximale règlementaire (incluant la période de sevrage) est de </a:t>
            </a:r>
            <a:r>
              <a:rPr lang="fr-FR" dirty="0" smtClean="0">
                <a:solidFill>
                  <a:srgbClr val="FF0000"/>
                </a:solidFill>
                <a:latin typeface="Arial Black" pitchFamily="34" charset="0"/>
              </a:rPr>
              <a:t>4 à 12 semaines </a:t>
            </a:r>
            <a:r>
              <a:rPr lang="fr-FR" dirty="0" smtClean="0">
                <a:solidFill>
                  <a:schemeClr val="tx1"/>
                </a:solidFill>
                <a:latin typeface="Arial Black" pitchFamily="34" charset="0"/>
              </a:rPr>
              <a:t>pour les benzodiazépines.</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La prescription des benzodiazépines </a:t>
            </a:r>
            <a:r>
              <a:rPr lang="fr-FR" dirty="0" smtClean="0">
                <a:solidFill>
                  <a:srgbClr val="FF0000"/>
                </a:solidFill>
                <a:latin typeface="Arial Black" pitchFamily="34" charset="0"/>
              </a:rPr>
              <a:t>ne doit pas être reconduite systématiquement, </a:t>
            </a:r>
            <a:r>
              <a:rPr lang="fr-FR" b="1" dirty="0" smtClean="0">
                <a:solidFill>
                  <a:srgbClr val="FF0000"/>
                </a:solidFill>
                <a:latin typeface="Arial Black" pitchFamily="34" charset="0"/>
              </a:rPr>
              <a:t>ni être arrêtée brutalement après un traitement de plusieurs semaine</a:t>
            </a:r>
            <a:r>
              <a:rPr lang="fr-FR" dirty="0" smtClean="0">
                <a:solidFill>
                  <a:srgbClr val="FF0000"/>
                </a:solidFill>
                <a:latin typeface="Arial Black" pitchFamily="34" charset="0"/>
              </a:rPr>
              <a:t>s.  </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t/>
            </a:r>
            <a:br>
              <a:rPr lang="fr-FR" dirty="0" smtClean="0"/>
            </a:br>
            <a:r>
              <a:rPr lang="fr-FR" dirty="0"/>
              <a:t/>
            </a:r>
            <a:br>
              <a:rPr lang="fr-FR" dirty="0"/>
            </a:br>
            <a:endParaRPr lang="fr-FR" dirty="0"/>
          </a:p>
        </p:txBody>
      </p:sp>
    </p:spTree>
    <p:extLst>
      <p:ext uri="{BB962C8B-B14F-4D97-AF65-F5344CB8AC3E}">
        <p14:creationId xmlns:p14="http://schemas.microsoft.com/office/powerpoint/2010/main" val="2190382554"/>
      </p:ext>
    </p:extLst>
  </p:cSld>
  <p:clrMapOvr>
    <a:masterClrMapping/>
  </p:clrMapOvr>
  <p:transition>
    <p:newsflash/>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96944" cy="6322714"/>
          </a:xfrm>
        </p:spPr>
        <p:txBody>
          <a:bodyPr>
            <a:normAutofit fontScale="90000"/>
          </a:bodyPr>
          <a:lstStyle/>
          <a:p>
            <a:r>
              <a:rPr lang="fr-FR" sz="2700" u="sng" dirty="0" smtClean="0">
                <a:solidFill>
                  <a:srgbClr val="FF0000"/>
                </a:solidFill>
                <a:latin typeface="Arial Black" pitchFamily="34" charset="0"/>
              </a:rPr>
              <a:t>IV.VI- </a:t>
            </a:r>
            <a:r>
              <a:rPr lang="fr-FR" sz="2700" u="sng" dirty="0" smtClean="0">
                <a:solidFill>
                  <a:srgbClr val="FF0000"/>
                </a:solidFill>
                <a:latin typeface="Arial Black" pitchFamily="34" charset="0"/>
              </a:rPr>
              <a:t>LES MODALITÉS DE SURVEILLANCE: </a:t>
            </a:r>
            <a:br>
              <a:rPr lang="fr-FR" sz="2700" u="sng" dirty="0" smtClean="0">
                <a:solidFill>
                  <a:srgbClr val="FF0000"/>
                </a:solidFill>
                <a:latin typeface="Arial Black" pitchFamily="34" charset="0"/>
              </a:rPr>
            </a:br>
            <a:r>
              <a:rPr lang="fr-FR" sz="2400" u="sng" dirty="0">
                <a:solidFill>
                  <a:srgbClr val="FF0000"/>
                </a:solidFill>
                <a:latin typeface="Arial Black" pitchFamily="34" charset="0"/>
              </a:rPr>
              <a:t/>
            </a:r>
            <a:br>
              <a:rPr lang="fr-FR" sz="2400" u="sng" dirty="0">
                <a:solidFill>
                  <a:srgbClr val="FF0000"/>
                </a:solidFill>
                <a:latin typeface="Arial Black" pitchFamily="34" charset="0"/>
              </a:rPr>
            </a:br>
            <a:r>
              <a:rPr lang="fr-FR" sz="2400" dirty="0" smtClean="0">
                <a:solidFill>
                  <a:schemeClr val="tx1"/>
                </a:solidFill>
                <a:latin typeface="Arial Black" pitchFamily="34" charset="0"/>
              </a:rPr>
              <a:t>- Il est indispensable de surveiller la régression des symptômes et de surveiller également les effets indésirables tels que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 </a:t>
            </a:r>
            <a:r>
              <a:rPr lang="fr-FR" sz="2400" dirty="0" smtClean="0">
                <a:solidFill>
                  <a:srgbClr val="FF0000"/>
                </a:solidFill>
                <a:latin typeface="Arial Black" pitchFamily="34" charset="0"/>
              </a:rPr>
              <a:t>La sédation </a:t>
            </a:r>
            <a:r>
              <a:rPr lang="fr-FR" sz="2400" dirty="0" smtClean="0">
                <a:solidFill>
                  <a:schemeClr val="tx1"/>
                </a:solidFill>
                <a:latin typeface="Arial Black" pitchFamily="34" charset="0"/>
              </a:rPr>
              <a:t>(somnolence diurne, asthénie, sensation vertigineuse, altération de la vigilance…</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a:solidFill>
                  <a:schemeClr val="tx1"/>
                </a:solidFill>
                <a:latin typeface="Arial Black" pitchFamily="34" charset="0"/>
              </a:rPr>
              <a:t> </a:t>
            </a:r>
            <a:r>
              <a:rPr lang="fr-FR" sz="2400" dirty="0" smtClean="0">
                <a:solidFill>
                  <a:schemeClr val="tx1"/>
                </a:solidFill>
                <a:latin typeface="Arial Black" pitchFamily="34" charset="0"/>
              </a:rPr>
              <a:t>        • </a:t>
            </a:r>
            <a:r>
              <a:rPr lang="fr-FR" sz="2400" dirty="0" smtClean="0">
                <a:solidFill>
                  <a:srgbClr val="FF0000"/>
                </a:solidFill>
                <a:latin typeface="Arial Black" pitchFamily="34" charset="0"/>
              </a:rPr>
              <a:t>Les altérations cognitives de la mémoire </a:t>
            </a:r>
            <a:r>
              <a:rPr lang="fr-FR" sz="2400" dirty="0" smtClean="0">
                <a:solidFill>
                  <a:schemeClr val="tx1"/>
                </a:solidFill>
                <a:latin typeface="Arial Black" pitchFamily="34" charset="0"/>
              </a:rPr>
              <a:t>et des capacités de réactions.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a:solidFill>
                  <a:schemeClr val="tx1"/>
                </a:solidFill>
                <a:latin typeface="Arial Black" pitchFamily="34" charset="0"/>
              </a:rPr>
              <a:t> </a:t>
            </a:r>
            <a:r>
              <a:rPr lang="fr-FR" sz="2400" dirty="0" smtClean="0">
                <a:solidFill>
                  <a:schemeClr val="tx1"/>
                </a:solidFill>
                <a:latin typeface="Arial Black" pitchFamily="34" charset="0"/>
              </a:rPr>
              <a:t>        • </a:t>
            </a:r>
            <a:r>
              <a:rPr lang="fr-FR" sz="2400" dirty="0" smtClean="0">
                <a:solidFill>
                  <a:srgbClr val="FF0000"/>
                </a:solidFill>
                <a:latin typeface="Arial Black" pitchFamily="34" charset="0"/>
              </a:rPr>
              <a:t>Les perturbations du comportement </a:t>
            </a:r>
            <a:r>
              <a:rPr lang="fr-FR" sz="2400" dirty="0" smtClean="0">
                <a:solidFill>
                  <a:schemeClr val="tx1"/>
                </a:solidFill>
                <a:latin typeface="Arial Black" pitchFamily="34" charset="0"/>
              </a:rPr>
              <a:t>c’est-à-dire l’effet désinhibiteur favorisé par la consommation d’alcool.</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t>
            </a:r>
            <a:endParaRPr lang="fr-FR" sz="2400" dirty="0">
              <a:solidFill>
                <a:schemeClr val="tx1"/>
              </a:solidFill>
              <a:latin typeface="Arial Black" pitchFamily="34" charset="0"/>
            </a:endParaRPr>
          </a:p>
        </p:txBody>
      </p:sp>
    </p:spTree>
    <p:extLst>
      <p:ext uri="{BB962C8B-B14F-4D97-AF65-F5344CB8AC3E}">
        <p14:creationId xmlns:p14="http://schemas.microsoft.com/office/powerpoint/2010/main" val="1134838584"/>
      </p:ext>
    </p:extLst>
  </p:cSld>
  <p:clrMapOvr>
    <a:masterClrMapping/>
  </p:clrMapOvr>
  <p:transition>
    <p:newsflash/>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466730"/>
          </a:xfrm>
        </p:spPr>
        <p:txBody>
          <a:bodyPr/>
          <a:lstStyle/>
          <a:p>
            <a:r>
              <a:rPr lang="fr-FR" dirty="0" smtClean="0">
                <a:solidFill>
                  <a:schemeClr val="tx1"/>
                </a:solidFill>
              </a:rPr>
              <a:t>    </a:t>
            </a:r>
            <a:r>
              <a:rPr lang="fr-FR" sz="2800" dirty="0" smtClean="0">
                <a:solidFill>
                  <a:schemeClr val="tx1"/>
                </a:solidFill>
                <a:latin typeface="Arial Black" pitchFamily="34" charset="0"/>
              </a:rPr>
              <a:t>• </a:t>
            </a:r>
            <a:r>
              <a:rPr lang="fr-FR" sz="2800" dirty="0" smtClean="0">
                <a:solidFill>
                  <a:srgbClr val="FF0000"/>
                </a:solidFill>
                <a:latin typeface="Arial Black" pitchFamily="34" charset="0"/>
              </a:rPr>
              <a:t>Les réactions paradoxales</a:t>
            </a:r>
            <a:r>
              <a:rPr lang="fr-FR" sz="2800" dirty="0" smtClean="0">
                <a:solidFill>
                  <a:schemeClr val="tx1"/>
                </a:solidFill>
                <a:latin typeface="Arial Black" pitchFamily="34" charset="0"/>
              </a:rPr>
              <a:t>, c’est-à-dire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agitation et agressivité favorisées par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la consommation d’alcool chez les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jeunes adultes. </a:t>
            </a:r>
            <a:br>
              <a:rPr lang="fr-FR" sz="2800" dirty="0" smtClean="0">
                <a:solidFill>
                  <a:schemeClr val="tx1"/>
                </a:solidFill>
                <a:latin typeface="Arial Black" pitchFamily="34" charset="0"/>
              </a:rPr>
            </a:br>
            <a:r>
              <a:rPr lang="fr-FR" sz="2800" dirty="0" smtClean="0">
                <a:solidFill>
                  <a:schemeClr val="tx1"/>
                </a:solidFill>
                <a:latin typeface="Arial Black" pitchFamily="34" charset="0"/>
              </a:rPr>
              <a:t/>
            </a:r>
            <a:br>
              <a:rPr lang="fr-FR" sz="2800" dirty="0" smtClean="0">
                <a:solidFill>
                  <a:schemeClr val="tx1"/>
                </a:solidFill>
                <a:latin typeface="Arial Black" pitchFamily="34" charset="0"/>
              </a:rPr>
            </a:br>
            <a:r>
              <a:rPr lang="fr-FR" sz="2800" dirty="0" smtClean="0">
                <a:solidFill>
                  <a:schemeClr val="tx1"/>
                </a:solidFill>
                <a:latin typeface="Arial Black" pitchFamily="34" charset="0"/>
              </a:rPr>
              <a:t>    • </a:t>
            </a:r>
            <a:r>
              <a:rPr lang="fr-FR" sz="2800" dirty="0" smtClean="0">
                <a:solidFill>
                  <a:srgbClr val="FF0000"/>
                </a:solidFill>
                <a:latin typeface="Arial Black" pitchFamily="34" charset="0"/>
              </a:rPr>
              <a:t>Les amnésies automatiques </a:t>
            </a:r>
            <a:r>
              <a:rPr lang="fr-FR" sz="2800" dirty="0" smtClean="0">
                <a:solidFill>
                  <a:schemeClr val="tx1"/>
                </a:solidFill>
                <a:latin typeface="Arial Black" pitchFamily="34" charset="0"/>
              </a:rPr>
              <a:t>qui peuvent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avoir des conséquences médico-légales.</a:t>
            </a:r>
            <a:br>
              <a:rPr lang="fr-FR" sz="2800" dirty="0" smtClean="0">
                <a:solidFill>
                  <a:schemeClr val="tx1"/>
                </a:solidFill>
                <a:latin typeface="Arial Black" pitchFamily="34" charset="0"/>
              </a:rPr>
            </a:br>
            <a:r>
              <a:rPr lang="fr-FR" sz="2800" dirty="0" smtClean="0">
                <a:solidFill>
                  <a:schemeClr val="tx1"/>
                </a:solidFill>
                <a:latin typeface="Arial Black" pitchFamily="34" charset="0"/>
              </a:rPr>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 </a:t>
            </a:r>
            <a:r>
              <a:rPr lang="fr-FR" sz="2800" dirty="0" smtClean="0">
                <a:solidFill>
                  <a:srgbClr val="FF0000"/>
                </a:solidFill>
                <a:latin typeface="Arial Black" pitchFamily="34" charset="0"/>
              </a:rPr>
              <a:t>La dépendance </a:t>
            </a:r>
            <a:r>
              <a:rPr lang="fr-FR" sz="2800" dirty="0" smtClean="0">
                <a:solidFill>
                  <a:schemeClr val="tx1"/>
                </a:solidFill>
                <a:latin typeface="Arial Black" pitchFamily="34" charset="0"/>
              </a:rPr>
              <a:t>(arrêt du traitement en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cas de perte de l’efficacité).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a:t>
            </a:r>
            <a:r>
              <a:rPr lang="fr-FR" sz="2800" dirty="0">
                <a:solidFill>
                  <a:schemeClr val="tx1"/>
                </a:solidFill>
                <a:latin typeface="Arial Black" pitchFamily="34" charset="0"/>
              </a:rPr>
              <a:t/>
            </a:r>
            <a:br>
              <a:rPr lang="fr-FR" sz="2800" dirty="0">
                <a:solidFill>
                  <a:schemeClr val="tx1"/>
                </a:solidFill>
                <a:latin typeface="Arial Black" pitchFamily="34" charset="0"/>
              </a:rPr>
            </a:br>
            <a:r>
              <a:rPr lang="fr-FR" sz="2800" dirty="0" smtClean="0">
                <a:solidFill>
                  <a:schemeClr val="tx1"/>
                </a:solidFill>
                <a:latin typeface="Arial Black" pitchFamily="34" charset="0"/>
              </a:rPr>
              <a:t/>
            </a:r>
            <a:br>
              <a:rPr lang="fr-FR" sz="2800" dirty="0" smtClean="0">
                <a:solidFill>
                  <a:schemeClr val="tx1"/>
                </a:solidFill>
                <a:latin typeface="Arial Black" pitchFamily="34" charset="0"/>
              </a:rPr>
            </a:br>
            <a:endParaRPr lang="fr-FR" dirty="0">
              <a:solidFill>
                <a:schemeClr val="tx1"/>
              </a:solidFill>
              <a:latin typeface="Arial Black" pitchFamily="34" charset="0"/>
            </a:endParaRPr>
          </a:p>
        </p:txBody>
      </p:sp>
    </p:spTree>
    <p:extLst>
      <p:ext uri="{BB962C8B-B14F-4D97-AF65-F5344CB8AC3E}">
        <p14:creationId xmlns:p14="http://schemas.microsoft.com/office/powerpoint/2010/main" val="377589349"/>
      </p:ext>
    </p:extLst>
  </p:cSld>
  <p:clrMapOvr>
    <a:masterClrMapping/>
  </p:clrMapOvr>
  <p:transition>
    <p:newsflash/>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466730"/>
          </a:xfrm>
        </p:spPr>
        <p:txBody>
          <a:bodyPr>
            <a:normAutofit fontScale="90000"/>
          </a:bodyPr>
          <a:lstStyle/>
          <a:p>
            <a:pPr algn="ctr"/>
            <a:r>
              <a:rPr lang="fr-FR" dirty="0" smtClean="0">
                <a:solidFill>
                  <a:schemeClr val="tx1"/>
                </a:solidFill>
                <a:latin typeface="Arial Black" pitchFamily="34" charset="0"/>
              </a:rPr>
              <a:t>• En cas </a:t>
            </a:r>
            <a:r>
              <a:rPr lang="fr-FR" dirty="0" smtClean="0">
                <a:solidFill>
                  <a:srgbClr val="FF0000"/>
                </a:solidFill>
                <a:latin typeface="Arial Black" pitchFamily="34" charset="0"/>
              </a:rPr>
              <a:t>d’intoxication aigue  </a:t>
            </a:r>
            <a:r>
              <a:rPr lang="fr-FR" dirty="0" smtClean="0">
                <a:solidFill>
                  <a:schemeClr val="tx1"/>
                </a:solidFill>
                <a:latin typeface="Arial Black" pitchFamily="34" charset="0"/>
              </a:rPr>
              <a:t>et de </a:t>
            </a:r>
            <a:r>
              <a:rPr lang="fr-FR" dirty="0" smtClean="0">
                <a:solidFill>
                  <a:srgbClr val="FF0000"/>
                </a:solidFill>
                <a:latin typeface="Arial Black" pitchFamily="34" charset="0"/>
              </a:rPr>
              <a:t>surdosage</a:t>
            </a:r>
            <a:r>
              <a:rPr lang="fr-FR" dirty="0" smtClean="0">
                <a:solidFill>
                  <a:schemeClr val="tx1"/>
                </a:solidFill>
                <a:latin typeface="Arial Black" pitchFamily="34" charset="0"/>
              </a:rPr>
              <a:t>, le pronostic vital peut être menacé . Les signes de surdosage se manifestent principalement par une dépression du </a:t>
            </a:r>
            <a:r>
              <a:rPr lang="fr-FR" dirty="0" smtClean="0">
                <a:solidFill>
                  <a:srgbClr val="FF0000"/>
                </a:solidFill>
                <a:latin typeface="Arial Black" pitchFamily="34" charset="0"/>
              </a:rPr>
              <a:t>SNC</a:t>
            </a:r>
            <a:r>
              <a:rPr lang="fr-FR" dirty="0" smtClean="0">
                <a:solidFill>
                  <a:schemeClr val="tx1"/>
                </a:solidFill>
                <a:latin typeface="Arial Black" pitchFamily="34" charset="0"/>
              </a:rPr>
              <a:t> pouvant </a:t>
            </a:r>
            <a:r>
              <a:rPr lang="fr-FR" dirty="0" smtClean="0">
                <a:solidFill>
                  <a:schemeClr val="tx1"/>
                </a:solidFill>
                <a:latin typeface="Arial Black" pitchFamily="34" charset="0"/>
              </a:rPr>
              <a:t>aller de la somnolence jusqu’au </a:t>
            </a:r>
            <a:r>
              <a:rPr lang="fr-FR" dirty="0" smtClean="0">
                <a:solidFill>
                  <a:srgbClr val="FF0000"/>
                </a:solidFill>
                <a:latin typeface="Arial Black" pitchFamily="34" charset="0"/>
              </a:rPr>
              <a:t>COMA</a:t>
            </a:r>
            <a:r>
              <a:rPr lang="fr-FR" dirty="0" smtClean="0">
                <a:solidFill>
                  <a:schemeClr val="tx1"/>
                </a:solidFill>
                <a:latin typeface="Arial Black" pitchFamily="34" charset="0"/>
              </a:rPr>
              <a:t>.</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 Un antidote est prescrit dans ses conditions </a:t>
            </a:r>
            <a:r>
              <a:rPr lang="fr-FR" dirty="0" smtClean="0">
                <a:solidFill>
                  <a:srgbClr val="7030A0"/>
                </a:solidFill>
                <a:latin typeface="Arial Black" pitchFamily="34" charset="0"/>
              </a:rPr>
              <a:t>: FLUMAZÉNIL (ANEXATE®) </a:t>
            </a:r>
            <a:r>
              <a:rPr lang="fr-FR" dirty="0" smtClean="0">
                <a:solidFill>
                  <a:schemeClr val="tx1"/>
                </a:solidFill>
                <a:latin typeface="Arial Black" pitchFamily="34" charset="0"/>
              </a:rPr>
              <a:t>]</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endParaRPr lang="fr-FR" dirty="0">
              <a:solidFill>
                <a:schemeClr val="tx1"/>
              </a:solidFill>
              <a:latin typeface="Arial Black"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933056"/>
            <a:ext cx="5040560"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2475849"/>
      </p:ext>
    </p:extLst>
  </p:cSld>
  <p:clrMapOvr>
    <a:masterClrMapping/>
  </p:clrMapOvr>
  <p:transition>
    <p:newsflash/>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96944" cy="6394722"/>
          </a:xfrm>
        </p:spPr>
        <p:txBody>
          <a:bodyPr>
            <a:normAutofit fontScale="90000"/>
          </a:bodyPr>
          <a:lstStyle/>
          <a:p>
            <a:r>
              <a:rPr lang="fr-FR" dirty="0" smtClean="0"/>
              <a:t> </a:t>
            </a:r>
            <a:r>
              <a:rPr lang="fr-FR" sz="3600" u="sng" dirty="0">
                <a:solidFill>
                  <a:srgbClr val="7030A0"/>
                </a:solidFill>
                <a:latin typeface="Arial Black" pitchFamily="34" charset="0"/>
              </a:rPr>
              <a:t>B</a:t>
            </a:r>
            <a:r>
              <a:rPr lang="fr-FR" sz="3600" u="sng" dirty="0" smtClean="0">
                <a:solidFill>
                  <a:srgbClr val="7030A0"/>
                </a:solidFill>
                <a:latin typeface="Arial Black" pitchFamily="34" charset="0"/>
              </a:rPr>
              <a:t> – LES ANXIOLYTIQUES NON </a:t>
            </a:r>
            <a:br>
              <a:rPr lang="fr-FR" sz="3600" u="sng" dirty="0" smtClean="0">
                <a:solidFill>
                  <a:srgbClr val="7030A0"/>
                </a:solidFill>
                <a:latin typeface="Arial Black" pitchFamily="34" charset="0"/>
              </a:rPr>
            </a:br>
            <a:r>
              <a:rPr lang="fr-FR" sz="3600" dirty="0">
                <a:solidFill>
                  <a:srgbClr val="7030A0"/>
                </a:solidFill>
                <a:latin typeface="Arial Black" pitchFamily="34" charset="0"/>
              </a:rPr>
              <a:t> </a:t>
            </a:r>
            <a:r>
              <a:rPr lang="fr-FR" sz="3600" dirty="0" smtClean="0">
                <a:solidFill>
                  <a:srgbClr val="7030A0"/>
                </a:solidFill>
                <a:latin typeface="Arial Black" pitchFamily="34" charset="0"/>
              </a:rPr>
              <a:t>      </a:t>
            </a:r>
            <a:r>
              <a:rPr lang="fr-FR" sz="3600" u="sng" dirty="0" smtClean="0">
                <a:solidFill>
                  <a:srgbClr val="7030A0"/>
                </a:solidFill>
                <a:latin typeface="Arial Black" pitchFamily="34" charset="0"/>
              </a:rPr>
              <a:t>BENZODIAZÉPINIQUES </a:t>
            </a:r>
            <a:r>
              <a:rPr lang="fr-FR" sz="3600" u="sng" dirty="0" smtClean="0">
                <a:solidFill>
                  <a:srgbClr val="7030A0"/>
                </a:solidFill>
                <a:latin typeface="Arial Black" pitchFamily="34" charset="0"/>
              </a:rPr>
              <a:t>: </a:t>
            </a:r>
            <a:r>
              <a:rPr lang="fr-FR" sz="3600" dirty="0" smtClean="0">
                <a:solidFill>
                  <a:srgbClr val="7030A0"/>
                </a:solidFill>
                <a:latin typeface="Arial Black" pitchFamily="34" charset="0"/>
              </a:rPr>
              <a:t/>
            </a:r>
            <a:br>
              <a:rPr lang="fr-FR" sz="3600" dirty="0" smtClean="0">
                <a:solidFill>
                  <a:srgbClr val="7030A0"/>
                </a:solidFill>
                <a:latin typeface="Arial Black" pitchFamily="34" charset="0"/>
              </a:rPr>
            </a:br>
            <a:r>
              <a:rPr lang="fr-FR" dirty="0">
                <a:solidFill>
                  <a:srgbClr val="7030A0"/>
                </a:solidFill>
              </a:rPr>
              <a:t/>
            </a:r>
            <a:br>
              <a:rPr lang="fr-FR" dirty="0">
                <a:solidFill>
                  <a:srgbClr val="7030A0"/>
                </a:solidFill>
              </a:rPr>
            </a:br>
            <a:r>
              <a:rPr lang="fr-FR" dirty="0" smtClean="0">
                <a:solidFill>
                  <a:schemeClr val="tx1"/>
                </a:solidFill>
                <a:latin typeface="Arial Black" pitchFamily="34" charset="0"/>
              </a:rPr>
              <a:t>Parmi eux on distingue </a:t>
            </a:r>
            <a:r>
              <a:rPr lang="fr-FR" dirty="0" smtClean="0">
                <a:solidFill>
                  <a:schemeClr val="tx1"/>
                </a:solidFill>
                <a:latin typeface="Arial Black" pitchFamily="34" charset="0"/>
              </a:rPr>
              <a:t>les : </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 </a:t>
            </a:r>
            <a:r>
              <a:rPr lang="fr-FR" dirty="0" smtClean="0">
                <a:solidFill>
                  <a:srgbClr val="7030A0"/>
                </a:solidFill>
                <a:latin typeface="Arial Black" pitchFamily="34" charset="0"/>
              </a:rPr>
              <a:t>ANTIHISTAMINIQUES    </a:t>
            </a:r>
            <a:br>
              <a:rPr lang="fr-FR" dirty="0" smtClean="0">
                <a:solidFill>
                  <a:srgbClr val="7030A0"/>
                </a:solidFill>
                <a:latin typeface="Arial Black" pitchFamily="34" charset="0"/>
              </a:rPr>
            </a:br>
            <a:r>
              <a:rPr lang="fr-FR" dirty="0">
                <a:solidFill>
                  <a:srgbClr val="7030A0"/>
                </a:solidFill>
                <a:latin typeface="Arial Black" pitchFamily="34" charset="0"/>
              </a:rPr>
              <a:t> </a:t>
            </a:r>
            <a:r>
              <a:rPr lang="fr-FR" dirty="0" smtClean="0">
                <a:solidFill>
                  <a:srgbClr val="7030A0"/>
                </a:solidFill>
                <a:latin typeface="Arial Black" pitchFamily="34" charset="0"/>
              </a:rPr>
              <a:t>  (HYDROXYZINE : </a:t>
            </a:r>
            <a:r>
              <a:rPr lang="fr-FR" dirty="0" smtClean="0">
                <a:solidFill>
                  <a:srgbClr val="7030A0"/>
                </a:solidFill>
                <a:latin typeface="Arial Black" pitchFamily="34" charset="0"/>
              </a:rPr>
              <a:t>(ATARAX</a:t>
            </a:r>
            <a:r>
              <a:rPr lang="fr-FR" dirty="0" smtClean="0">
                <a:solidFill>
                  <a:srgbClr val="7030A0"/>
                </a:solidFill>
                <a:latin typeface="Bookman Old Style"/>
              </a:rPr>
              <a:t>®).</a:t>
            </a:r>
            <a:br>
              <a:rPr lang="fr-FR" dirty="0" smtClean="0">
                <a:solidFill>
                  <a:srgbClr val="7030A0"/>
                </a:solidFill>
                <a:latin typeface="Bookman Old Style"/>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a:t>
            </a:r>
            <a:r>
              <a:rPr lang="fr-FR" dirty="0" smtClean="0">
                <a:solidFill>
                  <a:srgbClr val="00B050"/>
                </a:solidFill>
                <a:latin typeface="Arial Black" pitchFamily="34" charset="0"/>
              </a:rPr>
              <a:t>BÉTABLOQUANTS                                   </a:t>
            </a:r>
            <a:br>
              <a:rPr lang="fr-FR" dirty="0" smtClean="0">
                <a:solidFill>
                  <a:srgbClr val="00B050"/>
                </a:solidFill>
                <a:latin typeface="Arial Black" pitchFamily="34" charset="0"/>
              </a:rPr>
            </a:br>
            <a:r>
              <a:rPr lang="fr-FR" dirty="0">
                <a:solidFill>
                  <a:srgbClr val="00B050"/>
                </a:solidFill>
                <a:latin typeface="Arial Black" pitchFamily="34" charset="0"/>
              </a:rPr>
              <a:t> </a:t>
            </a:r>
            <a:r>
              <a:rPr lang="fr-FR" dirty="0" smtClean="0">
                <a:solidFill>
                  <a:srgbClr val="00B050"/>
                </a:solidFill>
                <a:latin typeface="Arial Black" pitchFamily="34" charset="0"/>
              </a:rPr>
              <a:t>  (PROPRANOLOL : </a:t>
            </a:r>
            <a:r>
              <a:rPr lang="fr-FR" dirty="0" smtClean="0">
                <a:solidFill>
                  <a:srgbClr val="00B050"/>
                </a:solidFill>
                <a:latin typeface="Arial Black" pitchFamily="34" charset="0"/>
              </a:rPr>
              <a:t>(AVLOCARDYL</a:t>
            </a:r>
            <a:r>
              <a:rPr lang="fr-FR" dirty="0" smtClean="0">
                <a:solidFill>
                  <a:srgbClr val="00B050"/>
                </a:solidFill>
                <a:latin typeface="Bookman Old Style"/>
              </a:rPr>
              <a:t>®).</a:t>
            </a:r>
            <a:br>
              <a:rPr lang="fr-FR" dirty="0" smtClean="0">
                <a:solidFill>
                  <a:srgbClr val="00B050"/>
                </a:solidFill>
                <a:latin typeface="Bookman Old Style"/>
              </a:rPr>
            </a:b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a:t>
            </a:r>
            <a:r>
              <a:rPr lang="fr-FR" dirty="0" smtClean="0">
                <a:solidFill>
                  <a:srgbClr val="C00000"/>
                </a:solidFill>
                <a:latin typeface="Arial Black" pitchFamily="34" charset="0"/>
              </a:rPr>
              <a:t>LA BUSPIRONE (BUSPAR®)</a:t>
            </a:r>
            <a:br>
              <a:rPr lang="fr-FR" dirty="0" smtClean="0">
                <a:solidFill>
                  <a:srgbClr val="C00000"/>
                </a:solidFill>
                <a:latin typeface="Arial Black" pitchFamily="34" charset="0"/>
              </a:rPr>
            </a:br>
            <a:r>
              <a:rPr lang="fr-FR" dirty="0"/>
              <a:t/>
            </a:r>
            <a:br>
              <a:rPr lang="fr-FR" dirty="0"/>
            </a:br>
            <a:endParaRPr lang="fr-FR" dirty="0"/>
          </a:p>
        </p:txBody>
      </p:sp>
    </p:spTree>
    <p:extLst>
      <p:ext uri="{BB962C8B-B14F-4D97-AF65-F5344CB8AC3E}">
        <p14:creationId xmlns:p14="http://schemas.microsoft.com/office/powerpoint/2010/main" val="1268293117"/>
      </p:ext>
    </p:extLst>
  </p:cSld>
  <p:clrMapOvr>
    <a:masterClrMapping/>
  </p:clrMapOvr>
  <p:transition>
    <p:newsflash/>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8640960" cy="6552728"/>
          </a:xfrm>
        </p:spPr>
        <p:txBody>
          <a:bodyPr/>
          <a:lstStyle/>
          <a:p>
            <a:endParaRPr lang="fr-F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850" y="332656"/>
            <a:ext cx="4010133" cy="1988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327063"/>
            <a:ext cx="4156670" cy="2750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077072"/>
            <a:ext cx="5161756" cy="21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016578"/>
      </p:ext>
    </p:extLst>
  </p:cSld>
  <p:clrMapOvr>
    <a:masterClrMapping/>
  </p:clrMapOvr>
  <p:transition>
    <p:newsfla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2951" y="774427"/>
            <a:ext cx="8280920" cy="2031325"/>
          </a:xfrm>
          <a:prstGeom prst="rect">
            <a:avLst/>
          </a:prstGeom>
        </p:spPr>
        <p:txBody>
          <a:bodyPr wrap="square">
            <a:spAutoFit/>
          </a:bodyPr>
          <a:lstStyle/>
          <a:p>
            <a:pPr algn="ctr"/>
            <a:r>
              <a:rPr lang="fr-FR" sz="2700" cap="small" dirty="0">
                <a:latin typeface="Arial Black" pitchFamily="34" charset="0"/>
                <a:ea typeface="+mj-ea"/>
                <a:cs typeface="+mj-cs"/>
              </a:rPr>
              <a:t>La même année, </a:t>
            </a:r>
            <a:r>
              <a:rPr lang="fr-FR" sz="2700" b="1" cap="small" dirty="0">
                <a:latin typeface="Arial Black" pitchFamily="34" charset="0"/>
                <a:ea typeface="+mj-ea"/>
                <a:cs typeface="+mj-cs"/>
              </a:rPr>
              <a:t>Banting </a:t>
            </a:r>
            <a:r>
              <a:rPr lang="fr-FR" sz="2700" b="1" cap="small" dirty="0" smtClean="0">
                <a:latin typeface="Arial Black" pitchFamily="34" charset="0"/>
                <a:ea typeface="+mj-ea"/>
                <a:cs typeface="+mj-cs"/>
              </a:rPr>
              <a:t> et </a:t>
            </a:r>
            <a:r>
              <a:rPr lang="fr-FR" sz="2700" b="1" cap="small" dirty="0">
                <a:latin typeface="Arial Black" pitchFamily="34" charset="0"/>
                <a:ea typeface="+mj-ea"/>
                <a:cs typeface="+mj-cs"/>
              </a:rPr>
              <a:t>Mac </a:t>
            </a:r>
            <a:r>
              <a:rPr lang="fr-FR" sz="2700" b="1" cap="small" dirty="0" err="1">
                <a:latin typeface="Arial Black" pitchFamily="34" charset="0"/>
                <a:ea typeface="+mj-ea"/>
                <a:cs typeface="+mj-cs"/>
              </a:rPr>
              <a:t>Leod</a:t>
            </a:r>
            <a:r>
              <a:rPr lang="fr-FR" sz="2700" b="1" cap="small" dirty="0">
                <a:latin typeface="Arial Black" pitchFamily="34" charset="0"/>
                <a:ea typeface="+mj-ea"/>
                <a:cs typeface="+mj-cs"/>
              </a:rPr>
              <a:t> </a:t>
            </a:r>
            <a:r>
              <a:rPr lang="fr-FR" sz="2700" cap="small" dirty="0">
                <a:latin typeface="Arial Black" pitchFamily="34" charset="0"/>
                <a:ea typeface="+mj-ea"/>
                <a:cs typeface="+mj-cs"/>
              </a:rPr>
              <a:t>reçoivent </a:t>
            </a:r>
            <a:r>
              <a:rPr lang="fr-FR" sz="2700" cap="small" dirty="0">
                <a:solidFill>
                  <a:srgbClr val="FF0000"/>
                </a:solidFill>
                <a:latin typeface="Arial Black" pitchFamily="34" charset="0"/>
                <a:ea typeface="+mj-ea"/>
                <a:cs typeface="+mj-cs"/>
              </a:rPr>
              <a:t>le Prix Nobel de physiologie et de médecine pour leurs travaux sur  l’</a:t>
            </a:r>
            <a:r>
              <a:rPr lang="fr-FR" sz="2700" b="1" cap="small" dirty="0">
                <a:solidFill>
                  <a:srgbClr val="FF0000"/>
                </a:solidFill>
                <a:latin typeface="Arial Black" pitchFamily="34" charset="0"/>
                <a:ea typeface="+mj-ea"/>
                <a:cs typeface="+mj-cs"/>
              </a:rPr>
              <a:t>insuline </a:t>
            </a:r>
            <a:r>
              <a:rPr lang="fr-FR" sz="2700" b="1" cap="small" dirty="0">
                <a:solidFill>
                  <a:srgbClr val="575F6D"/>
                </a:solidFill>
                <a:latin typeface="Arial Black" pitchFamily="34" charset="0"/>
                <a:ea typeface="+mj-ea"/>
                <a:cs typeface="+mj-cs"/>
              </a:rPr>
              <a:t>(</a:t>
            </a:r>
            <a:r>
              <a:rPr lang="fr-FR" sz="2700" b="1" cap="small" dirty="0">
                <a:solidFill>
                  <a:srgbClr val="7030A0"/>
                </a:solidFill>
                <a:latin typeface="Arial Black" pitchFamily="34" charset="0"/>
                <a:ea typeface="+mj-ea"/>
                <a:cs typeface="+mj-cs"/>
              </a:rPr>
              <a:t>traitement du diabète</a:t>
            </a:r>
            <a:r>
              <a:rPr lang="fr-FR" sz="2700" b="1" cap="small" dirty="0">
                <a:solidFill>
                  <a:srgbClr val="575F6D"/>
                </a:solidFill>
                <a:latin typeface="Arial Black" pitchFamily="34" charset="0"/>
                <a:ea typeface="+mj-ea"/>
                <a:cs typeface="+mj-cs"/>
              </a:rPr>
              <a:t>)</a:t>
            </a:r>
            <a:r>
              <a:rPr lang="fr-FR" sz="3000" b="1" cap="small" dirty="0">
                <a:solidFill>
                  <a:srgbClr val="575F6D"/>
                </a:solidFill>
                <a:latin typeface="Arial Black" pitchFamily="34" charset="0"/>
                <a:ea typeface="+mj-ea"/>
                <a:cs typeface="+mj-cs"/>
              </a:rPr>
              <a:t/>
            </a:r>
            <a:br>
              <a:rPr lang="fr-FR" sz="3000" b="1" cap="small" dirty="0">
                <a:solidFill>
                  <a:srgbClr val="575F6D"/>
                </a:solidFill>
                <a:latin typeface="Arial Black" pitchFamily="34" charset="0"/>
                <a:ea typeface="+mj-ea"/>
                <a:cs typeface="+mj-cs"/>
              </a:rPr>
            </a:br>
            <a:endParaRPr lang="fr-FR" dirty="0">
              <a:latin typeface="Arial Black" pitchFamily="34"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0023" y="2805752"/>
            <a:ext cx="4266776" cy="379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708459"/>
      </p:ext>
    </p:extLst>
  </p:cSld>
  <p:clrMapOvr>
    <a:masterClrMapping/>
  </p:clrMapOvr>
  <p:transition>
    <p:newsflash/>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16632"/>
            <a:ext cx="8496944" cy="6408712"/>
          </a:xfrm>
        </p:spPr>
        <p:txBody>
          <a:bodyPr/>
          <a:lstStyle/>
          <a:p>
            <a:r>
              <a:rPr lang="fr-FR" dirty="0" smtClean="0"/>
              <a:t> </a:t>
            </a:r>
            <a:r>
              <a:rPr lang="fr-FR" u="sng" dirty="0" smtClean="0">
                <a:solidFill>
                  <a:srgbClr val="FF0000"/>
                </a:solidFill>
                <a:latin typeface="Arial Black" pitchFamily="34" charset="0"/>
              </a:rPr>
              <a:t>REMARQUE :</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a:t>
            </a:r>
            <a:r>
              <a:rPr lang="fr-FR" dirty="0" smtClean="0">
                <a:solidFill>
                  <a:srgbClr val="FF0000"/>
                </a:solidFill>
                <a:latin typeface="Arial Black" pitchFamily="34" charset="0"/>
              </a:rPr>
              <a:t>Les antidépresseurs </a:t>
            </a:r>
            <a:r>
              <a:rPr lang="fr-FR" dirty="0" smtClean="0">
                <a:solidFill>
                  <a:schemeClr val="tx1"/>
                </a:solidFill>
                <a:latin typeface="Arial Black" pitchFamily="34" charset="0"/>
              </a:rPr>
              <a:t>constituent le traitement pharmacologique de fond des troubles anxieux. </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FF0000"/>
                </a:solidFill>
                <a:latin typeface="Arial Black" pitchFamily="34" charset="0"/>
              </a:rPr>
              <a:t>certains antipsychotiques </a:t>
            </a:r>
            <a:r>
              <a:rPr lang="fr-FR" dirty="0" smtClean="0">
                <a:solidFill>
                  <a:schemeClr val="tx1"/>
                </a:solidFill>
                <a:latin typeface="Arial Black" pitchFamily="34" charset="0"/>
              </a:rPr>
              <a:t>comme la </a:t>
            </a:r>
            <a:r>
              <a:rPr lang="fr-FR" dirty="0" smtClean="0">
                <a:solidFill>
                  <a:srgbClr val="7030A0"/>
                </a:solidFill>
                <a:latin typeface="Arial Black" pitchFamily="34" charset="0"/>
              </a:rPr>
              <a:t>CYAMÉMAZINE</a:t>
            </a:r>
            <a:r>
              <a:rPr lang="fr-FR" dirty="0" smtClean="0">
                <a:solidFill>
                  <a:schemeClr val="tx1"/>
                </a:solidFill>
                <a:latin typeface="Arial Black" pitchFamily="34" charset="0"/>
              </a:rPr>
              <a:t> (</a:t>
            </a:r>
            <a:r>
              <a:rPr lang="fr-FR" dirty="0" smtClean="0">
                <a:solidFill>
                  <a:srgbClr val="7030A0"/>
                </a:solidFill>
                <a:latin typeface="Arial Black" pitchFamily="34" charset="0"/>
              </a:rPr>
              <a:t>TERCIAN</a:t>
            </a:r>
            <a:r>
              <a:rPr lang="fr-FR" dirty="0" smtClean="0">
                <a:solidFill>
                  <a:schemeClr val="tx1"/>
                </a:solidFill>
                <a:latin typeface="Arial Black" pitchFamily="34" charset="0"/>
              </a:rPr>
              <a:t>®), la </a:t>
            </a:r>
            <a:r>
              <a:rPr lang="fr-FR" dirty="0" smtClean="0">
                <a:solidFill>
                  <a:srgbClr val="7030A0"/>
                </a:solidFill>
                <a:latin typeface="Arial Black" pitchFamily="34" charset="0"/>
              </a:rPr>
              <a:t>LÉVOPROMAZINE</a:t>
            </a:r>
            <a:r>
              <a:rPr lang="fr-FR" dirty="0" smtClean="0">
                <a:solidFill>
                  <a:schemeClr val="tx1"/>
                </a:solidFill>
                <a:latin typeface="Arial Black" pitchFamily="34" charset="0"/>
              </a:rPr>
              <a:t> (</a:t>
            </a:r>
            <a:r>
              <a:rPr lang="fr-FR" dirty="0" smtClean="0">
                <a:solidFill>
                  <a:srgbClr val="7030A0"/>
                </a:solidFill>
                <a:latin typeface="Arial Black" pitchFamily="34" charset="0"/>
              </a:rPr>
              <a:t>NOZINAN</a:t>
            </a:r>
            <a:r>
              <a:rPr lang="fr-FR" dirty="0" smtClean="0">
                <a:solidFill>
                  <a:schemeClr val="tx1"/>
                </a:solidFill>
                <a:latin typeface="Arial Black" pitchFamily="34" charset="0"/>
              </a:rPr>
              <a:t>®) présentent un effet anxiolytique et sédatif.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endParaRPr lang="fr-FR" dirty="0">
              <a:solidFill>
                <a:schemeClr val="tx1"/>
              </a:solidFill>
              <a:latin typeface="Arial Black" pitchFamily="34" charset="0"/>
            </a:endParaRPr>
          </a:p>
        </p:txBody>
      </p:sp>
    </p:spTree>
    <p:extLst>
      <p:ext uri="{BB962C8B-B14F-4D97-AF65-F5344CB8AC3E}">
        <p14:creationId xmlns:p14="http://schemas.microsoft.com/office/powerpoint/2010/main" val="1054137587"/>
      </p:ext>
    </p:extLst>
  </p:cSld>
  <p:clrMapOvr>
    <a:masterClrMapping/>
  </p:clrMapOvr>
  <p:transition>
    <p:newsflash/>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636912"/>
            <a:ext cx="8496944" cy="1431032"/>
          </a:xfrm>
        </p:spPr>
        <p:style>
          <a:lnRef idx="3">
            <a:schemeClr val="lt1"/>
          </a:lnRef>
          <a:fillRef idx="1">
            <a:schemeClr val="accent3"/>
          </a:fillRef>
          <a:effectRef idx="1">
            <a:schemeClr val="accent3"/>
          </a:effectRef>
          <a:fontRef idx="minor">
            <a:schemeClr val="lt1"/>
          </a:fontRef>
        </p:style>
        <p:txBody>
          <a:bodyPr>
            <a:normAutofit fontScale="90000"/>
          </a:bodyPr>
          <a:lstStyle/>
          <a:p>
            <a:pPr algn="ctr"/>
            <a:r>
              <a:rPr lang="fr-FR" sz="3600" dirty="0" smtClean="0">
                <a:solidFill>
                  <a:schemeClr val="tx1"/>
                </a:solidFill>
                <a:latin typeface="Arial Black" pitchFamily="34" charset="0"/>
              </a:rPr>
              <a:t> </a:t>
            </a:r>
            <a:br>
              <a:rPr lang="fr-FR" sz="3600" dirty="0" smtClean="0">
                <a:solidFill>
                  <a:schemeClr val="tx1"/>
                </a:solidFill>
                <a:latin typeface="Arial Black" pitchFamily="34" charset="0"/>
              </a:rPr>
            </a:br>
            <a:r>
              <a:rPr lang="fr-FR" sz="3600" dirty="0">
                <a:solidFill>
                  <a:schemeClr val="tx1"/>
                </a:solidFill>
                <a:latin typeface="Arial Black" pitchFamily="34" charset="0"/>
              </a:rPr>
              <a:t/>
            </a:r>
            <a:br>
              <a:rPr lang="fr-FR" sz="3600" dirty="0">
                <a:solidFill>
                  <a:schemeClr val="tx1"/>
                </a:solidFill>
                <a:latin typeface="Arial Black" pitchFamily="34" charset="0"/>
              </a:rPr>
            </a:br>
            <a:r>
              <a:rPr lang="fr-FR" sz="3600" dirty="0" smtClean="0">
                <a:solidFill>
                  <a:schemeClr val="tx1"/>
                </a:solidFill>
                <a:latin typeface="Arial Black" pitchFamily="34" charset="0"/>
              </a:rPr>
              <a:t/>
            </a:r>
            <a:br>
              <a:rPr lang="fr-FR" sz="3600" dirty="0" smtClean="0">
                <a:solidFill>
                  <a:schemeClr val="tx1"/>
                </a:solidFill>
                <a:latin typeface="Arial Black" pitchFamily="34" charset="0"/>
              </a:rPr>
            </a:br>
            <a:r>
              <a:rPr lang="fr-FR" sz="3600" dirty="0">
                <a:solidFill>
                  <a:schemeClr val="tx1"/>
                </a:solidFill>
                <a:latin typeface="Arial Black" pitchFamily="34" charset="0"/>
              </a:rPr>
              <a:t/>
            </a:r>
            <a:br>
              <a:rPr lang="fr-FR" sz="3600" dirty="0">
                <a:solidFill>
                  <a:schemeClr val="tx1"/>
                </a:solidFill>
                <a:latin typeface="Arial Black" pitchFamily="34" charset="0"/>
              </a:rPr>
            </a:br>
            <a:r>
              <a:rPr lang="fr-FR" sz="4400" dirty="0" smtClean="0">
                <a:solidFill>
                  <a:schemeClr val="bg1"/>
                </a:solidFill>
                <a:latin typeface="Arial Black" pitchFamily="34" charset="0"/>
              </a:rPr>
              <a:t>V- LES HYPNOTIQUES :</a:t>
            </a:r>
            <a:r>
              <a:rPr lang="fr-FR" sz="3600" dirty="0" smtClean="0">
                <a:solidFill>
                  <a:schemeClr val="tx1"/>
                </a:solidFill>
                <a:latin typeface="Arial Black" pitchFamily="34" charset="0"/>
              </a:rPr>
              <a:t> </a:t>
            </a:r>
            <a:br>
              <a:rPr lang="fr-FR" sz="3600" dirty="0" smtClean="0">
                <a:solidFill>
                  <a:schemeClr val="tx1"/>
                </a:solidFill>
                <a:latin typeface="Arial Black" pitchFamily="34" charset="0"/>
              </a:rPr>
            </a:br>
            <a:endParaRPr lang="fr-FR" sz="3600" dirty="0">
              <a:solidFill>
                <a:schemeClr val="tx1"/>
              </a:solidFill>
              <a:latin typeface="Arial Black" pitchFamily="34" charset="0"/>
            </a:endParaRPr>
          </a:p>
        </p:txBody>
      </p:sp>
    </p:spTree>
    <p:extLst>
      <p:ext uri="{BB962C8B-B14F-4D97-AF65-F5344CB8AC3E}">
        <p14:creationId xmlns:p14="http://schemas.microsoft.com/office/powerpoint/2010/main" val="1195566632"/>
      </p:ext>
    </p:extLst>
  </p:cSld>
  <p:clrMapOvr>
    <a:masterClrMapping/>
  </p:clrMapOvr>
  <p:transition>
    <p:newsflash/>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Tree>
    <p:extLst>
      <p:ext uri="{BB962C8B-B14F-4D97-AF65-F5344CB8AC3E}">
        <p14:creationId xmlns:p14="http://schemas.microsoft.com/office/powerpoint/2010/main" val="762583949"/>
      </p:ext>
    </p:extLst>
  </p:cSld>
  <p:clrMapOvr>
    <a:masterClrMapping/>
  </p:clrMapOvr>
  <p:transition>
    <p:newsflash/>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Tree>
    <p:extLst>
      <p:ext uri="{BB962C8B-B14F-4D97-AF65-F5344CB8AC3E}">
        <p14:creationId xmlns:p14="http://schemas.microsoft.com/office/powerpoint/2010/main" val="770925621"/>
      </p:ext>
    </p:extLst>
  </p:cSld>
  <p:clrMapOvr>
    <a:masterClrMapping/>
  </p:clrMapOvr>
  <p:transition>
    <p:newsflash/>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Tree>
    <p:extLst>
      <p:ext uri="{BB962C8B-B14F-4D97-AF65-F5344CB8AC3E}">
        <p14:creationId xmlns:p14="http://schemas.microsoft.com/office/powerpoint/2010/main" val="2228493059"/>
      </p:ext>
    </p:extLst>
  </p:cSld>
  <p:clrMapOvr>
    <a:masterClrMapping/>
  </p:clrMapOvr>
  <p:transition>
    <p:newsflash/>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86766" cy="6226196"/>
          </a:xfrm>
          <a:ln w="76200">
            <a:solidFill>
              <a:srgbClr val="C00000"/>
            </a:solidFill>
          </a:ln>
        </p:spPr>
        <p:txBody>
          <a:bodyPr>
            <a:noAutofit/>
          </a:bodyPr>
          <a:lstStyle/>
          <a:p>
            <a:pPr algn="ctr"/>
            <a:r>
              <a:rPr lang="fr-FR" sz="4000" b="1" dirty="0" smtClean="0"/>
              <a:t/>
            </a:r>
            <a:br>
              <a:rPr lang="fr-FR" sz="4000" b="1" dirty="0" smtClean="0"/>
            </a:br>
            <a:r>
              <a:rPr lang="fr-FR" sz="4000" b="1" dirty="0" smtClean="0"/>
              <a:t/>
            </a:r>
            <a:br>
              <a:rPr lang="fr-FR" sz="4000" b="1" dirty="0" smtClean="0"/>
            </a:br>
            <a:r>
              <a:rPr lang="fr-FR" sz="4000" b="1" dirty="0" smtClean="0"/>
              <a:t/>
            </a:r>
            <a:br>
              <a:rPr lang="fr-FR" sz="4000" b="1" dirty="0" smtClean="0"/>
            </a:br>
            <a:r>
              <a:rPr lang="fr-FR" sz="4000" b="1" dirty="0" smtClean="0"/>
              <a:t/>
            </a:r>
            <a:br>
              <a:rPr lang="fr-FR" sz="4000" b="1" dirty="0" smtClean="0"/>
            </a:br>
            <a:r>
              <a:rPr lang="fr-FR" sz="4000" b="1" dirty="0" smtClean="0"/>
              <a:t/>
            </a:r>
            <a:br>
              <a:rPr lang="fr-FR" sz="4000" b="1" dirty="0" smtClean="0"/>
            </a:br>
            <a:r>
              <a:rPr lang="fr-FR" sz="4800" b="1" dirty="0" smtClean="0">
                <a:solidFill>
                  <a:srgbClr val="7030A0"/>
                </a:solidFill>
              </a:rPr>
              <a:t>MERCI POUR VOTRE AIMABLE  ATTENTION</a:t>
            </a:r>
            <a:br>
              <a:rPr lang="fr-FR" sz="4800" b="1" dirty="0" smtClean="0">
                <a:solidFill>
                  <a:srgbClr val="7030A0"/>
                </a:solidFill>
              </a:rPr>
            </a:br>
            <a:r>
              <a:rPr lang="fr-FR" sz="4800" b="1" dirty="0" smtClean="0"/>
              <a:t/>
            </a:r>
            <a:br>
              <a:rPr lang="fr-FR" sz="4800" b="1" dirty="0" smtClean="0"/>
            </a:br>
            <a:r>
              <a:rPr lang="fr-FR" sz="3200" b="1" i="1" dirty="0" smtClean="0"/>
              <a:t>« </a:t>
            </a:r>
            <a:r>
              <a:rPr lang="fr-FR" sz="3200" b="1" i="1" dirty="0" smtClean="0">
                <a:solidFill>
                  <a:schemeClr val="tx1"/>
                </a:solidFill>
                <a:latin typeface="Arial Black" pitchFamily="34" charset="0"/>
              </a:rPr>
              <a:t>Jamais la psychologie détient         la vérité sur la folie, puisque c’est     la folie qui détient la vérité          de la psychologie </a:t>
            </a:r>
            <a:r>
              <a:rPr lang="fr-FR" sz="3200" b="1" i="1" dirty="0" smtClean="0"/>
              <a:t>»</a:t>
            </a:r>
            <a:r>
              <a:rPr lang="fr-FR" sz="4000" b="1" dirty="0" smtClean="0"/>
              <a:t/>
            </a:r>
            <a:br>
              <a:rPr lang="fr-FR" sz="4000" b="1" dirty="0" smtClean="0"/>
            </a:br>
            <a:r>
              <a:rPr lang="fr-FR" sz="4000" b="1" dirty="0" smtClean="0"/>
              <a:t>                                 </a:t>
            </a:r>
            <a:r>
              <a:rPr lang="fr-FR" sz="2400" b="1" dirty="0" smtClean="0">
                <a:solidFill>
                  <a:schemeClr val="tx1"/>
                </a:solidFill>
              </a:rPr>
              <a:t>M. Foucault.</a:t>
            </a:r>
            <a:br>
              <a:rPr lang="fr-FR" sz="2400" b="1" dirty="0" smtClean="0">
                <a:solidFill>
                  <a:schemeClr val="tx1"/>
                </a:solidFill>
              </a:rPr>
            </a:br>
            <a:r>
              <a:rPr lang="fr-FR" sz="2400" b="1" dirty="0" smtClean="0"/>
              <a:t/>
            </a:r>
            <a:br>
              <a:rPr lang="fr-FR" sz="2400" b="1" dirty="0" smtClean="0"/>
            </a:br>
            <a:endParaRPr lang="fr-FR" sz="4000" b="1" dirty="0"/>
          </a:p>
        </p:txBody>
      </p:sp>
    </p:spTree>
  </p:cSld>
  <p:clrMapOvr>
    <a:masterClrMapping/>
  </p:clrMapOvr>
  <p:transition>
    <p:newsfla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5000660" cy="6394722"/>
          </a:xfrm>
        </p:spPr>
        <p:txBody>
          <a:bodyPr>
            <a:normAutofit fontScale="90000"/>
          </a:bodyPr>
          <a:lstStyle/>
          <a:p>
            <a:pPr algn="ctr"/>
            <a:r>
              <a:rPr lang="fr-FR" sz="3600" b="1" dirty="0" smtClean="0"/>
              <a:t/>
            </a:r>
            <a:br>
              <a:rPr lang="fr-FR" sz="3600" b="1" dirty="0" smtClean="0"/>
            </a:br>
            <a:r>
              <a:rPr lang="fr-FR" sz="3600" b="1" dirty="0" smtClean="0"/>
              <a:t/>
            </a:r>
            <a:br>
              <a:rPr lang="fr-FR" sz="3600" b="1" dirty="0" smtClean="0"/>
            </a:br>
            <a:r>
              <a:rPr lang="fr-FR" sz="3600" b="1" dirty="0" smtClean="0"/>
              <a:t/>
            </a:r>
            <a:br>
              <a:rPr lang="fr-FR" sz="3600" b="1" dirty="0" smtClean="0"/>
            </a:br>
            <a:r>
              <a:rPr lang="fr-FR" sz="3600" b="1" dirty="0" smtClean="0"/>
              <a:t/>
            </a:r>
            <a:br>
              <a:rPr lang="fr-FR" sz="3600" b="1" dirty="0" smtClean="0"/>
            </a:br>
            <a:r>
              <a:rPr lang="fr-FR" sz="2700" b="1" dirty="0" smtClean="0">
                <a:solidFill>
                  <a:srgbClr val="FF0000"/>
                </a:solidFill>
                <a:latin typeface="Arial Black" pitchFamily="34" charset="0"/>
              </a:rPr>
              <a:t>1940:</a:t>
            </a:r>
            <a:r>
              <a:rPr lang="fr-FR" sz="2700" b="1" dirty="0" smtClean="0">
                <a:latin typeface="Arial Black" pitchFamily="34" charset="0"/>
              </a:rPr>
              <a:t> </a:t>
            </a:r>
            <a:r>
              <a:rPr lang="fr-FR" sz="2700" b="1" dirty="0" smtClean="0">
                <a:solidFill>
                  <a:schemeClr val="tx1"/>
                </a:solidFill>
                <a:latin typeface="Arial Black" pitchFamily="34" charset="0"/>
              </a:rPr>
              <a:t>Découverte  de  </a:t>
            </a:r>
            <a:r>
              <a:rPr lang="fr-FR" sz="2700" b="1" dirty="0" smtClean="0">
                <a:latin typeface="Arial Black" pitchFamily="34" charset="0"/>
              </a:rPr>
              <a:t>                      </a:t>
            </a:r>
            <a:r>
              <a:rPr lang="fr-FR" sz="2700" b="1" dirty="0" smtClean="0">
                <a:solidFill>
                  <a:srgbClr val="FF0000"/>
                </a:solidFill>
                <a:latin typeface="Arial Black" pitchFamily="34" charset="0"/>
              </a:rPr>
              <a:t>la  pénicilline </a:t>
            </a:r>
            <a:r>
              <a:rPr lang="fr-FR" sz="2700" b="1" dirty="0" smtClean="0">
                <a:solidFill>
                  <a:schemeClr val="tx1"/>
                </a:solidFill>
                <a:latin typeface="Arial Black" pitchFamily="34" charset="0"/>
              </a:rPr>
              <a:t>(antibiotiques) PAR </a:t>
            </a:r>
            <a:r>
              <a:rPr lang="fr-FR" sz="2700" b="1" dirty="0" smtClean="0">
                <a:solidFill>
                  <a:srgbClr val="0070C0"/>
                </a:solidFill>
                <a:latin typeface="Arial Black" pitchFamily="34" charset="0"/>
              </a:rPr>
              <a:t>ALEXANDER FLEMING</a:t>
            </a:r>
            <a:r>
              <a:rPr lang="fr-FR" sz="2700" b="1" dirty="0" smtClean="0">
                <a:solidFill>
                  <a:srgbClr val="FF0000"/>
                </a:solidFill>
                <a:latin typeface="Arial Black" pitchFamily="34" charset="0"/>
              </a:rPr>
              <a:t>  </a:t>
            </a:r>
            <a:r>
              <a:rPr lang="fr-FR" sz="2700" b="1" dirty="0" smtClean="0">
                <a:solidFill>
                  <a:schemeClr val="tx1"/>
                </a:solidFill>
                <a:latin typeface="Arial Black" pitchFamily="34" charset="0"/>
              </a:rPr>
              <a:t>biologiste</a:t>
            </a:r>
            <a:r>
              <a:rPr lang="fr-FR" sz="2700" b="1" dirty="0" smtClean="0">
                <a:solidFill>
                  <a:srgbClr val="FF0000"/>
                </a:solidFill>
                <a:latin typeface="Arial Black" pitchFamily="34" charset="0"/>
              </a:rPr>
              <a:t> </a:t>
            </a:r>
            <a:r>
              <a:rPr lang="fr-FR" sz="2700" b="1" dirty="0" smtClean="0">
                <a:solidFill>
                  <a:schemeClr val="tx1"/>
                </a:solidFill>
                <a:latin typeface="Arial Black" pitchFamily="34" charset="0"/>
              </a:rPr>
              <a:t>et </a:t>
            </a:r>
            <a:r>
              <a:rPr lang="fr-FR" sz="2700" b="1" dirty="0" smtClean="0">
                <a:solidFill>
                  <a:srgbClr val="0070C0"/>
                </a:solidFill>
                <a:latin typeface="Arial Black" pitchFamily="34" charset="0"/>
              </a:rPr>
              <a:t/>
            </a:r>
            <a:br>
              <a:rPr lang="fr-FR" sz="2700" b="1" dirty="0" smtClean="0">
                <a:solidFill>
                  <a:srgbClr val="0070C0"/>
                </a:solidFill>
                <a:latin typeface="Arial Black" pitchFamily="34" charset="0"/>
              </a:rPr>
            </a:br>
            <a:r>
              <a:rPr lang="fr-FR" sz="2700" b="1" dirty="0" smtClean="0">
                <a:solidFill>
                  <a:srgbClr val="0070C0"/>
                </a:solidFill>
                <a:latin typeface="Arial Black" pitchFamily="34" charset="0"/>
              </a:rPr>
              <a:t> </a:t>
            </a:r>
            <a:r>
              <a:rPr lang="fr-FR" sz="2700" b="1" dirty="0" smtClean="0">
                <a:solidFill>
                  <a:srgbClr val="0070C0"/>
                </a:solidFill>
                <a:latin typeface="Arial Black" pitchFamily="34" charset="0"/>
                <a:hlinkClick r:id="rId2" tooltip="Pharmacologue"/>
              </a:rPr>
              <a:t>pharmacologue</a:t>
            </a:r>
            <a:r>
              <a:rPr lang="fr-FR" sz="2700" b="1" dirty="0" smtClean="0">
                <a:solidFill>
                  <a:srgbClr val="0070C0"/>
                </a:solidFill>
                <a:latin typeface="Arial Black" pitchFamily="34" charset="0"/>
              </a:rPr>
              <a:t> </a:t>
            </a:r>
            <a:r>
              <a:rPr lang="fr-FR" sz="2700" b="1" dirty="0" smtClean="0">
                <a:solidFill>
                  <a:srgbClr val="0070C0"/>
                </a:solidFill>
                <a:latin typeface="Arial Black" pitchFamily="34" charset="0"/>
                <a:hlinkClick r:id="rId3" tooltip="Royaume-Uni"/>
              </a:rPr>
              <a:t>britannique</a:t>
            </a:r>
            <a:r>
              <a:rPr lang="fr-FR" sz="2700" b="1" dirty="0" smtClean="0">
                <a:solidFill>
                  <a:srgbClr val="0070C0"/>
                </a:solidFill>
                <a:latin typeface="Arial Black" pitchFamily="34" charset="0"/>
              </a:rPr>
              <a:t>  </a:t>
            </a:r>
            <a:r>
              <a:rPr lang="fr-FR" sz="2700" b="1" dirty="0" smtClean="0">
                <a:solidFill>
                  <a:schemeClr val="tx1"/>
                </a:solidFill>
                <a:latin typeface="Arial Black" pitchFamily="34" charset="0"/>
              </a:rPr>
              <a:t>À la base, la pénicilline est une toxine synthétisée par certaines espèces de moisissures du genre </a:t>
            </a:r>
            <a:r>
              <a:rPr lang="fr-FR" sz="2700" b="1" i="1" dirty="0" smtClean="0">
                <a:solidFill>
                  <a:schemeClr val="tx1"/>
                </a:solidFill>
                <a:latin typeface="Arial Black" pitchFamily="34" charset="0"/>
                <a:hlinkClick r:id="rId4" tooltip="Penicillium"/>
              </a:rPr>
              <a:t>Penicillium</a:t>
            </a:r>
            <a:r>
              <a:rPr lang="fr-FR" sz="2700" b="1" dirty="0" smtClean="0">
                <a:latin typeface="Arial Black" pitchFamily="34" charset="0"/>
              </a:rPr>
              <a:t> .</a:t>
            </a:r>
            <a:br>
              <a:rPr lang="fr-FR" sz="2700" b="1" dirty="0" smtClean="0">
                <a:latin typeface="Arial Black" pitchFamily="34" charset="0"/>
              </a:rPr>
            </a:br>
            <a:r>
              <a:rPr lang="fr-FR" sz="2700" b="1" dirty="0" smtClean="0">
                <a:latin typeface="Arial Black" pitchFamily="34" charset="0"/>
              </a:rPr>
              <a:t/>
            </a:r>
            <a:br>
              <a:rPr lang="fr-FR" sz="2700" b="1" dirty="0" smtClean="0">
                <a:latin typeface="Arial Black" pitchFamily="34" charset="0"/>
              </a:rPr>
            </a:br>
            <a:r>
              <a:rPr lang="fr-FR" sz="2700" b="1" dirty="0"/>
              <a:t/>
            </a:r>
            <a:br>
              <a:rPr lang="fr-FR" sz="2700" b="1" dirty="0"/>
            </a:br>
            <a:r>
              <a:rPr lang="fr-FR" sz="2700" b="1" dirty="0" smtClean="0"/>
              <a:t/>
            </a:r>
            <a:br>
              <a:rPr lang="fr-FR" sz="2700" b="1" dirty="0" smtClean="0"/>
            </a:br>
            <a:r>
              <a:rPr lang="fr-FR" sz="2700" b="1" dirty="0" smtClean="0"/>
              <a:t/>
            </a:r>
            <a:br>
              <a:rPr lang="fr-FR" sz="2700" b="1" dirty="0" smtClean="0"/>
            </a:br>
            <a:r>
              <a:rPr lang="en-US" b="1" dirty="0" smtClean="0"/>
              <a:t/>
            </a:r>
            <a:br>
              <a:rPr lang="en-US" b="1" dirty="0" smtClean="0"/>
            </a:br>
            <a:endParaRPr lang="fr-FR" dirty="0"/>
          </a:p>
        </p:txBody>
      </p:sp>
      <p:pic>
        <p:nvPicPr>
          <p:cNvPr id="3074" name="Picture 2" descr="C:\Users\TOSHIBA\Desktop\0a1014.jpg"/>
          <p:cNvPicPr>
            <a:picLocks noChangeAspect="1" noChangeArrowheads="1"/>
          </p:cNvPicPr>
          <p:nvPr/>
        </p:nvPicPr>
        <p:blipFill>
          <a:blip r:embed="rId5" cstate="print"/>
          <a:srcRect/>
          <a:stretch>
            <a:fillRect/>
          </a:stretch>
        </p:blipFill>
        <p:spPr bwMode="auto">
          <a:xfrm rot="423738">
            <a:off x="5227631" y="599743"/>
            <a:ext cx="3429024" cy="41434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4365104"/>
            <a:ext cx="417646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582990"/>
          </a:xfrm>
        </p:spPr>
        <p:txBody>
          <a:bodyPr>
            <a:normAutofit fontScale="90000"/>
          </a:bodyPr>
          <a:lstStyle/>
          <a:p>
            <a:pPr algn="ctr"/>
            <a:r>
              <a:rPr lang="fr-FR" b="1" dirty="0" smtClean="0">
                <a:solidFill>
                  <a:srgbClr val="FF0000"/>
                </a:solidFill>
                <a:latin typeface="Arial Black" pitchFamily="34" charset="0"/>
              </a:rPr>
              <a:t>1942:</a:t>
            </a:r>
            <a:r>
              <a:rPr lang="fr-FR" b="1" dirty="0" smtClean="0">
                <a:latin typeface="Arial Black" pitchFamily="34" charset="0"/>
              </a:rPr>
              <a:t>  </a:t>
            </a:r>
            <a:r>
              <a:rPr lang="fr-FR" b="1" dirty="0" smtClean="0">
                <a:solidFill>
                  <a:schemeClr val="tx1"/>
                </a:solidFill>
                <a:latin typeface="Arial Black" pitchFamily="34" charset="0"/>
              </a:rPr>
              <a:t>Découverte de la </a:t>
            </a:r>
            <a:r>
              <a:rPr lang="fr-FR" b="1" dirty="0" smtClean="0">
                <a:solidFill>
                  <a:srgbClr val="0070C0"/>
                </a:solidFill>
                <a:latin typeface="Arial Black" pitchFamily="34" charset="0"/>
              </a:rPr>
              <a:t>chimiothérapie</a:t>
            </a:r>
            <a:r>
              <a:rPr lang="fr-FR" b="1" dirty="0" smtClean="0">
                <a:solidFill>
                  <a:schemeClr val="tx1"/>
                </a:solidFill>
                <a:latin typeface="Arial Black" pitchFamily="34" charset="0"/>
              </a:rPr>
              <a:t> </a:t>
            </a:r>
            <a:r>
              <a:rPr lang="fr-FR" b="1" dirty="0" smtClean="0">
                <a:solidFill>
                  <a:srgbClr val="FF0000"/>
                </a:solidFill>
                <a:latin typeface="Arial Black" pitchFamily="34" charset="0"/>
              </a:rPr>
              <a:t>contre le cancer</a:t>
            </a:r>
            <a:r>
              <a:rPr lang="fr-FR" b="1" dirty="0" smtClean="0">
                <a:solidFill>
                  <a:schemeClr val="tx1"/>
                </a:solidFill>
                <a:latin typeface="Arial Black" pitchFamily="34" charset="0"/>
              </a:rPr>
              <a:t>. C’est </a:t>
            </a:r>
            <a:r>
              <a:rPr lang="fr-FR" sz="3600" b="1" dirty="0" smtClean="0">
                <a:solidFill>
                  <a:schemeClr val="tx1"/>
                </a:solidFill>
                <a:latin typeface="Arial Black" pitchFamily="34" charset="0"/>
              </a:rPr>
              <a:t>un traitement comportant l'administration de plusieurs médicaments qui agissent sur les cellules cancéreuses, soit en les détruisant, soit en les empêchant de se multiplier</a:t>
            </a:r>
            <a:r>
              <a:rPr lang="fr-FR" sz="3600" dirty="0" smtClean="0">
                <a:latin typeface="Arial Black" pitchFamily="34" charset="0"/>
              </a:rPr>
              <a:t>. </a:t>
            </a:r>
            <a:endParaRPr lang="fr-FR" dirty="0">
              <a:latin typeface="Arial Black" pitchFamily="34" charset="0"/>
            </a:endParaRPr>
          </a:p>
        </p:txBody>
      </p:sp>
      <p:pic>
        <p:nvPicPr>
          <p:cNvPr id="4098" name="Picture 2" descr="C:\Users\TOSHIBA\Desktop\cancer_la_chimiotherapie_peut_rendre_resistantes_les_cellules_malignes_0.jpg"/>
          <p:cNvPicPr>
            <a:picLocks noChangeAspect="1" noChangeArrowheads="1"/>
          </p:cNvPicPr>
          <p:nvPr/>
        </p:nvPicPr>
        <p:blipFill>
          <a:blip r:embed="rId2" cstate="print"/>
          <a:srcRect/>
          <a:stretch>
            <a:fillRect/>
          </a:stretch>
        </p:blipFill>
        <p:spPr bwMode="auto">
          <a:xfrm>
            <a:off x="1928794" y="3929066"/>
            <a:ext cx="5072098" cy="2589854"/>
          </a:xfrm>
          <a:prstGeom prst="rect">
            <a:avLst/>
          </a:prstGeom>
          <a:noFill/>
          <a:ln w="57150">
            <a:solidFill>
              <a:schemeClr val="tx1"/>
            </a:solidFill>
          </a:ln>
        </p:spPr>
      </p:pic>
    </p:spTree>
  </p:cSld>
  <p:clrMapOvr>
    <a:masterClrMapping/>
  </p:clrMapOvr>
  <p:transition>
    <p:newsfla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274638"/>
            <a:ext cx="4862914" cy="6250706"/>
          </a:xfrm>
        </p:spPr>
        <p:txBody>
          <a:bodyPr>
            <a:noAutofit/>
          </a:bodyPr>
          <a:lstStyle/>
          <a:p>
            <a:pPr algn="ctr"/>
            <a:r>
              <a:rPr lang="fr-FR" sz="2400" b="1" dirty="0" smtClean="0">
                <a:solidFill>
                  <a:srgbClr val="FF0000"/>
                </a:solidFill>
              </a:rPr>
              <a:t/>
            </a:r>
            <a:br>
              <a:rPr lang="fr-FR" sz="2400" b="1" dirty="0" smtClean="0">
                <a:solidFill>
                  <a:srgbClr val="FF0000"/>
                </a:solidFill>
              </a:rPr>
            </a:br>
            <a:r>
              <a:rPr lang="fr-FR" sz="2400" b="1" dirty="0" smtClean="0">
                <a:solidFill>
                  <a:srgbClr val="FF0000"/>
                </a:solidFill>
              </a:rPr>
              <a:t/>
            </a:r>
            <a:br>
              <a:rPr lang="fr-FR" sz="2400" b="1" dirty="0" smtClean="0">
                <a:solidFill>
                  <a:srgbClr val="FF0000"/>
                </a:solidFill>
              </a:rPr>
            </a:br>
            <a:r>
              <a:rPr lang="fr-FR" sz="2400" b="1" dirty="0" smtClean="0">
                <a:solidFill>
                  <a:srgbClr val="FF0000"/>
                </a:solidFill>
              </a:rPr>
              <a:t/>
            </a:r>
            <a:br>
              <a:rPr lang="fr-FR" sz="2400" b="1" dirty="0" smtClean="0">
                <a:solidFill>
                  <a:srgbClr val="FF0000"/>
                </a:solidFill>
              </a:rPr>
            </a:br>
            <a:r>
              <a:rPr lang="fr-FR" sz="2400" b="1" dirty="0" smtClean="0">
                <a:solidFill>
                  <a:srgbClr val="FF0000"/>
                </a:solidFill>
              </a:rPr>
              <a:t/>
            </a:r>
            <a:br>
              <a:rPr lang="fr-FR" sz="2400" b="1" dirty="0" smtClean="0">
                <a:solidFill>
                  <a:srgbClr val="FF0000"/>
                </a:solidFill>
              </a:rPr>
            </a:br>
            <a:r>
              <a:rPr lang="fr-FR" sz="2800" b="1" dirty="0" smtClean="0">
                <a:solidFill>
                  <a:srgbClr val="FF0000"/>
                </a:solidFill>
                <a:latin typeface="Arial Black" pitchFamily="34" charset="0"/>
              </a:rPr>
              <a:t>1949 </a:t>
            </a:r>
            <a:r>
              <a:rPr lang="fr-FR" sz="2800" b="1" dirty="0" smtClean="0">
                <a:latin typeface="Arial Black" pitchFamily="34" charset="0"/>
              </a:rPr>
              <a:t>: </a:t>
            </a:r>
            <a:r>
              <a:rPr lang="fr-FR" sz="2800" b="1" dirty="0" smtClean="0">
                <a:solidFill>
                  <a:schemeClr val="tx1"/>
                </a:solidFill>
                <a:latin typeface="Arial Black" pitchFamily="34" charset="0"/>
              </a:rPr>
              <a:t>découverte de                   </a:t>
            </a:r>
            <a:r>
              <a:rPr lang="fr-FR" sz="2800" b="1" dirty="0" smtClean="0">
                <a:solidFill>
                  <a:srgbClr val="FF0000"/>
                </a:solidFill>
                <a:latin typeface="Arial Black" pitchFamily="34" charset="0"/>
              </a:rPr>
              <a:t>la cortisone</a:t>
            </a:r>
            <a:r>
              <a:rPr lang="fr-FR" sz="2800" b="1" dirty="0" smtClean="0">
                <a:latin typeface="Arial Black" pitchFamily="34" charset="0"/>
              </a:rPr>
              <a:t>, </a:t>
            </a:r>
            <a:r>
              <a:rPr lang="fr-FR" sz="2800" b="1" dirty="0" smtClean="0">
                <a:solidFill>
                  <a:schemeClr val="tx1"/>
                </a:solidFill>
                <a:latin typeface="Arial Black" pitchFamily="34" charset="0"/>
              </a:rPr>
              <a:t>produite                     dans la</a:t>
            </a:r>
            <a:r>
              <a:rPr lang="fr-FR" sz="2800" b="1" dirty="0" smtClean="0">
                <a:latin typeface="Arial Black" pitchFamily="34" charset="0"/>
              </a:rPr>
              <a:t> </a:t>
            </a:r>
            <a:r>
              <a:rPr lang="fr-FR" sz="2800" b="1" i="1" dirty="0" smtClean="0">
                <a:latin typeface="Arial Black" pitchFamily="34" charset="0"/>
                <a:hlinkClick r:id="rId2" tooltip="Glande surrénale"/>
              </a:rPr>
              <a:t>zona </a:t>
            </a:r>
            <a:r>
              <a:rPr lang="fr-FR" sz="2800" b="1" i="1" dirty="0" err="1" smtClean="0">
                <a:latin typeface="Arial Black" pitchFamily="34" charset="0"/>
                <a:hlinkClick r:id="rId2" tooltip="Glande surrénale"/>
              </a:rPr>
              <a:t>fasciculata</a:t>
            </a:r>
            <a:r>
              <a:rPr lang="fr-FR" sz="2800" b="1" dirty="0" smtClean="0">
                <a:latin typeface="Arial Black" pitchFamily="34" charset="0"/>
              </a:rPr>
              <a:t> </a:t>
            </a:r>
            <a:br>
              <a:rPr lang="fr-FR" sz="2800" b="1" dirty="0" smtClean="0">
                <a:latin typeface="Arial Black" pitchFamily="34" charset="0"/>
              </a:rPr>
            </a:br>
            <a:r>
              <a:rPr lang="fr-FR" sz="2800" b="1" dirty="0" smtClean="0">
                <a:solidFill>
                  <a:schemeClr val="tx1"/>
                </a:solidFill>
                <a:latin typeface="Arial Black" pitchFamily="34" charset="0"/>
              </a:rPr>
              <a:t>des</a:t>
            </a:r>
            <a:r>
              <a:rPr lang="fr-FR" sz="2800" b="1" dirty="0" smtClean="0">
                <a:latin typeface="Arial Black" pitchFamily="34" charset="0"/>
              </a:rPr>
              <a:t> </a:t>
            </a:r>
            <a:r>
              <a:rPr lang="fr-FR" sz="2800" b="1" dirty="0" smtClean="0">
                <a:latin typeface="Arial Black" pitchFamily="34" charset="0"/>
                <a:hlinkClick r:id="rId2" tooltip="Glande surrénale"/>
              </a:rPr>
              <a:t>corticosurrénales</a:t>
            </a:r>
            <a:r>
              <a:rPr lang="fr-FR" sz="2800" b="1" dirty="0" smtClean="0">
                <a:latin typeface="Arial Black" pitchFamily="34" charset="0"/>
              </a:rPr>
              <a:t> </a:t>
            </a:r>
            <a:r>
              <a:rPr lang="fr-FR" sz="2800" b="1" dirty="0" smtClean="0">
                <a:solidFill>
                  <a:schemeClr val="tx1"/>
                </a:solidFill>
                <a:latin typeface="Arial Black" pitchFamily="34" charset="0"/>
              </a:rPr>
              <a:t>situées au pôle supérieur des</a:t>
            </a:r>
            <a:r>
              <a:rPr lang="fr-FR" sz="2800" b="1" dirty="0" smtClean="0">
                <a:latin typeface="Arial Black" pitchFamily="34" charset="0"/>
              </a:rPr>
              <a:t> </a:t>
            </a:r>
            <a:r>
              <a:rPr lang="fr-FR" sz="2800" b="1" dirty="0" smtClean="0">
                <a:latin typeface="Arial Black" pitchFamily="34" charset="0"/>
                <a:hlinkClick r:id="rId3" tooltip="Rein"/>
              </a:rPr>
              <a:t>reins</a:t>
            </a:r>
            <a:r>
              <a:rPr lang="fr-FR" sz="2800" b="1" dirty="0" smtClean="0">
                <a:latin typeface="Arial Black" pitchFamily="34" charset="0"/>
              </a:rPr>
              <a:t>, </a:t>
            </a:r>
            <a:r>
              <a:rPr lang="fr-FR" sz="2800" b="1" dirty="0" smtClean="0">
                <a:solidFill>
                  <a:schemeClr val="tx1"/>
                </a:solidFill>
                <a:latin typeface="Arial Black" pitchFamily="34" charset="0"/>
              </a:rPr>
              <a:t>est un précurseur inactif du</a:t>
            </a:r>
            <a:r>
              <a:rPr lang="fr-FR" sz="2800" b="1" dirty="0" smtClean="0">
                <a:latin typeface="Arial Black" pitchFamily="34" charset="0"/>
              </a:rPr>
              <a:t> </a:t>
            </a:r>
            <a:r>
              <a:rPr lang="fr-FR" sz="2800" b="1" dirty="0" smtClean="0">
                <a:latin typeface="Arial Black" pitchFamily="34" charset="0"/>
                <a:hlinkClick r:id="rId4" tooltip="Cortisol"/>
              </a:rPr>
              <a:t>cortisol</a:t>
            </a:r>
            <a:r>
              <a:rPr lang="fr-FR" sz="2800" b="1" dirty="0" smtClean="0">
                <a:latin typeface="Arial Black" pitchFamily="34" charset="0"/>
              </a:rPr>
              <a:t>. </a:t>
            </a:r>
            <a:br>
              <a:rPr lang="fr-FR" sz="2800" b="1" dirty="0" smtClean="0">
                <a:latin typeface="Arial Black" pitchFamily="34" charset="0"/>
              </a:rPr>
            </a:br>
            <a:r>
              <a:rPr lang="fr-FR" sz="2400" b="1" dirty="0"/>
              <a:t/>
            </a:r>
            <a:br>
              <a:rPr lang="fr-FR" sz="2400" b="1" dirty="0"/>
            </a:br>
            <a:r>
              <a:rPr lang="fr-FR" sz="2400" b="1" dirty="0" smtClean="0"/>
              <a:t/>
            </a:r>
            <a:br>
              <a:rPr lang="fr-FR" sz="2400" b="1" dirty="0" smtClean="0"/>
            </a:br>
            <a:r>
              <a:rPr lang="fr-FR" sz="2400" b="1" dirty="0"/>
              <a:t/>
            </a:r>
            <a:br>
              <a:rPr lang="fr-FR" sz="2400" b="1" dirty="0"/>
            </a:br>
            <a:r>
              <a:rPr lang="fr-FR" sz="2400" b="1" dirty="0" smtClean="0"/>
              <a:t/>
            </a:r>
            <a:br>
              <a:rPr lang="fr-FR" sz="2400" b="1" dirty="0" smtClean="0"/>
            </a:br>
            <a:r>
              <a:rPr lang="fr-FR" sz="2400" b="1" dirty="0" smtClean="0"/>
              <a:t/>
            </a:r>
            <a:br>
              <a:rPr lang="fr-FR" sz="2400" b="1" dirty="0" smtClean="0"/>
            </a:br>
            <a:r>
              <a:rPr lang="fr-FR" sz="2000" b="1" dirty="0" smtClean="0"/>
              <a:t/>
            </a:r>
            <a:br>
              <a:rPr lang="fr-FR" sz="2000" b="1" dirty="0" smtClean="0"/>
            </a:br>
            <a:endParaRPr lang="fr-FR" sz="2400" b="1" dirty="0"/>
          </a:p>
        </p:txBody>
      </p:sp>
      <p:pic>
        <p:nvPicPr>
          <p:cNvPr id="5122" name="Picture 2" descr="C:\Users\TOSHIBA\Desktop\1090-prp-MS.jpg"/>
          <p:cNvPicPr>
            <a:picLocks noChangeAspect="1" noChangeArrowheads="1"/>
          </p:cNvPicPr>
          <p:nvPr/>
        </p:nvPicPr>
        <p:blipFill>
          <a:blip r:embed="rId5" cstate="print"/>
          <a:srcRect/>
          <a:stretch>
            <a:fillRect/>
          </a:stretch>
        </p:blipFill>
        <p:spPr bwMode="auto">
          <a:xfrm>
            <a:off x="755576" y="4509120"/>
            <a:ext cx="2736304" cy="2088232"/>
          </a:xfrm>
          <a:prstGeom prst="rect">
            <a:avLst/>
          </a:prstGeom>
          <a:noFill/>
        </p:spPr>
      </p:pic>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4" y="476672"/>
            <a:ext cx="3495902"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p:cNvGraphicFramePr>
            <a:graphicFrameLocks noChangeAspect="1"/>
          </p:cNvGraphicFramePr>
          <p:nvPr>
            <p:extLst>
              <p:ext uri="{D42A27DB-BD31-4B8C-83A1-F6EECF244321}">
                <p14:modId xmlns:p14="http://schemas.microsoft.com/office/powerpoint/2010/main" val="4291438078"/>
              </p:ext>
            </p:extLst>
          </p:nvPr>
        </p:nvGraphicFramePr>
        <p:xfrm>
          <a:off x="899592" y="188640"/>
          <a:ext cx="6192687" cy="6480720"/>
        </p:xfrm>
        <a:graphic>
          <a:graphicData uri="http://schemas.openxmlformats.org/presentationml/2006/ole">
            <mc:AlternateContent xmlns:mc="http://schemas.openxmlformats.org/markup-compatibility/2006">
              <mc:Choice xmlns:v="urn:schemas-microsoft-com:vml" Requires="v">
                <p:oleObj spid="_x0000_s2162" name="Acrobat Document" r:id="rId3" imgW="5610181" imgH="7962771" progId="AcroExch.Document.11">
                  <p:embed/>
                </p:oleObj>
              </mc:Choice>
              <mc:Fallback>
                <p:oleObj name="Acrobat Document" r:id="rId3" imgW="5610181" imgH="7962771" progId="AcroExch.Document.11">
                  <p:embed/>
                  <p:pic>
                    <p:nvPicPr>
                      <p:cNvPr id="0" name=""/>
                      <p:cNvPicPr/>
                      <p:nvPr/>
                    </p:nvPicPr>
                    <p:blipFill>
                      <a:blip r:embed="rId4"/>
                      <a:stretch>
                        <a:fillRect/>
                      </a:stretch>
                    </p:blipFill>
                    <p:spPr>
                      <a:xfrm>
                        <a:off x="899592" y="188640"/>
                        <a:ext cx="6192687" cy="6480720"/>
                      </a:xfrm>
                      <a:prstGeom prst="rect">
                        <a:avLst/>
                      </a:prstGeom>
                    </p:spPr>
                  </p:pic>
                </p:oleObj>
              </mc:Fallback>
            </mc:AlternateContent>
          </a:graphicData>
        </a:graphic>
      </p:graphicFrame>
    </p:spTree>
    <p:extLst>
      <p:ext uri="{BB962C8B-B14F-4D97-AF65-F5344CB8AC3E}">
        <p14:creationId xmlns:p14="http://schemas.microsoft.com/office/powerpoint/2010/main" val="2716319519"/>
      </p:ext>
    </p:extLst>
  </p:cSld>
  <p:clrMapOvr>
    <a:masterClrMapping/>
  </p:clrMapOvr>
  <p:transition>
    <p:newsfla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071678"/>
            <a:ext cx="7972452" cy="4572032"/>
          </a:xfrm>
        </p:spPr>
        <p:txBody>
          <a:bodyPr>
            <a:normAutofit fontScale="90000"/>
          </a:bodyPr>
          <a:lstStyle/>
          <a:p>
            <a:pPr algn="ctr"/>
            <a:r>
              <a:rPr lang="fr-FR" sz="3200" b="1" dirty="0" smtClean="0">
                <a:solidFill>
                  <a:srgbClr val="FF0000"/>
                </a:solidFill>
              </a:rPr>
              <a:t/>
            </a:r>
            <a:br>
              <a:rPr lang="fr-FR" sz="3200" b="1" dirty="0" smtClean="0">
                <a:solidFill>
                  <a:srgbClr val="FF0000"/>
                </a:solidFill>
              </a:rPr>
            </a:br>
            <a:r>
              <a:rPr lang="fr-FR" sz="3200" b="1" dirty="0" smtClean="0">
                <a:solidFill>
                  <a:srgbClr val="FF0000"/>
                </a:solidFill>
              </a:rPr>
              <a:t/>
            </a:r>
            <a:br>
              <a:rPr lang="fr-FR" sz="3200" b="1" dirty="0" smtClean="0">
                <a:solidFill>
                  <a:srgbClr val="FF0000"/>
                </a:solidFill>
              </a:rPr>
            </a:br>
            <a:r>
              <a:rPr lang="fr-FR" sz="3200" b="1" dirty="0" smtClean="0">
                <a:solidFill>
                  <a:srgbClr val="FF0000"/>
                </a:solidFill>
              </a:rPr>
              <a:t/>
            </a:r>
            <a:br>
              <a:rPr lang="fr-FR" sz="3200" b="1" dirty="0" smtClean="0">
                <a:solidFill>
                  <a:srgbClr val="FF0000"/>
                </a:solidFill>
              </a:rPr>
            </a:br>
            <a:r>
              <a:rPr lang="fr-FR" sz="3200" b="1" dirty="0" smtClean="0">
                <a:solidFill>
                  <a:srgbClr val="FF0000"/>
                </a:solidFill>
              </a:rPr>
              <a:t/>
            </a:r>
            <a:br>
              <a:rPr lang="fr-FR" sz="3200" b="1" dirty="0" smtClean="0">
                <a:solidFill>
                  <a:srgbClr val="FF0000"/>
                </a:solidFill>
              </a:rPr>
            </a:br>
            <a:r>
              <a:rPr lang="fr-FR" sz="3200" b="1" dirty="0" smtClean="0">
                <a:solidFill>
                  <a:srgbClr val="FF0000"/>
                </a:solidFill>
              </a:rPr>
              <a:t/>
            </a:r>
            <a:br>
              <a:rPr lang="fr-FR" sz="3200" b="1" dirty="0" smtClean="0">
                <a:solidFill>
                  <a:srgbClr val="FF0000"/>
                </a:solidFill>
              </a:rPr>
            </a:br>
            <a:r>
              <a:rPr lang="fr-FR" sz="3200" b="1" dirty="0" smtClean="0">
                <a:solidFill>
                  <a:srgbClr val="FF0000"/>
                </a:solidFill>
              </a:rPr>
              <a:t/>
            </a:r>
            <a:br>
              <a:rPr lang="fr-FR" sz="3200" b="1" dirty="0" smtClean="0">
                <a:solidFill>
                  <a:srgbClr val="FF0000"/>
                </a:solidFill>
              </a:rPr>
            </a:br>
            <a:r>
              <a:rPr lang="fr-FR" sz="2700" b="1" u="sng" dirty="0" smtClean="0">
                <a:solidFill>
                  <a:srgbClr val="FF0000"/>
                </a:solidFill>
                <a:latin typeface="Arial Black" pitchFamily="34" charset="0"/>
              </a:rPr>
              <a:t>La cortisone </a:t>
            </a:r>
            <a:r>
              <a:rPr lang="fr-FR" sz="2700" b="1" dirty="0" smtClean="0">
                <a:solidFill>
                  <a:schemeClr val="tx1"/>
                </a:solidFill>
                <a:latin typeface="Arial Black" pitchFamily="34" charset="0"/>
              </a:rPr>
              <a:t>a un rôle essentiel dans la régulation de certaines grandes fonctions de l'organisme : </a:t>
            </a:r>
            <a:r>
              <a:rPr lang="fr-FR" sz="2700" b="1" dirty="0" smtClean="0">
                <a:solidFill>
                  <a:srgbClr val="FF0000"/>
                </a:solidFill>
                <a:latin typeface="Arial Black" pitchFamily="34" charset="0"/>
              </a:rPr>
              <a:t>métabolisme des sucres, les défenses immunitaires, action sur l'inflammation</a:t>
            </a:r>
            <a:r>
              <a:rPr lang="fr-FR" sz="2700" b="1" dirty="0" smtClean="0">
                <a:solidFill>
                  <a:schemeClr val="tx1"/>
                </a:solidFill>
                <a:latin typeface="Arial Black" pitchFamily="34" charset="0"/>
              </a:rPr>
              <a:t>…</a:t>
            </a:r>
            <a:br>
              <a:rPr lang="fr-FR" sz="2700" b="1" dirty="0" smtClean="0">
                <a:solidFill>
                  <a:schemeClr val="tx1"/>
                </a:solidFill>
                <a:latin typeface="Arial Black" pitchFamily="34" charset="0"/>
              </a:rPr>
            </a:br>
            <a:r>
              <a:rPr lang="fr-FR" sz="2700" b="1" dirty="0" smtClean="0">
                <a:latin typeface="Arial Black" pitchFamily="34" charset="0"/>
              </a:rPr>
              <a:t> </a:t>
            </a:r>
            <a:r>
              <a:rPr lang="fr-FR" sz="2700" b="1" dirty="0" smtClean="0">
                <a:solidFill>
                  <a:schemeClr val="tx1"/>
                </a:solidFill>
                <a:latin typeface="Arial Black" pitchFamily="34" charset="0"/>
              </a:rPr>
              <a:t>Chaque individu produit de façon quotidienne du </a:t>
            </a:r>
            <a:r>
              <a:rPr lang="fr-FR" sz="2700" b="1" dirty="0" smtClean="0">
                <a:solidFill>
                  <a:srgbClr val="FF0000"/>
                </a:solidFill>
                <a:latin typeface="Arial Black" pitchFamily="34" charset="0"/>
              </a:rPr>
              <a:t>cortisol </a:t>
            </a:r>
            <a:r>
              <a:rPr lang="fr-FR" sz="2700" b="1" dirty="0" smtClean="0">
                <a:solidFill>
                  <a:schemeClr val="tx1"/>
                </a:solidFill>
                <a:latin typeface="Arial Black" pitchFamily="34" charset="0"/>
              </a:rPr>
              <a:t>qui est nécessaire au bon fonctionnement de l'organisme.</a:t>
            </a:r>
            <a:r>
              <a:rPr lang="fr-FR" sz="3600" b="1" dirty="0" smtClean="0"/>
              <a:t/>
            </a:r>
            <a:br>
              <a:rPr lang="fr-FR" sz="3600" b="1" dirty="0" smtClean="0"/>
            </a:br>
            <a:endParaRPr lang="fr-FR"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04664"/>
            <a:ext cx="6912768"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274638"/>
            <a:ext cx="8329642" cy="5368940"/>
          </a:xfrm>
        </p:spPr>
        <p:txBody>
          <a:bodyPr>
            <a:normAutofit/>
          </a:bodyPr>
          <a:lstStyle/>
          <a:p>
            <a:pPr algn="l"/>
            <a:r>
              <a:rPr lang="en-US" sz="2700" dirty="0" smtClean="0"/>
              <a:t/>
            </a:r>
            <a:br>
              <a:rPr lang="en-US" sz="2700" dirty="0" smtClean="0"/>
            </a:br>
            <a:r>
              <a:rPr lang="fr-FR" sz="2700" b="1" dirty="0" smtClean="0">
                <a:solidFill>
                  <a:srgbClr val="FF0000"/>
                </a:solidFill>
                <a:latin typeface="Arial Black" pitchFamily="34" charset="0"/>
              </a:rPr>
              <a:t>1950</a:t>
            </a:r>
            <a:r>
              <a:rPr lang="fr-FR" sz="2700" b="1" dirty="0" smtClean="0">
                <a:solidFill>
                  <a:schemeClr val="tx1"/>
                </a:solidFill>
                <a:latin typeface="Arial Black" pitchFamily="34" charset="0"/>
              </a:rPr>
              <a:t>: Découverte DES </a:t>
            </a:r>
            <a:r>
              <a:rPr lang="fr-FR" sz="2700" b="1" dirty="0" smtClean="0">
                <a:solidFill>
                  <a:srgbClr val="FF0000"/>
                </a:solidFill>
                <a:latin typeface="Arial Black" pitchFamily="34" charset="0"/>
              </a:rPr>
              <a:t>NEUROLEPTIQUES</a:t>
            </a:r>
            <a:r>
              <a:rPr lang="fr-FR" sz="2700" b="1" dirty="0" smtClean="0">
                <a:solidFill>
                  <a:schemeClr val="tx1"/>
                </a:solidFill>
                <a:latin typeface="Arial Black" pitchFamily="34" charset="0"/>
              </a:rPr>
              <a:t>,                       Une véritable révolution EN </a:t>
            </a:r>
            <a:r>
              <a:rPr lang="fr-FR" sz="2700" b="1" dirty="0" smtClean="0">
                <a:solidFill>
                  <a:srgbClr val="0070C0"/>
                </a:solidFill>
                <a:latin typeface="Arial Black" pitchFamily="34" charset="0"/>
              </a:rPr>
              <a:t>PSYCHIATRIE</a:t>
            </a:r>
            <a:r>
              <a:rPr lang="fr-FR" sz="2700" b="1" dirty="0" smtClean="0">
                <a:solidFill>
                  <a:schemeClr val="tx1"/>
                </a:solidFill>
                <a:latin typeface="Arial Black" pitchFamily="34" charset="0"/>
              </a:rPr>
              <a:t>.</a:t>
            </a:r>
            <a:r>
              <a:rPr lang="fr-FR" sz="2700" b="1" dirty="0" smtClean="0">
                <a:latin typeface="Arial Black" pitchFamily="34" charset="0"/>
              </a:rPr>
              <a:t/>
            </a:r>
            <a:br>
              <a:rPr lang="fr-FR" sz="2700" b="1" dirty="0" smtClean="0">
                <a:latin typeface="Arial Black" pitchFamily="34" charset="0"/>
              </a:rPr>
            </a:br>
            <a:r>
              <a:rPr lang="fr-FR" sz="2700" b="1" dirty="0" smtClean="0">
                <a:latin typeface="Arial Black" pitchFamily="34" charset="0"/>
              </a:rPr>
              <a:t/>
            </a:r>
            <a:br>
              <a:rPr lang="fr-FR" sz="2700" b="1" dirty="0" smtClean="0">
                <a:latin typeface="Arial Black" pitchFamily="34" charset="0"/>
              </a:rPr>
            </a:br>
            <a:r>
              <a:rPr lang="fr-FR" sz="2700" b="1" dirty="0" smtClean="0"/>
              <a:t/>
            </a:r>
            <a:br>
              <a:rPr lang="fr-FR" sz="2700" b="1" dirty="0" smtClean="0"/>
            </a:br>
            <a:r>
              <a:rPr lang="fr-FR" sz="2700" b="1" dirty="0" smtClean="0"/>
              <a:t> </a:t>
            </a:r>
            <a:br>
              <a:rPr lang="fr-FR" sz="2700" b="1" dirty="0" smtClean="0"/>
            </a:br>
            <a:r>
              <a:rPr lang="en-US" sz="2700" b="1" dirty="0" smtClean="0"/>
              <a:t/>
            </a:r>
            <a:br>
              <a:rPr lang="en-US" sz="2700" b="1" dirty="0" smtClean="0"/>
            </a:br>
            <a:r>
              <a:rPr lang="en-US" sz="2700" b="1" dirty="0" smtClean="0"/>
              <a:t/>
            </a:r>
            <a:br>
              <a:rPr lang="en-US" sz="2700" b="1" dirty="0" smtClean="0"/>
            </a:br>
            <a:r>
              <a:rPr lang="en-US" sz="2700" b="1" dirty="0" smtClean="0"/>
              <a:t/>
            </a:r>
            <a:br>
              <a:rPr lang="en-US" sz="2700" b="1" dirty="0" smtClean="0"/>
            </a:br>
            <a:r>
              <a:rPr lang="en-US" sz="2700" b="1" dirty="0" smtClean="0"/>
              <a:t/>
            </a:r>
            <a:br>
              <a:rPr lang="en-US" sz="2700" b="1" dirty="0" smtClean="0"/>
            </a:br>
            <a:r>
              <a:rPr lang="en-US" sz="2700" b="1" dirty="0" smtClean="0"/>
              <a:t/>
            </a:r>
            <a:br>
              <a:rPr lang="en-US" sz="2700" b="1" dirty="0" smtClean="0"/>
            </a:br>
            <a:endParaRPr lang="en-US" b="1" dirty="0"/>
          </a:p>
        </p:txBody>
      </p:sp>
      <p:pic>
        <p:nvPicPr>
          <p:cNvPr id="2050" name="Picture 2" descr="C:\Documents and Settings\ghg\Bureau\medicaments_0.jpg"/>
          <p:cNvPicPr>
            <a:picLocks noChangeAspect="1" noChangeArrowheads="1"/>
          </p:cNvPicPr>
          <p:nvPr/>
        </p:nvPicPr>
        <p:blipFill>
          <a:blip r:embed="rId2"/>
          <a:srcRect/>
          <a:stretch>
            <a:fillRect/>
          </a:stretch>
        </p:blipFill>
        <p:spPr bwMode="auto">
          <a:xfrm>
            <a:off x="4357686" y="2500306"/>
            <a:ext cx="3714776" cy="2800902"/>
          </a:xfrm>
          <a:prstGeom prst="rect">
            <a:avLst/>
          </a:prstGeom>
          <a:ln>
            <a:noFill/>
          </a:ln>
          <a:effectLst>
            <a:outerShdw blurRad="292100" dist="139700" dir="2700000" algn="tl" rotWithShape="0">
              <a:srgbClr val="333333">
                <a:alpha val="65000"/>
              </a:srgbClr>
            </a:outerShdw>
          </a:effec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500306"/>
            <a:ext cx="3505572" cy="280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5373216"/>
            <a:ext cx="7467600" cy="1071570"/>
          </a:xfrm>
        </p:spPr>
        <p:txBody>
          <a:bodyPr>
            <a:normAutofit/>
          </a:bodyPr>
          <a:lstStyle/>
          <a:p>
            <a:pPr algn="ctr"/>
            <a:r>
              <a:rPr lang="fr-FR" sz="3200" b="1" dirty="0" smtClean="0">
                <a:solidFill>
                  <a:srgbClr val="FF0000"/>
                </a:solidFill>
                <a:latin typeface="Arial Black" pitchFamily="34" charset="0"/>
              </a:rPr>
              <a:t>1953</a:t>
            </a:r>
            <a:r>
              <a:rPr lang="fr-FR" sz="3200" b="1" dirty="0" smtClean="0">
                <a:solidFill>
                  <a:schemeClr val="tx1"/>
                </a:solidFill>
                <a:latin typeface="Arial Black" pitchFamily="34" charset="0"/>
              </a:rPr>
              <a:t>:  Découverte de la structure de l’</a:t>
            </a:r>
            <a:r>
              <a:rPr lang="fr-FR" sz="3200" b="1" dirty="0" smtClean="0">
                <a:solidFill>
                  <a:srgbClr val="FF0000"/>
                </a:solidFill>
                <a:latin typeface="Arial Black" pitchFamily="34" charset="0"/>
              </a:rPr>
              <a:t>ADN</a:t>
            </a:r>
            <a:r>
              <a:rPr lang="fr-FR" sz="3200" b="1" dirty="0" smtClean="0">
                <a:solidFill>
                  <a:schemeClr val="tx1"/>
                </a:solidFill>
                <a:latin typeface="Arial Black" pitchFamily="34" charset="0"/>
              </a:rPr>
              <a:t>.</a:t>
            </a:r>
            <a:endParaRPr lang="en-US" dirty="0">
              <a:latin typeface="Arial Black" pitchFamily="34"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92696"/>
            <a:ext cx="468052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92696"/>
            <a:ext cx="4032448" cy="41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620688"/>
            <a:ext cx="8395828" cy="1800200"/>
          </a:xfrm>
        </p:spPr>
        <p:txBody>
          <a:bodyPr>
            <a:normAutofit fontScale="90000"/>
          </a:bodyPr>
          <a:lstStyle/>
          <a:p>
            <a:pPr algn="ctr"/>
            <a:r>
              <a:rPr lang="fr-FR" sz="3200" b="1" dirty="0" smtClean="0">
                <a:solidFill>
                  <a:srgbClr val="FF0000"/>
                </a:solidFill>
              </a:rPr>
              <a:t/>
            </a:r>
            <a:br>
              <a:rPr lang="fr-FR" sz="3200" b="1" dirty="0" smtClean="0">
                <a:solidFill>
                  <a:srgbClr val="FF0000"/>
                </a:solidFill>
              </a:rPr>
            </a:br>
            <a:r>
              <a:rPr lang="fr-FR" sz="3200" b="1" dirty="0" smtClean="0">
                <a:solidFill>
                  <a:srgbClr val="FF0000"/>
                </a:solidFill>
                <a:latin typeface="Arial Black" pitchFamily="34" charset="0"/>
              </a:rPr>
              <a:t>1953</a:t>
            </a:r>
            <a:r>
              <a:rPr lang="fr-FR" sz="3200" b="1" dirty="0" smtClean="0">
                <a:latin typeface="Arial Black" pitchFamily="34" charset="0"/>
              </a:rPr>
              <a:t>: Découverte de </a:t>
            </a:r>
            <a:r>
              <a:rPr lang="fr-FR" sz="3200" b="1" dirty="0" smtClean="0">
                <a:solidFill>
                  <a:srgbClr val="FF0000"/>
                </a:solidFill>
                <a:latin typeface="Arial Black" pitchFamily="34" charset="0"/>
              </a:rPr>
              <a:t>la contraception orale</a:t>
            </a:r>
            <a:r>
              <a:rPr lang="fr-FR" sz="3200" b="1" dirty="0" smtClean="0">
                <a:latin typeface="Arial Black" pitchFamily="34" charset="0"/>
              </a:rPr>
              <a:t>. </a:t>
            </a:r>
            <a:r>
              <a:rPr lang="fr-FR" sz="3200" b="1" dirty="0">
                <a:latin typeface="Arial Black" pitchFamily="34" charset="0"/>
              </a:rPr>
              <a:t/>
            </a:r>
            <a:br>
              <a:rPr lang="fr-FR" sz="3200" b="1" dirty="0">
                <a:latin typeface="Arial Black" pitchFamily="34" charset="0"/>
              </a:rPr>
            </a:br>
            <a:r>
              <a:rPr lang="fr-FR" sz="3200" b="1" dirty="0" smtClean="0">
                <a:latin typeface="Arial Black" pitchFamily="34" charset="0"/>
              </a:rPr>
              <a:t/>
            </a:r>
            <a:br>
              <a:rPr lang="fr-FR" sz="3200" b="1" dirty="0" smtClean="0">
                <a:latin typeface="Arial Black" pitchFamily="34" charset="0"/>
              </a:rPr>
            </a:br>
            <a:endParaRPr lang="en-US" dirty="0">
              <a:latin typeface="Arial Black" pitchFamily="34" charset="0"/>
            </a:endParaRPr>
          </a:p>
        </p:txBody>
      </p:sp>
      <p:pic>
        <p:nvPicPr>
          <p:cNvPr id="4099" name="Picture 3" descr="C:\Documents and Settings\ghg\Bureau\le-risque-des-thromboses-provoquées-par-la-contraception-orale.jpg"/>
          <p:cNvPicPr>
            <a:picLocks noChangeAspect="1" noChangeArrowheads="1"/>
          </p:cNvPicPr>
          <p:nvPr/>
        </p:nvPicPr>
        <p:blipFill>
          <a:blip r:embed="rId2"/>
          <a:srcRect/>
          <a:stretch>
            <a:fillRect/>
          </a:stretch>
        </p:blipFill>
        <p:spPr bwMode="auto">
          <a:xfrm>
            <a:off x="4283968" y="2264046"/>
            <a:ext cx="4214842" cy="3397202"/>
          </a:xfrm>
          <a:prstGeom prst="rect">
            <a:avLst/>
          </a:prstGeom>
          <a:ln>
            <a:noFill/>
          </a:ln>
          <a:effectLst>
            <a:outerShdw blurRad="292100" dist="139700" dir="2700000" algn="tl" rotWithShape="0">
              <a:srgbClr val="333333">
                <a:alpha val="65000"/>
              </a:srgbClr>
            </a:outerShdw>
          </a:effec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988840"/>
            <a:ext cx="3816424"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5357826"/>
            <a:ext cx="8286808" cy="1285884"/>
          </a:xfrm>
        </p:spPr>
        <p:txBody>
          <a:bodyPr>
            <a:normAutofit fontScale="90000"/>
          </a:bodyPr>
          <a:lstStyle/>
          <a:p>
            <a:pPr algn="ctr"/>
            <a:r>
              <a:rPr lang="fr-FR" sz="3200" b="1" dirty="0" smtClean="0">
                <a:solidFill>
                  <a:srgbClr val="FF0000"/>
                </a:solidFill>
                <a:latin typeface="Arial Black" pitchFamily="34" charset="0"/>
              </a:rPr>
              <a:t>1967</a:t>
            </a:r>
            <a:r>
              <a:rPr lang="fr-FR" sz="3200" b="1" dirty="0" smtClean="0">
                <a:latin typeface="Arial Black" pitchFamily="34" charset="0"/>
              </a:rPr>
              <a:t>:  </a:t>
            </a:r>
            <a:r>
              <a:rPr lang="fr-FR" sz="3200" b="1" dirty="0" smtClean="0">
                <a:solidFill>
                  <a:schemeClr val="tx1"/>
                </a:solidFill>
                <a:latin typeface="Arial Black" pitchFamily="34" charset="0"/>
              </a:rPr>
              <a:t>Découverte des premiers  </a:t>
            </a:r>
            <a:r>
              <a:rPr lang="fr-FR" sz="3200" b="1" dirty="0" smtClean="0">
                <a:solidFill>
                  <a:srgbClr val="FF0000"/>
                </a:solidFill>
                <a:latin typeface="Arial Black" pitchFamily="34" charset="0"/>
              </a:rPr>
              <a:t>broncho-dilatateurs inhalés</a:t>
            </a:r>
            <a:r>
              <a:rPr lang="fr-FR" sz="3200" b="1" dirty="0" smtClean="0">
                <a:latin typeface="Arial Black" pitchFamily="34" charset="0"/>
              </a:rPr>
              <a:t> </a:t>
            </a:r>
            <a:r>
              <a:rPr lang="fr-FR" sz="3200" b="1" dirty="0" smtClean="0">
                <a:solidFill>
                  <a:schemeClr val="tx1"/>
                </a:solidFill>
                <a:latin typeface="Arial Black" pitchFamily="34" charset="0"/>
              </a:rPr>
              <a:t>(</a:t>
            </a:r>
            <a:r>
              <a:rPr lang="fr-FR" sz="3200" b="1" dirty="0" smtClean="0">
                <a:solidFill>
                  <a:srgbClr val="0070C0"/>
                </a:solidFill>
                <a:latin typeface="Arial Black" pitchFamily="34" charset="0"/>
              </a:rPr>
              <a:t>asthme</a:t>
            </a:r>
            <a:r>
              <a:rPr lang="fr-FR" sz="3200" b="1" dirty="0" smtClean="0">
                <a:solidFill>
                  <a:schemeClr val="tx1"/>
                </a:solidFill>
                <a:latin typeface="Arial Black" pitchFamily="34" charset="0"/>
              </a:rPr>
              <a:t>) </a:t>
            </a:r>
            <a:endParaRPr lang="en-US" dirty="0">
              <a:latin typeface="Arial Black" pitchFamily="34" charset="0"/>
            </a:endParaRPr>
          </a:p>
        </p:txBody>
      </p:sp>
      <p:pic>
        <p:nvPicPr>
          <p:cNvPr id="5123" name="Picture 3" descr="C:\Documents and Settings\ghg\Bureau\inflamation_bronches.jpg"/>
          <p:cNvPicPr>
            <a:picLocks noChangeAspect="1" noChangeArrowheads="1"/>
          </p:cNvPicPr>
          <p:nvPr/>
        </p:nvPicPr>
        <p:blipFill>
          <a:blip r:embed="rId2"/>
          <a:srcRect/>
          <a:stretch>
            <a:fillRect/>
          </a:stretch>
        </p:blipFill>
        <p:spPr bwMode="auto">
          <a:xfrm>
            <a:off x="285720" y="0"/>
            <a:ext cx="5715040" cy="5715016"/>
          </a:xfrm>
          <a:prstGeom prst="rect">
            <a:avLst/>
          </a:prstGeom>
          <a:noFill/>
        </p:spPr>
      </p:pic>
      <p:pic>
        <p:nvPicPr>
          <p:cNvPr id="5124" name="Picture 4" descr="C:\Documents and Settings\ghg\Bureau\téléchargement.jpg"/>
          <p:cNvPicPr>
            <a:picLocks noChangeAspect="1" noChangeArrowheads="1"/>
          </p:cNvPicPr>
          <p:nvPr/>
        </p:nvPicPr>
        <p:blipFill>
          <a:blip r:embed="rId3"/>
          <a:srcRect/>
          <a:stretch>
            <a:fillRect/>
          </a:stretch>
        </p:blipFill>
        <p:spPr bwMode="auto">
          <a:xfrm>
            <a:off x="6143636" y="928670"/>
            <a:ext cx="2571768" cy="37862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newsfla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3717032"/>
            <a:ext cx="4824536" cy="2712364"/>
          </a:xfrm>
        </p:spPr>
        <p:txBody>
          <a:bodyPr>
            <a:normAutofit fontScale="90000"/>
          </a:bodyPr>
          <a:lstStyle/>
          <a:p>
            <a:r>
              <a:rPr lang="fr-FR" sz="3200" b="1" dirty="0" smtClean="0">
                <a:solidFill>
                  <a:srgbClr val="FF0000"/>
                </a:solidFill>
                <a:latin typeface="Arial Black" pitchFamily="34" charset="0"/>
              </a:rPr>
              <a:t>1970</a:t>
            </a:r>
            <a:r>
              <a:rPr lang="fr-FR" sz="3200" b="1" dirty="0" smtClean="0">
                <a:latin typeface="Arial Black" pitchFamily="34" charset="0"/>
              </a:rPr>
              <a:t>: </a:t>
            </a:r>
            <a:r>
              <a:rPr lang="fr-FR" sz="3200" b="1" dirty="0" smtClean="0">
                <a:solidFill>
                  <a:schemeClr val="tx1"/>
                </a:solidFill>
                <a:latin typeface="Arial Black" pitchFamily="34" charset="0"/>
              </a:rPr>
              <a:t>Découverte de </a:t>
            </a:r>
            <a:r>
              <a:rPr lang="fr-FR" sz="3200" b="1" dirty="0" smtClean="0">
                <a:solidFill>
                  <a:srgbClr val="FF0000"/>
                </a:solidFill>
                <a:latin typeface="Arial Black" pitchFamily="34" charset="0"/>
              </a:rPr>
              <a:t>la Levodopa </a:t>
            </a:r>
            <a:r>
              <a:rPr lang="fr-FR" sz="3200" b="1" dirty="0" smtClean="0">
                <a:solidFill>
                  <a:schemeClr val="tx1"/>
                </a:solidFill>
                <a:latin typeface="Arial Black" pitchFamily="34" charset="0"/>
              </a:rPr>
              <a:t>(dopamine pour la </a:t>
            </a:r>
            <a:r>
              <a:rPr lang="fr-FR" sz="3200" b="1" dirty="0" smtClean="0">
                <a:solidFill>
                  <a:srgbClr val="0070C0"/>
                </a:solidFill>
                <a:latin typeface="Arial Black" pitchFamily="34" charset="0"/>
              </a:rPr>
              <a:t>maladie de  Parkinson</a:t>
            </a:r>
            <a:r>
              <a:rPr lang="fr-FR" sz="3200" b="1" dirty="0" smtClean="0">
                <a:solidFill>
                  <a:schemeClr val="tx1"/>
                </a:solidFill>
                <a:latin typeface="Arial Black" pitchFamily="34" charset="0"/>
              </a:rPr>
              <a:t>). </a:t>
            </a:r>
            <a:r>
              <a:rPr lang="fr-FR" sz="3200" b="1" dirty="0" smtClean="0">
                <a:latin typeface="Arial Black" pitchFamily="34" charset="0"/>
              </a:rPr>
              <a:t/>
            </a:r>
            <a:br>
              <a:rPr lang="fr-FR" sz="3200" b="1" dirty="0" smtClean="0">
                <a:latin typeface="Arial Black" pitchFamily="34" charset="0"/>
              </a:rPr>
            </a:br>
            <a:endParaRPr lang="fr-FR" dirty="0">
              <a:latin typeface="Arial Black" pitchFamily="34" charset="0"/>
            </a:endParaRPr>
          </a:p>
        </p:txBody>
      </p:sp>
      <p:pic>
        <p:nvPicPr>
          <p:cNvPr id="6146" name="Picture 2" descr="C:\Documents and Settings\ghg\Bureau\20111220164048609.jpg"/>
          <p:cNvPicPr>
            <a:picLocks noChangeAspect="1" noChangeArrowheads="1"/>
          </p:cNvPicPr>
          <p:nvPr/>
        </p:nvPicPr>
        <p:blipFill>
          <a:blip r:embed="rId2"/>
          <a:srcRect/>
          <a:stretch>
            <a:fillRect/>
          </a:stretch>
        </p:blipFill>
        <p:spPr bwMode="auto">
          <a:xfrm>
            <a:off x="323528" y="477055"/>
            <a:ext cx="4680520" cy="2592288"/>
          </a:xfrm>
          <a:prstGeom prst="rect">
            <a:avLst/>
          </a:prstGeom>
          <a:ln>
            <a:noFill/>
          </a:ln>
          <a:effectLst>
            <a:outerShdw blurRad="292100" dist="139700" dir="2700000" algn="tl" rotWithShape="0">
              <a:srgbClr val="333333">
                <a:alpha val="65000"/>
              </a:srgbClr>
            </a:outerShdw>
          </a:effec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852936"/>
            <a:ext cx="3384376" cy="316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429684" cy="2011354"/>
          </a:xfrm>
        </p:spPr>
        <p:txBody>
          <a:bodyPr>
            <a:normAutofit/>
          </a:bodyPr>
          <a:lstStyle/>
          <a:p>
            <a:pPr algn="ctr"/>
            <a:r>
              <a:rPr lang="fr-FR" sz="2800" b="1" dirty="0" smtClean="0">
                <a:solidFill>
                  <a:srgbClr val="FF0000"/>
                </a:solidFill>
                <a:latin typeface="Arial Black" pitchFamily="34" charset="0"/>
              </a:rPr>
              <a:t>1976 </a:t>
            </a:r>
            <a:r>
              <a:rPr lang="fr-FR" sz="2800" b="1" dirty="0" smtClean="0">
                <a:latin typeface="Arial Black" pitchFamily="34" charset="0"/>
              </a:rPr>
              <a:t>: </a:t>
            </a:r>
            <a:r>
              <a:rPr lang="fr-FR" sz="2800" b="1" dirty="0" smtClean="0">
                <a:solidFill>
                  <a:schemeClr val="tx1"/>
                </a:solidFill>
                <a:latin typeface="Arial Black" pitchFamily="34" charset="0"/>
              </a:rPr>
              <a:t>Découverte de </a:t>
            </a:r>
            <a:r>
              <a:rPr lang="fr-FR" sz="2800" b="1" dirty="0" smtClean="0">
                <a:solidFill>
                  <a:srgbClr val="FF0000"/>
                </a:solidFill>
                <a:latin typeface="Arial Black" pitchFamily="34" charset="0"/>
              </a:rPr>
              <a:t>la cyclosporine </a:t>
            </a:r>
            <a:r>
              <a:rPr lang="fr-FR" sz="2800" b="1" dirty="0" smtClean="0">
                <a:solidFill>
                  <a:schemeClr val="tx1"/>
                </a:solidFill>
                <a:latin typeface="Arial Black" pitchFamily="34" charset="0"/>
              </a:rPr>
              <a:t>(immunosuppresseur </a:t>
            </a:r>
            <a:r>
              <a:rPr lang="fr-FR" sz="2800" b="1" dirty="0">
                <a:solidFill>
                  <a:schemeClr val="tx1"/>
                </a:solidFill>
                <a:latin typeface="Arial Black" pitchFamily="34" charset="0"/>
              </a:rPr>
              <a:t> </a:t>
            </a:r>
            <a:r>
              <a:rPr lang="fr-FR" sz="2800" b="1" dirty="0" smtClean="0">
                <a:solidFill>
                  <a:schemeClr val="tx1"/>
                </a:solidFill>
                <a:latin typeface="Arial Black" pitchFamily="34" charset="0"/>
              </a:rPr>
              <a:t>dans la transplantation)</a:t>
            </a:r>
            <a:br>
              <a:rPr lang="fr-FR" sz="2800" b="1" dirty="0" smtClean="0">
                <a:solidFill>
                  <a:schemeClr val="tx1"/>
                </a:solidFill>
                <a:latin typeface="Arial Black" pitchFamily="34" charset="0"/>
              </a:rPr>
            </a:br>
            <a:endParaRPr lang="en-US" dirty="0">
              <a:latin typeface="Arial Black" pitchFamily="34" charset="0"/>
            </a:endParaRPr>
          </a:p>
        </p:txBody>
      </p:sp>
      <p:pic>
        <p:nvPicPr>
          <p:cNvPr id="7170" name="Picture 2" descr="C:\Documents and Settings\ghg\Bureau\ECH20729028_1.jpg"/>
          <p:cNvPicPr>
            <a:picLocks noChangeAspect="1" noChangeArrowheads="1"/>
          </p:cNvPicPr>
          <p:nvPr/>
        </p:nvPicPr>
        <p:blipFill>
          <a:blip r:embed="rId2"/>
          <a:srcRect/>
          <a:stretch>
            <a:fillRect/>
          </a:stretch>
        </p:blipFill>
        <p:spPr bwMode="auto">
          <a:xfrm>
            <a:off x="571472" y="2428868"/>
            <a:ext cx="4786346" cy="3714776"/>
          </a:xfrm>
          <a:prstGeom prst="rect">
            <a:avLst/>
          </a:prstGeom>
          <a:noFill/>
        </p:spPr>
      </p:pic>
      <p:pic>
        <p:nvPicPr>
          <p:cNvPr id="7171" name="Picture 3" descr="C:\Documents and Settings\ghg\Bureau\9-neoral2.jpg"/>
          <p:cNvPicPr>
            <a:picLocks noChangeAspect="1" noChangeArrowheads="1"/>
          </p:cNvPicPr>
          <p:nvPr/>
        </p:nvPicPr>
        <p:blipFill>
          <a:blip r:embed="rId3"/>
          <a:srcRect/>
          <a:stretch>
            <a:fillRect/>
          </a:stretch>
        </p:blipFill>
        <p:spPr bwMode="auto">
          <a:xfrm rot="1448053">
            <a:off x="5176625" y="2788478"/>
            <a:ext cx="3443641" cy="2645378"/>
          </a:xfrm>
          <a:prstGeom prst="rect">
            <a:avLst/>
          </a:prstGeom>
          <a:noFill/>
        </p:spPr>
      </p:pic>
    </p:spTree>
  </p:cSld>
  <p:clrMapOvr>
    <a:masterClrMapping/>
  </p:clrMapOvr>
  <p:transition>
    <p:newsfla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429684" cy="1939916"/>
          </a:xfrm>
        </p:spPr>
        <p:txBody>
          <a:bodyPr>
            <a:normAutofit/>
          </a:bodyPr>
          <a:lstStyle/>
          <a:p>
            <a:pPr algn="ctr"/>
            <a:r>
              <a:rPr lang="fr-FR" sz="3600" b="1" dirty="0" smtClean="0">
                <a:solidFill>
                  <a:srgbClr val="FF0000"/>
                </a:solidFill>
                <a:latin typeface="Arial Black" pitchFamily="34" charset="0"/>
              </a:rPr>
              <a:t>1977</a:t>
            </a:r>
            <a:r>
              <a:rPr lang="fr-FR" sz="3600" b="1" dirty="0" smtClean="0">
                <a:latin typeface="Arial Black" pitchFamily="34" charset="0"/>
              </a:rPr>
              <a:t>: </a:t>
            </a:r>
            <a:r>
              <a:rPr lang="fr-FR" sz="3600" b="1" dirty="0" smtClean="0">
                <a:solidFill>
                  <a:schemeClr val="tx1"/>
                </a:solidFill>
                <a:latin typeface="Arial Black" pitchFamily="34" charset="0"/>
              </a:rPr>
              <a:t>éradication de </a:t>
            </a:r>
            <a:r>
              <a:rPr lang="fr-FR" sz="3600" b="1" dirty="0" smtClean="0">
                <a:solidFill>
                  <a:srgbClr val="FF0000"/>
                </a:solidFill>
                <a:latin typeface="Arial Black" pitchFamily="34" charset="0"/>
              </a:rPr>
              <a:t>la variole par le técovirimat.</a:t>
            </a:r>
            <a:br>
              <a:rPr lang="fr-FR" sz="3600" b="1" dirty="0" smtClean="0">
                <a:solidFill>
                  <a:srgbClr val="FF0000"/>
                </a:solidFill>
                <a:latin typeface="Arial Black" pitchFamily="34" charset="0"/>
              </a:rPr>
            </a:br>
            <a:endParaRPr lang="en-US" sz="3600" dirty="0">
              <a:latin typeface="Arial Black" pitchFamily="34" charset="0"/>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2204864"/>
            <a:ext cx="3822179"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204864"/>
            <a:ext cx="374441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274638"/>
            <a:ext cx="8286808" cy="1786210"/>
          </a:xfrm>
        </p:spPr>
        <p:txBody>
          <a:bodyPr>
            <a:normAutofit/>
          </a:bodyPr>
          <a:lstStyle/>
          <a:p>
            <a:pPr algn="ctr"/>
            <a:r>
              <a:rPr lang="fr-FR" sz="3600" b="1" dirty="0" smtClean="0">
                <a:solidFill>
                  <a:srgbClr val="FF0000"/>
                </a:solidFill>
                <a:latin typeface="Arial Black" pitchFamily="34" charset="0"/>
              </a:rPr>
              <a:t>1978</a:t>
            </a:r>
            <a:r>
              <a:rPr lang="fr-FR" sz="3600" b="1" dirty="0" smtClean="0">
                <a:latin typeface="Arial Black" pitchFamily="34" charset="0"/>
              </a:rPr>
              <a:t>: </a:t>
            </a:r>
            <a:r>
              <a:rPr lang="fr-FR" sz="3600" b="1" dirty="0" smtClean="0">
                <a:solidFill>
                  <a:schemeClr val="tx1"/>
                </a:solidFill>
                <a:latin typeface="Arial Black" pitchFamily="34" charset="0"/>
              </a:rPr>
              <a:t>naissance de Louise Brown, 1er bébé issu de </a:t>
            </a:r>
            <a:r>
              <a:rPr lang="fr-FR" sz="3600" b="1" dirty="0" smtClean="0">
                <a:solidFill>
                  <a:srgbClr val="FF0000"/>
                </a:solidFill>
                <a:latin typeface="Arial Black" pitchFamily="34" charset="0"/>
              </a:rPr>
              <a:t>la fécondation in vitro</a:t>
            </a:r>
            <a:r>
              <a:rPr lang="fr-FR" sz="3600" b="1" dirty="0" smtClean="0">
                <a:solidFill>
                  <a:schemeClr val="tx1"/>
                </a:solidFill>
                <a:latin typeface="Arial Black" pitchFamily="34" charset="0"/>
              </a:rPr>
              <a:t>. </a:t>
            </a:r>
            <a:endParaRPr lang="en-US" dirty="0">
              <a:latin typeface="Arial Black" pitchFamily="34" charset="0"/>
            </a:endParaRPr>
          </a:p>
        </p:txBody>
      </p:sp>
      <p:pic>
        <p:nvPicPr>
          <p:cNvPr id="9218" name="Picture 2" descr="C:\Documents and Settings\ghg\Bureau\1848285.jpg"/>
          <p:cNvPicPr>
            <a:picLocks noChangeAspect="1" noChangeArrowheads="1"/>
          </p:cNvPicPr>
          <p:nvPr/>
        </p:nvPicPr>
        <p:blipFill>
          <a:blip r:embed="rId2"/>
          <a:srcRect/>
          <a:stretch>
            <a:fillRect/>
          </a:stretch>
        </p:blipFill>
        <p:spPr bwMode="auto">
          <a:xfrm>
            <a:off x="2990832" y="4437112"/>
            <a:ext cx="3653028" cy="2259969"/>
          </a:xfrm>
          <a:prstGeom prst="rect">
            <a:avLst/>
          </a:prstGeom>
          <a:ln>
            <a:noFill/>
          </a:ln>
          <a:effectLst>
            <a:outerShdw blurRad="292100" dist="139700" dir="2700000" algn="tl" rotWithShape="0">
              <a:srgbClr val="333333">
                <a:alpha val="65000"/>
              </a:srgbClr>
            </a:outerShdw>
          </a:effec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060848"/>
            <a:ext cx="7416824" cy="235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401080" cy="5869006"/>
          </a:xfrm>
        </p:spPr>
        <p:txBody>
          <a:bodyPr>
            <a:normAutofit fontScale="90000"/>
          </a:bodyPr>
          <a:lstStyle/>
          <a:p>
            <a:pPr algn="ctr"/>
            <a:r>
              <a:rPr lang="fr-FR" sz="3200" b="1" dirty="0" smtClean="0">
                <a:solidFill>
                  <a:srgbClr val="FF0000"/>
                </a:solidFill>
                <a:latin typeface="Arial Black" pitchFamily="34" charset="0"/>
              </a:rPr>
              <a:t>1980</a:t>
            </a:r>
            <a:r>
              <a:rPr lang="fr-FR" sz="3200" b="1" dirty="0" smtClean="0">
                <a:latin typeface="Arial Black" pitchFamily="34" charset="0"/>
              </a:rPr>
              <a:t>: </a:t>
            </a:r>
            <a:r>
              <a:rPr lang="fr-FR" sz="3200" b="1" dirty="0" smtClean="0">
                <a:solidFill>
                  <a:schemeClr val="tx1"/>
                </a:solidFill>
                <a:latin typeface="Arial Black" pitchFamily="34" charset="0"/>
              </a:rPr>
              <a:t>production des </a:t>
            </a:r>
            <a:r>
              <a:rPr lang="fr-FR" sz="3200" b="1" dirty="0" smtClean="0">
                <a:solidFill>
                  <a:srgbClr val="FF0000"/>
                </a:solidFill>
                <a:latin typeface="Arial Black" pitchFamily="34" charset="0"/>
              </a:rPr>
              <a:t>interférons</a:t>
            </a:r>
            <a:r>
              <a:rPr lang="fr-FR" sz="3200" b="1" dirty="0" smtClean="0">
                <a:latin typeface="Arial Black" pitchFamily="34" charset="0"/>
              </a:rPr>
              <a:t> </a:t>
            </a:r>
            <a:r>
              <a:rPr lang="fr-FR" sz="3200" b="1" dirty="0" smtClean="0">
                <a:solidFill>
                  <a:schemeClr val="tx1"/>
                </a:solidFill>
                <a:latin typeface="Arial Black" pitchFamily="34" charset="0"/>
              </a:rPr>
              <a:t>par </a:t>
            </a:r>
            <a:r>
              <a:rPr lang="en-US" sz="3200" b="1" dirty="0" smtClean="0">
                <a:solidFill>
                  <a:schemeClr val="tx1"/>
                </a:solidFill>
                <a:latin typeface="Arial Black" pitchFamily="34" charset="0"/>
              </a:rPr>
              <a:t/>
            </a:r>
            <a:br>
              <a:rPr lang="en-US" sz="3200" b="1" dirty="0" smtClean="0">
                <a:solidFill>
                  <a:schemeClr val="tx1"/>
                </a:solidFill>
                <a:latin typeface="Arial Black" pitchFamily="34" charset="0"/>
              </a:rPr>
            </a:br>
            <a:r>
              <a:rPr lang="fr-FR" sz="3200" b="1" dirty="0" smtClean="0">
                <a:solidFill>
                  <a:schemeClr val="tx1"/>
                </a:solidFill>
                <a:latin typeface="Arial Black" pitchFamily="34" charset="0"/>
              </a:rPr>
              <a:t>recombinaison génétique.</a:t>
            </a:r>
            <a:br>
              <a:rPr lang="fr-FR" sz="3200" b="1" dirty="0" smtClean="0">
                <a:solidFill>
                  <a:schemeClr val="tx1"/>
                </a:solidFill>
                <a:latin typeface="Arial Black" pitchFamily="34" charset="0"/>
              </a:rPr>
            </a:br>
            <a:r>
              <a:rPr lang="fr-FR" sz="3200" b="1" dirty="0" smtClean="0">
                <a:solidFill>
                  <a:schemeClr val="tx1"/>
                </a:solidFill>
              </a:rPr>
              <a:t/>
            </a:r>
            <a:br>
              <a:rPr lang="fr-FR" sz="3200" b="1" dirty="0" smtClean="0">
                <a:solidFill>
                  <a:schemeClr val="tx1"/>
                </a:solidFill>
              </a:rPr>
            </a:br>
            <a:r>
              <a:rPr lang="fr-FR" sz="3200" b="1" dirty="0" smtClean="0">
                <a:solidFill>
                  <a:schemeClr val="tx1"/>
                </a:solidFill>
              </a:rPr>
              <a:t/>
            </a:r>
            <a:br>
              <a:rPr lang="fr-FR" sz="3200" b="1" dirty="0" smtClean="0">
                <a:solidFill>
                  <a:schemeClr val="tx1"/>
                </a:solidFill>
              </a:rPr>
            </a:br>
            <a:r>
              <a:rPr lang="fr-FR" sz="3200" b="1" dirty="0" smtClean="0">
                <a:solidFill>
                  <a:schemeClr val="tx1"/>
                </a:solidFill>
              </a:rPr>
              <a:t/>
            </a:r>
            <a:br>
              <a:rPr lang="fr-FR" sz="3200" b="1" dirty="0" smtClean="0">
                <a:solidFill>
                  <a:schemeClr val="tx1"/>
                </a:solidFill>
              </a:rPr>
            </a:br>
            <a:r>
              <a:rPr lang="fr-FR" sz="3200" b="1" dirty="0" smtClean="0"/>
              <a:t/>
            </a:r>
            <a:br>
              <a:rPr lang="fr-FR" sz="3200" b="1" dirty="0" smtClean="0"/>
            </a:br>
            <a:r>
              <a:rPr lang="fr-FR" sz="3200" b="1" dirty="0" smtClean="0"/>
              <a:t> </a:t>
            </a:r>
            <a:r>
              <a:rPr lang="en-US" sz="3200" b="1" dirty="0" smtClean="0"/>
              <a:t/>
            </a:r>
            <a:br>
              <a:rPr lang="en-US" sz="3200" b="1" dirty="0" smtClean="0"/>
            </a:br>
            <a:r>
              <a:rPr lang="en-US" sz="3200" b="1" dirty="0" smtClean="0"/>
              <a:t/>
            </a:r>
            <a:br>
              <a:rPr lang="en-US" sz="3200" b="1" dirty="0" smtClean="0"/>
            </a:br>
            <a:r>
              <a:rPr lang="fr-FR" sz="3200" dirty="0" smtClean="0"/>
              <a:t/>
            </a:r>
            <a:br>
              <a:rPr lang="fr-FR" sz="3200" dirty="0" smtClean="0"/>
            </a:br>
            <a:r>
              <a:rPr lang="fr-FR" sz="3200" dirty="0" smtClean="0"/>
              <a:t/>
            </a:r>
            <a:br>
              <a:rPr lang="fr-FR" sz="3200" dirty="0" smtClean="0"/>
            </a:br>
            <a:r>
              <a:rPr lang="en-US" sz="3200" dirty="0" smtClean="0"/>
              <a:t/>
            </a:r>
            <a:br>
              <a:rPr lang="en-US" sz="3200" dirty="0" smtClean="0"/>
            </a:br>
            <a:endParaRPr lang="en-US" dirty="0"/>
          </a:p>
        </p:txBody>
      </p:sp>
      <p:sp>
        <p:nvSpPr>
          <p:cNvPr id="3" name="Rectangle 2"/>
          <p:cNvSpPr/>
          <p:nvPr/>
        </p:nvSpPr>
        <p:spPr>
          <a:xfrm>
            <a:off x="285720" y="4929198"/>
            <a:ext cx="8174712" cy="1631216"/>
          </a:xfrm>
          <a:prstGeom prst="rect">
            <a:avLst/>
          </a:prstGeom>
        </p:spPr>
        <p:txBody>
          <a:bodyPr wrap="square">
            <a:spAutoFit/>
          </a:bodyPr>
          <a:lstStyle/>
          <a:p>
            <a:pPr algn="ctr"/>
            <a:r>
              <a:rPr lang="fr-FR" sz="2000" b="1" dirty="0" smtClean="0">
                <a:solidFill>
                  <a:srgbClr val="FF0000"/>
                </a:solidFill>
                <a:latin typeface="Arial Black" pitchFamily="34" charset="0"/>
              </a:rPr>
              <a:t>N.B/  </a:t>
            </a:r>
            <a:r>
              <a:rPr lang="fr-FR" sz="1600" dirty="0" smtClean="0">
                <a:latin typeface="Arial Black" pitchFamily="34" charset="0"/>
              </a:rPr>
              <a:t>Les </a:t>
            </a:r>
            <a:r>
              <a:rPr lang="fr-FR" sz="1600" b="1" dirty="0" smtClean="0">
                <a:latin typeface="Arial Black" pitchFamily="34" charset="0"/>
              </a:rPr>
              <a:t>interférons</a:t>
            </a:r>
            <a:r>
              <a:rPr lang="fr-FR" sz="1600" dirty="0" smtClean="0">
                <a:latin typeface="Arial Black" pitchFamily="34" charset="0"/>
              </a:rPr>
              <a:t> (IFN) sont des </a:t>
            </a:r>
            <a:r>
              <a:rPr lang="fr-FR" sz="1600" dirty="0" smtClean="0">
                <a:latin typeface="Arial Black" pitchFamily="34" charset="0"/>
                <a:hlinkClick r:id="rId2" tooltip="Protéine"/>
              </a:rPr>
              <a:t>protéines</a:t>
            </a:r>
            <a:r>
              <a:rPr lang="fr-FR" sz="1600" dirty="0" smtClean="0">
                <a:latin typeface="Arial Black" pitchFamily="34" charset="0"/>
              </a:rPr>
              <a:t> (</a:t>
            </a:r>
            <a:r>
              <a:rPr lang="fr-FR" sz="1600" dirty="0" smtClean="0">
                <a:solidFill>
                  <a:srgbClr val="0070C0"/>
                </a:solidFill>
                <a:latin typeface="Arial Black" pitchFamily="34" charset="0"/>
                <a:hlinkClick r:id="rId3" tooltip="Glycoprotéines"/>
              </a:rPr>
              <a:t>glycoprotéines</a:t>
            </a:r>
            <a:r>
              <a:rPr lang="fr-FR" sz="1600" dirty="0" smtClean="0">
                <a:latin typeface="Arial Black" pitchFamily="34" charset="0"/>
              </a:rPr>
              <a:t> ). Ils sont naturellement produits par les </a:t>
            </a:r>
            <a:r>
              <a:rPr lang="fr-FR" sz="1600" dirty="0" smtClean="0">
                <a:latin typeface="Arial Black" pitchFamily="34" charset="0"/>
                <a:hlinkClick r:id="rId4" tooltip="Cellule (biologie)"/>
              </a:rPr>
              <a:t>cellules</a:t>
            </a:r>
            <a:r>
              <a:rPr lang="fr-FR" sz="1600" dirty="0" smtClean="0">
                <a:latin typeface="Arial Black" pitchFamily="34" charset="0"/>
              </a:rPr>
              <a:t> du </a:t>
            </a:r>
            <a:r>
              <a:rPr lang="fr-FR" sz="1600" u="sng" dirty="0" smtClean="0">
                <a:latin typeface="Arial Black" pitchFamily="34" charset="0"/>
                <a:hlinkClick r:id="rId5" tooltip="Système immunitaire"/>
              </a:rPr>
              <a:t>système immunitaire</a:t>
            </a:r>
            <a:r>
              <a:rPr lang="fr-FR" sz="1600" dirty="0" smtClean="0">
                <a:latin typeface="Arial Black" pitchFamily="34" charset="0"/>
              </a:rPr>
              <a:t>, Ils ont pour rôle de défendre l'organisme des agents </a:t>
            </a:r>
            <a:r>
              <a:rPr lang="fr-FR" sz="1600" dirty="0" smtClean="0">
                <a:latin typeface="Arial Black" pitchFamily="34" charset="0"/>
                <a:hlinkClick r:id="rId6" tooltip="Pathogène"/>
              </a:rPr>
              <a:t>pathogènes</a:t>
            </a:r>
            <a:r>
              <a:rPr lang="fr-FR" sz="1600" dirty="0" smtClean="0">
                <a:latin typeface="Arial Black" pitchFamily="34" charset="0"/>
              </a:rPr>
              <a:t> tels les </a:t>
            </a:r>
            <a:r>
              <a:rPr lang="fr-FR" sz="1600" dirty="0" smtClean="0">
                <a:solidFill>
                  <a:srgbClr val="FF0000"/>
                </a:solidFill>
                <a:latin typeface="Arial Black" pitchFamily="34" charset="0"/>
                <a:hlinkClick r:id="rId7" tooltip="Virus"/>
              </a:rPr>
              <a:t>virus</a:t>
            </a:r>
            <a:r>
              <a:rPr lang="fr-FR" sz="1600" dirty="0" smtClean="0">
                <a:latin typeface="Arial Black" pitchFamily="34" charset="0"/>
              </a:rPr>
              <a:t>, </a:t>
            </a:r>
            <a:r>
              <a:rPr lang="fr-FR" sz="1600" dirty="0" smtClean="0">
                <a:latin typeface="Arial Black" pitchFamily="34" charset="0"/>
                <a:hlinkClick r:id="rId8" tooltip="Bactérie"/>
              </a:rPr>
              <a:t>bactéries</a:t>
            </a:r>
            <a:r>
              <a:rPr lang="fr-FR" sz="1600" dirty="0" smtClean="0">
                <a:latin typeface="Arial Black" pitchFamily="34" charset="0"/>
              </a:rPr>
              <a:t>, </a:t>
            </a:r>
            <a:r>
              <a:rPr lang="fr-FR" sz="1600" dirty="0" smtClean="0">
                <a:latin typeface="Arial Black" pitchFamily="34" charset="0"/>
                <a:hlinkClick r:id="rId9" tooltip="Parasitisme"/>
              </a:rPr>
              <a:t>parasites</a:t>
            </a:r>
            <a:r>
              <a:rPr lang="fr-FR" sz="1600" dirty="0" smtClean="0">
                <a:latin typeface="Arial Black" pitchFamily="34" charset="0"/>
              </a:rPr>
              <a:t> et </a:t>
            </a:r>
            <a:r>
              <a:rPr lang="fr-FR" sz="1600" u="sng" dirty="0" smtClean="0">
                <a:latin typeface="Arial Black" pitchFamily="34" charset="0"/>
                <a:hlinkClick r:id="rId10" tooltip="Tumeur"/>
              </a:rPr>
              <a:t>cellules tumorales</a:t>
            </a:r>
            <a:r>
              <a:rPr lang="fr-FR" sz="1600" u="sng" dirty="0" smtClean="0">
                <a:latin typeface="Arial Black" pitchFamily="34" charset="0"/>
              </a:rPr>
              <a:t>.</a:t>
            </a:r>
            <a:r>
              <a:rPr lang="fr-FR" sz="1600" dirty="0" smtClean="0">
                <a:latin typeface="Arial Black" pitchFamily="34" charset="0"/>
              </a:rPr>
              <a:t> Ils sont utilisés dans le traitement de maladies virales (</a:t>
            </a:r>
            <a:r>
              <a:rPr lang="fr-FR" sz="1600" dirty="0" smtClean="0">
                <a:latin typeface="Arial Black" pitchFamily="34" charset="0"/>
                <a:hlinkClick r:id="rId11" tooltip="Hépatite"/>
              </a:rPr>
              <a:t>hépatites</a:t>
            </a:r>
            <a:r>
              <a:rPr lang="fr-FR" sz="1600" dirty="0" smtClean="0">
                <a:latin typeface="Arial Black" pitchFamily="34" charset="0"/>
              </a:rPr>
              <a:t>, virus des </a:t>
            </a:r>
            <a:r>
              <a:rPr lang="fr-FR" sz="1600" dirty="0" smtClean="0">
                <a:latin typeface="Arial Black" pitchFamily="34" charset="0"/>
                <a:hlinkClick r:id="rId12" tooltip="Papillome"/>
              </a:rPr>
              <a:t>papillomes</a:t>
            </a:r>
            <a:r>
              <a:rPr lang="fr-FR" sz="1600" dirty="0" smtClean="0">
                <a:latin typeface="Arial Black" pitchFamily="34" charset="0"/>
              </a:rPr>
              <a:t>, </a:t>
            </a:r>
            <a:r>
              <a:rPr lang="fr-FR" sz="1600" dirty="0" smtClean="0">
                <a:latin typeface="Arial Black" pitchFamily="34" charset="0"/>
                <a:hlinkClick r:id="rId13" tooltip="Virus de l'immunodéficience humaine"/>
              </a:rPr>
              <a:t>VIH</a:t>
            </a:r>
            <a:r>
              <a:rPr lang="fr-FR" sz="1600" dirty="0" smtClean="0">
                <a:latin typeface="Arial Black" pitchFamily="34" charset="0"/>
              </a:rPr>
              <a:t>, etc.), éventuellement en </a:t>
            </a:r>
            <a:r>
              <a:rPr lang="fr-FR" sz="1600" dirty="0" smtClean="0">
                <a:latin typeface="Arial Black" pitchFamily="34" charset="0"/>
                <a:hlinkClick r:id="rId14" tooltip="Cancérologie"/>
              </a:rPr>
              <a:t>cancérologie</a:t>
            </a:r>
            <a:r>
              <a:rPr lang="fr-FR" sz="1600" dirty="0" smtClean="0">
                <a:latin typeface="Arial Black" pitchFamily="34" charset="0"/>
              </a:rPr>
              <a:t>. </a:t>
            </a:r>
            <a:endParaRPr lang="en-US" sz="2000" dirty="0">
              <a:latin typeface="Arial Black" pitchFamily="34" charset="0"/>
            </a:endParaRPr>
          </a:p>
        </p:txBody>
      </p:sp>
      <p:pic>
        <p:nvPicPr>
          <p:cNvPr id="10243" name="Picture 3" descr="C:\Documents and Settings\ghg\Bureau\ViraferonPeg.jpg"/>
          <p:cNvPicPr>
            <a:picLocks noChangeAspect="1" noChangeArrowheads="1"/>
          </p:cNvPicPr>
          <p:nvPr/>
        </p:nvPicPr>
        <p:blipFill>
          <a:blip r:embed="rId15"/>
          <a:srcRect/>
          <a:stretch>
            <a:fillRect/>
          </a:stretch>
        </p:blipFill>
        <p:spPr bwMode="auto">
          <a:xfrm>
            <a:off x="2071670" y="1785926"/>
            <a:ext cx="4595822" cy="2747969"/>
          </a:xfrm>
          <a:prstGeom prst="rect">
            <a:avLst/>
          </a:prstGeom>
          <a:noFill/>
        </p:spPr>
      </p:pic>
    </p:spTree>
  </p:cSld>
  <p:clrMapOvr>
    <a:masterClrMapping/>
  </p:clrMapOvr>
  <p:transition>
    <p:newsfla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1700808"/>
            <a:ext cx="8462744" cy="2592288"/>
          </a:xfrm>
        </p:spPr>
        <p:style>
          <a:lnRef idx="3">
            <a:schemeClr val="lt1"/>
          </a:lnRef>
          <a:fillRef idx="1">
            <a:schemeClr val="accent3"/>
          </a:fillRef>
          <a:effectRef idx="1">
            <a:schemeClr val="accent3"/>
          </a:effectRef>
          <a:fontRef idx="minor">
            <a:schemeClr val="lt1"/>
          </a:fontRef>
        </p:style>
        <p:txBody>
          <a:bodyPr>
            <a:noAutofit/>
          </a:bodyPr>
          <a:lstStyle/>
          <a:p>
            <a:pPr algn="ct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4400" b="1" dirty="0" smtClean="0">
                <a:latin typeface="Arial Black" pitchFamily="34" charset="0"/>
              </a:rPr>
              <a:t/>
            </a:r>
            <a:br>
              <a:rPr lang="en-US" sz="4400" b="1" dirty="0" smtClean="0">
                <a:latin typeface="Arial Black" pitchFamily="34" charset="0"/>
              </a:rPr>
            </a:br>
            <a:r>
              <a:rPr lang="en-US" sz="2400" b="1" dirty="0" smtClean="0">
                <a:latin typeface="Arial Black" pitchFamily="34" charset="0"/>
              </a:rPr>
              <a:t/>
            </a:r>
            <a:br>
              <a:rPr lang="en-US" sz="2400" b="1" dirty="0" smtClean="0">
                <a:latin typeface="Arial Black" pitchFamily="34" charset="0"/>
              </a:rPr>
            </a:br>
            <a:r>
              <a:rPr lang="en-US" sz="3200" b="1" dirty="0" smtClean="0">
                <a:latin typeface="Arial Black" pitchFamily="34" charset="0"/>
              </a:rPr>
              <a:t> </a:t>
            </a:r>
            <a:br>
              <a:rPr lang="en-US" sz="3200" b="1" dirty="0" smtClean="0">
                <a:latin typeface="Arial Black" pitchFamily="34" charset="0"/>
              </a:rPr>
            </a:br>
            <a:r>
              <a:rPr lang="en-US" sz="3200" b="1" dirty="0">
                <a:latin typeface="Arial Black" pitchFamily="34" charset="0"/>
              </a:rPr>
              <a:t/>
            </a:r>
            <a:br>
              <a:rPr lang="en-US" sz="3200" b="1" dirty="0">
                <a:latin typeface="Arial Black" pitchFamily="34" charset="0"/>
              </a:rPr>
            </a:br>
            <a:r>
              <a:rPr lang="en-US" sz="3200" b="1" dirty="0" smtClean="0">
                <a:latin typeface="Arial Black" pitchFamily="34" charset="0"/>
              </a:rPr>
              <a:t/>
            </a:r>
            <a:br>
              <a:rPr lang="en-US" sz="3200" b="1" dirty="0" smtClean="0">
                <a:latin typeface="Arial Black" pitchFamily="34" charset="0"/>
              </a:rPr>
            </a:br>
            <a:r>
              <a:rPr lang="en-US" sz="3200" b="1" dirty="0">
                <a:latin typeface="Arial Black" pitchFamily="34" charset="0"/>
              </a:rPr>
              <a:t/>
            </a:r>
            <a:br>
              <a:rPr lang="en-US" sz="3200" b="1" dirty="0">
                <a:latin typeface="Arial Black" pitchFamily="34" charset="0"/>
              </a:rPr>
            </a:br>
            <a:r>
              <a:rPr lang="en-US" sz="3200" b="1" dirty="0" smtClean="0">
                <a:latin typeface="Arial Black" pitchFamily="34" charset="0"/>
              </a:rPr>
              <a:t>I- POURQUOI </a:t>
            </a:r>
            <a:br>
              <a:rPr lang="en-US" sz="3200" b="1" dirty="0" smtClean="0">
                <a:latin typeface="Arial Black" pitchFamily="34" charset="0"/>
              </a:rPr>
            </a:br>
            <a:r>
              <a:rPr lang="en-US" sz="3200" b="1" dirty="0" smtClean="0">
                <a:latin typeface="Arial Black" pitchFamily="34" charset="0"/>
              </a:rPr>
              <a:t>DE LA PSYCHOPHARMACOLOGIE </a:t>
            </a:r>
            <a:br>
              <a:rPr lang="en-US" sz="3200" b="1" dirty="0" smtClean="0">
                <a:latin typeface="Arial Black" pitchFamily="34" charset="0"/>
              </a:rPr>
            </a:br>
            <a:r>
              <a:rPr lang="en-US" sz="3200" b="1" dirty="0" smtClean="0">
                <a:latin typeface="Arial Black" pitchFamily="34" charset="0"/>
              </a:rPr>
              <a:t>POUR PSYCHOLOGUES ? </a:t>
            </a:r>
            <a:r>
              <a:rPr lang="en-US" sz="3200" b="1" dirty="0">
                <a:latin typeface="Arial Black" pitchFamily="34" charset="0"/>
              </a:rPr>
              <a:t/>
            </a:r>
            <a:br>
              <a:rPr lang="en-US" sz="3200" b="1" dirty="0">
                <a:latin typeface="Arial Black" pitchFamily="34" charset="0"/>
              </a:rPr>
            </a:br>
            <a:endParaRPr lang="fr-FR" sz="3200" dirty="0">
              <a:latin typeface="Arial Black" pitchFamily="34" charset="0"/>
            </a:endParaRPr>
          </a:p>
        </p:txBody>
      </p:sp>
    </p:spTree>
  </p:cSld>
  <p:clrMapOvr>
    <a:masterClrMapping/>
  </p:clrMapOvr>
  <p:transition>
    <p:newsfla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86766" cy="1143000"/>
          </a:xfrm>
        </p:spPr>
        <p:txBody>
          <a:bodyPr/>
          <a:lstStyle/>
          <a:p>
            <a:pPr algn="ctr"/>
            <a:r>
              <a:rPr lang="fr-FR" sz="2800" b="1" dirty="0" smtClean="0">
                <a:solidFill>
                  <a:srgbClr val="FF0000"/>
                </a:solidFill>
                <a:latin typeface="Arial Black" pitchFamily="34" charset="0"/>
              </a:rPr>
              <a:t>1983 </a:t>
            </a:r>
            <a:r>
              <a:rPr lang="fr-FR" sz="2800" b="1" dirty="0" smtClean="0">
                <a:latin typeface="Arial Black" pitchFamily="34" charset="0"/>
              </a:rPr>
              <a:t>: </a:t>
            </a:r>
            <a:r>
              <a:rPr lang="fr-FR" sz="2800" b="1" dirty="0" smtClean="0">
                <a:solidFill>
                  <a:schemeClr val="tx1"/>
                </a:solidFill>
                <a:latin typeface="Arial Black" pitchFamily="34" charset="0"/>
              </a:rPr>
              <a:t>identification du virus </a:t>
            </a:r>
            <a:r>
              <a:rPr lang="fr-FR" sz="2800" b="1" dirty="0" smtClean="0">
                <a:solidFill>
                  <a:srgbClr val="FF0000"/>
                </a:solidFill>
                <a:latin typeface="Arial Black" pitchFamily="34" charset="0"/>
              </a:rPr>
              <a:t>VIH</a:t>
            </a:r>
            <a:r>
              <a:rPr lang="fr-FR" sz="2800" b="1" dirty="0" smtClean="0">
                <a:latin typeface="Arial Black" pitchFamily="34" charset="0"/>
              </a:rPr>
              <a:t>.</a:t>
            </a:r>
            <a:br>
              <a:rPr lang="fr-FR" sz="2800" b="1" dirty="0" smtClean="0">
                <a:latin typeface="Arial Black" pitchFamily="34" charset="0"/>
              </a:rPr>
            </a:br>
            <a:endParaRPr lang="en-US" dirty="0">
              <a:latin typeface="Arial Black" pitchFamily="34" charset="0"/>
            </a:endParaRPr>
          </a:p>
        </p:txBody>
      </p:sp>
      <p:pic>
        <p:nvPicPr>
          <p:cNvPr id="11266" name="Picture 2" descr="C:\Documents and Settings\ghg\Bureau\hiv_structure.gif"/>
          <p:cNvPicPr>
            <a:picLocks noChangeAspect="1" noChangeArrowheads="1"/>
          </p:cNvPicPr>
          <p:nvPr/>
        </p:nvPicPr>
        <p:blipFill>
          <a:blip r:embed="rId2"/>
          <a:srcRect/>
          <a:stretch>
            <a:fillRect/>
          </a:stretch>
        </p:blipFill>
        <p:spPr bwMode="auto">
          <a:xfrm>
            <a:off x="683568" y="1340768"/>
            <a:ext cx="6888828" cy="4805156"/>
          </a:xfrm>
          <a:prstGeom prst="rect">
            <a:avLst/>
          </a:prstGeom>
          <a:noFill/>
          <a:ln w="57150">
            <a:solidFill>
              <a:srgbClr val="FF0000"/>
            </a:solidFill>
          </a:ln>
        </p:spPr>
      </p:pic>
    </p:spTree>
  </p:cSld>
  <p:clrMapOvr>
    <a:masterClrMapping/>
  </p:clrMapOvr>
  <p:transition>
    <p:newsfla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0"/>
            <a:ext cx="8501122" cy="1143000"/>
          </a:xfrm>
        </p:spPr>
        <p:txBody>
          <a:bodyPr>
            <a:normAutofit/>
          </a:bodyPr>
          <a:lstStyle/>
          <a:p>
            <a:pPr algn="ctr"/>
            <a:r>
              <a:rPr lang="fr-FR" sz="2800" b="1" dirty="0" smtClean="0">
                <a:solidFill>
                  <a:srgbClr val="FF0000"/>
                </a:solidFill>
                <a:latin typeface="Arial Black" pitchFamily="34" charset="0"/>
              </a:rPr>
              <a:t>1983 </a:t>
            </a:r>
            <a:r>
              <a:rPr lang="fr-FR" sz="2800" b="1" dirty="0" smtClean="0">
                <a:latin typeface="Arial Black" pitchFamily="34" charset="0"/>
              </a:rPr>
              <a:t>: </a:t>
            </a:r>
            <a:r>
              <a:rPr lang="fr-FR" sz="2800" b="1" dirty="0" smtClean="0">
                <a:solidFill>
                  <a:schemeClr val="tx1"/>
                </a:solidFill>
                <a:latin typeface="Arial Black" pitchFamily="34" charset="0"/>
              </a:rPr>
              <a:t>Découverte du </a:t>
            </a:r>
            <a:r>
              <a:rPr lang="fr-FR" sz="2800" b="1" dirty="0" smtClean="0">
                <a:solidFill>
                  <a:srgbClr val="FF0000"/>
                </a:solidFill>
                <a:latin typeface="Arial Black" pitchFamily="34" charset="0"/>
              </a:rPr>
              <a:t>TRIPTAN </a:t>
            </a:r>
            <a:r>
              <a:rPr lang="fr-FR" sz="2800" b="1" dirty="0" smtClean="0">
                <a:solidFill>
                  <a:srgbClr val="0070C0"/>
                </a:solidFill>
                <a:latin typeface="Arial Black" pitchFamily="34" charset="0"/>
              </a:rPr>
              <a:t>(ANTIMIGRAINEUX).</a:t>
            </a:r>
            <a:endParaRPr lang="en-US" dirty="0">
              <a:solidFill>
                <a:srgbClr val="0070C0"/>
              </a:solidFill>
              <a:latin typeface="Arial Black" pitchFamily="34" charset="0"/>
            </a:endParaRPr>
          </a:p>
        </p:txBody>
      </p:sp>
      <p:pic>
        <p:nvPicPr>
          <p:cNvPr id="12290" name="Picture 2" descr="C:\Documents and Settings\ghg\Bureau\30382_2.gif"/>
          <p:cNvPicPr>
            <a:picLocks noChangeAspect="1" noChangeArrowheads="1"/>
          </p:cNvPicPr>
          <p:nvPr/>
        </p:nvPicPr>
        <p:blipFill>
          <a:blip r:embed="rId2"/>
          <a:srcRect/>
          <a:stretch>
            <a:fillRect/>
          </a:stretch>
        </p:blipFill>
        <p:spPr bwMode="auto">
          <a:xfrm>
            <a:off x="285720" y="1357298"/>
            <a:ext cx="4071966" cy="2719774"/>
          </a:xfrm>
          <a:prstGeom prst="rect">
            <a:avLst/>
          </a:prstGeom>
          <a:noFill/>
        </p:spPr>
      </p:pic>
      <p:pic>
        <p:nvPicPr>
          <p:cNvPr id="12291" name="Picture 3" descr="C:\Documents and Settings\ghg\Bureau\108_a588ee522c2d60af2ff58842f2e892a4.jpg"/>
          <p:cNvPicPr>
            <a:picLocks noChangeAspect="1" noChangeArrowheads="1"/>
          </p:cNvPicPr>
          <p:nvPr/>
        </p:nvPicPr>
        <p:blipFill>
          <a:blip r:embed="rId3"/>
          <a:srcRect/>
          <a:stretch>
            <a:fillRect/>
          </a:stretch>
        </p:blipFill>
        <p:spPr bwMode="auto">
          <a:xfrm rot="750147">
            <a:off x="4498363" y="1519257"/>
            <a:ext cx="4081308" cy="3066730"/>
          </a:xfrm>
          <a:prstGeom prst="rect">
            <a:avLst/>
          </a:prstGeom>
          <a:noFill/>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4149080"/>
            <a:ext cx="5832648" cy="242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501122" cy="1225536"/>
          </a:xfrm>
        </p:spPr>
        <p:txBody>
          <a:bodyPr>
            <a:normAutofit fontScale="90000"/>
          </a:bodyPr>
          <a:lstStyle/>
          <a:p>
            <a:pPr algn="ctr"/>
            <a:r>
              <a:rPr lang="fr-FR" sz="3200" b="1" dirty="0" smtClean="0">
                <a:solidFill>
                  <a:srgbClr val="FF0000"/>
                </a:solidFill>
                <a:latin typeface="Arial Black" pitchFamily="34" charset="0"/>
              </a:rPr>
              <a:t>1984 </a:t>
            </a:r>
            <a:r>
              <a:rPr lang="fr-FR" sz="3200" b="1" dirty="0" smtClean="0">
                <a:latin typeface="Arial Black" pitchFamily="34" charset="0"/>
              </a:rPr>
              <a:t>: </a:t>
            </a:r>
            <a:r>
              <a:rPr lang="fr-FR" sz="3200" b="1" dirty="0" smtClean="0">
                <a:solidFill>
                  <a:schemeClr val="tx1"/>
                </a:solidFill>
                <a:latin typeface="Arial Black" pitchFamily="34" charset="0"/>
              </a:rPr>
              <a:t>éradication de                  </a:t>
            </a:r>
            <a:r>
              <a:rPr lang="fr-FR" sz="3200" b="1" dirty="0" smtClean="0">
                <a:solidFill>
                  <a:srgbClr val="FF0000"/>
                </a:solidFill>
                <a:latin typeface="Arial Black" pitchFamily="34" charset="0"/>
              </a:rPr>
              <a:t>l’</a:t>
            </a:r>
            <a:r>
              <a:rPr lang="fr-FR" sz="3200" b="1" dirty="0" err="1" smtClean="0">
                <a:solidFill>
                  <a:srgbClr val="FF0000"/>
                </a:solidFill>
                <a:latin typeface="Arial Black" pitchFamily="34" charset="0"/>
              </a:rPr>
              <a:t>helicobacter</a:t>
            </a:r>
            <a:r>
              <a:rPr lang="fr-FR" sz="3200" b="1" dirty="0" smtClean="0">
                <a:solidFill>
                  <a:srgbClr val="FF0000"/>
                </a:solidFill>
                <a:latin typeface="Arial Black" pitchFamily="34" charset="0"/>
              </a:rPr>
              <a:t> </a:t>
            </a:r>
            <a:r>
              <a:rPr lang="fr-FR" sz="3200" b="1" dirty="0" err="1" smtClean="0">
                <a:solidFill>
                  <a:srgbClr val="FF0000"/>
                </a:solidFill>
                <a:latin typeface="Arial Black" pitchFamily="34" charset="0"/>
              </a:rPr>
              <a:t>Pylori</a:t>
            </a:r>
            <a:r>
              <a:rPr lang="fr-FR" sz="3200" b="1" dirty="0" smtClean="0">
                <a:solidFill>
                  <a:srgbClr val="FF0000"/>
                </a:solidFill>
                <a:latin typeface="Arial Black" pitchFamily="34" charset="0"/>
              </a:rPr>
              <a:t> </a:t>
            </a:r>
            <a:br>
              <a:rPr lang="fr-FR" sz="3200" b="1" dirty="0" smtClean="0">
                <a:solidFill>
                  <a:srgbClr val="FF0000"/>
                </a:solidFill>
                <a:latin typeface="Arial Black" pitchFamily="34" charset="0"/>
              </a:rPr>
            </a:br>
            <a:r>
              <a:rPr lang="fr-FR" sz="3200" b="1" dirty="0" smtClean="0">
                <a:solidFill>
                  <a:schemeClr val="tx1"/>
                </a:solidFill>
                <a:latin typeface="Arial Black" pitchFamily="34" charset="0"/>
              </a:rPr>
              <a:t>(ulcère  gastroduodénal</a:t>
            </a:r>
            <a:r>
              <a:rPr lang="fr-FR" sz="3200" b="1" dirty="0" smtClean="0">
                <a:latin typeface="Arial Black" pitchFamily="34" charset="0"/>
              </a:rPr>
              <a:t>).</a:t>
            </a:r>
            <a:endParaRPr lang="en-US" dirty="0">
              <a:latin typeface="Arial Black" pitchFamily="34" charset="0"/>
            </a:endParaRPr>
          </a:p>
        </p:txBody>
      </p:sp>
      <p:pic>
        <p:nvPicPr>
          <p:cNvPr id="13315" name="Picture 3" descr="C:\Documents and Settings\ghg\Bureau\helicobacter_pylori.jpg"/>
          <p:cNvPicPr>
            <a:picLocks noChangeAspect="1" noChangeArrowheads="1"/>
          </p:cNvPicPr>
          <p:nvPr/>
        </p:nvPicPr>
        <p:blipFill>
          <a:blip r:embed="rId2"/>
          <a:srcRect/>
          <a:stretch>
            <a:fillRect/>
          </a:stretch>
        </p:blipFill>
        <p:spPr bwMode="auto">
          <a:xfrm>
            <a:off x="428596" y="1643050"/>
            <a:ext cx="4786346" cy="4594262"/>
          </a:xfrm>
          <a:prstGeom prst="rect">
            <a:avLst/>
          </a:prstGeom>
          <a:noFill/>
          <a:ln w="28575">
            <a:solidFill>
              <a:schemeClr val="tx1"/>
            </a:solidFill>
          </a:ln>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643050"/>
            <a:ext cx="3312368" cy="459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60648"/>
            <a:ext cx="8215370" cy="1368152"/>
          </a:xfrm>
        </p:spPr>
        <p:txBody>
          <a:bodyPr>
            <a:normAutofit fontScale="90000"/>
          </a:bodyPr>
          <a:lstStyle/>
          <a:p>
            <a:pPr algn="ctr"/>
            <a:r>
              <a:rPr lang="fr-FR" sz="3200" b="1" dirty="0" smtClean="0">
                <a:solidFill>
                  <a:srgbClr val="FF0000"/>
                </a:solidFill>
                <a:latin typeface="Arial Black" pitchFamily="34" charset="0"/>
              </a:rPr>
              <a:t>1987</a:t>
            </a:r>
            <a:r>
              <a:rPr lang="fr-FR" sz="3200" b="1" dirty="0" smtClean="0">
                <a:latin typeface="Arial Black" pitchFamily="34" charset="0"/>
              </a:rPr>
              <a:t>: </a:t>
            </a:r>
            <a:r>
              <a:rPr lang="fr-FR" sz="3200" b="1" dirty="0" smtClean="0">
                <a:solidFill>
                  <a:schemeClr val="tx1"/>
                </a:solidFill>
                <a:latin typeface="Arial Black" pitchFamily="34" charset="0"/>
              </a:rPr>
              <a:t>Découverte de la </a:t>
            </a:r>
            <a:r>
              <a:rPr lang="fr-FR" sz="3200" b="1" dirty="0" smtClean="0">
                <a:solidFill>
                  <a:srgbClr val="FF0000"/>
                </a:solidFill>
                <a:latin typeface="Arial Black" pitchFamily="34" charset="0"/>
              </a:rPr>
              <a:t>Zidovudine </a:t>
            </a:r>
            <a:r>
              <a:rPr lang="fr-FR" sz="3200" b="1" dirty="0" smtClean="0">
                <a:solidFill>
                  <a:schemeClr val="tx1"/>
                </a:solidFill>
                <a:latin typeface="Arial Black" pitchFamily="34" charset="0"/>
              </a:rPr>
              <a:t>, premier traitement contre le </a:t>
            </a:r>
            <a:br>
              <a:rPr lang="fr-FR" sz="3200" b="1" dirty="0" smtClean="0">
                <a:solidFill>
                  <a:schemeClr val="tx1"/>
                </a:solidFill>
                <a:latin typeface="Arial Black" pitchFamily="34" charset="0"/>
              </a:rPr>
            </a:br>
            <a:r>
              <a:rPr lang="fr-FR" sz="3200" b="1" dirty="0" smtClean="0">
                <a:solidFill>
                  <a:srgbClr val="FF0000"/>
                </a:solidFill>
                <a:latin typeface="Arial Black" pitchFamily="34" charset="0"/>
              </a:rPr>
              <a:t>VIH/ SIDA</a:t>
            </a:r>
            <a:r>
              <a:rPr lang="fr-FR" sz="3200" b="1" dirty="0" smtClean="0">
                <a:latin typeface="Arial Black" pitchFamily="34" charset="0"/>
              </a:rPr>
              <a:t>. </a:t>
            </a:r>
            <a:endParaRPr lang="en-US" dirty="0">
              <a:latin typeface="Arial Black" pitchFamily="34" charset="0"/>
            </a:endParaRPr>
          </a:p>
        </p:txBody>
      </p:sp>
      <p:pic>
        <p:nvPicPr>
          <p:cNvPr id="15362" name="Picture 2" descr="C:\Documents and Settings\ghg\Bureau\1074480176_20cc3d6e98.jpg"/>
          <p:cNvPicPr>
            <a:picLocks noChangeAspect="1" noChangeArrowheads="1"/>
          </p:cNvPicPr>
          <p:nvPr/>
        </p:nvPicPr>
        <p:blipFill>
          <a:blip r:embed="rId2"/>
          <a:srcRect/>
          <a:stretch>
            <a:fillRect/>
          </a:stretch>
        </p:blipFill>
        <p:spPr bwMode="auto">
          <a:xfrm>
            <a:off x="1802699" y="1628800"/>
            <a:ext cx="5286412" cy="464347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newsfla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428604"/>
            <a:ext cx="8429684" cy="1071570"/>
          </a:xfrm>
        </p:spPr>
        <p:txBody>
          <a:bodyPr>
            <a:normAutofit/>
          </a:bodyPr>
          <a:lstStyle/>
          <a:p>
            <a:pPr algn="ctr"/>
            <a:r>
              <a:rPr lang="fr-FR" sz="3200" b="1" dirty="0" smtClean="0">
                <a:solidFill>
                  <a:srgbClr val="FF0000"/>
                </a:solidFill>
                <a:latin typeface="Arial Black" pitchFamily="34" charset="0"/>
              </a:rPr>
              <a:t>1989</a:t>
            </a:r>
            <a:r>
              <a:rPr lang="fr-FR" sz="3200" b="1" dirty="0" smtClean="0">
                <a:latin typeface="Arial Black" pitchFamily="34" charset="0"/>
              </a:rPr>
              <a:t>: </a:t>
            </a:r>
            <a:r>
              <a:rPr lang="fr-FR" sz="3200" b="1" dirty="0" smtClean="0">
                <a:solidFill>
                  <a:schemeClr val="tx1"/>
                </a:solidFill>
                <a:latin typeface="Arial Black" pitchFamily="34" charset="0"/>
              </a:rPr>
              <a:t>Découverte de l’</a:t>
            </a:r>
            <a:r>
              <a:rPr lang="fr-FR" sz="3200" b="1" dirty="0" smtClean="0">
                <a:solidFill>
                  <a:srgbClr val="FF0000"/>
                </a:solidFill>
                <a:latin typeface="Arial Black" pitchFamily="34" charset="0"/>
              </a:rPr>
              <a:t>OMEPRAZOLE</a:t>
            </a:r>
            <a:r>
              <a:rPr lang="fr-FR" sz="3200" b="1" dirty="0" smtClean="0">
                <a:solidFill>
                  <a:srgbClr val="FF0000"/>
                </a:solidFill>
              </a:rPr>
              <a:t>.</a:t>
            </a:r>
            <a:br>
              <a:rPr lang="fr-FR" sz="3200" b="1" dirty="0" smtClean="0">
                <a:solidFill>
                  <a:srgbClr val="FF0000"/>
                </a:solidFill>
              </a:rPr>
            </a:br>
            <a:endParaRPr lang="en-US" dirty="0">
              <a:solidFill>
                <a:srgbClr val="FF0000"/>
              </a:solidFill>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24744"/>
            <a:ext cx="3168352"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9551" y="4869160"/>
            <a:ext cx="7716215" cy="1323439"/>
          </a:xfrm>
          <a:prstGeom prst="rect">
            <a:avLst/>
          </a:prstGeom>
        </p:spPr>
        <p:txBody>
          <a:bodyPr wrap="square">
            <a:spAutoFit/>
          </a:bodyPr>
          <a:lstStyle/>
          <a:p>
            <a:pPr algn="ctr"/>
            <a:r>
              <a:rPr lang="fr-FR" sz="2000" b="1" dirty="0" smtClean="0">
                <a:solidFill>
                  <a:srgbClr val="040C28"/>
                </a:solidFill>
                <a:latin typeface="Arial Black" pitchFamily="34" charset="0"/>
              </a:rPr>
              <a:t>Il est indiqué </a:t>
            </a:r>
            <a:r>
              <a:rPr lang="fr-FR" sz="2000" b="1" dirty="0">
                <a:solidFill>
                  <a:srgbClr val="040C28"/>
                </a:solidFill>
                <a:latin typeface="Arial Black" pitchFamily="34" charset="0"/>
              </a:rPr>
              <a:t>dans le traitement à court terme des symptômes du reflux gastro-œsophagien</a:t>
            </a:r>
            <a:r>
              <a:rPr lang="fr-FR" sz="2000" b="1" dirty="0">
                <a:solidFill>
                  <a:srgbClr val="4D5156"/>
                </a:solidFill>
                <a:latin typeface="Arial Black" pitchFamily="34" charset="0"/>
              </a:rPr>
              <a:t> (</a:t>
            </a:r>
            <a:r>
              <a:rPr lang="fr-FR" sz="2000" b="1" dirty="0">
                <a:solidFill>
                  <a:srgbClr val="FF0000"/>
                </a:solidFill>
                <a:latin typeface="Arial Black" pitchFamily="34" charset="0"/>
              </a:rPr>
              <a:t>par exemple brûlures d'estomac, régurgitations acides</a:t>
            </a:r>
            <a:r>
              <a:rPr lang="fr-FR" sz="2000" b="1" dirty="0">
                <a:solidFill>
                  <a:srgbClr val="4D5156"/>
                </a:solidFill>
                <a:latin typeface="Arial Black" pitchFamily="34" charset="0"/>
              </a:rPr>
              <a:t>) </a:t>
            </a:r>
            <a:r>
              <a:rPr lang="fr-FR" sz="2000" b="1" dirty="0">
                <a:solidFill>
                  <a:srgbClr val="0070C0"/>
                </a:solidFill>
                <a:latin typeface="Arial Black" pitchFamily="34" charset="0"/>
              </a:rPr>
              <a:t>chez l'adulte (à partir de 18 ans).</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556792"/>
            <a:ext cx="3541762" cy="252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0"/>
            <a:ext cx="8401080" cy="1439850"/>
          </a:xfrm>
        </p:spPr>
        <p:txBody>
          <a:bodyPr>
            <a:noAutofit/>
          </a:bodyPr>
          <a:lstStyle/>
          <a:p>
            <a:pPr algn="ctr"/>
            <a:r>
              <a:rPr lang="en-US" sz="2800" b="1" dirty="0" smtClean="0"/>
              <a:t/>
            </a:r>
            <a:br>
              <a:rPr lang="en-US" sz="2800" b="1" dirty="0" smtClean="0"/>
            </a:br>
            <a:r>
              <a:rPr lang="fr-FR" sz="2800" b="1" dirty="0" smtClean="0">
                <a:solidFill>
                  <a:srgbClr val="FF0000"/>
                </a:solidFill>
                <a:latin typeface="Arial Black" pitchFamily="34" charset="0"/>
              </a:rPr>
              <a:t>1993</a:t>
            </a:r>
            <a:r>
              <a:rPr lang="fr-FR" sz="2800" b="1" dirty="0" smtClean="0">
                <a:latin typeface="Arial Black" pitchFamily="34" charset="0"/>
              </a:rPr>
              <a:t>: </a:t>
            </a:r>
            <a:r>
              <a:rPr lang="fr-FR" sz="2800" b="1" dirty="0" smtClean="0">
                <a:solidFill>
                  <a:schemeClr val="tx1"/>
                </a:solidFill>
                <a:latin typeface="Arial Black" pitchFamily="34" charset="0"/>
              </a:rPr>
              <a:t>Découverte de </a:t>
            </a:r>
            <a:r>
              <a:rPr lang="fr-FR" sz="2800" b="1" dirty="0" smtClean="0">
                <a:solidFill>
                  <a:srgbClr val="FF0000"/>
                </a:solidFill>
                <a:latin typeface="Arial Black" pitchFamily="34" charset="0"/>
              </a:rPr>
              <a:t>l’interféron ß</a:t>
            </a:r>
            <a:r>
              <a:rPr lang="fr-FR" sz="2800" b="1" dirty="0" smtClean="0">
                <a:solidFill>
                  <a:schemeClr val="tx1"/>
                </a:solidFill>
                <a:latin typeface="Arial Black" pitchFamily="34" charset="0"/>
              </a:rPr>
              <a:t>, premier traitement contre                                  </a:t>
            </a:r>
            <a:r>
              <a:rPr lang="fr-FR" sz="2800" b="1" dirty="0" smtClean="0">
                <a:solidFill>
                  <a:srgbClr val="FF0000"/>
                </a:solidFill>
                <a:latin typeface="Arial Black" pitchFamily="34" charset="0"/>
              </a:rPr>
              <a:t>la sclérose en plaques.</a:t>
            </a:r>
            <a:endParaRPr lang="en-US" sz="2800" b="1" dirty="0">
              <a:latin typeface="Arial Black" pitchFamily="34" charset="0"/>
            </a:endParaRPr>
          </a:p>
        </p:txBody>
      </p:sp>
      <p:pic>
        <p:nvPicPr>
          <p:cNvPr id="17410" name="Picture 2" descr="C:\Documents and Settings\ghg\Bureau\prolune0206_4.jpg"/>
          <p:cNvPicPr>
            <a:picLocks noChangeAspect="1" noChangeArrowheads="1"/>
          </p:cNvPicPr>
          <p:nvPr/>
        </p:nvPicPr>
        <p:blipFill>
          <a:blip r:embed="rId2"/>
          <a:srcRect/>
          <a:stretch>
            <a:fillRect/>
          </a:stretch>
        </p:blipFill>
        <p:spPr bwMode="auto">
          <a:xfrm>
            <a:off x="500034" y="1571613"/>
            <a:ext cx="4287990" cy="2865498"/>
          </a:xfrm>
          <a:prstGeom prst="rect">
            <a:avLst/>
          </a:prstGeom>
          <a:noFill/>
        </p:spPr>
      </p:pic>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772816"/>
            <a:ext cx="3528391" cy="266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4714875"/>
            <a:ext cx="3528392"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357166"/>
            <a:ext cx="8501122" cy="1428760"/>
          </a:xfrm>
        </p:spPr>
        <p:txBody>
          <a:bodyPr>
            <a:normAutofit fontScale="90000"/>
          </a:bodyPr>
          <a:lstStyle/>
          <a:p>
            <a:pPr algn="ctr"/>
            <a:r>
              <a:rPr lang="fr-FR" sz="3200" b="1" dirty="0" smtClean="0">
                <a:solidFill>
                  <a:srgbClr val="FF0000"/>
                </a:solidFill>
                <a:latin typeface="Arial Black" pitchFamily="34" charset="0"/>
              </a:rPr>
              <a:t>1995</a:t>
            </a:r>
            <a:r>
              <a:rPr lang="fr-FR" sz="3200" b="1" dirty="0" smtClean="0">
                <a:latin typeface="Arial Black" pitchFamily="34" charset="0"/>
              </a:rPr>
              <a:t>: </a:t>
            </a:r>
            <a:r>
              <a:rPr lang="fr-FR" sz="3200" b="1" dirty="0" smtClean="0">
                <a:solidFill>
                  <a:schemeClr val="tx1"/>
                </a:solidFill>
                <a:latin typeface="Arial Black" pitchFamily="34" charset="0"/>
              </a:rPr>
              <a:t>Découverte de la première  </a:t>
            </a:r>
            <a:r>
              <a:rPr lang="fr-FR" sz="3200" b="1" dirty="0" smtClean="0">
                <a:solidFill>
                  <a:srgbClr val="FF0000"/>
                </a:solidFill>
                <a:latin typeface="Arial Black" pitchFamily="34" charset="0"/>
              </a:rPr>
              <a:t>monothérapie</a:t>
            </a:r>
            <a:r>
              <a:rPr lang="fr-FR" sz="3200" b="1" dirty="0" smtClean="0">
                <a:solidFill>
                  <a:schemeClr val="tx1"/>
                </a:solidFill>
                <a:latin typeface="Arial Black" pitchFamily="34" charset="0"/>
              </a:rPr>
              <a:t> contre </a:t>
            </a:r>
            <a:r>
              <a:rPr lang="fr-FR" sz="3200" b="1" dirty="0" smtClean="0">
                <a:solidFill>
                  <a:srgbClr val="FF0000"/>
                </a:solidFill>
                <a:latin typeface="Arial Black" pitchFamily="34" charset="0"/>
              </a:rPr>
              <a:t>l’épilepsie</a:t>
            </a:r>
            <a:r>
              <a:rPr lang="fr-FR" sz="3200" b="1" dirty="0" smtClean="0">
                <a:solidFill>
                  <a:schemeClr val="tx1"/>
                </a:solidFill>
                <a:latin typeface="Arial Black" pitchFamily="34" charset="0"/>
              </a:rPr>
              <a:t>.</a:t>
            </a:r>
            <a:br>
              <a:rPr lang="fr-FR" sz="3200" b="1" dirty="0" smtClean="0">
                <a:solidFill>
                  <a:schemeClr val="tx1"/>
                </a:solidFill>
                <a:latin typeface="Arial Black" pitchFamily="34" charset="0"/>
              </a:rPr>
            </a:br>
            <a:endParaRPr lang="en-US" dirty="0">
              <a:solidFill>
                <a:schemeClr val="tx1"/>
              </a:solidFill>
              <a:latin typeface="Arial Black" pitchFamily="34" charset="0"/>
            </a:endParaRPr>
          </a:p>
        </p:txBody>
      </p:sp>
      <p:pic>
        <p:nvPicPr>
          <p:cNvPr id="18434" name="Picture 2" descr="C:\Documents and Settings\ghg\Bureau\3869-342012185746.jpg"/>
          <p:cNvPicPr>
            <a:picLocks noChangeAspect="1" noChangeArrowheads="1"/>
          </p:cNvPicPr>
          <p:nvPr/>
        </p:nvPicPr>
        <p:blipFill>
          <a:blip r:embed="rId2"/>
          <a:srcRect/>
          <a:stretch>
            <a:fillRect/>
          </a:stretch>
        </p:blipFill>
        <p:spPr bwMode="auto">
          <a:xfrm>
            <a:off x="4139952" y="1500173"/>
            <a:ext cx="4392488" cy="4593123"/>
          </a:xfrm>
          <a:prstGeom prst="rect">
            <a:avLst/>
          </a:prstGeom>
          <a:ln>
            <a:noFill/>
          </a:ln>
          <a:effectLst>
            <a:outerShdw blurRad="292100" dist="139700" dir="2700000" algn="tl" rotWithShape="0">
              <a:srgbClr val="333333">
                <a:alpha val="65000"/>
              </a:srgbClr>
            </a:outerShdw>
          </a:effectLst>
        </p:spPr>
      </p:pic>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89" y="1988840"/>
            <a:ext cx="3672408" cy="4104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newsflash/>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14290"/>
            <a:ext cx="8186766" cy="1643074"/>
          </a:xfrm>
        </p:spPr>
        <p:txBody>
          <a:bodyPr>
            <a:normAutofit fontScale="90000"/>
          </a:bodyPr>
          <a:lstStyle/>
          <a:p>
            <a:pPr algn="ctr"/>
            <a:r>
              <a:rPr lang="fr-FR" sz="2800" b="1" dirty="0" smtClean="0">
                <a:solidFill>
                  <a:srgbClr val="FF0000"/>
                </a:solidFill>
                <a:latin typeface="Arial Black" pitchFamily="34" charset="0"/>
              </a:rPr>
              <a:t>1996</a:t>
            </a:r>
            <a:r>
              <a:rPr lang="fr-FR" sz="2800" b="1" dirty="0" smtClean="0">
                <a:latin typeface="Arial Black" pitchFamily="34" charset="0"/>
              </a:rPr>
              <a:t>: </a:t>
            </a:r>
            <a:r>
              <a:rPr lang="fr-FR" sz="2800" b="1" dirty="0" smtClean="0">
                <a:solidFill>
                  <a:schemeClr val="tx1"/>
                </a:solidFill>
                <a:latin typeface="Arial Black" pitchFamily="34" charset="0"/>
              </a:rPr>
              <a:t>Découverte de </a:t>
            </a:r>
            <a:r>
              <a:rPr lang="fr-FR" sz="2800" b="1" dirty="0" smtClean="0">
                <a:latin typeface="Arial Black" pitchFamily="34" charset="0"/>
              </a:rPr>
              <a:t>l’</a:t>
            </a:r>
            <a:r>
              <a:rPr lang="fr-FR" sz="2800" b="1" dirty="0" smtClean="0">
                <a:solidFill>
                  <a:srgbClr val="FF0000"/>
                </a:solidFill>
                <a:latin typeface="Arial Black" pitchFamily="34" charset="0"/>
              </a:rPr>
              <a:t>OLANZAPINE, </a:t>
            </a:r>
            <a:r>
              <a:rPr lang="fr-FR" sz="2800" b="1" dirty="0" smtClean="0">
                <a:solidFill>
                  <a:schemeClr val="tx1"/>
                </a:solidFill>
                <a:latin typeface="Arial Black" pitchFamily="34" charset="0"/>
              </a:rPr>
              <a:t>nouvelle génération de </a:t>
            </a:r>
            <a:r>
              <a:rPr lang="fr-FR" sz="2800" b="1" dirty="0" smtClean="0">
                <a:solidFill>
                  <a:srgbClr val="0070C0"/>
                </a:solidFill>
                <a:latin typeface="Arial Black" pitchFamily="34" charset="0"/>
              </a:rPr>
              <a:t>Neuroleptique</a:t>
            </a:r>
            <a:r>
              <a:rPr lang="fr-FR" sz="2800" b="1" dirty="0" smtClean="0">
                <a:solidFill>
                  <a:schemeClr val="tx1"/>
                </a:solidFill>
                <a:latin typeface="Arial Black" pitchFamily="34" charset="0"/>
              </a:rPr>
              <a:t> contre                        </a:t>
            </a:r>
            <a:r>
              <a:rPr lang="fr-FR" sz="2800" b="1" dirty="0" smtClean="0">
                <a:solidFill>
                  <a:srgbClr val="FF0000"/>
                </a:solidFill>
                <a:latin typeface="Arial Black" pitchFamily="34" charset="0"/>
              </a:rPr>
              <a:t>la schizophrénie</a:t>
            </a:r>
            <a:r>
              <a:rPr lang="fr-FR" sz="2800" b="1" dirty="0" smtClean="0">
                <a:latin typeface="Arial Black" pitchFamily="34" charset="0"/>
              </a:rPr>
              <a:t>.</a:t>
            </a:r>
            <a:br>
              <a:rPr lang="fr-FR" sz="2800" b="1" dirty="0" smtClean="0">
                <a:latin typeface="Arial Black" pitchFamily="34" charset="0"/>
              </a:rPr>
            </a:br>
            <a:endParaRPr lang="en-US" dirty="0">
              <a:latin typeface="Arial Black" pitchFamily="34" charset="0"/>
            </a:endParaRPr>
          </a:p>
        </p:txBody>
      </p:sp>
      <p:pic>
        <p:nvPicPr>
          <p:cNvPr id="19458" name="Picture 2" descr="C:\Documents and Settings\ghg\Bureau\PSC00540.JPG"/>
          <p:cNvPicPr>
            <a:picLocks noChangeAspect="1" noChangeArrowheads="1"/>
          </p:cNvPicPr>
          <p:nvPr/>
        </p:nvPicPr>
        <p:blipFill>
          <a:blip r:embed="rId3"/>
          <a:srcRect/>
          <a:stretch>
            <a:fillRect/>
          </a:stretch>
        </p:blipFill>
        <p:spPr bwMode="auto">
          <a:xfrm>
            <a:off x="357158" y="2000240"/>
            <a:ext cx="3657600" cy="4309080"/>
          </a:xfrm>
          <a:prstGeom prst="rect">
            <a:avLst/>
          </a:prstGeom>
          <a:ln>
            <a:noFill/>
          </a:ln>
          <a:effectLst>
            <a:outerShdw blurRad="292100" dist="139700" dir="2700000" algn="tl" rotWithShape="0">
              <a:srgbClr val="333333">
                <a:alpha val="65000"/>
              </a:srgbClr>
            </a:outerShdw>
          </a:effectLst>
        </p:spPr>
      </p:pic>
      <p:pic>
        <p:nvPicPr>
          <p:cNvPr id="19459" name="Picture 3" descr="C:\Documents and Settings\ghg\Bureau\Zyprexa_7.5.jpg"/>
          <p:cNvPicPr>
            <a:picLocks noChangeAspect="1" noChangeArrowheads="1"/>
          </p:cNvPicPr>
          <p:nvPr/>
        </p:nvPicPr>
        <p:blipFill>
          <a:blip r:embed="rId4"/>
          <a:srcRect/>
          <a:stretch>
            <a:fillRect/>
          </a:stretch>
        </p:blipFill>
        <p:spPr bwMode="auto">
          <a:xfrm>
            <a:off x="4714876" y="1857364"/>
            <a:ext cx="4071966" cy="464347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newsfla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321008" cy="6322714"/>
          </a:xfrm>
        </p:spPr>
        <p:txBody>
          <a:bodyPr>
            <a:normAutofit fontScale="90000"/>
          </a:bodyPr>
          <a:lstStyle/>
          <a:p>
            <a:pPr algn="ctr"/>
            <a:r>
              <a:rPr lang="fr-FR" sz="2800" b="1" dirty="0" smtClean="0">
                <a:solidFill>
                  <a:srgbClr val="FF0000"/>
                </a:solidFill>
                <a:latin typeface="Arial Black" pitchFamily="34" charset="0"/>
              </a:rPr>
              <a:t>1996</a:t>
            </a:r>
            <a:r>
              <a:rPr lang="fr-FR" sz="2800" b="1" dirty="0" smtClean="0">
                <a:latin typeface="Arial Black" pitchFamily="34" charset="0"/>
              </a:rPr>
              <a:t> : </a:t>
            </a:r>
            <a:r>
              <a:rPr lang="fr-FR" sz="2800" b="1" dirty="0" smtClean="0">
                <a:solidFill>
                  <a:schemeClr val="tx1"/>
                </a:solidFill>
                <a:latin typeface="Arial Black" pitchFamily="34" charset="0"/>
              </a:rPr>
              <a:t>LANCEMENT DES TRITHÉRAPIES ANTIRÉTROVIRALE CONTRE LE </a:t>
            </a:r>
            <a:r>
              <a:rPr lang="fr-FR" sz="2800" b="1" dirty="0" smtClean="0">
                <a:solidFill>
                  <a:srgbClr val="FF0000"/>
                </a:solidFill>
                <a:latin typeface="Arial Black" pitchFamily="34" charset="0"/>
              </a:rPr>
              <a:t>VIH/SIDA </a:t>
            </a:r>
            <a:r>
              <a:rPr lang="fr-FR" sz="2800" b="1" dirty="0" smtClean="0">
                <a:solidFill>
                  <a:schemeClr val="tx1"/>
                </a:solidFill>
                <a:latin typeface="Arial Black" pitchFamily="34" charset="0"/>
              </a:rPr>
              <a:t>A SAVOIR : </a:t>
            </a:r>
            <a:br>
              <a:rPr lang="fr-FR" sz="2800" b="1" dirty="0" smtClean="0">
                <a:solidFill>
                  <a:schemeClr val="tx1"/>
                </a:solidFill>
                <a:latin typeface="Arial Black" pitchFamily="34" charset="0"/>
              </a:rPr>
            </a:br>
            <a:r>
              <a:rPr lang="fr-FR" sz="2800" b="1" dirty="0" smtClean="0">
                <a:solidFill>
                  <a:schemeClr val="tx1"/>
                </a:solidFill>
                <a:latin typeface="Arial Black" pitchFamily="34" charset="0"/>
              </a:rPr>
              <a:t>1/- </a:t>
            </a:r>
            <a:r>
              <a:rPr lang="fr-FR" sz="2800" b="1" dirty="0" smtClean="0">
                <a:solidFill>
                  <a:srgbClr val="00B050"/>
                </a:solidFill>
                <a:latin typeface="Arial Black" pitchFamily="34" charset="0"/>
              </a:rPr>
              <a:t>LAMIVUDINE</a:t>
            </a:r>
            <a:r>
              <a:rPr lang="fr-FR" sz="2800" b="1" dirty="0" smtClean="0">
                <a:solidFill>
                  <a:srgbClr val="FF0000"/>
                </a:solidFill>
                <a:latin typeface="Arial Black" pitchFamily="34" charset="0"/>
              </a:rPr>
              <a:t> </a:t>
            </a:r>
            <a:br>
              <a:rPr lang="fr-FR" sz="2800" b="1" dirty="0" smtClean="0">
                <a:solidFill>
                  <a:srgbClr val="FF0000"/>
                </a:solidFill>
                <a:latin typeface="Arial Black" pitchFamily="34" charset="0"/>
              </a:rPr>
            </a:br>
            <a:r>
              <a:rPr lang="fr-FR" sz="2800" b="1" dirty="0" smtClean="0">
                <a:solidFill>
                  <a:schemeClr val="tx1"/>
                </a:solidFill>
                <a:latin typeface="Arial Black" pitchFamily="34" charset="0"/>
              </a:rPr>
              <a:t>2/- </a:t>
            </a:r>
            <a:r>
              <a:rPr lang="fr-FR" sz="2800" b="1" dirty="0" smtClean="0">
                <a:solidFill>
                  <a:srgbClr val="0070C0"/>
                </a:solidFill>
                <a:latin typeface="Arial Black" pitchFamily="34" charset="0"/>
              </a:rPr>
              <a:t>EMTRICITABINE</a:t>
            </a:r>
            <a:r>
              <a:rPr lang="fr-FR" sz="2800" b="1" dirty="0" smtClean="0">
                <a:solidFill>
                  <a:srgbClr val="FF0000"/>
                </a:solidFill>
                <a:latin typeface="Arial Black" pitchFamily="34" charset="0"/>
              </a:rPr>
              <a:t/>
            </a:r>
            <a:br>
              <a:rPr lang="fr-FR" sz="2800" b="1" dirty="0" smtClean="0">
                <a:solidFill>
                  <a:srgbClr val="FF0000"/>
                </a:solidFill>
                <a:latin typeface="Arial Black" pitchFamily="34" charset="0"/>
              </a:rPr>
            </a:br>
            <a:r>
              <a:rPr lang="fr-FR" sz="2800" b="1" dirty="0" smtClean="0">
                <a:solidFill>
                  <a:schemeClr val="tx1"/>
                </a:solidFill>
                <a:latin typeface="Arial Black" pitchFamily="34" charset="0"/>
              </a:rPr>
              <a:t>3/- </a:t>
            </a:r>
            <a:r>
              <a:rPr lang="fr-FR" sz="2800" b="1" dirty="0" smtClean="0">
                <a:solidFill>
                  <a:srgbClr val="7030A0"/>
                </a:solidFill>
                <a:latin typeface="Arial Black" pitchFamily="34" charset="0"/>
              </a:rPr>
              <a:t>TENOFOVIR</a:t>
            </a:r>
            <a:br>
              <a:rPr lang="fr-FR" sz="2800" b="1" dirty="0" smtClean="0">
                <a:solidFill>
                  <a:srgbClr val="7030A0"/>
                </a:solidFill>
                <a:latin typeface="Arial Black" pitchFamily="34" charset="0"/>
              </a:rPr>
            </a:br>
            <a:r>
              <a:rPr lang="fr-FR" sz="2800" b="1" dirty="0">
                <a:solidFill>
                  <a:srgbClr val="7030A0"/>
                </a:solidFill>
                <a:latin typeface="Arial Black" pitchFamily="34" charset="0"/>
              </a:rPr>
              <a:t/>
            </a:r>
            <a:br>
              <a:rPr lang="fr-FR" sz="2800" b="1" dirty="0">
                <a:solidFill>
                  <a:srgbClr val="7030A0"/>
                </a:solidFill>
                <a:latin typeface="Arial Black" pitchFamily="34" charset="0"/>
              </a:rPr>
            </a:br>
            <a:r>
              <a:rPr lang="fr-FR" sz="1800" b="1" dirty="0" smtClean="0">
                <a:solidFill>
                  <a:srgbClr val="FF0000"/>
                </a:solidFill>
              </a:rPr>
              <a:t/>
            </a:r>
            <a:br>
              <a:rPr lang="fr-FR" sz="1800" b="1" dirty="0" smtClean="0">
                <a:solidFill>
                  <a:srgbClr val="FF0000"/>
                </a:solidFill>
              </a:rPr>
            </a:br>
            <a:r>
              <a:rPr lang="fr-FR" sz="2800" b="1" dirty="0" smtClean="0">
                <a:solidFill>
                  <a:schemeClr val="tx1"/>
                </a:solidFill>
              </a:rPr>
              <a:t/>
            </a:r>
            <a:br>
              <a:rPr lang="fr-FR" sz="2800" b="1" dirty="0" smtClean="0">
                <a:solidFill>
                  <a:schemeClr val="tx1"/>
                </a:solidFill>
              </a:rPr>
            </a:br>
            <a:r>
              <a:rPr lang="fr-FR" sz="2800" b="1" dirty="0" smtClean="0">
                <a:solidFill>
                  <a:schemeClr val="tx1"/>
                </a:solidFill>
              </a:rPr>
              <a:t/>
            </a:r>
            <a:br>
              <a:rPr lang="fr-FR" sz="2800" b="1" dirty="0" smtClean="0">
                <a:solidFill>
                  <a:schemeClr val="tx1"/>
                </a:solidFill>
              </a:rPr>
            </a:br>
            <a:r>
              <a:rPr lang="fr-FR" sz="2800" b="1" dirty="0" smtClean="0">
                <a:solidFill>
                  <a:schemeClr val="tx1"/>
                </a:solidFill>
              </a:rPr>
              <a:t/>
            </a:r>
            <a:br>
              <a:rPr lang="fr-FR" sz="2800" b="1" dirty="0" smtClean="0">
                <a:solidFill>
                  <a:schemeClr val="tx1"/>
                </a:solidFill>
              </a:rPr>
            </a:br>
            <a:r>
              <a:rPr lang="fr-FR" sz="2800" b="1" dirty="0" smtClean="0">
                <a:solidFill>
                  <a:schemeClr val="tx1"/>
                </a:solidFill>
              </a:rPr>
              <a:t/>
            </a:r>
            <a:br>
              <a:rPr lang="fr-FR" sz="2800" b="1" dirty="0" smtClean="0">
                <a:solidFill>
                  <a:schemeClr val="tx1"/>
                </a:solidFill>
              </a:rPr>
            </a:br>
            <a:r>
              <a:rPr lang="fr-FR" dirty="0" smtClean="0"/>
              <a:t> </a:t>
            </a:r>
            <a:br>
              <a:rPr lang="fr-FR" dirty="0" smtClean="0"/>
            </a:br>
            <a:r>
              <a:rPr lang="fr-FR" sz="2200" b="1" dirty="0" smtClean="0">
                <a:solidFill>
                  <a:schemeClr val="tx1"/>
                </a:solidFill>
                <a:latin typeface="Arial Black" pitchFamily="34" charset="0"/>
              </a:rPr>
              <a:t>N.B/ La trithérapie se dit de tout traitement Médicamenteux comprenant trois principes actifs agissant différemment.</a:t>
            </a:r>
            <a:endParaRPr lang="en-US" sz="2200" b="1" dirty="0">
              <a:solidFill>
                <a:schemeClr val="tx1"/>
              </a:solidFill>
              <a:latin typeface="Arial Black" pitchFamily="34" charset="0"/>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432175"/>
            <a:ext cx="2808312"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3353006"/>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2996952"/>
            <a:ext cx="2304256"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5877272"/>
            <a:ext cx="8501122" cy="688312"/>
          </a:xfrm>
        </p:spPr>
        <p:txBody>
          <a:bodyPr>
            <a:normAutofit fontScale="90000"/>
          </a:bodyPr>
          <a:lstStyle/>
          <a:p>
            <a:r>
              <a:rPr lang="en-US" sz="3200" b="1" dirty="0" smtClean="0"/>
              <a:t/>
            </a:r>
            <a:br>
              <a:rPr lang="en-US" sz="3200" b="1" dirty="0" smtClean="0"/>
            </a:br>
            <a:r>
              <a:rPr lang="fr-FR" sz="3200" b="1" dirty="0" smtClean="0">
                <a:solidFill>
                  <a:srgbClr val="FF0000"/>
                </a:solidFill>
                <a:latin typeface="Arial Black" pitchFamily="34" charset="0"/>
              </a:rPr>
              <a:t>1997</a:t>
            </a:r>
            <a:r>
              <a:rPr lang="fr-FR" sz="3200" b="1" dirty="0" smtClean="0">
                <a:latin typeface="Arial Black" pitchFamily="34" charset="0"/>
              </a:rPr>
              <a:t>:</a:t>
            </a:r>
            <a:r>
              <a:rPr lang="fr-FR" sz="2800" b="1" dirty="0" smtClean="0">
                <a:solidFill>
                  <a:schemeClr val="tx1"/>
                </a:solidFill>
                <a:latin typeface="Arial Black" pitchFamily="34" charset="0"/>
              </a:rPr>
              <a:t> Premiers traitements </a:t>
            </a:r>
            <a:r>
              <a:rPr lang="fr-FR" sz="3600" b="1" dirty="0" smtClean="0">
                <a:solidFill>
                  <a:srgbClr val="FF0000"/>
                </a:solidFill>
                <a:latin typeface="Arial Black" pitchFamily="34" charset="0"/>
              </a:rPr>
              <a:t>anti-Alzheimer</a:t>
            </a:r>
            <a:endParaRPr lang="fr-FR" b="1" dirty="0">
              <a:solidFill>
                <a:srgbClr val="FF0000"/>
              </a:solidFill>
              <a:latin typeface="Arial Black" pitchFamily="34" charset="0"/>
            </a:endParaRPr>
          </a:p>
        </p:txBody>
      </p:sp>
      <p:pic>
        <p:nvPicPr>
          <p:cNvPr id="9218" name="Picture 2" descr="C:\Users\hp\Desktop\image_4113.jpg"/>
          <p:cNvPicPr>
            <a:picLocks noChangeAspect="1" noChangeArrowheads="1"/>
          </p:cNvPicPr>
          <p:nvPr/>
        </p:nvPicPr>
        <p:blipFill>
          <a:blip r:embed="rId2"/>
          <a:srcRect/>
          <a:stretch>
            <a:fillRect/>
          </a:stretch>
        </p:blipFill>
        <p:spPr bwMode="auto">
          <a:xfrm>
            <a:off x="467544" y="214290"/>
            <a:ext cx="7848872" cy="3574750"/>
          </a:xfrm>
          <a:prstGeom prst="rect">
            <a:avLst/>
          </a:prstGeom>
          <a:noFill/>
        </p:spPr>
      </p:pic>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897" y="3805493"/>
            <a:ext cx="2899023"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980" y="3805493"/>
            <a:ext cx="378042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96944" cy="6250706"/>
          </a:xfrm>
        </p:spPr>
        <p:txBody>
          <a:bodyPr>
            <a:normAutofit/>
          </a:bodyPr>
          <a:lstStyle/>
          <a:p>
            <a:pPr algn="ctr"/>
            <a:r>
              <a:rPr lang="fr-FR" dirty="0" smtClean="0"/>
              <a:t> </a:t>
            </a:r>
            <a:r>
              <a:rPr lang="fr-FR" dirty="0" smtClean="0">
                <a:solidFill>
                  <a:srgbClr val="FF0000"/>
                </a:solidFill>
                <a:latin typeface="Arial Black" pitchFamily="34" charset="0"/>
              </a:rPr>
              <a:t>la psychologie clinique </a:t>
            </a:r>
            <a:r>
              <a:rPr lang="fr-FR" dirty="0" smtClean="0">
                <a:solidFill>
                  <a:schemeClr val="tx1"/>
                </a:solidFill>
                <a:latin typeface="Arial Black" pitchFamily="34" charset="0"/>
              </a:rPr>
              <a:t>et </a:t>
            </a:r>
            <a:br>
              <a:rPr lang="fr-FR" dirty="0" smtClean="0">
                <a:solidFill>
                  <a:schemeClr val="tx1"/>
                </a:solidFill>
                <a:latin typeface="Arial Black" pitchFamily="34" charset="0"/>
              </a:rPr>
            </a:br>
            <a:r>
              <a:rPr lang="fr-FR" dirty="0" smtClean="0">
                <a:solidFill>
                  <a:srgbClr val="FF0000"/>
                </a:solidFill>
                <a:latin typeface="Arial Black" pitchFamily="34" charset="0"/>
              </a:rPr>
              <a:t>la psychiatrie </a:t>
            </a:r>
            <a:r>
              <a:rPr lang="fr-FR" dirty="0" smtClean="0">
                <a:solidFill>
                  <a:schemeClr val="tx1"/>
                </a:solidFill>
                <a:latin typeface="Arial Black" pitchFamily="34" charset="0"/>
              </a:rPr>
              <a:t>ont relativement                       le même objet d’étude :  </a:t>
            </a:r>
            <a:br>
              <a:rPr lang="fr-FR" dirty="0" smtClean="0">
                <a:solidFill>
                  <a:schemeClr val="tx1"/>
                </a:solidFill>
                <a:latin typeface="Arial Black" pitchFamily="34" charset="0"/>
              </a:rPr>
            </a:br>
            <a:r>
              <a:rPr lang="fr-FR" dirty="0" smtClean="0">
                <a:solidFill>
                  <a:srgbClr val="7030A0"/>
                </a:solidFill>
                <a:latin typeface="Arial Black" pitchFamily="34" charset="0"/>
              </a:rPr>
              <a:t>le patient ou le malade mental</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smtClean="0">
                <a:solidFill>
                  <a:schemeClr val="tx1"/>
                </a:solidFill>
                <a:latin typeface="Arial Black" pitchFamily="34" charset="0"/>
              </a:rPr>
              <a:t>En plus la psychologie clinique, tend théoriquement vers le champ moderne des « </a:t>
            </a:r>
            <a:r>
              <a:rPr lang="fr-FR" dirty="0" smtClean="0">
                <a:solidFill>
                  <a:srgbClr val="FF0000"/>
                </a:solidFill>
                <a:latin typeface="Arial Black" pitchFamily="34" charset="0"/>
              </a:rPr>
              <a:t>neurosciences</a:t>
            </a:r>
            <a:r>
              <a:rPr lang="fr-FR" dirty="0" smtClean="0">
                <a:solidFill>
                  <a:schemeClr val="tx1"/>
                </a:solidFill>
                <a:latin typeface="Arial Black" pitchFamily="34" charset="0"/>
              </a:rPr>
              <a:t> ». Autrement dit, les sciences du cerveau où se déroule la plupart de nos </a:t>
            </a:r>
            <a:r>
              <a:rPr lang="fr-FR" dirty="0" smtClean="0">
                <a:solidFill>
                  <a:srgbClr val="FF0000"/>
                </a:solidFill>
                <a:latin typeface="Arial Black" pitchFamily="34" charset="0"/>
              </a:rPr>
              <a:t>activités mentales</a:t>
            </a:r>
            <a:r>
              <a:rPr lang="fr-FR" dirty="0" smtClean="0">
                <a:solidFill>
                  <a:schemeClr val="tx1"/>
                </a:solidFill>
                <a:latin typeface="Arial Black" pitchFamily="34" charset="0"/>
              </a:rPr>
              <a:t>…</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endParaRPr lang="fr-FR" dirty="0">
              <a:solidFill>
                <a:schemeClr val="tx1"/>
              </a:solidFill>
              <a:latin typeface="Arial Black"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4797152"/>
            <a:ext cx="2711789"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546141"/>
      </p:ext>
    </p:extLst>
  </p:cSld>
  <p:clrMapOvr>
    <a:masterClrMapping/>
  </p:clrMapOvr>
  <p:transition>
    <p:newsflash/>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Rot="1" noChangeArrowheads="1"/>
          </p:cNvSpPr>
          <p:nvPr/>
        </p:nvSpPr>
        <p:spPr>
          <a:xfrm>
            <a:off x="357158" y="500042"/>
            <a:ext cx="8215370" cy="5595958"/>
          </a:xfrm>
          <a:prstGeom prst="rect">
            <a:avLst/>
          </a:prstGeom>
          <a:noFill/>
        </p:spPr>
        <p:txBody>
          <a:bodyPr/>
          <a:lstStyle/>
          <a:p>
            <a:pPr marR="0" lvl="0" algn="l" defTabSz="914400" rtl="0" eaLnBrk="1" fontAlgn="auto" latinLnBrk="0" hangingPunct="1">
              <a:lnSpc>
                <a:spcPct val="80000"/>
              </a:lnSpc>
              <a:spcBef>
                <a:spcPts val="600"/>
              </a:spcBef>
              <a:spcAft>
                <a:spcPts val="0"/>
              </a:spcAft>
              <a:buClr>
                <a:schemeClr val="accent1"/>
              </a:buClr>
              <a:buSzPct val="70000"/>
              <a:tabLst/>
              <a:defRPr/>
            </a:pPr>
            <a:r>
              <a:rPr kumimoji="0" lang="fr-FR" sz="2800" b="0" i="0" u="none" strike="noStrike" kern="1200" cap="none" spc="0" normalizeH="0" baseline="0" noProof="0" dirty="0" smtClean="0">
                <a:ln>
                  <a:noFill/>
                </a:ln>
                <a:solidFill>
                  <a:schemeClr val="tx1"/>
                </a:solidFill>
                <a:effectLst/>
                <a:uLnTx/>
                <a:uFillTx/>
                <a:latin typeface="Arial Black" pitchFamily="34" charset="0"/>
              </a:rPr>
              <a:t>Les </a:t>
            </a:r>
            <a:r>
              <a:rPr kumimoji="0" lang="fr-FR" sz="2800" b="0" i="0" u="none" strike="noStrike" kern="1200" cap="none" spc="0" normalizeH="0" baseline="0" noProof="0" dirty="0" smtClean="0">
                <a:ln>
                  <a:noFill/>
                </a:ln>
                <a:solidFill>
                  <a:srgbClr val="CC0000"/>
                </a:solidFill>
                <a:effectLst/>
                <a:uLnTx/>
                <a:uFillTx/>
                <a:latin typeface="Arial Black" pitchFamily="34" charset="0"/>
              </a:rPr>
              <a:t>Apports cumulés</a:t>
            </a:r>
            <a:r>
              <a:rPr kumimoji="0" lang="fr-FR" sz="2800" b="0" i="0" u="none" strike="noStrike" kern="1200" cap="none" spc="0" normalizeH="0" baseline="0" noProof="0" dirty="0" smtClean="0">
                <a:ln>
                  <a:noFill/>
                </a:ln>
                <a:solidFill>
                  <a:schemeClr val="tx1"/>
                </a:solidFill>
                <a:effectLst/>
                <a:uLnTx/>
                <a:uFillTx/>
                <a:latin typeface="Arial Black" pitchFamily="34" charset="0"/>
              </a:rPr>
              <a:t> de plusieurs  innovations technologiques ont abouti à une  fabuleuse </a:t>
            </a:r>
            <a:r>
              <a:rPr kumimoji="0" lang="fr-FR" sz="2800" b="0" i="0" u="none" strike="noStrike" kern="1200" cap="none" spc="0" normalizeH="0" baseline="0" noProof="0" dirty="0" smtClean="0">
                <a:ln>
                  <a:noFill/>
                </a:ln>
                <a:solidFill>
                  <a:srgbClr val="FF0000"/>
                </a:solidFill>
                <a:effectLst/>
                <a:uLnTx/>
                <a:uFillTx/>
                <a:latin typeface="Arial Black" pitchFamily="34" charset="0"/>
              </a:rPr>
              <a:t>révolution médicale </a:t>
            </a:r>
            <a:r>
              <a:rPr kumimoji="0" lang="fr-FR" sz="2800" b="0" i="0" u="none" strike="noStrike" kern="1200" cap="none" spc="0" normalizeH="0" baseline="0" noProof="0" dirty="0" smtClean="0">
                <a:ln>
                  <a:noFill/>
                </a:ln>
                <a:solidFill>
                  <a:schemeClr val="tx1"/>
                </a:solidFill>
                <a:effectLst/>
                <a:uLnTx/>
                <a:uFillTx/>
                <a:latin typeface="Arial Black" pitchFamily="34" charset="0"/>
              </a:rPr>
              <a:t>:</a:t>
            </a:r>
          </a:p>
          <a:p>
            <a:pPr marL="274320" marR="0" lvl="0" indent="-274320" algn="l" defTabSz="914400" rtl="0" eaLnBrk="1" fontAlgn="auto" latinLnBrk="0" hangingPunct="1">
              <a:lnSpc>
                <a:spcPct val="80000"/>
              </a:lnSpc>
              <a:spcBef>
                <a:spcPts val="600"/>
              </a:spcBef>
              <a:spcAft>
                <a:spcPts val="0"/>
              </a:spcAft>
              <a:buClr>
                <a:schemeClr val="accent1"/>
              </a:buClr>
              <a:buSzPct val="70000"/>
              <a:tabLst/>
              <a:defRPr/>
            </a:pPr>
            <a:endParaRPr kumimoji="0" lang="fr-FR" sz="2800" b="0" i="0" u="none" strike="noStrike" kern="1200" cap="none" spc="0" normalizeH="0" baseline="0" noProof="0" dirty="0" smtClean="0">
              <a:ln>
                <a:noFill/>
              </a:ln>
              <a:solidFill>
                <a:schemeClr val="tx1"/>
              </a:solidFill>
              <a:effectLst/>
              <a:uLnTx/>
              <a:uFillTx/>
              <a:latin typeface="Arial Black" pitchFamily="34" charset="0"/>
            </a:endParaRPr>
          </a:p>
          <a:p>
            <a:pPr marL="274320" marR="0" lvl="0" indent="-274320" algn="l" defTabSz="914400" rtl="0" eaLnBrk="1" fontAlgn="auto" latinLnBrk="0" hangingPunct="1">
              <a:lnSpc>
                <a:spcPct val="80000"/>
              </a:lnSpc>
              <a:spcBef>
                <a:spcPts val="600"/>
              </a:spcBef>
              <a:spcAft>
                <a:spcPts val="0"/>
              </a:spcAft>
              <a:buClr>
                <a:schemeClr val="accent1"/>
              </a:buClr>
              <a:buSzPct val="70000"/>
              <a:buFont typeface="Wingdings"/>
              <a:buChar char=""/>
              <a:tabLst/>
              <a:defRPr/>
            </a:pPr>
            <a:r>
              <a:rPr kumimoji="0" lang="fr-FR" sz="2800" b="0" i="0" u="none" strike="noStrike" kern="1200" cap="none" spc="0" normalizeH="0" baseline="0" noProof="0" dirty="0" smtClean="0">
                <a:ln>
                  <a:noFill/>
                </a:ln>
                <a:solidFill>
                  <a:srgbClr val="00B0F0"/>
                </a:solidFill>
                <a:effectLst/>
                <a:uLnTx/>
                <a:uFillTx/>
                <a:latin typeface="Arial Black" pitchFamily="34" charset="0"/>
              </a:rPr>
              <a:t>THÉRAPEUTIQUE</a:t>
            </a:r>
            <a:r>
              <a:rPr kumimoji="0" lang="fr-FR" sz="2800" b="0" i="0" u="none" strike="noStrike" kern="1200" cap="none" spc="0" normalizeH="0" baseline="0" noProof="0" dirty="0" smtClean="0">
                <a:ln>
                  <a:noFill/>
                </a:ln>
                <a:solidFill>
                  <a:schemeClr val="tx1"/>
                </a:solidFill>
                <a:effectLst/>
                <a:uLnTx/>
                <a:uFillTx/>
                <a:latin typeface="Arial Black" pitchFamily="34" charset="0"/>
              </a:rPr>
              <a:t> (vaccins, anti-bio, anti-</a:t>
            </a:r>
            <a:r>
              <a:rPr kumimoji="0" lang="fr-FR" sz="2800" b="0" i="0" u="none" strike="noStrike" kern="1200" cap="none" spc="0" normalizeH="0" baseline="0" noProof="0" dirty="0" err="1" smtClean="0">
                <a:ln>
                  <a:noFill/>
                </a:ln>
                <a:solidFill>
                  <a:schemeClr val="tx1"/>
                </a:solidFill>
                <a:effectLst/>
                <a:uLnTx/>
                <a:uFillTx/>
                <a:latin typeface="Arial Black" pitchFamily="34" charset="0"/>
              </a:rPr>
              <a:t>diab</a:t>
            </a:r>
            <a:r>
              <a:rPr kumimoji="0" lang="fr-FR" sz="2800" b="0" i="0" u="none" strike="noStrike" kern="1200" cap="none" spc="0" normalizeH="0" baseline="0" noProof="0" dirty="0" smtClean="0">
                <a:ln>
                  <a:noFill/>
                </a:ln>
                <a:solidFill>
                  <a:schemeClr val="tx1"/>
                </a:solidFill>
                <a:effectLst/>
                <a:uLnTx/>
                <a:uFillTx/>
                <a:latin typeface="Arial Black" pitchFamily="34" charset="0"/>
              </a:rPr>
              <a:t>, </a:t>
            </a:r>
            <a:r>
              <a:rPr kumimoji="0" lang="fr-FR" sz="2800" b="0" i="0" u="none" strike="noStrike" kern="1200" cap="none" spc="0" normalizeH="0" baseline="0" noProof="0" dirty="0" err="1" smtClean="0">
                <a:ln>
                  <a:noFill/>
                </a:ln>
                <a:solidFill>
                  <a:schemeClr val="tx1"/>
                </a:solidFill>
                <a:effectLst/>
                <a:uLnTx/>
                <a:uFillTx/>
                <a:latin typeface="Arial Black" pitchFamily="34" charset="0"/>
              </a:rPr>
              <a:t>HTA,cancer</a:t>
            </a:r>
            <a:r>
              <a:rPr kumimoji="0" lang="fr-FR" sz="2800" b="0" i="0" u="none" strike="noStrike" kern="1200" cap="none" spc="0" normalizeH="0" baseline="0" noProof="0" dirty="0" smtClean="0">
                <a:ln>
                  <a:noFill/>
                </a:ln>
                <a:solidFill>
                  <a:schemeClr val="tx1"/>
                </a:solidFill>
                <a:effectLst/>
                <a:uLnTx/>
                <a:uFillTx/>
                <a:latin typeface="Arial Black" pitchFamily="34" charset="0"/>
              </a:rPr>
              <a:t>, antalgiques …</a:t>
            </a:r>
          </a:p>
          <a:p>
            <a:pPr marL="274320" marR="0" lvl="0" indent="-274320" algn="l" defTabSz="914400" rtl="0" eaLnBrk="1" fontAlgn="auto" latinLnBrk="0" hangingPunct="1">
              <a:lnSpc>
                <a:spcPct val="80000"/>
              </a:lnSpc>
              <a:spcBef>
                <a:spcPts val="600"/>
              </a:spcBef>
              <a:spcAft>
                <a:spcPts val="0"/>
              </a:spcAft>
              <a:buClr>
                <a:schemeClr val="accent1"/>
              </a:buClr>
              <a:buSzPct val="70000"/>
              <a:buFont typeface="Wingdings"/>
              <a:buChar char=""/>
              <a:tabLst/>
              <a:defRPr/>
            </a:pPr>
            <a:endParaRPr kumimoji="0" lang="fr-FR" sz="2800" b="0" i="0" u="none" strike="noStrike" kern="1200" cap="none" spc="0" normalizeH="0" baseline="0" noProof="0" dirty="0" smtClean="0">
              <a:ln>
                <a:noFill/>
              </a:ln>
              <a:solidFill>
                <a:schemeClr val="tx1"/>
              </a:solidFill>
              <a:effectLst/>
              <a:uLnTx/>
              <a:uFillTx/>
              <a:latin typeface="Arial Black" pitchFamily="34" charset="0"/>
            </a:endParaRPr>
          </a:p>
          <a:p>
            <a:pPr marL="274320" marR="0" lvl="0" indent="-274320" algn="l" defTabSz="914400" rtl="0" eaLnBrk="1" fontAlgn="auto" latinLnBrk="0" hangingPunct="1">
              <a:lnSpc>
                <a:spcPct val="80000"/>
              </a:lnSpc>
              <a:spcBef>
                <a:spcPts val="600"/>
              </a:spcBef>
              <a:spcAft>
                <a:spcPts val="0"/>
              </a:spcAft>
              <a:buClr>
                <a:schemeClr val="accent1"/>
              </a:buClr>
              <a:buSzPct val="70000"/>
              <a:buFont typeface="Wingdings"/>
              <a:buChar char=""/>
              <a:tabLst/>
              <a:defRPr/>
            </a:pPr>
            <a:r>
              <a:rPr kumimoji="0" lang="fr-FR" sz="2800" b="0" i="0" u="none" strike="noStrike" kern="1200" cap="none" spc="0" normalizeH="0" baseline="0" noProof="0" dirty="0" smtClean="0">
                <a:ln>
                  <a:noFill/>
                </a:ln>
                <a:solidFill>
                  <a:srgbClr val="00B0F0"/>
                </a:solidFill>
                <a:effectLst/>
                <a:uLnTx/>
                <a:uFillTx/>
                <a:latin typeface="Arial Black" pitchFamily="34" charset="0"/>
              </a:rPr>
              <a:t>DIAGNOSTIQUE</a:t>
            </a:r>
            <a:r>
              <a:rPr kumimoji="0" lang="fr-FR" sz="2800" b="0" i="0" u="none" strike="noStrike" kern="1200" cap="none" spc="0" normalizeH="0" baseline="0" noProof="0" dirty="0" smtClean="0">
                <a:ln>
                  <a:noFill/>
                </a:ln>
                <a:solidFill>
                  <a:schemeClr val="tx1"/>
                </a:solidFill>
                <a:effectLst/>
                <a:uLnTx/>
                <a:uFillTx/>
                <a:latin typeface="Arial Black" pitchFamily="34" charset="0"/>
              </a:rPr>
              <a:t> : imagerie médicale (radio , </a:t>
            </a:r>
            <a:r>
              <a:rPr kumimoji="0" lang="fr-FR" sz="2800" b="0" i="0" u="none" strike="noStrike" kern="1200" cap="none" spc="0" normalizeH="0" baseline="0" noProof="0" dirty="0" err="1" smtClean="0">
                <a:ln>
                  <a:noFill/>
                </a:ln>
                <a:solidFill>
                  <a:schemeClr val="tx1"/>
                </a:solidFill>
                <a:effectLst/>
                <a:uLnTx/>
                <a:uFillTx/>
                <a:latin typeface="Arial Black" pitchFamily="34" charset="0"/>
              </a:rPr>
              <a:t>echo-doppler,coronaro,fibro</a:t>
            </a:r>
            <a:r>
              <a:rPr kumimoji="0" lang="fr-FR" sz="2800" b="0" i="0" u="none" strike="noStrike" kern="1200" cap="none" spc="0" normalizeH="0" baseline="0" noProof="0" dirty="0" smtClean="0">
                <a:ln>
                  <a:noFill/>
                </a:ln>
                <a:solidFill>
                  <a:schemeClr val="tx1"/>
                </a:solidFill>
                <a:effectLst/>
                <a:uLnTx/>
                <a:uFillTx/>
                <a:latin typeface="Arial Black" pitchFamily="34" charset="0"/>
              </a:rPr>
              <a:t> ,IRM, Scanner).</a:t>
            </a:r>
          </a:p>
          <a:p>
            <a:pPr marL="274320" marR="0" lvl="0" indent="-274320" algn="l" defTabSz="914400" rtl="0" eaLnBrk="1" fontAlgn="auto" latinLnBrk="0" hangingPunct="1">
              <a:lnSpc>
                <a:spcPct val="80000"/>
              </a:lnSpc>
              <a:spcBef>
                <a:spcPts val="600"/>
              </a:spcBef>
              <a:spcAft>
                <a:spcPts val="0"/>
              </a:spcAft>
              <a:buClr>
                <a:schemeClr val="accent1"/>
              </a:buClr>
              <a:buSzPct val="70000"/>
              <a:buFont typeface="Wingdings"/>
              <a:buChar char=""/>
              <a:tabLst/>
              <a:defRPr/>
            </a:pPr>
            <a:endParaRPr kumimoji="0" lang="fr-FR" sz="2800" b="0" i="0" u="none" strike="noStrike" kern="1200" cap="none" spc="0" normalizeH="0" baseline="0" noProof="0" dirty="0" smtClean="0">
              <a:ln>
                <a:noFill/>
              </a:ln>
              <a:solidFill>
                <a:schemeClr val="tx1"/>
              </a:solidFill>
              <a:effectLst/>
              <a:uLnTx/>
              <a:uFillTx/>
              <a:latin typeface="Arial Black" pitchFamily="34" charset="0"/>
            </a:endParaRPr>
          </a:p>
          <a:p>
            <a:pPr marL="274320" marR="0" lvl="0" indent="-274320" algn="l" defTabSz="914400" rtl="0" eaLnBrk="1" fontAlgn="auto" latinLnBrk="0" hangingPunct="1">
              <a:lnSpc>
                <a:spcPct val="80000"/>
              </a:lnSpc>
              <a:spcBef>
                <a:spcPts val="600"/>
              </a:spcBef>
              <a:spcAft>
                <a:spcPts val="0"/>
              </a:spcAft>
              <a:buClr>
                <a:schemeClr val="accent1"/>
              </a:buClr>
              <a:buSzPct val="70000"/>
              <a:buFont typeface="Wingdings"/>
              <a:buChar char=""/>
              <a:tabLst/>
              <a:defRPr/>
            </a:pPr>
            <a:r>
              <a:rPr kumimoji="0" lang="fr-FR" sz="2800" b="0" i="0" u="none" strike="noStrike" kern="1200" cap="none" spc="0" normalizeH="0" baseline="0" noProof="0" dirty="0" smtClean="0">
                <a:ln>
                  <a:noFill/>
                </a:ln>
                <a:solidFill>
                  <a:srgbClr val="00B0F0"/>
                </a:solidFill>
                <a:effectLst/>
                <a:uLnTx/>
                <a:uFillTx/>
                <a:latin typeface="Arial Black" pitchFamily="34" charset="0"/>
              </a:rPr>
              <a:t>CHIRURGICALE</a:t>
            </a:r>
            <a:r>
              <a:rPr kumimoji="0" lang="fr-FR" sz="2800" b="0" i="0" u="none" strike="noStrike" kern="1200" cap="none" spc="0" normalizeH="0" baseline="0" noProof="0" dirty="0" smtClean="0">
                <a:ln>
                  <a:noFill/>
                </a:ln>
                <a:solidFill>
                  <a:schemeClr val="tx1"/>
                </a:solidFill>
                <a:effectLst/>
                <a:uLnTx/>
                <a:uFillTx/>
                <a:latin typeface="Arial Black" pitchFamily="34" charset="0"/>
              </a:rPr>
              <a:t>: cœlioscopie, anesthésie, microchirurgie ,</a:t>
            </a:r>
            <a:r>
              <a:rPr kumimoji="0" lang="fr-FR" sz="2800" b="0" i="0" u="none" strike="noStrike" kern="1200" cap="none" spc="0" normalizeH="0" baseline="0" noProof="0" dirty="0" smtClean="0">
                <a:ln>
                  <a:noFill/>
                </a:ln>
                <a:effectLst/>
                <a:uLnTx/>
                <a:uFillTx/>
                <a:latin typeface="Arial Black" pitchFamily="34" charset="0"/>
              </a:rPr>
              <a:t>greffe d’organes</a:t>
            </a:r>
            <a:r>
              <a:rPr kumimoji="0" lang="fr-FR" sz="2800" b="0" i="0" u="none" strike="noStrike" kern="1200" cap="none" spc="0" normalizeH="0" baseline="0" noProof="0" dirty="0" smtClean="0">
                <a:ln>
                  <a:noFill/>
                </a:ln>
                <a:solidFill>
                  <a:schemeClr val="tx1"/>
                </a:solidFill>
                <a:effectLst/>
                <a:uLnTx/>
                <a:uFillTx/>
                <a:latin typeface="Arial Black" pitchFamily="34" charset="0"/>
              </a:rPr>
              <a:t>, dialyse, prothèses artificielles, angioplastie…etc.</a:t>
            </a:r>
          </a:p>
        </p:txBody>
      </p:sp>
    </p:spTree>
  </p:cSld>
  <p:clrMapOvr>
    <a:masterClrMapping/>
  </p:clrMapOvr>
  <p:transition>
    <p:newsfla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132856"/>
            <a:ext cx="8352928" cy="2304256"/>
          </a:xfrm>
          <a:ln/>
        </p:spPr>
        <p:style>
          <a:lnRef idx="3">
            <a:schemeClr val="lt1"/>
          </a:lnRef>
          <a:fillRef idx="1">
            <a:schemeClr val="accent3"/>
          </a:fillRef>
          <a:effectRef idx="1">
            <a:schemeClr val="accent3"/>
          </a:effectRef>
          <a:fontRef idx="minor">
            <a:schemeClr val="lt1"/>
          </a:fontRef>
        </p:style>
        <p:txBody>
          <a:bodyPr>
            <a:noAutofit/>
          </a:bodyPr>
          <a:lstStyle/>
          <a:p>
            <a:pPr algn="ctr"/>
            <a:r>
              <a:rPr lang="fr-FR" sz="4000" b="1" dirty="0" smtClean="0">
                <a:solidFill>
                  <a:schemeClr val="bg1"/>
                </a:solidFill>
                <a:latin typeface="Arial Black" pitchFamily="34" charset="0"/>
              </a:rPr>
              <a:t/>
            </a:r>
            <a:br>
              <a:rPr lang="fr-FR" sz="4000" b="1" dirty="0" smtClean="0">
                <a:solidFill>
                  <a:schemeClr val="bg1"/>
                </a:solidFill>
                <a:latin typeface="Arial Black" pitchFamily="34" charset="0"/>
              </a:rPr>
            </a:br>
            <a:r>
              <a:rPr lang="fr-FR" sz="4000" b="1" dirty="0">
                <a:solidFill>
                  <a:schemeClr val="bg1"/>
                </a:solidFill>
                <a:latin typeface="Arial Black" pitchFamily="34" charset="0"/>
              </a:rPr>
              <a:t/>
            </a:r>
            <a:br>
              <a:rPr lang="fr-FR" sz="4000" b="1" dirty="0">
                <a:solidFill>
                  <a:schemeClr val="bg1"/>
                </a:solidFill>
                <a:latin typeface="Arial Black" pitchFamily="34" charset="0"/>
              </a:rPr>
            </a:br>
            <a:r>
              <a:rPr lang="fr-FR" sz="4000" b="1" dirty="0" smtClean="0">
                <a:solidFill>
                  <a:schemeClr val="bg1"/>
                </a:solidFill>
                <a:latin typeface="Arial Black" pitchFamily="34" charset="0"/>
              </a:rPr>
              <a:t>III- GÉNÉRALITÉS </a:t>
            </a:r>
            <a:br>
              <a:rPr lang="fr-FR" sz="4000" b="1" dirty="0" smtClean="0">
                <a:solidFill>
                  <a:schemeClr val="bg1"/>
                </a:solidFill>
                <a:latin typeface="Arial Black" pitchFamily="34" charset="0"/>
              </a:rPr>
            </a:br>
            <a:r>
              <a:rPr lang="fr-FR" sz="4000" b="1" dirty="0" smtClean="0">
                <a:solidFill>
                  <a:schemeClr val="bg1"/>
                </a:solidFill>
                <a:latin typeface="Arial Black" pitchFamily="34" charset="0"/>
              </a:rPr>
              <a:t>SUR  LA PHARMACIE…</a:t>
            </a:r>
            <a:br>
              <a:rPr lang="fr-FR" sz="4000" b="1" dirty="0" smtClean="0">
                <a:solidFill>
                  <a:schemeClr val="bg1"/>
                </a:solidFill>
                <a:latin typeface="Arial Black" pitchFamily="34" charset="0"/>
              </a:rPr>
            </a:br>
            <a:endParaRPr lang="fr-FR" sz="4000" b="1" dirty="0">
              <a:solidFill>
                <a:schemeClr val="bg1"/>
              </a:solidFill>
              <a:latin typeface="Arial Black" pitchFamily="34" charset="0"/>
            </a:endParaRPr>
          </a:p>
        </p:txBody>
      </p:sp>
    </p:spTree>
    <p:extLst>
      <p:ext uri="{BB962C8B-B14F-4D97-AF65-F5344CB8AC3E}">
        <p14:creationId xmlns:p14="http://schemas.microsoft.com/office/powerpoint/2010/main" val="735133148"/>
      </p:ext>
    </p:extLst>
  </p:cSld>
  <p:clrMapOvr>
    <a:masterClrMapping/>
  </p:clrMapOvr>
  <p:transition>
    <p:newsfla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582990"/>
          </a:xfrm>
        </p:spPr>
        <p:style>
          <a:lnRef idx="1">
            <a:schemeClr val="accent4"/>
          </a:lnRef>
          <a:fillRef idx="2">
            <a:schemeClr val="accent4"/>
          </a:fillRef>
          <a:effectRef idx="1">
            <a:schemeClr val="accent4"/>
          </a:effectRef>
          <a:fontRef idx="minor">
            <a:schemeClr val="dk1"/>
          </a:fontRef>
        </p:style>
        <p:txBody>
          <a:bodyPr>
            <a:noAutofit/>
          </a:bodyPr>
          <a:lstStyle/>
          <a:p>
            <a:pPr algn="ctr"/>
            <a:r>
              <a:rPr lang="fr-FR" sz="6000" dirty="0" smtClean="0">
                <a:latin typeface="+mn-lt"/>
              </a:rPr>
              <a:t/>
            </a:r>
            <a:br>
              <a:rPr lang="fr-FR" sz="6000" dirty="0" smtClean="0">
                <a:latin typeface="+mn-lt"/>
              </a:rPr>
            </a:br>
            <a:r>
              <a:rPr lang="fr-FR" sz="6000" dirty="0" smtClean="0">
                <a:latin typeface="+mn-lt"/>
              </a:rPr>
              <a:t/>
            </a:r>
            <a:br>
              <a:rPr lang="fr-FR" sz="6000" dirty="0" smtClean="0">
                <a:latin typeface="+mn-lt"/>
              </a:rPr>
            </a:br>
            <a:r>
              <a:rPr lang="fr-FR" sz="6000" dirty="0" smtClean="0"/>
              <a:t/>
            </a:r>
            <a:br>
              <a:rPr lang="fr-FR" sz="6000" dirty="0" smtClean="0"/>
            </a:br>
            <a:r>
              <a:rPr lang="fr-FR" sz="6000" dirty="0" smtClean="0"/>
              <a:t/>
            </a:r>
            <a:br>
              <a:rPr lang="fr-FR" sz="6000" dirty="0" smtClean="0"/>
            </a:br>
            <a:r>
              <a:rPr lang="fr-FR" sz="6000" dirty="0" smtClean="0"/>
              <a:t/>
            </a:r>
            <a:br>
              <a:rPr lang="fr-FR" sz="6000" dirty="0" smtClean="0"/>
            </a:br>
            <a:r>
              <a:rPr lang="fr-FR" sz="6000" dirty="0" smtClean="0"/>
              <a:t/>
            </a:r>
            <a:br>
              <a:rPr lang="fr-FR" sz="6000" dirty="0" smtClean="0"/>
            </a:br>
            <a:r>
              <a:rPr lang="fr-FR" sz="6000" dirty="0" smtClean="0"/>
              <a:t/>
            </a:r>
            <a:br>
              <a:rPr lang="fr-FR" sz="6000" dirty="0" smtClean="0"/>
            </a:br>
            <a:r>
              <a:rPr lang="fr-FR" sz="6000" dirty="0" smtClean="0"/>
              <a:t/>
            </a:r>
            <a:br>
              <a:rPr lang="fr-FR" sz="6000" dirty="0" smtClean="0"/>
            </a:br>
            <a:r>
              <a:rPr lang="fr-FR" sz="6000" dirty="0" smtClean="0"/>
              <a:t/>
            </a:r>
            <a:br>
              <a:rPr lang="fr-FR" sz="6000" dirty="0" smtClean="0"/>
            </a:br>
            <a:r>
              <a:rPr lang="fr-FR" sz="6000" dirty="0" smtClean="0"/>
              <a:t/>
            </a:r>
            <a:br>
              <a:rPr lang="fr-FR" sz="6000" dirty="0" smtClean="0"/>
            </a:br>
            <a:r>
              <a:rPr lang="fr-FR" sz="3600" dirty="0" smtClean="0">
                <a:solidFill>
                  <a:srgbClr val="FF0000"/>
                </a:solidFill>
                <a:latin typeface="Arial Black" pitchFamily="34" charset="0"/>
              </a:rPr>
              <a:t>DÉFINITION :</a:t>
            </a:r>
            <a:r>
              <a:rPr lang="fr-FR" sz="4000" dirty="0" smtClean="0">
                <a:latin typeface="+mn-lt"/>
              </a:rPr>
              <a:t/>
            </a:r>
            <a:br>
              <a:rPr lang="fr-FR" sz="4000" dirty="0" smtClean="0">
                <a:latin typeface="+mn-lt"/>
              </a:rPr>
            </a:br>
            <a:r>
              <a:rPr lang="fr-FR" sz="3200" b="1" dirty="0" smtClean="0">
                <a:latin typeface="Arial Black" pitchFamily="34" charset="0"/>
              </a:rPr>
              <a:t>Le terme « </a:t>
            </a:r>
            <a:r>
              <a:rPr lang="fr-FR" sz="3200" b="1" i="1" dirty="0" smtClean="0">
                <a:solidFill>
                  <a:srgbClr val="0070C0"/>
                </a:solidFill>
                <a:latin typeface="Arial Black" pitchFamily="34" charset="0"/>
              </a:rPr>
              <a:t>pharmacie</a:t>
            </a:r>
            <a:r>
              <a:rPr lang="fr-FR" sz="3200" b="1" dirty="0" smtClean="0">
                <a:latin typeface="Arial Black" pitchFamily="34" charset="0"/>
              </a:rPr>
              <a:t> » vient du grec (</a:t>
            </a:r>
            <a:r>
              <a:rPr lang="fr-FR" sz="3200" b="1" dirty="0" err="1" smtClean="0">
                <a:solidFill>
                  <a:srgbClr val="FF0000"/>
                </a:solidFill>
                <a:latin typeface="Arial Black" pitchFamily="34" charset="0"/>
              </a:rPr>
              <a:t>pharmakôn</a:t>
            </a:r>
            <a:r>
              <a:rPr lang="fr-FR" sz="3200" b="1" dirty="0" smtClean="0">
                <a:latin typeface="Arial Black" pitchFamily="34" charset="0"/>
              </a:rPr>
              <a:t>) qui signifie littéralement </a:t>
            </a:r>
            <a:r>
              <a:rPr lang="fr-FR" sz="3200" b="1" dirty="0" smtClean="0">
                <a:solidFill>
                  <a:srgbClr val="00B050"/>
                </a:solidFill>
                <a:latin typeface="Arial Black" pitchFamily="34" charset="0"/>
              </a:rPr>
              <a:t>DROGUE, VENIN  </a:t>
            </a:r>
            <a:r>
              <a:rPr lang="fr-FR" sz="3200" b="1" dirty="0" smtClean="0">
                <a:solidFill>
                  <a:schemeClr val="tx1"/>
                </a:solidFill>
                <a:latin typeface="Arial Black" pitchFamily="34" charset="0"/>
              </a:rPr>
              <a:t>ou</a:t>
            </a:r>
            <a:r>
              <a:rPr lang="fr-FR" sz="3200" b="1" dirty="0" smtClean="0">
                <a:solidFill>
                  <a:srgbClr val="00B050"/>
                </a:solidFill>
                <a:latin typeface="Arial Black" pitchFamily="34" charset="0"/>
              </a:rPr>
              <a:t> POISON.</a:t>
            </a:r>
            <a:br>
              <a:rPr lang="fr-FR" sz="3200" b="1" dirty="0" smtClean="0">
                <a:solidFill>
                  <a:srgbClr val="00B050"/>
                </a:solidFill>
                <a:latin typeface="Arial Black" pitchFamily="34" charset="0"/>
              </a:rPr>
            </a:br>
            <a:r>
              <a:rPr lang="fr-FR" sz="2800" dirty="0" smtClean="0">
                <a:latin typeface="Arial Black" pitchFamily="34" charset="0"/>
              </a:rPr>
              <a:t/>
            </a:r>
            <a:br>
              <a:rPr lang="fr-FR" sz="2800" dirty="0" smtClean="0">
                <a:latin typeface="Arial Black" pitchFamily="34" charset="0"/>
              </a:rPr>
            </a:br>
            <a:endParaRPr lang="en-US" sz="3200" dirty="0">
              <a:latin typeface="Arial Black" pitchFamily="34" charset="0"/>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140968"/>
            <a:ext cx="684076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277159"/>
      </p:ext>
    </p:extLst>
  </p:cSld>
  <p:clrMapOvr>
    <a:masterClrMapping/>
  </p:clrMapOvr>
  <p:transition>
    <p:newsflash/>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86766" cy="6226196"/>
          </a:xfrm>
        </p:spPr>
        <p:txBody>
          <a:bodyPr>
            <a:normAutofit/>
          </a:bodyPr>
          <a:lstStyle/>
          <a:p>
            <a:r>
              <a:rPr lang="fr-FR" b="1" dirty="0" smtClean="0">
                <a:solidFill>
                  <a:srgbClr val="00B0F0"/>
                </a:solidFill>
              </a:rPr>
              <a:t> </a:t>
            </a:r>
            <a:br>
              <a:rPr lang="fr-FR" b="1" dirty="0" smtClean="0">
                <a:solidFill>
                  <a:srgbClr val="00B0F0"/>
                </a:solidFill>
              </a:rPr>
            </a:br>
            <a:r>
              <a:rPr lang="fr-FR" b="1" dirty="0" smtClean="0">
                <a:solidFill>
                  <a:srgbClr val="00B0F0"/>
                </a:solidFill>
              </a:rPr>
              <a:t/>
            </a:r>
            <a:br>
              <a:rPr lang="fr-FR" b="1" dirty="0" smtClean="0">
                <a:solidFill>
                  <a:srgbClr val="00B0F0"/>
                </a:solidFill>
              </a:rPr>
            </a:br>
            <a:r>
              <a:rPr lang="fr-FR" sz="3200" b="1" dirty="0" smtClean="0">
                <a:solidFill>
                  <a:schemeClr val="tx1"/>
                </a:solidFill>
                <a:latin typeface="Arial Black" pitchFamily="34" charset="0"/>
              </a:rPr>
              <a:t>EN </a:t>
            </a:r>
            <a:r>
              <a:rPr lang="fr-FR" sz="3200" b="1" u="sng" dirty="0" smtClean="0">
                <a:solidFill>
                  <a:srgbClr val="FF0000"/>
                </a:solidFill>
                <a:latin typeface="Arial Black" pitchFamily="34" charset="0"/>
              </a:rPr>
              <a:t>PHARMACIE</a:t>
            </a:r>
            <a:r>
              <a:rPr lang="fr-FR" sz="3200" b="1" dirty="0" smtClean="0">
                <a:solidFill>
                  <a:schemeClr val="tx1"/>
                </a:solidFill>
                <a:latin typeface="Arial Black" pitchFamily="34" charset="0"/>
              </a:rPr>
              <a:t> ON ÉTUDIE:</a:t>
            </a:r>
            <a:br>
              <a:rPr lang="fr-FR" sz="3200" b="1" dirty="0" smtClean="0">
                <a:solidFill>
                  <a:schemeClr val="tx1"/>
                </a:solidFill>
                <a:latin typeface="Arial Black" pitchFamily="34" charset="0"/>
              </a:rPr>
            </a:br>
            <a:r>
              <a:rPr lang="fr-FR" sz="3200" b="1" dirty="0" smtClean="0">
                <a:solidFill>
                  <a:schemeClr val="tx1"/>
                </a:solidFill>
                <a:latin typeface="Arial Black" pitchFamily="34" charset="0"/>
              </a:rPr>
              <a:t/>
            </a:r>
            <a:br>
              <a:rPr lang="fr-FR" sz="3200" b="1" dirty="0" smtClean="0">
                <a:solidFill>
                  <a:schemeClr val="tx1"/>
                </a:solidFill>
                <a:latin typeface="Arial Black" pitchFamily="34" charset="0"/>
              </a:rPr>
            </a:br>
            <a:r>
              <a:rPr lang="fr-FR" sz="4000" b="1" dirty="0" smtClean="0">
                <a:solidFill>
                  <a:schemeClr val="tx1"/>
                </a:solidFill>
                <a:latin typeface="Arial Black" pitchFamily="34" charset="0"/>
              </a:rPr>
              <a:t>°</a:t>
            </a:r>
            <a:r>
              <a:rPr lang="fr-FR" sz="4000" b="1" dirty="0" smtClean="0">
                <a:solidFill>
                  <a:srgbClr val="7030A0"/>
                </a:solidFill>
                <a:latin typeface="Arial Black" pitchFamily="34" charset="0"/>
              </a:rPr>
              <a:t> </a:t>
            </a:r>
            <a:r>
              <a:rPr lang="fr-FR" sz="3200" b="1" dirty="0" smtClean="0">
                <a:solidFill>
                  <a:schemeClr val="tx1"/>
                </a:solidFill>
                <a:latin typeface="Arial Black" pitchFamily="34" charset="0"/>
              </a:rPr>
              <a:t>la mise en forme,</a:t>
            </a:r>
            <a:br>
              <a:rPr lang="fr-FR" sz="3200" b="1" dirty="0" smtClean="0">
                <a:solidFill>
                  <a:schemeClr val="tx1"/>
                </a:solidFill>
                <a:latin typeface="Arial Black" pitchFamily="34" charset="0"/>
              </a:rPr>
            </a:br>
            <a:r>
              <a:rPr lang="fr-FR" sz="3200" b="1" dirty="0" smtClean="0">
                <a:solidFill>
                  <a:schemeClr val="tx1"/>
                </a:solidFill>
                <a:latin typeface="Arial Black" pitchFamily="34" charset="0"/>
              </a:rPr>
              <a:t>° Le contrôle,</a:t>
            </a:r>
            <a:br>
              <a:rPr lang="fr-FR" sz="3200" b="1" dirty="0" smtClean="0">
                <a:solidFill>
                  <a:schemeClr val="tx1"/>
                </a:solidFill>
                <a:latin typeface="Arial Black" pitchFamily="34" charset="0"/>
              </a:rPr>
            </a:br>
            <a:r>
              <a:rPr lang="fr-FR" sz="3200" b="1" dirty="0" smtClean="0">
                <a:solidFill>
                  <a:schemeClr val="tx1"/>
                </a:solidFill>
                <a:latin typeface="Arial Black" pitchFamily="34" charset="0"/>
              </a:rPr>
              <a:t>° La conservation et </a:t>
            </a:r>
            <a:br>
              <a:rPr lang="fr-FR" sz="3200" b="1" dirty="0" smtClean="0">
                <a:solidFill>
                  <a:schemeClr val="tx1"/>
                </a:solidFill>
                <a:latin typeface="Arial Black" pitchFamily="34" charset="0"/>
              </a:rPr>
            </a:br>
            <a:r>
              <a:rPr lang="fr-FR" sz="3200" b="1" dirty="0" smtClean="0">
                <a:solidFill>
                  <a:schemeClr val="tx1"/>
                </a:solidFill>
                <a:latin typeface="Arial Black" pitchFamily="34" charset="0"/>
              </a:rPr>
              <a:t>° La dispense des </a:t>
            </a:r>
            <a:r>
              <a:rPr lang="fr-FR" sz="3200" b="1" dirty="0" smtClean="0">
                <a:solidFill>
                  <a:srgbClr val="FF0000"/>
                </a:solidFill>
                <a:latin typeface="Arial Black" pitchFamily="34" charset="0"/>
              </a:rPr>
              <a:t>médicaments</a:t>
            </a:r>
            <a:r>
              <a:rPr lang="fr-FR" sz="3200" b="1" dirty="0" smtClean="0">
                <a:solidFill>
                  <a:schemeClr val="tx1"/>
                </a:solidFill>
                <a:latin typeface="Arial Black" pitchFamily="34" charset="0"/>
              </a:rPr>
              <a:t>.</a:t>
            </a:r>
            <a:br>
              <a:rPr lang="fr-FR" sz="3200" b="1" dirty="0" smtClean="0">
                <a:solidFill>
                  <a:schemeClr val="tx1"/>
                </a:solidFill>
                <a:latin typeface="Arial Black" pitchFamily="34" charset="0"/>
              </a:rPr>
            </a:br>
            <a:r>
              <a:rPr lang="fr-FR" sz="3200" b="1" dirty="0">
                <a:solidFill>
                  <a:schemeClr val="tx1"/>
                </a:solidFill>
                <a:latin typeface="Arial Black" pitchFamily="34" charset="0"/>
              </a:rPr>
              <a:t/>
            </a:r>
            <a:br>
              <a:rPr lang="fr-FR" sz="3200" b="1" dirty="0">
                <a:solidFill>
                  <a:schemeClr val="tx1"/>
                </a:solidFill>
                <a:latin typeface="Arial Black" pitchFamily="34" charset="0"/>
              </a:rPr>
            </a:br>
            <a:r>
              <a:rPr lang="fr-FR" sz="2800" b="1" dirty="0" smtClean="0">
                <a:solidFill>
                  <a:schemeClr val="tx1"/>
                </a:solidFill>
              </a:rPr>
              <a:t/>
            </a:r>
            <a:br>
              <a:rPr lang="fr-FR" sz="2800" b="1" dirty="0" smtClean="0">
                <a:solidFill>
                  <a:schemeClr val="tx1"/>
                </a:solidFill>
              </a:rPr>
            </a:br>
            <a:endParaRPr lang="fr-FR" b="1" dirty="0">
              <a:solidFill>
                <a:schemeClr val="tx1"/>
              </a:solidFill>
            </a:endParaRPr>
          </a:p>
        </p:txBody>
      </p:sp>
    </p:spTree>
  </p:cSld>
  <p:clrMapOvr>
    <a:masterClrMapping/>
  </p:clrMapOvr>
  <p:transition>
    <p:newsflash/>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980728"/>
            <a:ext cx="8424936" cy="5632311"/>
          </a:xfrm>
          <a:prstGeom prst="rect">
            <a:avLst/>
          </a:prstGeom>
        </p:spPr>
        <p:txBody>
          <a:bodyPr wrap="square">
            <a:spAutoFit/>
          </a:bodyPr>
          <a:lstStyle/>
          <a:p>
            <a:r>
              <a:rPr lang="fr-FR" sz="3600" b="1" dirty="0" smtClean="0">
                <a:solidFill>
                  <a:srgbClr val="0070C0"/>
                </a:solidFill>
                <a:latin typeface="Arial Black" pitchFamily="34" charset="0"/>
              </a:rPr>
              <a:t>*</a:t>
            </a:r>
            <a:r>
              <a:rPr lang="fr-FR" sz="3600" dirty="0" smtClean="0">
                <a:solidFill>
                  <a:srgbClr val="040C28"/>
                </a:solidFill>
                <a:latin typeface="Arial Black" pitchFamily="34" charset="0"/>
              </a:rPr>
              <a:t> Soit en </a:t>
            </a:r>
            <a:r>
              <a:rPr lang="fr-FR" sz="3600" b="1" u="sng" dirty="0" smtClean="0">
                <a:solidFill>
                  <a:srgbClr val="FF0000"/>
                </a:solidFill>
                <a:latin typeface="Arial Black" pitchFamily="34" charset="0"/>
              </a:rPr>
              <a:t>OFFICINE</a:t>
            </a:r>
            <a:r>
              <a:rPr lang="fr-FR" sz="3600" dirty="0" smtClean="0">
                <a:solidFill>
                  <a:srgbClr val="040C28"/>
                </a:solidFill>
                <a:latin typeface="Arial Black" pitchFamily="34" charset="0"/>
              </a:rPr>
              <a:t> où </a:t>
            </a:r>
            <a:r>
              <a:rPr lang="fr-FR" sz="3600" dirty="0">
                <a:solidFill>
                  <a:srgbClr val="040C28"/>
                </a:solidFill>
                <a:latin typeface="Arial Black" pitchFamily="34" charset="0"/>
              </a:rPr>
              <a:t>sont préparés, conservés, remis au public les médicaments</a:t>
            </a:r>
            <a:r>
              <a:rPr lang="fr-FR" sz="3600" dirty="0">
                <a:solidFill>
                  <a:srgbClr val="4D5156"/>
                </a:solidFill>
                <a:latin typeface="Arial Black" pitchFamily="34" charset="0"/>
              </a:rPr>
              <a:t>. </a:t>
            </a:r>
            <a:endParaRPr lang="fr-FR" sz="3600" dirty="0" smtClean="0">
              <a:solidFill>
                <a:srgbClr val="4D5156"/>
              </a:solidFill>
              <a:latin typeface="Arial Black" pitchFamily="34" charset="0"/>
            </a:endParaRPr>
          </a:p>
          <a:p>
            <a:endParaRPr lang="fr-FR" sz="3600" dirty="0">
              <a:solidFill>
                <a:srgbClr val="4D5156"/>
              </a:solidFill>
              <a:latin typeface="Arial Black" pitchFamily="34" charset="0"/>
            </a:endParaRPr>
          </a:p>
          <a:p>
            <a:r>
              <a:rPr lang="fr-FR" sz="3600" b="1" dirty="0" smtClean="0">
                <a:solidFill>
                  <a:srgbClr val="0070C0"/>
                </a:solidFill>
                <a:latin typeface="Arial Black" pitchFamily="34" charset="0"/>
              </a:rPr>
              <a:t>*</a:t>
            </a:r>
            <a:r>
              <a:rPr lang="fr-FR" sz="3600" dirty="0" smtClean="0">
                <a:solidFill>
                  <a:prstClr val="black"/>
                </a:solidFill>
                <a:latin typeface="Arial Black" pitchFamily="34" charset="0"/>
              </a:rPr>
              <a:t> Soit dans un </a:t>
            </a:r>
            <a:r>
              <a:rPr lang="fr-FR" sz="3600" b="1" u="sng" dirty="0" smtClean="0">
                <a:solidFill>
                  <a:srgbClr val="FF0000"/>
                </a:solidFill>
                <a:latin typeface="Arial Black" pitchFamily="34" charset="0"/>
              </a:rPr>
              <a:t>ÉTABLISSEMENT HOSPITALIER</a:t>
            </a:r>
            <a:r>
              <a:rPr lang="fr-FR" sz="3600" dirty="0" smtClean="0">
                <a:solidFill>
                  <a:prstClr val="black"/>
                </a:solidFill>
                <a:latin typeface="Arial Black" pitchFamily="34" charset="0"/>
              </a:rPr>
              <a:t>, un local </a:t>
            </a:r>
            <a:r>
              <a:rPr lang="fr-FR" sz="3600" dirty="0">
                <a:solidFill>
                  <a:prstClr val="black"/>
                </a:solidFill>
                <a:latin typeface="Arial Black" pitchFamily="34" charset="0"/>
              </a:rPr>
              <a:t>où l'on entrepose et prépare les médicaments destinés aux malades en </a:t>
            </a:r>
            <a:r>
              <a:rPr lang="fr-FR" sz="3600" dirty="0" smtClean="0">
                <a:solidFill>
                  <a:prstClr val="black"/>
                </a:solidFill>
                <a:latin typeface="Arial Black" pitchFamily="34" charset="0"/>
              </a:rPr>
              <a:t>situation de traitement.</a:t>
            </a:r>
            <a:endParaRPr lang="fr-FR" sz="3600" dirty="0">
              <a:solidFill>
                <a:prstClr val="black"/>
              </a:solidFill>
              <a:latin typeface="Arial Black" pitchFamily="34" charset="0"/>
            </a:endParaRPr>
          </a:p>
        </p:txBody>
      </p:sp>
    </p:spTree>
    <p:extLst>
      <p:ext uri="{BB962C8B-B14F-4D97-AF65-F5344CB8AC3E}">
        <p14:creationId xmlns:p14="http://schemas.microsoft.com/office/powerpoint/2010/main" val="2822373147"/>
      </p:ext>
    </p:extLst>
  </p:cSld>
  <p:clrMapOvr>
    <a:masterClrMapping/>
  </p:clrMapOvr>
  <p:transition>
    <p:newsfla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188640"/>
            <a:ext cx="8319298" cy="2304256"/>
          </a:xfrm>
          <a:ln w="76200">
            <a:solidFill>
              <a:srgbClr val="00B050"/>
            </a:solidFill>
          </a:ln>
        </p:spPr>
        <p:style>
          <a:lnRef idx="2">
            <a:schemeClr val="accent1"/>
          </a:lnRef>
          <a:fillRef idx="1">
            <a:schemeClr val="lt1"/>
          </a:fillRef>
          <a:effectRef idx="0">
            <a:schemeClr val="accent1"/>
          </a:effectRef>
          <a:fontRef idx="minor">
            <a:schemeClr val="dk1"/>
          </a:fontRef>
        </p:style>
        <p:txBody>
          <a:bodyPr>
            <a:noAutofit/>
          </a:bodyPr>
          <a:lstStyle/>
          <a:p>
            <a:pPr algn="ctr"/>
            <a:r>
              <a:rPr lang="fr-FR" sz="2400" b="1" dirty="0" smtClean="0">
                <a:solidFill>
                  <a:srgbClr val="FF0000"/>
                </a:solidFill>
                <a:latin typeface="Arial Black" pitchFamily="34" charset="0"/>
              </a:rPr>
              <a:t>I / La pharmacie </a:t>
            </a:r>
            <a:r>
              <a:rPr lang="fr-FR" sz="2400" b="1" dirty="0" smtClean="0">
                <a:latin typeface="Arial Black" pitchFamily="34" charset="0"/>
              </a:rPr>
              <a:t>s'intéresse  à concevoir  et  préparer les médicaments. tenant compte, des interférences entre </a:t>
            </a:r>
            <a:r>
              <a:rPr lang="fr-FR" sz="2400" b="1" u="sng" dirty="0" smtClean="0">
                <a:solidFill>
                  <a:srgbClr val="FF0000"/>
                </a:solidFill>
                <a:latin typeface="Arial Black" pitchFamily="34" charset="0"/>
              </a:rPr>
              <a:t>les molécules chimiques</a:t>
            </a:r>
            <a:r>
              <a:rPr lang="fr-FR" sz="2400" b="1" dirty="0" smtClean="0">
                <a:latin typeface="Arial Black" pitchFamily="34" charset="0"/>
              </a:rPr>
              <a:t>, ainsi que le contrôle des </a:t>
            </a:r>
            <a:r>
              <a:rPr lang="fr-FR" sz="2400" b="1" u="sng" dirty="0" smtClean="0">
                <a:solidFill>
                  <a:srgbClr val="FF0000"/>
                </a:solidFill>
                <a:latin typeface="Arial Black" pitchFamily="34" charset="0"/>
              </a:rPr>
              <a:t>doses</a:t>
            </a:r>
            <a:r>
              <a:rPr lang="fr-FR" sz="2400" b="1" dirty="0" smtClean="0">
                <a:latin typeface="Arial Black" pitchFamily="34" charset="0"/>
              </a:rPr>
              <a:t> et des </a:t>
            </a:r>
            <a:r>
              <a:rPr lang="fr-FR" sz="2400" b="1" u="sng" dirty="0" smtClean="0">
                <a:solidFill>
                  <a:srgbClr val="FF0000"/>
                </a:solidFill>
                <a:latin typeface="Arial Black" pitchFamily="34" charset="0"/>
              </a:rPr>
              <a:t>contre-indications</a:t>
            </a:r>
            <a:r>
              <a:rPr lang="fr-FR" sz="2400" b="1" dirty="0" smtClean="0">
                <a:latin typeface="Arial Black" pitchFamily="34" charset="0"/>
              </a:rPr>
              <a:t>. </a:t>
            </a:r>
            <a:r>
              <a:rPr lang="fr-FR" sz="2800" b="1" dirty="0" smtClean="0">
                <a:latin typeface="Arial Black" pitchFamily="34" charset="0"/>
              </a:rPr>
              <a:t/>
            </a:r>
            <a:br>
              <a:rPr lang="fr-FR" sz="2800" b="1" dirty="0" smtClean="0">
                <a:latin typeface="Arial Black" pitchFamily="34" charset="0"/>
              </a:rPr>
            </a:br>
            <a:r>
              <a:rPr lang="fr-FR" sz="2400" b="1" dirty="0" smtClean="0">
                <a:latin typeface="Arial Black" pitchFamily="34" charset="0"/>
              </a:rPr>
              <a:t>   </a:t>
            </a:r>
            <a:endParaRPr lang="fr-FR" sz="2400" b="1" dirty="0">
              <a:latin typeface="Arial Black" pitchFamily="34" charset="0"/>
            </a:endParaRPr>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564904"/>
            <a:ext cx="8208912" cy="3778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749817"/>
      </p:ext>
    </p:extLst>
  </p:cSld>
  <p:clrMapOvr>
    <a:masterClrMapping/>
  </p:clrMapOvr>
  <p:transition>
    <p:newsflash/>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4680520" cy="6083320"/>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fr-FR" sz="4800" b="1" dirty="0" smtClean="0">
                <a:solidFill>
                  <a:srgbClr val="FF0000"/>
                </a:solidFill>
                <a:latin typeface="Arial Black" pitchFamily="34" charset="0"/>
              </a:rPr>
              <a:t/>
            </a:r>
            <a:br>
              <a:rPr lang="fr-FR" sz="4800" b="1" dirty="0" smtClean="0">
                <a:solidFill>
                  <a:srgbClr val="FF0000"/>
                </a:solidFill>
                <a:latin typeface="Arial Black" pitchFamily="34" charset="0"/>
              </a:rPr>
            </a:br>
            <a:r>
              <a:rPr lang="fr-FR" sz="4800" b="1" dirty="0" smtClean="0">
                <a:solidFill>
                  <a:srgbClr val="FF0000"/>
                </a:solidFill>
                <a:latin typeface="Arial Black" pitchFamily="34" charset="0"/>
              </a:rPr>
              <a:t/>
            </a:r>
            <a:br>
              <a:rPr lang="fr-FR" sz="4800" b="1" dirty="0" smtClean="0">
                <a:solidFill>
                  <a:srgbClr val="FF0000"/>
                </a:solidFill>
                <a:latin typeface="Arial Black" pitchFamily="34" charset="0"/>
              </a:rPr>
            </a:br>
            <a:r>
              <a:rPr lang="fr-FR" sz="4800" b="1" dirty="0" smtClean="0">
                <a:solidFill>
                  <a:srgbClr val="FF0000"/>
                </a:solidFill>
                <a:latin typeface="Arial Black" pitchFamily="34" charset="0"/>
              </a:rPr>
              <a:t/>
            </a:r>
            <a:br>
              <a:rPr lang="fr-FR" sz="4800" b="1" dirty="0" smtClean="0">
                <a:solidFill>
                  <a:srgbClr val="FF0000"/>
                </a:solidFill>
                <a:latin typeface="Arial Black" pitchFamily="34" charset="0"/>
              </a:rPr>
            </a:br>
            <a:r>
              <a:rPr lang="fr-FR" sz="4800" b="1" dirty="0" smtClean="0">
                <a:solidFill>
                  <a:srgbClr val="FF0000"/>
                </a:solidFill>
                <a:latin typeface="Arial Black" pitchFamily="34" charset="0"/>
              </a:rPr>
              <a:t/>
            </a:r>
            <a:br>
              <a:rPr lang="fr-FR" sz="4800" b="1" dirty="0" smtClean="0">
                <a:solidFill>
                  <a:srgbClr val="FF0000"/>
                </a:solidFill>
                <a:latin typeface="Arial Black" pitchFamily="34" charset="0"/>
              </a:rPr>
            </a:br>
            <a:r>
              <a:rPr lang="fr-FR" sz="4800" b="1" dirty="0" smtClean="0">
                <a:solidFill>
                  <a:srgbClr val="FF0000"/>
                </a:solidFill>
                <a:latin typeface="Arial Black" pitchFamily="34" charset="0"/>
              </a:rPr>
              <a:t/>
            </a:r>
            <a:br>
              <a:rPr lang="fr-FR" sz="4800" b="1" dirty="0" smtClean="0">
                <a:solidFill>
                  <a:srgbClr val="FF0000"/>
                </a:solidFill>
                <a:latin typeface="Arial Black" pitchFamily="34" charset="0"/>
              </a:rPr>
            </a:br>
            <a:r>
              <a:rPr lang="fr-FR" sz="4800" b="1" dirty="0" smtClean="0">
                <a:solidFill>
                  <a:srgbClr val="FF0000"/>
                </a:solidFill>
                <a:latin typeface="Arial Black" pitchFamily="34" charset="0"/>
              </a:rPr>
              <a:t/>
            </a:r>
            <a:br>
              <a:rPr lang="fr-FR" sz="4800" b="1" dirty="0" smtClean="0">
                <a:solidFill>
                  <a:srgbClr val="FF0000"/>
                </a:solidFill>
                <a:latin typeface="Arial Black" pitchFamily="34" charset="0"/>
              </a:rPr>
            </a:br>
            <a:r>
              <a:rPr lang="fr-FR" sz="4800" b="1" dirty="0" smtClean="0">
                <a:solidFill>
                  <a:srgbClr val="FF0000"/>
                </a:solidFill>
                <a:latin typeface="Arial Black" pitchFamily="34" charset="0"/>
              </a:rPr>
              <a:t/>
            </a:r>
            <a:br>
              <a:rPr lang="fr-FR" sz="4800" b="1" dirty="0" smtClean="0">
                <a:solidFill>
                  <a:srgbClr val="FF0000"/>
                </a:solidFill>
                <a:latin typeface="Arial Black" pitchFamily="34" charset="0"/>
              </a:rPr>
            </a:br>
            <a:r>
              <a:rPr lang="fr-FR" sz="4000" b="1" dirty="0" smtClean="0">
                <a:solidFill>
                  <a:srgbClr val="FF0000"/>
                </a:solidFill>
                <a:latin typeface="Arial Black" pitchFamily="34" charset="0"/>
              </a:rPr>
              <a:t>L’activité pharmaceutique</a:t>
            </a:r>
            <a:r>
              <a:rPr lang="fr-FR" sz="4000" b="1" dirty="0" smtClean="0">
                <a:latin typeface="Arial Black" pitchFamily="34" charset="0"/>
              </a:rPr>
              <a:t>        est liée à d’autres disciplines scientifiques : </a:t>
            </a:r>
            <a:br>
              <a:rPr lang="fr-FR" sz="4000" b="1" dirty="0" smtClean="0">
                <a:latin typeface="Arial Black" pitchFamily="34" charset="0"/>
              </a:rPr>
            </a:br>
            <a:r>
              <a:rPr lang="fr-FR" sz="4000" b="1" dirty="0" smtClean="0">
                <a:solidFill>
                  <a:srgbClr val="00B050"/>
                </a:solidFill>
                <a:latin typeface="Arial Black" pitchFamily="34" charset="0"/>
              </a:rPr>
              <a:t>LA BIOLOGIE</a:t>
            </a:r>
            <a:r>
              <a:rPr lang="fr-FR" sz="4000" b="1" dirty="0" smtClean="0">
                <a:latin typeface="Arial Black" pitchFamily="34" charset="0"/>
              </a:rPr>
              <a:t>,                       </a:t>
            </a:r>
            <a:r>
              <a:rPr lang="fr-FR" sz="4000" b="1" dirty="0" smtClean="0">
                <a:solidFill>
                  <a:srgbClr val="7030A0"/>
                </a:solidFill>
                <a:latin typeface="Arial Black" pitchFamily="34" charset="0"/>
              </a:rPr>
              <a:t>LA BIOCHIMIE</a:t>
            </a:r>
            <a:r>
              <a:rPr lang="fr-FR" sz="4000" b="1" dirty="0" smtClean="0">
                <a:latin typeface="Arial Black" pitchFamily="34" charset="0"/>
              </a:rPr>
              <a:t>, et                </a:t>
            </a:r>
            <a:r>
              <a:rPr lang="fr-FR" sz="4000" b="1" dirty="0" smtClean="0">
                <a:solidFill>
                  <a:srgbClr val="C00000"/>
                </a:solidFill>
                <a:latin typeface="Arial Black" pitchFamily="34" charset="0"/>
              </a:rPr>
              <a:t>LES SCIENCES MÉDICALES</a:t>
            </a:r>
            <a:r>
              <a:rPr lang="fr-FR" sz="4000" b="1" dirty="0" smtClean="0">
                <a:latin typeface="Arial Black" pitchFamily="34" charset="0"/>
              </a:rPr>
              <a:t>.</a:t>
            </a:r>
            <a:endParaRPr lang="fr-FR" sz="4800" dirty="0">
              <a:latin typeface="Arial Black" pitchFamily="34" charset="0"/>
            </a:endParaRP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6360">
            <a:off x="5078836" y="1613184"/>
            <a:ext cx="3453982" cy="4025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858209"/>
      </p:ext>
    </p:extLst>
  </p:cSld>
  <p:clrMapOvr>
    <a:masterClrMapping/>
  </p:clrMapOvr>
  <p:transition>
    <p:newsfla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424936" cy="6322714"/>
          </a:xfrm>
        </p:spPr>
        <p:txBody>
          <a:bodyPr/>
          <a:lstStyle/>
          <a:p>
            <a:pPr algn="ctr"/>
            <a:r>
              <a:rPr lang="fr-FR" dirty="0" smtClean="0">
                <a:solidFill>
                  <a:srgbClr val="FF0000"/>
                </a:solidFill>
                <a:latin typeface="Arial Black" pitchFamily="34" charset="0"/>
              </a:rPr>
              <a:t>L’activité pharmaceutique</a:t>
            </a:r>
            <a:r>
              <a:rPr lang="fr-FR" dirty="0" smtClean="0">
                <a:solidFill>
                  <a:schemeClr val="tx1"/>
                </a:solidFill>
                <a:latin typeface="Arial Black" pitchFamily="34" charset="0"/>
              </a:rPr>
              <a:t> se distingue par trois catégories </a:t>
            </a:r>
            <a:r>
              <a:rPr lang="fr-FR" dirty="0">
                <a:solidFill>
                  <a:srgbClr val="040C28"/>
                </a:solidFill>
                <a:latin typeface="Arial Black" pitchFamily="34" charset="0"/>
              </a:rPr>
              <a:t>qui </a:t>
            </a:r>
            <a:r>
              <a:rPr lang="fr-FR" dirty="0" smtClean="0">
                <a:solidFill>
                  <a:srgbClr val="040C28"/>
                </a:solidFill>
                <a:latin typeface="Arial Black" pitchFamily="34" charset="0"/>
              </a:rPr>
              <a:t>se regroupent par leurs activités </a:t>
            </a:r>
            <a:r>
              <a:rPr lang="fr-FR" dirty="0">
                <a:solidFill>
                  <a:srgbClr val="040C28"/>
                </a:solidFill>
                <a:latin typeface="Arial Black" pitchFamily="34" charset="0"/>
              </a:rPr>
              <a:t>de recherche, de fabrication et de commercialisation des médicaments pour la médecine humaine ou vétérinaire</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endParaRPr lang="fr-FR" dirty="0">
              <a:solidFill>
                <a:schemeClr val="tx1"/>
              </a:solidFill>
              <a:latin typeface="Arial Black"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501008"/>
            <a:ext cx="540060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0846222"/>
      </p:ext>
    </p:extLst>
  </p:cSld>
  <p:clrMapOvr>
    <a:masterClrMapping/>
  </p:clrMapOvr>
  <p:transition>
    <p:newsfla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5286388"/>
          </a:xfrm>
          <a:ln w="76200"/>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3600" b="1" i="1" dirty="0" smtClean="0">
                <a:solidFill>
                  <a:srgbClr val="FF0000"/>
                </a:solidFill>
                <a:latin typeface="Arial Black" pitchFamily="34" charset="0"/>
              </a:rPr>
              <a:t/>
            </a:r>
            <a:br>
              <a:rPr lang="en-US" sz="3600" b="1" i="1" dirty="0" smtClean="0">
                <a:solidFill>
                  <a:srgbClr val="FF0000"/>
                </a:solidFill>
                <a:latin typeface="Arial Black" pitchFamily="34" charset="0"/>
              </a:rPr>
            </a:br>
            <a:r>
              <a:rPr lang="en-US" sz="3600" b="1" i="1" dirty="0" smtClean="0">
                <a:solidFill>
                  <a:srgbClr val="FF0000"/>
                </a:solidFill>
                <a:latin typeface="Arial Black" pitchFamily="34" charset="0"/>
              </a:rPr>
              <a:t/>
            </a:r>
            <a:br>
              <a:rPr lang="en-US" sz="3600" b="1" i="1" dirty="0" smtClean="0">
                <a:solidFill>
                  <a:srgbClr val="FF0000"/>
                </a:solidFill>
                <a:latin typeface="Arial Black" pitchFamily="34" charset="0"/>
              </a:rPr>
            </a:br>
            <a:r>
              <a:rPr lang="en-US" sz="3600" b="1" i="1" dirty="0" smtClean="0">
                <a:solidFill>
                  <a:srgbClr val="FF0000"/>
                </a:solidFill>
                <a:latin typeface="Arial Black" pitchFamily="34" charset="0"/>
              </a:rPr>
              <a:t/>
            </a:r>
            <a:br>
              <a:rPr lang="en-US" sz="3600" b="1" i="1" dirty="0" smtClean="0">
                <a:solidFill>
                  <a:srgbClr val="FF0000"/>
                </a:solidFill>
                <a:latin typeface="Arial Black" pitchFamily="34" charset="0"/>
              </a:rPr>
            </a:br>
            <a:r>
              <a:rPr lang="en-US" sz="3100" b="1" u="sng" dirty="0" smtClean="0">
                <a:solidFill>
                  <a:srgbClr val="FF0000"/>
                </a:solidFill>
                <a:latin typeface="Arial Black" pitchFamily="34" charset="0"/>
              </a:rPr>
              <a:t>a) LA PHARMACIE CHIMIQUE </a:t>
            </a:r>
            <a:r>
              <a:rPr lang="en-US" sz="3100" b="1" u="sng" dirty="0" err="1" smtClean="0">
                <a:solidFill>
                  <a:srgbClr val="FF0000"/>
                </a:solidFill>
                <a:latin typeface="Arial Black" pitchFamily="34" charset="0"/>
              </a:rPr>
              <a:t>ou</a:t>
            </a:r>
            <a:r>
              <a:rPr lang="en-US" sz="3100" b="1" u="sng" dirty="0" smtClean="0">
                <a:solidFill>
                  <a:srgbClr val="FF0000"/>
                </a:solidFill>
                <a:latin typeface="Arial Black" pitchFamily="34" charset="0"/>
              </a:rPr>
              <a:t> PHARMACOCHIMIE  :                       </a:t>
            </a:r>
            <a:br>
              <a:rPr lang="en-US" sz="3100" b="1" u="sng" dirty="0" smtClean="0">
                <a:solidFill>
                  <a:srgbClr val="FF0000"/>
                </a:solidFill>
                <a:latin typeface="Arial Black" pitchFamily="34" charset="0"/>
              </a:rPr>
            </a:br>
            <a:r>
              <a:rPr lang="en-US" sz="3100" b="1" u="sng" dirty="0">
                <a:solidFill>
                  <a:srgbClr val="FF0000"/>
                </a:solidFill>
                <a:latin typeface="Arial Black" pitchFamily="34" charset="0"/>
              </a:rPr>
              <a:t/>
            </a:r>
            <a:br>
              <a:rPr lang="en-US" sz="3100" b="1" u="sng" dirty="0">
                <a:solidFill>
                  <a:srgbClr val="FF0000"/>
                </a:solidFill>
                <a:latin typeface="Arial Black" pitchFamily="34" charset="0"/>
              </a:rPr>
            </a:br>
            <a:r>
              <a:rPr lang="en-US" sz="3100" b="1" u="sng" dirty="0" err="1" smtClean="0">
                <a:solidFill>
                  <a:schemeClr val="tx1"/>
                </a:solidFill>
                <a:latin typeface="Arial Black" pitchFamily="34" charset="0"/>
              </a:rPr>
              <a:t>C’est</a:t>
            </a:r>
            <a:r>
              <a:rPr lang="en-US" sz="3100" b="1" u="sng" dirty="0" smtClean="0">
                <a:solidFill>
                  <a:schemeClr val="tx1"/>
                </a:solidFill>
                <a:latin typeface="Arial Black" pitchFamily="34" charset="0"/>
              </a:rPr>
              <a:t> </a:t>
            </a:r>
            <a:r>
              <a:rPr lang="en-US" sz="3100" b="1" u="sng" dirty="0" err="1">
                <a:solidFill>
                  <a:schemeClr val="tx1"/>
                </a:solidFill>
                <a:latin typeface="Arial Black" pitchFamily="34" charset="0"/>
              </a:rPr>
              <a:t>l</a:t>
            </a:r>
            <a:r>
              <a:rPr lang="en-US" sz="3100" b="1" u="sng" dirty="0" err="1" smtClean="0">
                <a:solidFill>
                  <a:schemeClr val="tx1"/>
                </a:solidFill>
                <a:latin typeface="Arial Black" pitchFamily="34" charset="0"/>
              </a:rPr>
              <a:t>’é</a:t>
            </a:r>
            <a:r>
              <a:rPr lang="en-US" sz="3600" b="1" dirty="0" err="1" smtClean="0">
                <a:solidFill>
                  <a:schemeClr val="tx1"/>
                </a:solidFill>
                <a:latin typeface="Arial Black" pitchFamily="34" charset="0"/>
              </a:rPr>
              <a:t>tude</a:t>
            </a:r>
            <a:r>
              <a:rPr lang="en-US" sz="3600" b="1" dirty="0" smtClean="0">
                <a:solidFill>
                  <a:schemeClr val="tx1"/>
                </a:solidFill>
                <a:latin typeface="Arial Black" pitchFamily="34" charset="0"/>
              </a:rPr>
              <a:t> des </a:t>
            </a:r>
            <a:r>
              <a:rPr lang="en-US" sz="3600" b="1" dirty="0" err="1">
                <a:solidFill>
                  <a:schemeClr val="tx1"/>
                </a:solidFill>
                <a:latin typeface="Arial Black" pitchFamily="34" charset="0"/>
              </a:rPr>
              <a:t>produits</a:t>
            </a:r>
            <a:r>
              <a:rPr lang="en-US" sz="3600" b="1" dirty="0">
                <a:solidFill>
                  <a:schemeClr val="tx1"/>
                </a:solidFill>
                <a:latin typeface="Arial Black" pitchFamily="34" charset="0"/>
              </a:rPr>
              <a:t> </a:t>
            </a:r>
            <a:r>
              <a:rPr lang="en-US" sz="3600" b="1" dirty="0" err="1">
                <a:solidFill>
                  <a:schemeClr val="tx1"/>
                </a:solidFill>
                <a:latin typeface="Arial Black" pitchFamily="34" charset="0"/>
              </a:rPr>
              <a:t>chimiques</a:t>
            </a:r>
            <a:r>
              <a:rPr lang="en-US" sz="3600" b="1" dirty="0">
                <a:solidFill>
                  <a:schemeClr val="tx1"/>
                </a:solidFill>
                <a:latin typeface="Arial Black" pitchFamily="34" charset="0"/>
              </a:rPr>
              <a:t>, </a:t>
            </a:r>
            <a:r>
              <a:rPr lang="en-US" sz="3600" b="1" dirty="0" err="1">
                <a:solidFill>
                  <a:schemeClr val="tx1"/>
                </a:solidFill>
                <a:latin typeface="Arial Black" pitchFamily="34" charset="0"/>
              </a:rPr>
              <a:t>organiques</a:t>
            </a:r>
            <a:r>
              <a:rPr lang="en-US" sz="3600" b="1" dirty="0">
                <a:solidFill>
                  <a:schemeClr val="tx1"/>
                </a:solidFill>
                <a:latin typeface="Arial Black" pitchFamily="34" charset="0"/>
              </a:rPr>
              <a:t> </a:t>
            </a:r>
            <a:r>
              <a:rPr lang="en-US" sz="3600" b="1" dirty="0" smtClean="0">
                <a:solidFill>
                  <a:schemeClr val="tx1"/>
                </a:solidFill>
                <a:latin typeface="Arial Black" pitchFamily="34" charset="0"/>
              </a:rPr>
              <a:t>et </a:t>
            </a:r>
            <a:r>
              <a:rPr lang="en-US" sz="3600" b="1" dirty="0" err="1">
                <a:solidFill>
                  <a:schemeClr val="tx1"/>
                </a:solidFill>
                <a:latin typeface="Arial Black" pitchFamily="34" charset="0"/>
              </a:rPr>
              <a:t>minéraux</a:t>
            </a:r>
            <a:r>
              <a:rPr lang="en-US" sz="3600" b="1" dirty="0">
                <a:solidFill>
                  <a:schemeClr val="tx1"/>
                </a:solidFill>
                <a:latin typeface="Arial Black" pitchFamily="34" charset="0"/>
              </a:rPr>
              <a:t>, </a:t>
            </a:r>
            <a:r>
              <a:rPr lang="en-US" sz="3600" b="1" dirty="0" err="1">
                <a:solidFill>
                  <a:schemeClr val="tx1"/>
                </a:solidFill>
                <a:latin typeface="Arial Black" pitchFamily="34" charset="0"/>
              </a:rPr>
              <a:t>utilisés</a:t>
            </a:r>
            <a:r>
              <a:rPr lang="en-US" sz="3600" b="1" dirty="0">
                <a:solidFill>
                  <a:schemeClr val="tx1"/>
                </a:solidFill>
                <a:latin typeface="Arial Black" pitchFamily="34" charset="0"/>
              </a:rPr>
              <a:t> </a:t>
            </a:r>
            <a:r>
              <a:rPr lang="en-US" sz="3600" b="1" dirty="0" err="1">
                <a:solidFill>
                  <a:schemeClr val="tx1"/>
                </a:solidFill>
                <a:latin typeface="Arial Black" pitchFamily="34" charset="0"/>
              </a:rPr>
              <a:t>comme</a:t>
            </a:r>
            <a:r>
              <a:rPr lang="en-US" sz="3600" b="1" dirty="0">
                <a:solidFill>
                  <a:schemeClr val="tx1"/>
                </a:solidFill>
                <a:latin typeface="Arial Black" pitchFamily="34" charset="0"/>
              </a:rPr>
              <a:t> </a:t>
            </a:r>
            <a:r>
              <a:rPr lang="en-US" sz="3600" b="1" dirty="0" err="1">
                <a:solidFill>
                  <a:schemeClr val="tx1"/>
                </a:solidFill>
                <a:latin typeface="Arial Black" pitchFamily="34" charset="0"/>
              </a:rPr>
              <a:t>médicaments</a:t>
            </a:r>
            <a:r>
              <a:rPr lang="en-US" sz="3600" b="1" dirty="0">
                <a:solidFill>
                  <a:schemeClr val="tx1"/>
                </a:solidFill>
                <a:latin typeface="Arial Black" pitchFamily="34" charset="0"/>
              </a:rPr>
              <a:t>, </a:t>
            </a:r>
            <a:r>
              <a:rPr lang="en-US" sz="3600" b="1" dirty="0" err="1">
                <a:solidFill>
                  <a:schemeClr val="tx1"/>
                </a:solidFill>
                <a:latin typeface="Arial Black" pitchFamily="34" charset="0"/>
              </a:rPr>
              <a:t>seuls</a:t>
            </a:r>
            <a:r>
              <a:rPr lang="en-US" sz="3600" b="1" dirty="0">
                <a:solidFill>
                  <a:schemeClr val="tx1"/>
                </a:solidFill>
                <a:latin typeface="Arial Black" pitchFamily="34" charset="0"/>
              </a:rPr>
              <a:t> </a:t>
            </a:r>
            <a:r>
              <a:rPr lang="en-US" sz="3600" b="1" dirty="0" err="1" smtClean="0">
                <a:solidFill>
                  <a:schemeClr val="tx1"/>
                </a:solidFill>
                <a:latin typeface="Arial Black" pitchFamily="34" charset="0"/>
              </a:rPr>
              <a:t>ou</a:t>
            </a:r>
            <a:r>
              <a:rPr lang="en-US" sz="3600" b="1" dirty="0" smtClean="0">
                <a:solidFill>
                  <a:schemeClr val="tx1"/>
                </a:solidFill>
                <a:latin typeface="Arial Black" pitchFamily="34" charset="0"/>
              </a:rPr>
              <a:t> en </a:t>
            </a:r>
            <a:r>
              <a:rPr lang="en-US" sz="3600" b="1" dirty="0" err="1" smtClean="0">
                <a:solidFill>
                  <a:schemeClr val="tx1"/>
                </a:solidFill>
                <a:latin typeface="Arial Black" pitchFamily="34" charset="0"/>
              </a:rPr>
              <a:t>combinaisons</a:t>
            </a:r>
            <a:r>
              <a:rPr lang="en-US" sz="3600" b="1" dirty="0" smtClean="0">
                <a:solidFill>
                  <a:schemeClr val="tx1"/>
                </a:solidFill>
                <a:latin typeface="Arial Black" pitchFamily="34" charset="0"/>
              </a:rPr>
              <a:t>. (ex: solutions</a:t>
            </a:r>
            <a:r>
              <a:rPr lang="en-US" sz="3600" b="1" dirty="0">
                <a:solidFill>
                  <a:schemeClr val="tx1"/>
                </a:solidFill>
                <a:latin typeface="Arial Black" pitchFamily="34" charset="0"/>
              </a:rPr>
              <a:t>, </a:t>
            </a:r>
            <a:r>
              <a:rPr lang="en-US" sz="3600" b="1" dirty="0" err="1">
                <a:solidFill>
                  <a:schemeClr val="tx1"/>
                </a:solidFill>
                <a:latin typeface="Arial Black" pitchFamily="34" charset="0"/>
              </a:rPr>
              <a:t>sirops</a:t>
            </a:r>
            <a:r>
              <a:rPr lang="en-US" sz="3600" b="1" dirty="0">
                <a:solidFill>
                  <a:schemeClr val="tx1"/>
                </a:solidFill>
                <a:latin typeface="Arial Black" pitchFamily="34" charset="0"/>
              </a:rPr>
              <a:t>, </a:t>
            </a:r>
            <a:r>
              <a:rPr lang="en-US" sz="3600" b="1" dirty="0" err="1" smtClean="0">
                <a:solidFill>
                  <a:schemeClr val="tx1"/>
                </a:solidFill>
                <a:latin typeface="Arial Black" pitchFamily="34" charset="0"/>
              </a:rPr>
              <a:t>pommades</a:t>
            </a:r>
            <a:r>
              <a:rPr lang="en-US" sz="3600" b="1" dirty="0" smtClean="0">
                <a:solidFill>
                  <a:schemeClr val="tx1"/>
                </a:solidFill>
                <a:latin typeface="Arial Black" pitchFamily="34" charset="0"/>
              </a:rPr>
              <a:t>, ….etc.).</a:t>
            </a:r>
            <a:r>
              <a:rPr lang="en-US" sz="3600" dirty="0" smtClean="0">
                <a:solidFill>
                  <a:schemeClr val="tx1"/>
                </a:solidFill>
                <a:latin typeface="Arial Black" pitchFamily="34" charset="0"/>
              </a:rPr>
              <a:t/>
            </a:r>
            <a:br>
              <a:rPr lang="en-US" sz="3600" dirty="0" smtClean="0">
                <a:solidFill>
                  <a:schemeClr val="tx1"/>
                </a:solidFill>
                <a:latin typeface="Arial Black" pitchFamily="34" charset="0"/>
              </a:rPr>
            </a:br>
            <a:r>
              <a:rPr lang="en-US" sz="4000" dirty="0" smtClean="0">
                <a:solidFill>
                  <a:schemeClr val="tx1"/>
                </a:solidFill>
              </a:rPr>
              <a:t> </a:t>
            </a:r>
            <a:endParaRPr lang="en-US" sz="4000" b="1" dirty="0">
              <a:solidFill>
                <a:schemeClr val="tx1"/>
              </a:solidFill>
            </a:endParaRPr>
          </a:p>
        </p:txBody>
      </p:sp>
      <p:pic>
        <p:nvPicPr>
          <p:cNvPr id="4098" name="Picture 2" descr="C:\Documents and Settings\ghg\Bureau\fa1aa11710.jpg"/>
          <p:cNvPicPr>
            <a:picLocks noChangeAspect="1" noChangeArrowheads="1"/>
          </p:cNvPicPr>
          <p:nvPr/>
        </p:nvPicPr>
        <p:blipFill>
          <a:blip r:embed="rId2" cstate="print"/>
          <a:srcRect/>
          <a:stretch>
            <a:fillRect/>
          </a:stretch>
        </p:blipFill>
        <p:spPr bwMode="auto">
          <a:xfrm>
            <a:off x="2071670" y="4857760"/>
            <a:ext cx="4929222" cy="1785950"/>
          </a:xfrm>
          <a:prstGeom prst="rect">
            <a:avLst/>
          </a:prstGeom>
          <a:noFill/>
        </p:spPr>
      </p:pic>
    </p:spTree>
    <p:extLst>
      <p:ext uri="{BB962C8B-B14F-4D97-AF65-F5344CB8AC3E}">
        <p14:creationId xmlns:p14="http://schemas.microsoft.com/office/powerpoint/2010/main" val="1426682476"/>
      </p:ext>
    </p:extLst>
  </p:cSld>
  <p:clrMapOvr>
    <a:masterClrMapping/>
  </p:clrMapOvr>
  <p:transition>
    <p:newsflash/>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14744" y="428604"/>
            <a:ext cx="5000660" cy="5072098"/>
          </a:xfrm>
          <a:ln w="76200">
            <a:solidFill>
              <a:srgbClr val="00B050"/>
            </a:solidFill>
          </a:ln>
        </p:spPr>
        <p:style>
          <a:lnRef idx="2">
            <a:schemeClr val="accent3"/>
          </a:lnRef>
          <a:fillRef idx="1">
            <a:schemeClr val="lt1"/>
          </a:fillRef>
          <a:effectRef idx="0">
            <a:schemeClr val="accent3"/>
          </a:effectRef>
          <a:fontRef idx="minor">
            <a:schemeClr val="dk1"/>
          </a:fontRef>
        </p:style>
        <p:txBody>
          <a:bodyPr>
            <a:normAutofit fontScale="90000"/>
          </a:bodyPr>
          <a:lstStyle/>
          <a:p>
            <a:r>
              <a:rPr lang="en-US" b="1" u="sng" dirty="0" smtClean="0">
                <a:solidFill>
                  <a:srgbClr val="FF0000"/>
                </a:solidFill>
                <a:latin typeface="Arial Black" pitchFamily="34" charset="0"/>
              </a:rPr>
              <a:t>B/ LA PHARMACIE GALÉNIQUE </a:t>
            </a:r>
            <a:r>
              <a:rPr lang="en-US" u="sng" dirty="0" smtClean="0">
                <a:solidFill>
                  <a:srgbClr val="FF0000"/>
                </a:solidFill>
                <a:latin typeface="Arial Black" pitchFamily="34" charset="0"/>
              </a:rPr>
              <a:t>: </a:t>
            </a:r>
            <a:br>
              <a:rPr lang="en-US" u="sng" dirty="0" smtClean="0">
                <a:solidFill>
                  <a:srgbClr val="FF0000"/>
                </a:solidFill>
                <a:latin typeface="Arial Black" pitchFamily="34" charset="0"/>
              </a:rPr>
            </a:br>
            <a:r>
              <a:rPr lang="en-US" u="sng" dirty="0" smtClean="0">
                <a:solidFill>
                  <a:srgbClr val="FF0000"/>
                </a:solidFill>
                <a:latin typeface="Arial Black" pitchFamily="34" charset="0"/>
              </a:rPr>
              <a:t>             </a:t>
            </a:r>
            <a:br>
              <a:rPr lang="en-US" u="sng" dirty="0" smtClean="0">
                <a:solidFill>
                  <a:srgbClr val="FF0000"/>
                </a:solidFill>
                <a:latin typeface="Arial Black" pitchFamily="34" charset="0"/>
              </a:rPr>
            </a:br>
            <a:r>
              <a:rPr lang="en-US" u="sng" dirty="0">
                <a:solidFill>
                  <a:srgbClr val="FF0000"/>
                </a:solidFill>
                <a:latin typeface="Arial Black" pitchFamily="34" charset="0"/>
              </a:rPr>
              <a:t> </a:t>
            </a:r>
            <a:r>
              <a:rPr lang="en-US" u="sng" dirty="0" err="1" smtClean="0">
                <a:solidFill>
                  <a:schemeClr val="tx1"/>
                </a:solidFill>
                <a:latin typeface="Arial Black" pitchFamily="34" charset="0"/>
              </a:rPr>
              <a:t>C’est</a:t>
            </a:r>
            <a:r>
              <a:rPr lang="en-US" u="sng" dirty="0" smtClean="0">
                <a:solidFill>
                  <a:schemeClr val="tx1"/>
                </a:solidFill>
                <a:latin typeface="Arial Black" pitchFamily="34" charset="0"/>
              </a:rPr>
              <a:t> </a:t>
            </a:r>
            <a:r>
              <a:rPr lang="en-US" u="sng" dirty="0" err="1" smtClean="0">
                <a:solidFill>
                  <a:schemeClr val="tx1"/>
                </a:solidFill>
                <a:latin typeface="Arial Black" pitchFamily="34" charset="0"/>
              </a:rPr>
              <a:t>l’é</a:t>
            </a:r>
            <a:r>
              <a:rPr lang="en-US" b="1" dirty="0" err="1" smtClean="0">
                <a:solidFill>
                  <a:schemeClr val="tx1"/>
                </a:solidFill>
                <a:latin typeface="Arial Black" pitchFamily="34" charset="0"/>
              </a:rPr>
              <a:t>tude</a:t>
            </a:r>
            <a:r>
              <a:rPr lang="en-US" b="1" dirty="0" smtClean="0">
                <a:solidFill>
                  <a:schemeClr val="tx1"/>
                </a:solidFill>
                <a:latin typeface="Arial Black" pitchFamily="34" charset="0"/>
              </a:rPr>
              <a:t> </a:t>
            </a:r>
            <a:r>
              <a:rPr lang="en-US" b="1" dirty="0">
                <a:solidFill>
                  <a:schemeClr val="tx1"/>
                </a:solidFill>
                <a:latin typeface="Arial Black" pitchFamily="34" charset="0"/>
              </a:rPr>
              <a:t>des modes </a:t>
            </a:r>
            <a:r>
              <a:rPr lang="en-US" b="1" dirty="0" smtClean="0">
                <a:solidFill>
                  <a:schemeClr val="tx1"/>
                </a:solidFill>
                <a:latin typeface="Arial Black" pitchFamily="34" charset="0"/>
              </a:rPr>
              <a:t>         de </a:t>
            </a:r>
            <a:r>
              <a:rPr lang="en-US" b="1" dirty="0" err="1" smtClean="0">
                <a:solidFill>
                  <a:schemeClr val="tx1"/>
                </a:solidFill>
                <a:latin typeface="Arial Black" pitchFamily="34" charset="0"/>
              </a:rPr>
              <a:t>préparation</a:t>
            </a:r>
            <a:r>
              <a:rPr lang="en-US" b="1" dirty="0" smtClean="0">
                <a:solidFill>
                  <a:schemeClr val="tx1"/>
                </a:solidFill>
                <a:latin typeface="Arial Black" pitchFamily="34" charset="0"/>
              </a:rPr>
              <a:t> et des </a:t>
            </a:r>
            <a:r>
              <a:rPr lang="en-US" b="1" dirty="0" err="1">
                <a:solidFill>
                  <a:schemeClr val="tx1"/>
                </a:solidFill>
                <a:latin typeface="Arial Black" pitchFamily="34" charset="0"/>
              </a:rPr>
              <a:t>formes</a:t>
            </a:r>
            <a:r>
              <a:rPr lang="en-US" b="1" dirty="0">
                <a:solidFill>
                  <a:schemeClr val="tx1"/>
                </a:solidFill>
                <a:latin typeface="Arial Black" pitchFamily="34" charset="0"/>
              </a:rPr>
              <a:t> sous </a:t>
            </a:r>
            <a:r>
              <a:rPr lang="en-US" b="1" dirty="0" err="1" smtClean="0">
                <a:solidFill>
                  <a:schemeClr val="tx1"/>
                </a:solidFill>
                <a:latin typeface="Arial Black" pitchFamily="34" charset="0"/>
              </a:rPr>
              <a:t>lesquelles</a:t>
            </a:r>
            <a:r>
              <a:rPr lang="en-US" b="1" dirty="0" smtClean="0">
                <a:solidFill>
                  <a:schemeClr val="tx1"/>
                </a:solidFill>
                <a:latin typeface="Arial Black" pitchFamily="34" charset="0"/>
              </a:rPr>
              <a:t>                   </a:t>
            </a:r>
            <a:r>
              <a:rPr lang="en-US" b="1" dirty="0">
                <a:solidFill>
                  <a:schemeClr val="tx1"/>
                </a:solidFill>
                <a:latin typeface="Arial Black" pitchFamily="34" charset="0"/>
              </a:rPr>
              <a:t>les </a:t>
            </a:r>
            <a:r>
              <a:rPr lang="en-US" b="1" dirty="0" err="1">
                <a:solidFill>
                  <a:schemeClr val="tx1"/>
                </a:solidFill>
                <a:latin typeface="Arial Black" pitchFamily="34" charset="0"/>
              </a:rPr>
              <a:t>médicaments</a:t>
            </a:r>
            <a:r>
              <a:rPr lang="en-US" b="1" dirty="0">
                <a:solidFill>
                  <a:schemeClr val="tx1"/>
                </a:solidFill>
                <a:latin typeface="Arial Black" pitchFamily="34" charset="0"/>
              </a:rPr>
              <a:t> </a:t>
            </a:r>
            <a:r>
              <a:rPr lang="en-US" b="1" dirty="0" err="1">
                <a:solidFill>
                  <a:schemeClr val="tx1"/>
                </a:solidFill>
                <a:latin typeface="Arial Black" pitchFamily="34" charset="0"/>
              </a:rPr>
              <a:t>sont</a:t>
            </a:r>
            <a:r>
              <a:rPr lang="en-US" b="1" dirty="0">
                <a:solidFill>
                  <a:schemeClr val="tx1"/>
                </a:solidFill>
                <a:latin typeface="Arial Black" pitchFamily="34" charset="0"/>
              </a:rPr>
              <a:t> </a:t>
            </a:r>
            <a:r>
              <a:rPr lang="en-US" b="1" dirty="0" err="1" smtClean="0">
                <a:solidFill>
                  <a:schemeClr val="tx1"/>
                </a:solidFill>
                <a:latin typeface="Arial Black" pitchFamily="34" charset="0"/>
              </a:rPr>
              <a:t>administrés</a:t>
            </a:r>
            <a:r>
              <a:rPr lang="en-US" b="1" dirty="0" smtClean="0">
                <a:solidFill>
                  <a:schemeClr val="tx1"/>
                </a:solidFill>
                <a:latin typeface="Arial Black" pitchFamily="34" charset="0"/>
              </a:rPr>
              <a:t> aux </a:t>
            </a:r>
            <a:r>
              <a:rPr lang="en-US" b="1" dirty="0" err="1" smtClean="0">
                <a:solidFill>
                  <a:schemeClr val="tx1"/>
                </a:solidFill>
                <a:latin typeface="Arial Black" pitchFamily="34" charset="0"/>
              </a:rPr>
              <a:t>malades</a:t>
            </a:r>
            <a:r>
              <a:rPr lang="en-US" b="1" dirty="0" smtClean="0">
                <a:solidFill>
                  <a:schemeClr val="tx1"/>
                </a:solidFill>
                <a:latin typeface="Arial Black" pitchFamily="34" charset="0"/>
              </a:rPr>
              <a:t>.</a:t>
            </a:r>
            <a:r>
              <a:rPr lang="en-US" b="1" dirty="0" smtClean="0">
                <a:solidFill>
                  <a:schemeClr val="tx1"/>
                </a:solidFill>
              </a:rPr>
              <a:t/>
            </a:r>
            <a:br>
              <a:rPr lang="en-US" b="1" dirty="0" smtClean="0">
                <a:solidFill>
                  <a:schemeClr val="tx1"/>
                </a:solidFill>
              </a:rPr>
            </a:br>
            <a:r>
              <a:rPr lang="en-US" b="1" dirty="0" smtClean="0">
                <a:solidFill>
                  <a:schemeClr val="tx1"/>
                </a:solidFill>
              </a:rPr>
              <a:t/>
            </a:r>
            <a:br>
              <a:rPr lang="en-US" b="1" dirty="0" smtClean="0">
                <a:solidFill>
                  <a:schemeClr val="tx1"/>
                </a:solidFill>
              </a:rPr>
            </a:br>
            <a:endParaRPr lang="en-US" b="1" dirty="0">
              <a:solidFill>
                <a:schemeClr val="tx1"/>
              </a:solidFill>
            </a:endParaRPr>
          </a:p>
        </p:txBody>
      </p:sp>
      <p:pic>
        <p:nvPicPr>
          <p:cNvPr id="5122" name="Picture 2" descr="C:\Documents and Settings\ghg\Bureau\9782224031428-pharmacie-galenique.jpg"/>
          <p:cNvPicPr>
            <a:picLocks noChangeAspect="1" noChangeArrowheads="1"/>
          </p:cNvPicPr>
          <p:nvPr/>
        </p:nvPicPr>
        <p:blipFill>
          <a:blip r:embed="rId2" cstate="print"/>
          <a:srcRect/>
          <a:stretch>
            <a:fillRect/>
          </a:stretch>
        </p:blipFill>
        <p:spPr bwMode="auto">
          <a:xfrm>
            <a:off x="357158" y="357166"/>
            <a:ext cx="3357586" cy="5214974"/>
          </a:xfrm>
          <a:prstGeom prst="rect">
            <a:avLst/>
          </a:prstGeom>
          <a:noFill/>
        </p:spPr>
      </p:pic>
    </p:spTree>
    <p:extLst>
      <p:ext uri="{BB962C8B-B14F-4D97-AF65-F5344CB8AC3E}">
        <p14:creationId xmlns:p14="http://schemas.microsoft.com/office/powerpoint/2010/main" val="645080093"/>
      </p:ext>
    </p:extLst>
  </p:cSld>
  <p:clrMapOvr>
    <a:masterClrMapping/>
  </p:clrMapOvr>
  <p:transition>
    <p:newsfla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16632"/>
            <a:ext cx="8640960" cy="6610746"/>
          </a:xfrm>
        </p:spPr>
        <p:txBody>
          <a:bodyPr>
            <a:normAutofit fontScale="90000"/>
          </a:bodyPr>
          <a:lstStyle/>
          <a:p>
            <a:r>
              <a:rPr lang="fr-FR" dirty="0" smtClean="0"/>
              <a:t> </a:t>
            </a:r>
            <a:r>
              <a:rPr lang="fr-FR" dirty="0" smtClean="0">
                <a:solidFill>
                  <a:schemeClr val="tx1"/>
                </a:solidFill>
                <a:latin typeface="Arial Black" pitchFamily="34" charset="0"/>
              </a:rPr>
              <a:t>Pour que </a:t>
            </a:r>
            <a:r>
              <a:rPr lang="fr-FR" dirty="0" smtClean="0">
                <a:solidFill>
                  <a:srgbClr val="FF0000"/>
                </a:solidFill>
                <a:latin typeface="Arial Black" pitchFamily="34" charset="0"/>
              </a:rPr>
              <a:t>le psychologue clinicien </a:t>
            </a:r>
            <a:r>
              <a:rPr lang="fr-FR" dirty="0" smtClean="0">
                <a:solidFill>
                  <a:schemeClr val="tx1"/>
                </a:solidFill>
                <a:latin typeface="Arial Black" pitchFamily="34" charset="0"/>
              </a:rPr>
              <a:t>puisse travailler efficacement, il faut qu’il soit formé parfaitement sur deux volets principaux : </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1- </a:t>
            </a:r>
            <a:r>
              <a:rPr lang="fr-FR" dirty="0" smtClean="0">
                <a:solidFill>
                  <a:srgbClr val="7030A0"/>
                </a:solidFill>
                <a:latin typeface="Arial Black" pitchFamily="34" charset="0"/>
              </a:rPr>
              <a:t>Une connaissance théorico-pratique sur </a:t>
            </a:r>
            <a:br>
              <a:rPr lang="fr-FR" dirty="0" smtClean="0">
                <a:solidFill>
                  <a:srgbClr val="7030A0"/>
                </a:solidFill>
                <a:latin typeface="Arial Black" pitchFamily="34" charset="0"/>
              </a:rPr>
            </a:br>
            <a:r>
              <a:rPr lang="fr-FR" dirty="0">
                <a:solidFill>
                  <a:srgbClr val="7030A0"/>
                </a:solidFill>
                <a:latin typeface="Arial Black" pitchFamily="34" charset="0"/>
              </a:rPr>
              <a:t> </a:t>
            </a:r>
            <a:r>
              <a:rPr lang="fr-FR" dirty="0" smtClean="0">
                <a:solidFill>
                  <a:srgbClr val="7030A0"/>
                </a:solidFill>
                <a:latin typeface="Arial Black" pitchFamily="34" charset="0"/>
              </a:rPr>
              <a:t>   les thérapies cognitives et </a:t>
            </a:r>
            <a:br>
              <a:rPr lang="fr-FR" dirty="0" smtClean="0">
                <a:solidFill>
                  <a:srgbClr val="7030A0"/>
                </a:solidFill>
                <a:latin typeface="Arial Black" pitchFamily="34" charset="0"/>
              </a:rPr>
            </a:br>
            <a:r>
              <a:rPr lang="fr-FR" dirty="0">
                <a:solidFill>
                  <a:srgbClr val="7030A0"/>
                </a:solidFill>
                <a:latin typeface="Arial Black" pitchFamily="34" charset="0"/>
              </a:rPr>
              <a:t> </a:t>
            </a:r>
            <a:r>
              <a:rPr lang="fr-FR" dirty="0" smtClean="0">
                <a:solidFill>
                  <a:srgbClr val="7030A0"/>
                </a:solidFill>
                <a:latin typeface="Arial Black" pitchFamily="34" charset="0"/>
              </a:rPr>
              <a:t>   comportementales, la thérapies </a:t>
            </a:r>
            <a:br>
              <a:rPr lang="fr-FR" dirty="0" smtClean="0">
                <a:solidFill>
                  <a:srgbClr val="7030A0"/>
                </a:solidFill>
                <a:latin typeface="Arial Black" pitchFamily="34" charset="0"/>
              </a:rPr>
            </a:br>
            <a:r>
              <a:rPr lang="fr-FR" dirty="0">
                <a:solidFill>
                  <a:srgbClr val="7030A0"/>
                </a:solidFill>
                <a:latin typeface="Arial Black" pitchFamily="34" charset="0"/>
              </a:rPr>
              <a:t> </a:t>
            </a:r>
            <a:r>
              <a:rPr lang="fr-FR" dirty="0" smtClean="0">
                <a:solidFill>
                  <a:srgbClr val="7030A0"/>
                </a:solidFill>
                <a:latin typeface="Arial Black" pitchFamily="34" charset="0"/>
              </a:rPr>
              <a:t>   Interpersonnelles, la thérapie systémique, </a:t>
            </a:r>
            <a:br>
              <a:rPr lang="fr-FR" dirty="0" smtClean="0">
                <a:solidFill>
                  <a:srgbClr val="7030A0"/>
                </a:solidFill>
                <a:latin typeface="Arial Black" pitchFamily="34" charset="0"/>
              </a:rPr>
            </a:br>
            <a:r>
              <a:rPr lang="fr-FR" dirty="0">
                <a:solidFill>
                  <a:srgbClr val="7030A0"/>
                </a:solidFill>
                <a:latin typeface="Arial Black" pitchFamily="34" charset="0"/>
              </a:rPr>
              <a:t> </a:t>
            </a:r>
            <a:r>
              <a:rPr lang="fr-FR" dirty="0" smtClean="0">
                <a:solidFill>
                  <a:srgbClr val="7030A0"/>
                </a:solidFill>
                <a:latin typeface="Arial Black" pitchFamily="34" charset="0"/>
              </a:rPr>
              <a:t>   les thérapies de médiation, le </a:t>
            </a:r>
            <a:br>
              <a:rPr lang="fr-FR" dirty="0" smtClean="0">
                <a:solidFill>
                  <a:srgbClr val="7030A0"/>
                </a:solidFill>
                <a:latin typeface="Arial Black" pitchFamily="34" charset="0"/>
              </a:rPr>
            </a:br>
            <a:r>
              <a:rPr lang="fr-FR" dirty="0">
                <a:solidFill>
                  <a:srgbClr val="7030A0"/>
                </a:solidFill>
                <a:latin typeface="Arial Black" pitchFamily="34" charset="0"/>
              </a:rPr>
              <a:t> </a:t>
            </a:r>
            <a:r>
              <a:rPr lang="fr-FR" dirty="0" smtClean="0">
                <a:solidFill>
                  <a:srgbClr val="7030A0"/>
                </a:solidFill>
                <a:latin typeface="Arial Black" pitchFamily="34" charset="0"/>
              </a:rPr>
              <a:t>   neurobiofeedback...etc.</a:t>
            </a:r>
            <a:br>
              <a:rPr lang="fr-FR" dirty="0" smtClean="0">
                <a:solidFill>
                  <a:srgbClr val="7030A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smtClean="0">
                <a:solidFill>
                  <a:schemeClr val="tx1"/>
                </a:solidFill>
                <a:latin typeface="Arial Black" pitchFamily="34" charset="0"/>
              </a:rPr>
              <a:t>2-</a:t>
            </a:r>
            <a:r>
              <a:rPr lang="fr-FR" dirty="0" smtClean="0">
                <a:solidFill>
                  <a:srgbClr val="FF0000"/>
                </a:solidFill>
                <a:latin typeface="Arial Black" pitchFamily="34" charset="0"/>
              </a:rPr>
              <a:t> </a:t>
            </a:r>
            <a:r>
              <a:rPr lang="fr-FR" dirty="0" smtClean="0">
                <a:solidFill>
                  <a:srgbClr val="0070C0"/>
                </a:solidFill>
                <a:latin typeface="Arial Black" pitchFamily="34" charset="0"/>
              </a:rPr>
              <a:t>Une formation de qualité sur les </a:t>
            </a:r>
            <a:br>
              <a:rPr lang="fr-FR" dirty="0" smtClean="0">
                <a:solidFill>
                  <a:srgbClr val="0070C0"/>
                </a:solidFill>
                <a:latin typeface="Arial Black" pitchFamily="34" charset="0"/>
              </a:rPr>
            </a:br>
            <a:r>
              <a:rPr lang="fr-FR" dirty="0">
                <a:solidFill>
                  <a:srgbClr val="0070C0"/>
                </a:solidFill>
                <a:latin typeface="Arial Black" pitchFamily="34" charset="0"/>
              </a:rPr>
              <a:t> </a:t>
            </a:r>
            <a:r>
              <a:rPr lang="fr-FR" dirty="0" smtClean="0">
                <a:solidFill>
                  <a:srgbClr val="0070C0"/>
                </a:solidFill>
                <a:latin typeface="Arial Black" pitchFamily="34" charset="0"/>
              </a:rPr>
              <a:t>   indications et les contre-indications des </a:t>
            </a:r>
            <a:br>
              <a:rPr lang="fr-FR" dirty="0" smtClean="0">
                <a:solidFill>
                  <a:srgbClr val="0070C0"/>
                </a:solidFill>
                <a:latin typeface="Arial Black" pitchFamily="34" charset="0"/>
              </a:rPr>
            </a:br>
            <a:r>
              <a:rPr lang="fr-FR" dirty="0">
                <a:solidFill>
                  <a:srgbClr val="0070C0"/>
                </a:solidFill>
                <a:latin typeface="Arial Black" pitchFamily="34" charset="0"/>
              </a:rPr>
              <a:t> </a:t>
            </a:r>
            <a:r>
              <a:rPr lang="fr-FR" dirty="0" smtClean="0">
                <a:solidFill>
                  <a:srgbClr val="0070C0"/>
                </a:solidFill>
                <a:latin typeface="Arial Black" pitchFamily="34" charset="0"/>
              </a:rPr>
              <a:t>   médicaments psychotropes destinés aux </a:t>
            </a:r>
            <a:br>
              <a:rPr lang="fr-FR" dirty="0" smtClean="0">
                <a:solidFill>
                  <a:srgbClr val="0070C0"/>
                </a:solidFill>
                <a:latin typeface="Arial Black" pitchFamily="34" charset="0"/>
              </a:rPr>
            </a:br>
            <a:r>
              <a:rPr lang="fr-FR" dirty="0">
                <a:solidFill>
                  <a:srgbClr val="0070C0"/>
                </a:solidFill>
                <a:latin typeface="Arial Black" pitchFamily="34" charset="0"/>
              </a:rPr>
              <a:t> </a:t>
            </a:r>
            <a:r>
              <a:rPr lang="fr-FR" dirty="0" smtClean="0">
                <a:solidFill>
                  <a:srgbClr val="0070C0"/>
                </a:solidFill>
                <a:latin typeface="Arial Black" pitchFamily="34" charset="0"/>
              </a:rPr>
              <a:t>   malades mentaux. </a:t>
            </a:r>
            <a:endParaRPr lang="fr-FR" dirty="0">
              <a:solidFill>
                <a:srgbClr val="0070C0"/>
              </a:solidFill>
              <a:latin typeface="Arial Black" pitchFamily="34" charset="0"/>
            </a:endParaRPr>
          </a:p>
        </p:txBody>
      </p:sp>
    </p:spTree>
    <p:extLst>
      <p:ext uri="{BB962C8B-B14F-4D97-AF65-F5344CB8AC3E}">
        <p14:creationId xmlns:p14="http://schemas.microsoft.com/office/powerpoint/2010/main" val="4114246380"/>
      </p:ext>
    </p:extLst>
  </p:cSld>
  <p:clrMapOvr>
    <a:masterClrMapping/>
  </p:clrMapOvr>
  <p:transition>
    <p:newsflash/>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35896" y="303999"/>
            <a:ext cx="5145246" cy="6369072"/>
          </a:xfrm>
          <a:ln w="76200">
            <a:solidFill>
              <a:srgbClr val="00B050"/>
            </a:solidFill>
          </a:ln>
        </p:spPr>
        <p:style>
          <a:lnRef idx="2">
            <a:schemeClr val="accent3"/>
          </a:lnRef>
          <a:fillRef idx="1">
            <a:schemeClr val="lt1"/>
          </a:fillRef>
          <a:effectRef idx="0">
            <a:schemeClr val="accent3"/>
          </a:effectRef>
          <a:fontRef idx="minor">
            <a:schemeClr val="dk1"/>
          </a:fontRef>
        </p:style>
        <p:txBody>
          <a:bodyPr>
            <a:normAutofit/>
          </a:bodyPr>
          <a:lstStyle/>
          <a:p>
            <a:pPr algn="ctr"/>
            <a:r>
              <a:rPr lang="en-US" sz="2800" b="1" u="sng" dirty="0">
                <a:solidFill>
                  <a:srgbClr val="FF0000"/>
                </a:solidFill>
                <a:latin typeface="Arial Black" pitchFamily="34" charset="0"/>
              </a:rPr>
              <a:t>C</a:t>
            </a:r>
            <a:r>
              <a:rPr lang="en-US" sz="2800" b="1" u="sng" dirty="0" smtClean="0">
                <a:solidFill>
                  <a:srgbClr val="FF0000"/>
                </a:solidFill>
                <a:latin typeface="Arial Black" pitchFamily="34" charset="0"/>
              </a:rPr>
              <a:t>/ La PARAPHARMACIE </a:t>
            </a:r>
            <a:r>
              <a:rPr lang="en-US" sz="2800" b="1" dirty="0" smtClean="0">
                <a:solidFill>
                  <a:srgbClr val="FF0000"/>
                </a:solidFill>
                <a:latin typeface="Arial Black" pitchFamily="34" charset="0"/>
              </a:rPr>
              <a:t>: </a:t>
            </a:r>
            <a:r>
              <a:rPr lang="en-US" sz="2800" b="1" dirty="0" smtClean="0">
                <a:solidFill>
                  <a:schemeClr val="tx1"/>
                </a:solidFill>
                <a:latin typeface="Arial Black" pitchFamily="34" charset="0"/>
              </a:rPr>
              <a:t>Ensemble </a:t>
            </a:r>
            <a:r>
              <a:rPr lang="en-US" sz="2800" b="1" dirty="0">
                <a:solidFill>
                  <a:schemeClr val="tx1"/>
                </a:solidFill>
                <a:latin typeface="Arial Black" pitchFamily="34" charset="0"/>
              </a:rPr>
              <a:t>des articles </a:t>
            </a:r>
            <a:r>
              <a:rPr lang="en-US" sz="2800" b="1" dirty="0" err="1">
                <a:solidFill>
                  <a:schemeClr val="tx1"/>
                </a:solidFill>
                <a:latin typeface="Arial Black" pitchFamily="34" charset="0"/>
              </a:rPr>
              <a:t>vendus</a:t>
            </a:r>
            <a:r>
              <a:rPr lang="en-US" sz="2800" b="1" dirty="0">
                <a:solidFill>
                  <a:schemeClr val="tx1"/>
                </a:solidFill>
                <a:latin typeface="Arial Black" pitchFamily="34" charset="0"/>
              </a:rPr>
              <a:t> en </a:t>
            </a:r>
            <a:r>
              <a:rPr lang="en-US" sz="2800" b="1" dirty="0" err="1">
                <a:solidFill>
                  <a:schemeClr val="tx1"/>
                </a:solidFill>
                <a:latin typeface="Arial Black" pitchFamily="34" charset="0"/>
              </a:rPr>
              <a:t>pharmacie</a:t>
            </a:r>
            <a:r>
              <a:rPr lang="en-US" sz="2800" b="1" dirty="0">
                <a:solidFill>
                  <a:schemeClr val="tx1"/>
                </a:solidFill>
                <a:latin typeface="Arial Black" pitchFamily="34" charset="0"/>
              </a:rPr>
              <a:t> </a:t>
            </a:r>
            <a:r>
              <a:rPr lang="en-US" sz="2800" b="1" dirty="0" smtClean="0">
                <a:solidFill>
                  <a:schemeClr val="tx1"/>
                </a:solidFill>
                <a:latin typeface="Arial Black" pitchFamily="34" charset="0"/>
              </a:rPr>
              <a:t>       à </a:t>
            </a:r>
            <a:r>
              <a:rPr lang="en-US" sz="2800" b="1" dirty="0" err="1">
                <a:solidFill>
                  <a:schemeClr val="tx1"/>
                </a:solidFill>
                <a:latin typeface="Arial Black" pitchFamily="34" charset="0"/>
              </a:rPr>
              <a:t>l'exclusion</a:t>
            </a:r>
            <a:r>
              <a:rPr lang="en-US" sz="2800" b="1" dirty="0">
                <a:solidFill>
                  <a:schemeClr val="tx1"/>
                </a:solidFill>
                <a:latin typeface="Arial Black" pitchFamily="34" charset="0"/>
              </a:rPr>
              <a:t> des </a:t>
            </a:r>
            <a:r>
              <a:rPr lang="en-US" sz="2800" b="1" dirty="0" err="1">
                <a:solidFill>
                  <a:schemeClr val="tx1"/>
                </a:solidFill>
                <a:latin typeface="Arial Black" pitchFamily="34" charset="0"/>
              </a:rPr>
              <a:t>médicaments</a:t>
            </a:r>
            <a:r>
              <a:rPr lang="en-US" sz="2800" b="1" dirty="0">
                <a:solidFill>
                  <a:schemeClr val="tx1"/>
                </a:solidFill>
                <a:latin typeface="Arial Black" pitchFamily="34" charset="0"/>
              </a:rPr>
              <a:t> et des </a:t>
            </a:r>
            <a:r>
              <a:rPr lang="en-US" sz="2800" b="1" dirty="0" err="1">
                <a:solidFill>
                  <a:schemeClr val="tx1"/>
                </a:solidFill>
                <a:latin typeface="Arial Black" pitchFamily="34" charset="0"/>
              </a:rPr>
              <a:t>autres</a:t>
            </a:r>
            <a:r>
              <a:rPr lang="en-US" sz="2800" b="1" dirty="0">
                <a:solidFill>
                  <a:schemeClr val="tx1"/>
                </a:solidFill>
                <a:latin typeface="Arial Black" pitchFamily="34" charset="0"/>
              </a:rPr>
              <a:t> </a:t>
            </a:r>
            <a:r>
              <a:rPr lang="en-US" sz="2800" b="1" dirty="0" err="1">
                <a:solidFill>
                  <a:schemeClr val="tx1"/>
                </a:solidFill>
                <a:latin typeface="Arial Black" pitchFamily="34" charset="0"/>
              </a:rPr>
              <a:t>produits</a:t>
            </a:r>
            <a:r>
              <a:rPr lang="en-US" sz="2800" b="1" dirty="0">
                <a:solidFill>
                  <a:schemeClr val="tx1"/>
                </a:solidFill>
                <a:latin typeface="Arial Black" pitchFamily="34" charset="0"/>
              </a:rPr>
              <a:t> </a:t>
            </a:r>
            <a:r>
              <a:rPr lang="en-US" sz="2800" b="1" dirty="0" err="1">
                <a:solidFill>
                  <a:schemeClr val="tx1"/>
                </a:solidFill>
                <a:latin typeface="Arial Black" pitchFamily="34" charset="0"/>
              </a:rPr>
              <a:t>spécifiquement</a:t>
            </a:r>
            <a:r>
              <a:rPr lang="en-US" sz="2800" b="1" dirty="0">
                <a:solidFill>
                  <a:schemeClr val="tx1"/>
                </a:solidFill>
                <a:latin typeface="Arial Black" pitchFamily="34" charset="0"/>
              </a:rPr>
              <a:t> </a:t>
            </a:r>
            <a:r>
              <a:rPr lang="en-US" sz="2800" b="1" dirty="0" smtClean="0">
                <a:solidFill>
                  <a:schemeClr val="tx1"/>
                </a:solidFill>
                <a:latin typeface="Arial Black" pitchFamily="34" charset="0"/>
              </a:rPr>
              <a:t>du </a:t>
            </a:r>
            <a:r>
              <a:rPr lang="en-US" sz="2800" b="1" dirty="0" err="1">
                <a:solidFill>
                  <a:schemeClr val="tx1"/>
                </a:solidFill>
                <a:latin typeface="Arial Black" pitchFamily="34" charset="0"/>
              </a:rPr>
              <a:t>ressort</a:t>
            </a:r>
            <a:r>
              <a:rPr lang="en-US" sz="2800" b="1" dirty="0">
                <a:solidFill>
                  <a:schemeClr val="tx1"/>
                </a:solidFill>
                <a:latin typeface="Arial Black" pitchFamily="34" charset="0"/>
              </a:rPr>
              <a:t> du </a:t>
            </a:r>
            <a:r>
              <a:rPr lang="en-US" sz="2800" b="1" dirty="0" err="1" smtClean="0">
                <a:solidFill>
                  <a:schemeClr val="tx1"/>
                </a:solidFill>
                <a:latin typeface="Arial Black" pitchFamily="34" charset="0"/>
              </a:rPr>
              <a:t>pharmacien</a:t>
            </a:r>
            <a:r>
              <a:rPr lang="en-US" sz="2800" b="1" dirty="0" smtClean="0">
                <a:solidFill>
                  <a:schemeClr val="tx1"/>
                </a:solidFill>
                <a:latin typeface="Arial Black" pitchFamily="34" charset="0"/>
              </a:rPr>
              <a:t> : (ex: maquillage,</a:t>
            </a:r>
            <a:r>
              <a:rPr lang="en-US" sz="2800" b="1" i="1" dirty="0" smtClean="0">
                <a:solidFill>
                  <a:schemeClr val="tx1"/>
                </a:solidFill>
                <a:latin typeface="Arial Black" pitchFamily="34" charset="0"/>
              </a:rPr>
              <a:t> crème </a:t>
            </a:r>
            <a:r>
              <a:rPr lang="en-US" sz="2800" b="1" i="1" dirty="0" err="1" smtClean="0">
                <a:solidFill>
                  <a:schemeClr val="tx1"/>
                </a:solidFill>
                <a:latin typeface="Arial Black" pitchFamily="34" charset="0"/>
              </a:rPr>
              <a:t>solaire</a:t>
            </a:r>
            <a:r>
              <a:rPr lang="en-US" sz="2800" b="1" i="1" dirty="0" smtClean="0">
                <a:solidFill>
                  <a:schemeClr val="tx1"/>
                </a:solidFill>
                <a:latin typeface="Arial Black" pitchFamily="34" charset="0"/>
              </a:rPr>
              <a:t>, </a:t>
            </a:r>
            <a:r>
              <a:rPr lang="en-US" sz="2800" b="1" i="1" dirty="0">
                <a:solidFill>
                  <a:schemeClr val="tx1"/>
                </a:solidFill>
                <a:latin typeface="Arial Black" pitchFamily="34" charset="0"/>
              </a:rPr>
              <a:t>purées </a:t>
            </a:r>
            <a:r>
              <a:rPr lang="en-US" sz="2800" b="1" i="1" dirty="0" err="1">
                <a:solidFill>
                  <a:schemeClr val="tx1"/>
                </a:solidFill>
                <a:latin typeface="Arial Black" pitchFamily="34" charset="0"/>
              </a:rPr>
              <a:t>amaigrissantes</a:t>
            </a:r>
            <a:r>
              <a:rPr lang="en-US" sz="2800" b="1" i="1" dirty="0">
                <a:solidFill>
                  <a:schemeClr val="tx1"/>
                </a:solidFill>
                <a:latin typeface="Arial Black" pitchFamily="34" charset="0"/>
              </a:rPr>
              <a:t>, </a:t>
            </a:r>
            <a:r>
              <a:rPr lang="en-US" sz="2800" b="1" i="1" dirty="0" smtClean="0">
                <a:solidFill>
                  <a:schemeClr val="tx1"/>
                </a:solidFill>
                <a:latin typeface="Arial Black" pitchFamily="34" charset="0"/>
              </a:rPr>
              <a:t/>
            </a:r>
            <a:br>
              <a:rPr lang="en-US" sz="2800" b="1" i="1" dirty="0" smtClean="0">
                <a:solidFill>
                  <a:schemeClr val="tx1"/>
                </a:solidFill>
                <a:latin typeface="Arial Black" pitchFamily="34" charset="0"/>
              </a:rPr>
            </a:br>
            <a:r>
              <a:rPr lang="en-US" sz="2800" b="1" i="1" dirty="0" err="1" smtClean="0">
                <a:solidFill>
                  <a:schemeClr val="tx1"/>
                </a:solidFill>
                <a:latin typeface="Arial Black" pitchFamily="34" charset="0"/>
              </a:rPr>
              <a:t>pèse-personne</a:t>
            </a:r>
            <a:r>
              <a:rPr lang="en-US" sz="2800" b="1" i="1" dirty="0" smtClean="0">
                <a:solidFill>
                  <a:schemeClr val="tx1"/>
                </a:solidFill>
                <a:latin typeface="Arial Black" pitchFamily="34" charset="0"/>
              </a:rPr>
              <a:t>… etc .</a:t>
            </a:r>
            <a:endParaRPr lang="en-US" sz="2800" b="1" dirty="0">
              <a:solidFill>
                <a:schemeClr val="tx1"/>
              </a:solidFill>
              <a:latin typeface="Arial Black" pitchFamily="34" charset="0"/>
            </a:endParaRPr>
          </a:p>
        </p:txBody>
      </p:sp>
      <p:pic>
        <p:nvPicPr>
          <p:cNvPr id="6146" name="Picture 2" descr="C:\Documents and Settings\ghg\Bureau\475x291c_tanguy-cosmetiques-3.jpg"/>
          <p:cNvPicPr>
            <a:picLocks noChangeAspect="1" noChangeArrowheads="1"/>
          </p:cNvPicPr>
          <p:nvPr/>
        </p:nvPicPr>
        <p:blipFill>
          <a:blip r:embed="rId2" cstate="print"/>
          <a:srcRect/>
          <a:stretch>
            <a:fillRect/>
          </a:stretch>
        </p:blipFill>
        <p:spPr bwMode="auto">
          <a:xfrm rot="20851801">
            <a:off x="377043" y="1277805"/>
            <a:ext cx="3796821" cy="4421461"/>
          </a:xfrm>
          <a:prstGeom prst="rect">
            <a:avLst/>
          </a:prstGeom>
          <a:noFill/>
          <a:ln w="76200">
            <a:solidFill>
              <a:srgbClr val="FF0000"/>
            </a:solidFill>
          </a:ln>
          <a:scene3d>
            <a:camera prst="perspectiveContrastingRightFacing"/>
            <a:lightRig rig="threePt" dir="t"/>
          </a:scene3d>
        </p:spPr>
      </p:pic>
    </p:spTree>
    <p:extLst>
      <p:ext uri="{BB962C8B-B14F-4D97-AF65-F5344CB8AC3E}">
        <p14:creationId xmlns:p14="http://schemas.microsoft.com/office/powerpoint/2010/main" val="327806498"/>
      </p:ext>
    </p:extLst>
  </p:cSld>
  <p:clrMapOvr>
    <a:masterClrMapping/>
  </p:clrMapOvr>
  <p:transition>
    <p:newsflash/>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060848"/>
            <a:ext cx="8640960" cy="2304256"/>
          </a:xfrm>
          <a:scene3d>
            <a:camera prst="isometricOffAxis1Right"/>
            <a:lightRig rig="threePt" dir="t"/>
          </a:scene3d>
        </p:spPr>
        <p:style>
          <a:lnRef idx="3">
            <a:schemeClr val="lt1"/>
          </a:lnRef>
          <a:fillRef idx="1">
            <a:schemeClr val="accent3"/>
          </a:fillRef>
          <a:effectRef idx="1">
            <a:schemeClr val="accent3"/>
          </a:effectRef>
          <a:fontRef idx="minor">
            <a:schemeClr val="lt1"/>
          </a:fontRef>
        </p:style>
        <p:txBody>
          <a:bodyPr>
            <a:normAutofit fontScale="90000"/>
          </a:bodyPr>
          <a:lstStyle/>
          <a:p>
            <a:pPr algn="ctr"/>
            <a:r>
              <a:rPr lang="fr-FR" dirty="0" smtClean="0"/>
              <a:t> </a:t>
            </a:r>
            <a:br>
              <a:rPr lang="fr-FR" dirty="0" smtClean="0"/>
            </a:br>
            <a:r>
              <a:rPr lang="fr-FR" dirty="0"/>
              <a:t/>
            </a:r>
            <a:br>
              <a:rPr lang="fr-FR" dirty="0"/>
            </a:br>
            <a:r>
              <a:rPr lang="fr-FR" dirty="0" smtClean="0"/>
              <a:t/>
            </a:r>
            <a:br>
              <a:rPr lang="fr-FR" dirty="0" smtClean="0"/>
            </a:br>
            <a:r>
              <a:rPr lang="fr-FR" dirty="0"/>
              <a:t/>
            </a:r>
            <a:br>
              <a:rPr lang="fr-FR" dirty="0"/>
            </a:br>
            <a:r>
              <a:rPr lang="fr-FR" dirty="0" smtClean="0"/>
              <a:t/>
            </a:r>
            <a:br>
              <a:rPr lang="fr-FR" dirty="0" smtClean="0"/>
            </a:br>
            <a:r>
              <a:rPr lang="fr-FR" dirty="0" smtClean="0"/>
              <a:t/>
            </a:r>
            <a:br>
              <a:rPr lang="fr-FR" dirty="0" smtClean="0"/>
            </a:br>
            <a:r>
              <a:rPr lang="fr-FR" dirty="0"/>
              <a:t/>
            </a:r>
            <a:br>
              <a:rPr lang="fr-FR" dirty="0"/>
            </a:br>
            <a:r>
              <a:rPr lang="fr-FR" dirty="0"/>
              <a:t/>
            </a:r>
            <a:br>
              <a:rPr lang="fr-FR" dirty="0"/>
            </a:br>
            <a:r>
              <a:rPr lang="fr-FR" dirty="0" smtClean="0"/>
              <a:t/>
            </a:r>
            <a:br>
              <a:rPr lang="fr-FR" dirty="0" smtClean="0"/>
            </a:br>
            <a:r>
              <a:rPr lang="fr-FR" sz="4400" dirty="0"/>
              <a:t/>
            </a:r>
            <a:br>
              <a:rPr lang="fr-FR" sz="4400" dirty="0"/>
            </a:br>
            <a:r>
              <a:rPr lang="fr-FR" sz="4400" dirty="0" smtClean="0"/>
              <a:t/>
            </a:r>
            <a:br>
              <a:rPr lang="fr-FR" sz="4400" dirty="0" smtClean="0"/>
            </a:br>
            <a:r>
              <a:rPr lang="fr-FR" sz="4400" dirty="0">
                <a:latin typeface="Arial Black" pitchFamily="34" charset="0"/>
              </a:rPr>
              <a:t/>
            </a:r>
            <a:br>
              <a:rPr lang="fr-FR" sz="4400" dirty="0">
                <a:latin typeface="Arial Black" pitchFamily="34" charset="0"/>
              </a:rPr>
            </a:br>
            <a:r>
              <a:rPr lang="fr-FR" sz="4400" dirty="0" smtClean="0">
                <a:latin typeface="Arial Black" pitchFamily="34" charset="0"/>
              </a:rPr>
              <a:t>IV- </a:t>
            </a:r>
            <a:r>
              <a:rPr lang="fr-FR" sz="4400" b="1" dirty="0" smtClean="0">
                <a:solidFill>
                  <a:schemeClr val="bg1"/>
                </a:solidFill>
                <a:latin typeface="Arial Black" pitchFamily="34" charset="0"/>
              </a:rPr>
              <a:t>QU’EST-CE QUE LA PHARMACOLOGIE ?</a:t>
            </a:r>
            <a:r>
              <a:rPr lang="fr-FR" sz="4400" b="1" dirty="0">
                <a:solidFill>
                  <a:schemeClr val="bg1"/>
                </a:solidFill>
                <a:latin typeface="Arial Black" pitchFamily="34" charset="0"/>
              </a:rPr>
              <a:t/>
            </a:r>
            <a:br>
              <a:rPr lang="fr-FR" sz="4400" b="1" dirty="0">
                <a:solidFill>
                  <a:schemeClr val="bg1"/>
                </a:solidFill>
                <a:latin typeface="Arial Black" pitchFamily="34" charset="0"/>
              </a:rPr>
            </a:br>
            <a:endParaRPr lang="fr-FR" sz="4400" b="1" dirty="0">
              <a:solidFill>
                <a:schemeClr val="bg1"/>
              </a:solidFill>
              <a:latin typeface="Arial Black" pitchFamily="34" charset="0"/>
            </a:endParaRPr>
          </a:p>
        </p:txBody>
      </p:sp>
    </p:spTree>
    <p:extLst>
      <p:ext uri="{BB962C8B-B14F-4D97-AF65-F5344CB8AC3E}">
        <p14:creationId xmlns:p14="http://schemas.microsoft.com/office/powerpoint/2010/main" val="437980244"/>
      </p:ext>
    </p:extLst>
  </p:cSld>
  <p:clrMapOvr>
    <a:masterClrMapping/>
  </p:clrMapOvr>
  <p:transition>
    <p:newsfla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357166"/>
            <a:ext cx="8391306" cy="6309420"/>
          </a:xfrm>
          <a:prstGeom prst="rect">
            <a:avLst/>
          </a:prstGeom>
        </p:spPr>
        <p:txBody>
          <a:bodyPr wrap="square">
            <a:spAutoFit/>
          </a:bodyPr>
          <a:lstStyle/>
          <a:p>
            <a:r>
              <a:rPr lang="fr-FR" sz="3600" b="1" u="sng" dirty="0" smtClean="0">
                <a:solidFill>
                  <a:srgbClr val="FF0000"/>
                </a:solidFill>
                <a:latin typeface="Arial Black" pitchFamily="34" charset="0"/>
              </a:rPr>
              <a:t>LA</a:t>
            </a:r>
            <a:r>
              <a:rPr lang="fr-FR" sz="3600" b="1" dirty="0" smtClean="0">
                <a:solidFill>
                  <a:srgbClr val="FF0000"/>
                </a:solidFill>
                <a:latin typeface="Arial Black" pitchFamily="34" charset="0"/>
              </a:rPr>
              <a:t> </a:t>
            </a:r>
            <a:r>
              <a:rPr lang="fr-FR" sz="3600" b="1" u="sng" dirty="0" smtClean="0">
                <a:solidFill>
                  <a:srgbClr val="FF0000"/>
                </a:solidFill>
                <a:latin typeface="Arial Black" pitchFamily="34" charset="0"/>
              </a:rPr>
              <a:t>PHARMACOLOGIE : </a:t>
            </a:r>
          </a:p>
          <a:p>
            <a:r>
              <a:rPr lang="fr-FR" sz="2800" b="1" dirty="0" smtClean="0">
                <a:solidFill>
                  <a:prstClr val="black"/>
                </a:solidFill>
                <a:latin typeface="Arial Black" pitchFamily="34" charset="0"/>
              </a:rPr>
              <a:t>Étudie l’ensemble des connaissances scientifiques sur l’action biochimique des médicaments dans l’organisme humain et ou animal. Elle a aussi pour objet d’études :  </a:t>
            </a:r>
          </a:p>
          <a:p>
            <a:r>
              <a:rPr lang="fr-FR" sz="3200" b="1" dirty="0" smtClean="0">
                <a:solidFill>
                  <a:srgbClr val="7030A0"/>
                </a:solidFill>
                <a:latin typeface="Arial Black" pitchFamily="34" charset="0"/>
              </a:rPr>
              <a:t>° </a:t>
            </a:r>
            <a:r>
              <a:rPr lang="fr-FR" sz="2800" b="1" dirty="0" smtClean="0">
                <a:solidFill>
                  <a:srgbClr val="7030A0"/>
                </a:solidFill>
                <a:latin typeface="Arial Black" pitchFamily="34" charset="0"/>
              </a:rPr>
              <a:t>Propriétés du médicament.</a:t>
            </a:r>
            <a:br>
              <a:rPr lang="fr-FR" sz="2800" b="1" dirty="0" smtClean="0">
                <a:solidFill>
                  <a:srgbClr val="7030A0"/>
                </a:solidFill>
                <a:latin typeface="Arial Black" pitchFamily="34" charset="0"/>
              </a:rPr>
            </a:br>
            <a:r>
              <a:rPr lang="fr-FR" sz="2800" b="1" dirty="0" smtClean="0">
                <a:solidFill>
                  <a:srgbClr val="7030A0"/>
                </a:solidFill>
                <a:latin typeface="Arial Black" pitchFamily="34" charset="0"/>
              </a:rPr>
              <a:t>° Mécanismes d’action du médicament.</a:t>
            </a:r>
            <a:br>
              <a:rPr lang="fr-FR" sz="2800" b="1" dirty="0" smtClean="0">
                <a:solidFill>
                  <a:srgbClr val="7030A0"/>
                </a:solidFill>
                <a:latin typeface="Arial Black" pitchFamily="34" charset="0"/>
              </a:rPr>
            </a:br>
            <a:r>
              <a:rPr lang="fr-FR" sz="2800" b="1" dirty="0" smtClean="0">
                <a:solidFill>
                  <a:srgbClr val="7030A0"/>
                </a:solidFill>
                <a:latin typeface="Arial Black" pitchFamily="34" charset="0"/>
              </a:rPr>
              <a:t>° Le sort du médicament dans </a:t>
            </a:r>
          </a:p>
          <a:p>
            <a:r>
              <a:rPr lang="fr-FR" sz="2800" b="1" dirty="0">
                <a:solidFill>
                  <a:srgbClr val="7030A0"/>
                </a:solidFill>
                <a:latin typeface="Arial Black" pitchFamily="34" charset="0"/>
              </a:rPr>
              <a:t> </a:t>
            </a:r>
            <a:r>
              <a:rPr lang="fr-FR" sz="2800" b="1" dirty="0" smtClean="0">
                <a:solidFill>
                  <a:srgbClr val="7030A0"/>
                </a:solidFill>
                <a:latin typeface="Arial Black" pitchFamily="34" charset="0"/>
              </a:rPr>
              <a:t>  l’organisme.</a:t>
            </a:r>
            <a:br>
              <a:rPr lang="fr-FR" sz="2800" b="1" dirty="0" smtClean="0">
                <a:solidFill>
                  <a:srgbClr val="7030A0"/>
                </a:solidFill>
                <a:latin typeface="Arial Black" pitchFamily="34" charset="0"/>
              </a:rPr>
            </a:br>
            <a:r>
              <a:rPr lang="fr-FR" sz="2800" b="1" dirty="0" smtClean="0">
                <a:solidFill>
                  <a:srgbClr val="7030A0"/>
                </a:solidFill>
                <a:latin typeface="Arial Black" pitchFamily="34" charset="0"/>
              </a:rPr>
              <a:t>° Les applications thérapeutiques.</a:t>
            </a:r>
            <a:br>
              <a:rPr lang="fr-FR" sz="2800" b="1" dirty="0" smtClean="0">
                <a:solidFill>
                  <a:srgbClr val="7030A0"/>
                </a:solidFill>
                <a:latin typeface="Arial Black" pitchFamily="34" charset="0"/>
              </a:rPr>
            </a:br>
            <a:r>
              <a:rPr lang="fr-FR" sz="2800" b="1" dirty="0" smtClean="0">
                <a:solidFill>
                  <a:srgbClr val="7030A0"/>
                </a:solidFill>
                <a:latin typeface="Arial Black" pitchFamily="34" charset="0"/>
              </a:rPr>
              <a:t>° Les effets indésirables.</a:t>
            </a:r>
            <a:br>
              <a:rPr lang="fr-FR" sz="2800" b="1" dirty="0" smtClean="0">
                <a:solidFill>
                  <a:srgbClr val="7030A0"/>
                </a:solidFill>
                <a:latin typeface="Arial Black" pitchFamily="34" charset="0"/>
              </a:rPr>
            </a:br>
            <a:r>
              <a:rPr lang="fr-FR" sz="2800" b="1" dirty="0" smtClean="0">
                <a:solidFill>
                  <a:srgbClr val="7030A0"/>
                </a:solidFill>
                <a:latin typeface="Arial Black" pitchFamily="34" charset="0"/>
              </a:rPr>
              <a:t>° Les indications et les contre-  </a:t>
            </a:r>
          </a:p>
          <a:p>
            <a:r>
              <a:rPr lang="fr-FR" sz="2800" b="1" dirty="0" smtClean="0">
                <a:solidFill>
                  <a:srgbClr val="7030A0"/>
                </a:solidFill>
                <a:latin typeface="Arial Black" pitchFamily="34" charset="0"/>
              </a:rPr>
              <a:t>   indications.</a:t>
            </a:r>
            <a:endParaRPr lang="fr-FR" sz="2800" dirty="0">
              <a:solidFill>
                <a:srgbClr val="7030A0"/>
              </a:solidFill>
              <a:latin typeface="Arial Black" pitchFamily="34" charset="0"/>
            </a:endParaRPr>
          </a:p>
        </p:txBody>
      </p:sp>
    </p:spTree>
    <p:extLst>
      <p:ext uri="{BB962C8B-B14F-4D97-AF65-F5344CB8AC3E}">
        <p14:creationId xmlns:p14="http://schemas.microsoft.com/office/powerpoint/2010/main" val="3816874202"/>
      </p:ext>
    </p:extLst>
  </p:cSld>
  <p:clrMapOvr>
    <a:masterClrMapping/>
  </p:clrMapOvr>
  <p:transition>
    <p:newsflash/>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7158" y="714356"/>
            <a:ext cx="8429684" cy="526297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fontAlgn="base">
              <a:spcBef>
                <a:spcPct val="0"/>
              </a:spcBef>
              <a:spcAft>
                <a:spcPct val="0"/>
              </a:spcAft>
            </a:pPr>
            <a:endParaRPr lang="fr-FR" sz="4800" b="1" i="1" dirty="0" smtClean="0">
              <a:solidFill>
                <a:srgbClr val="FF0000"/>
              </a:solidFill>
              <a:latin typeface="Calibri" pitchFamily="34" charset="0"/>
              <a:ea typeface="Calibri" pitchFamily="34" charset="0"/>
              <a:cs typeface="Times-Italic"/>
            </a:endParaRPr>
          </a:p>
          <a:p>
            <a:pPr algn="ctr" fontAlgn="base">
              <a:spcBef>
                <a:spcPct val="0"/>
              </a:spcBef>
              <a:spcAft>
                <a:spcPct val="0"/>
              </a:spcAft>
            </a:pPr>
            <a:r>
              <a:rPr lang="fr-FR" sz="4400" b="1" dirty="0">
                <a:solidFill>
                  <a:schemeClr val="tx1"/>
                </a:solidFill>
                <a:latin typeface="Arial Black" pitchFamily="34" charset="0"/>
                <a:ea typeface="Calibri" pitchFamily="34" charset="0"/>
                <a:cs typeface="Times-Italic"/>
              </a:rPr>
              <a:t>S</a:t>
            </a:r>
            <a:r>
              <a:rPr lang="fr-FR" sz="4400" b="1" dirty="0" smtClean="0">
                <a:solidFill>
                  <a:schemeClr val="tx1"/>
                </a:solidFill>
                <a:latin typeface="Arial Black" pitchFamily="34" charset="0"/>
                <a:ea typeface="Calibri" pitchFamily="34" charset="0"/>
                <a:cs typeface="Times-Italic"/>
              </a:rPr>
              <a:t>i</a:t>
            </a:r>
            <a:r>
              <a:rPr lang="fr-FR" sz="4400" b="1" dirty="0" smtClean="0">
                <a:solidFill>
                  <a:srgbClr val="FF0000"/>
                </a:solidFill>
                <a:latin typeface="Arial Black" pitchFamily="34" charset="0"/>
                <a:ea typeface="Calibri" pitchFamily="34" charset="0"/>
                <a:cs typeface="Times-Italic"/>
              </a:rPr>
              <a:t> la pharmacologie </a:t>
            </a:r>
            <a:r>
              <a:rPr lang="fr-FR" sz="4000" b="1" dirty="0" smtClean="0">
                <a:solidFill>
                  <a:prstClr val="black"/>
                </a:solidFill>
                <a:latin typeface="Arial Black" pitchFamily="34" charset="0"/>
                <a:ea typeface="Calibri" pitchFamily="34" charset="0"/>
                <a:cs typeface="Times-Italic"/>
              </a:rPr>
              <a:t>est </a:t>
            </a:r>
          </a:p>
          <a:p>
            <a:pPr algn="ctr" fontAlgn="base">
              <a:spcBef>
                <a:spcPct val="0"/>
              </a:spcBef>
              <a:spcAft>
                <a:spcPct val="0"/>
              </a:spcAft>
            </a:pPr>
            <a:r>
              <a:rPr lang="fr-FR" sz="4000" b="1" dirty="0" smtClean="0">
                <a:solidFill>
                  <a:prstClr val="black"/>
                </a:solidFill>
                <a:latin typeface="Arial Black" pitchFamily="34" charset="0"/>
                <a:ea typeface="Calibri" pitchFamily="34" charset="0"/>
                <a:cs typeface="Times-Italic"/>
              </a:rPr>
              <a:t>la science qui étudie les médicaments. Ceux-ci, constituent l’arme principale dont disposent les </a:t>
            </a:r>
            <a:r>
              <a:rPr lang="fr-FR" sz="4000" b="1" dirty="0" smtClean="0">
                <a:solidFill>
                  <a:srgbClr val="FF0000"/>
                </a:solidFill>
                <a:latin typeface="Arial Black" pitchFamily="34" charset="0"/>
                <a:ea typeface="Calibri" pitchFamily="34" charset="0"/>
                <a:cs typeface="Times-Italic"/>
              </a:rPr>
              <a:t>médecins</a:t>
            </a:r>
            <a:r>
              <a:rPr lang="fr-FR" sz="4000" b="1" dirty="0" smtClean="0">
                <a:solidFill>
                  <a:prstClr val="black"/>
                </a:solidFill>
                <a:latin typeface="Arial Black" pitchFamily="34" charset="0"/>
                <a:ea typeface="Calibri" pitchFamily="34" charset="0"/>
                <a:cs typeface="Times-Italic"/>
              </a:rPr>
              <a:t> pour </a:t>
            </a:r>
            <a:r>
              <a:rPr lang="fr-FR" sz="4000" b="1" dirty="0" smtClean="0">
                <a:solidFill>
                  <a:srgbClr val="7030A0"/>
                </a:solidFill>
                <a:latin typeface="Arial Black" pitchFamily="34" charset="0"/>
                <a:ea typeface="Calibri" pitchFamily="34" charset="0"/>
                <a:cs typeface="Times-Italic"/>
              </a:rPr>
              <a:t>guérir ou soulager</a:t>
            </a:r>
            <a:r>
              <a:rPr lang="fr-FR" sz="4000" b="1" dirty="0" smtClean="0">
                <a:solidFill>
                  <a:prstClr val="black"/>
                </a:solidFill>
                <a:latin typeface="Arial Black" pitchFamily="34" charset="0"/>
                <a:ea typeface="Calibri" pitchFamily="34" charset="0"/>
                <a:cs typeface="Times-Italic"/>
              </a:rPr>
              <a:t>       leurs malades.  </a:t>
            </a:r>
            <a:r>
              <a:rPr lang="fr-FR" sz="4000" b="1" dirty="0" smtClean="0">
                <a:solidFill>
                  <a:prstClr val="white"/>
                </a:solidFill>
                <a:latin typeface="Arial Black" pitchFamily="34" charset="0"/>
                <a:ea typeface="Calibri" pitchFamily="34" charset="0"/>
                <a:cs typeface="Times-Italic"/>
              </a:rPr>
              <a:t>                   </a:t>
            </a:r>
            <a:endParaRPr lang="en-US" sz="6600" b="1" dirty="0" smtClean="0">
              <a:solidFill>
                <a:prstClr val="white"/>
              </a:solidFill>
              <a:latin typeface="Arial Black" pitchFamily="34" charset="0"/>
              <a:cs typeface="Arial" pitchFamily="34" charset="0"/>
            </a:endParaRPr>
          </a:p>
        </p:txBody>
      </p:sp>
    </p:spTree>
    <p:extLst>
      <p:ext uri="{BB962C8B-B14F-4D97-AF65-F5344CB8AC3E}">
        <p14:creationId xmlns:p14="http://schemas.microsoft.com/office/powerpoint/2010/main" val="1287395413"/>
      </p:ext>
    </p:extLst>
  </p:cSld>
  <p:clrMapOvr>
    <a:masterClrMapping/>
  </p:clrMapOvr>
  <p:transition>
    <p:newsflash/>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935" y="764704"/>
            <a:ext cx="8352928" cy="4524315"/>
          </a:xfrm>
          <a:prstGeom prst="rect">
            <a:avLst/>
          </a:prstGeom>
        </p:spPr>
        <p:txBody>
          <a:bodyPr wrap="square">
            <a:spAutoFit/>
          </a:bodyPr>
          <a:lstStyle/>
          <a:p>
            <a:pPr algn="ctr"/>
            <a:r>
              <a:rPr lang="fr-FR" dirty="0">
                <a:solidFill>
                  <a:srgbClr val="FF0000"/>
                </a:solidFill>
                <a:latin typeface="Google Sans"/>
              </a:rPr>
              <a:t> </a:t>
            </a:r>
            <a:r>
              <a:rPr lang="fr-FR" sz="3600" b="1" dirty="0" smtClean="0">
                <a:latin typeface="Arial Black" pitchFamily="34" charset="0"/>
              </a:rPr>
              <a:t>Elle e</a:t>
            </a:r>
            <a:r>
              <a:rPr lang="fr-FR" sz="3600" b="1" dirty="0" smtClean="0">
                <a:solidFill>
                  <a:prstClr val="black"/>
                </a:solidFill>
                <a:latin typeface="Arial Black" pitchFamily="34" charset="0"/>
              </a:rPr>
              <a:t>st aussi, </a:t>
            </a:r>
          </a:p>
          <a:p>
            <a:pPr algn="ctr"/>
            <a:r>
              <a:rPr lang="fr-FR" sz="3600" b="1" dirty="0" smtClean="0">
                <a:solidFill>
                  <a:prstClr val="black"/>
                </a:solidFill>
                <a:latin typeface="Arial Black" pitchFamily="34" charset="0"/>
              </a:rPr>
              <a:t>« </a:t>
            </a:r>
            <a:r>
              <a:rPr lang="fr-FR" sz="3600" b="1" i="1" dirty="0" smtClean="0">
                <a:solidFill>
                  <a:srgbClr val="FF0000"/>
                </a:solidFill>
                <a:latin typeface="Arial Black" pitchFamily="34" charset="0"/>
              </a:rPr>
              <a:t>la </a:t>
            </a:r>
            <a:r>
              <a:rPr lang="fr-FR" sz="3600" b="1" i="1" dirty="0">
                <a:solidFill>
                  <a:srgbClr val="FF0000"/>
                </a:solidFill>
                <a:latin typeface="Arial Black" pitchFamily="34" charset="0"/>
              </a:rPr>
              <a:t>s</a:t>
            </a:r>
            <a:r>
              <a:rPr lang="fr-FR" sz="3600" b="1" i="1" dirty="0" smtClean="0">
                <a:solidFill>
                  <a:srgbClr val="FF0000"/>
                </a:solidFill>
                <a:latin typeface="Arial Black" pitchFamily="34" charset="0"/>
              </a:rPr>
              <a:t>cience </a:t>
            </a:r>
            <a:r>
              <a:rPr lang="fr-FR" sz="3600" b="1" i="1" dirty="0">
                <a:solidFill>
                  <a:srgbClr val="FF0000"/>
                </a:solidFill>
                <a:latin typeface="Arial Black" pitchFamily="34" charset="0"/>
              </a:rPr>
              <a:t>qui traite la source des propriétés physiques et chimiques, des effets biochimiques et physiologiques, des mécanismes d'action et des usages thérapeutiques des </a:t>
            </a:r>
            <a:r>
              <a:rPr lang="fr-FR" sz="3600" b="1" i="1" dirty="0" smtClean="0">
                <a:solidFill>
                  <a:srgbClr val="FF0000"/>
                </a:solidFill>
                <a:latin typeface="Arial Black" pitchFamily="34" charset="0"/>
              </a:rPr>
              <a:t>médicaments » </a:t>
            </a:r>
            <a:r>
              <a:rPr lang="fr-FR" sz="3600" b="1" dirty="0" smtClean="0">
                <a:solidFill>
                  <a:prstClr val="black"/>
                </a:solidFill>
                <a:latin typeface="Arial Black" pitchFamily="34" charset="0"/>
              </a:rPr>
              <a:t>. </a:t>
            </a:r>
            <a:endParaRPr lang="fr-FR" sz="3600" b="1" dirty="0">
              <a:solidFill>
                <a:prstClr val="black"/>
              </a:solidFill>
              <a:latin typeface="Arial Black" pitchFamily="34" charset="0"/>
            </a:endParaRPr>
          </a:p>
        </p:txBody>
      </p:sp>
    </p:spTree>
    <p:extLst>
      <p:ext uri="{BB962C8B-B14F-4D97-AF65-F5344CB8AC3E}">
        <p14:creationId xmlns:p14="http://schemas.microsoft.com/office/powerpoint/2010/main" val="3164245008"/>
      </p:ext>
    </p:extLst>
  </p:cSld>
  <p:clrMapOvr>
    <a:masterClrMapping/>
  </p:clrMapOvr>
  <p:transition>
    <p:newsfla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83568" y="269776"/>
            <a:ext cx="7467600" cy="1143000"/>
          </a:xfrm>
        </p:spPr>
        <p:txBody>
          <a:bodyPr>
            <a:normAutofit fontScale="90000"/>
          </a:bodyPr>
          <a:lstStyle/>
          <a:p>
            <a:pPr algn="ctr"/>
            <a:r>
              <a:rPr lang="fr-FR" sz="3600" b="1" u="sng" dirty="0" smtClean="0">
                <a:solidFill>
                  <a:srgbClr val="FF0000"/>
                </a:solidFill>
                <a:latin typeface="Arial Black" pitchFamily="34" charset="0"/>
              </a:rPr>
              <a:t>La pharmacologie médicale </a:t>
            </a:r>
            <a:r>
              <a:rPr lang="fr-FR" sz="3200" b="1" u="sng" dirty="0" smtClean="0">
                <a:solidFill>
                  <a:schemeClr val="tx1"/>
                </a:solidFill>
                <a:latin typeface="Arial Black" pitchFamily="34" charset="0"/>
              </a:rPr>
              <a:t>se subdivise en spécialités multiples :</a:t>
            </a:r>
            <a:endParaRPr lang="fr-FR" dirty="0">
              <a:solidFill>
                <a:schemeClr val="tx1"/>
              </a:solidFill>
              <a:latin typeface="Arial Black" pitchFamily="34" charset="0"/>
            </a:endParaRP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2204864"/>
            <a:ext cx="4608512"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964494"/>
      </p:ext>
    </p:extLst>
  </p:cSld>
  <p:clrMapOvr>
    <a:masterClrMapping/>
  </p:clrMapOvr>
  <p:transition>
    <p:newsflash/>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85728"/>
            <a:ext cx="8572560" cy="6226196"/>
          </a:xfrm>
        </p:spPr>
        <p:style>
          <a:lnRef idx="2">
            <a:schemeClr val="accent3"/>
          </a:lnRef>
          <a:fillRef idx="1">
            <a:schemeClr val="lt1"/>
          </a:fillRef>
          <a:effectRef idx="0">
            <a:schemeClr val="accent3"/>
          </a:effectRef>
          <a:fontRef idx="minor">
            <a:schemeClr val="dk1"/>
          </a:fontRef>
        </p:style>
        <p:txBody>
          <a:bodyPr>
            <a:noAutofit/>
          </a:bodyPr>
          <a:lstStyle/>
          <a:p>
            <a:r>
              <a:rPr lang="fr-FR" sz="2800" b="1" u="sng" dirty="0" smtClean="0"/>
              <a:t/>
            </a:r>
            <a:br>
              <a:rPr lang="fr-FR" sz="2800" b="1" u="sng" dirty="0" smtClean="0"/>
            </a:br>
            <a:r>
              <a:rPr lang="fr-FR" sz="2800" b="1" u="sng" dirty="0" smtClean="0"/>
              <a:t/>
            </a:r>
            <a:br>
              <a:rPr lang="fr-FR" sz="2800" b="1" u="sng" dirty="0" smtClean="0"/>
            </a:br>
            <a:r>
              <a:rPr lang="fr-FR" sz="1400" b="1" u="sng" dirty="0" smtClean="0"/>
              <a:t/>
            </a:r>
            <a:br>
              <a:rPr lang="fr-FR" sz="1400" b="1" u="sng" dirty="0" smtClean="0"/>
            </a:br>
            <a:r>
              <a:rPr lang="fr-FR" sz="1400" b="1" u="sng" dirty="0" smtClean="0"/>
              <a:t/>
            </a:r>
            <a:br>
              <a:rPr lang="fr-FR" sz="1400" b="1" u="sng" dirty="0" smtClean="0"/>
            </a:br>
            <a:r>
              <a:rPr lang="fr-FR" sz="1400" u="sng" dirty="0" smtClean="0"/>
              <a:t/>
            </a:r>
            <a:br>
              <a:rPr lang="fr-FR" sz="1400" u="sng" dirty="0" smtClean="0"/>
            </a:br>
            <a:r>
              <a:rPr lang="fr-FR" sz="2400" b="1" dirty="0" smtClean="0">
                <a:latin typeface="Arial Black" pitchFamily="34" charset="0"/>
              </a:rPr>
              <a:t>A</a:t>
            </a:r>
            <a:r>
              <a:rPr lang="fr-FR" sz="2400" dirty="0" smtClean="0">
                <a:solidFill>
                  <a:srgbClr val="FF0000"/>
                </a:solidFill>
                <a:latin typeface="Arial Black" pitchFamily="34" charset="0"/>
              </a:rPr>
              <a:t>-</a:t>
            </a:r>
            <a:r>
              <a:rPr lang="fr-FR" sz="2400" dirty="0" smtClean="0">
                <a:latin typeface="Arial Black" pitchFamily="34" charset="0"/>
              </a:rPr>
              <a:t> </a:t>
            </a:r>
            <a:r>
              <a:rPr lang="fr-FR" sz="2400" dirty="0" smtClean="0">
                <a:solidFill>
                  <a:srgbClr val="FF0000"/>
                </a:solidFill>
                <a:latin typeface="Arial Black" pitchFamily="34" charset="0"/>
              </a:rPr>
              <a:t>LA </a:t>
            </a:r>
            <a:r>
              <a:rPr lang="fr-FR" sz="2400" b="1" dirty="0" smtClean="0">
                <a:solidFill>
                  <a:srgbClr val="FF0000"/>
                </a:solidFill>
                <a:latin typeface="Arial Black" pitchFamily="34" charset="0"/>
              </a:rPr>
              <a:t>PHARMACOLOGIE MOLÉCULAIRE : </a:t>
            </a:r>
            <a:r>
              <a:rPr lang="fr-FR" sz="2400" b="1" dirty="0" smtClean="0">
                <a:solidFill>
                  <a:schemeClr val="tx1"/>
                </a:solidFill>
                <a:latin typeface="Arial Black" pitchFamily="34" charset="0"/>
              </a:rPr>
              <a:t>elle</a:t>
            </a:r>
            <a:r>
              <a:rPr lang="fr-FR" sz="2400" b="1" dirty="0" smtClean="0">
                <a:solidFill>
                  <a:srgbClr val="FF0000"/>
                </a:solidFill>
                <a:latin typeface="Arial Black" pitchFamily="34" charset="0"/>
              </a:rPr>
              <a:t> </a:t>
            </a:r>
            <a:r>
              <a:rPr lang="fr-FR" sz="2400" b="1" dirty="0" smtClean="0">
                <a:solidFill>
                  <a:schemeClr val="tx1"/>
                </a:solidFill>
                <a:latin typeface="Arial Black" pitchFamily="34" charset="0"/>
              </a:rPr>
              <a:t>étudie les effets membranaires et cytosoliques.</a:t>
            </a:r>
            <a:br>
              <a:rPr lang="fr-FR" sz="2400" b="1" dirty="0" smtClean="0">
                <a:solidFill>
                  <a:schemeClr val="tx1"/>
                </a:solidFill>
                <a:latin typeface="Arial Black" pitchFamily="34" charset="0"/>
              </a:rPr>
            </a:br>
            <a:r>
              <a:rPr lang="fr-FR" sz="2400" b="1" dirty="0">
                <a:solidFill>
                  <a:schemeClr val="tx1"/>
                </a:solidFill>
                <a:latin typeface="Arial Black" pitchFamily="34" charset="0"/>
              </a:rPr>
              <a:t/>
            </a:r>
            <a:br>
              <a:rPr lang="fr-FR" sz="2400" b="1" dirty="0">
                <a:solidFill>
                  <a:schemeClr val="tx1"/>
                </a:solidFill>
                <a:latin typeface="Arial Black" pitchFamily="34" charset="0"/>
              </a:rPr>
            </a:br>
            <a:r>
              <a:rPr lang="fr-FR" sz="2400" b="1" dirty="0" smtClean="0">
                <a:solidFill>
                  <a:schemeClr val="tx1"/>
                </a:solidFill>
                <a:latin typeface="Arial Black" pitchFamily="34" charset="0"/>
              </a:rPr>
              <a:t/>
            </a:r>
            <a:br>
              <a:rPr lang="fr-FR" sz="2400" b="1" dirty="0" smtClean="0">
                <a:solidFill>
                  <a:schemeClr val="tx1"/>
                </a:solidFill>
                <a:latin typeface="Arial Black" pitchFamily="34" charset="0"/>
              </a:rPr>
            </a:br>
            <a:r>
              <a:rPr lang="fr-FR" sz="2400" b="1" dirty="0" smtClean="0">
                <a:solidFill>
                  <a:schemeClr val="tx1"/>
                </a:solidFill>
                <a:latin typeface="Arial Black" pitchFamily="34" charset="0"/>
              </a:rPr>
              <a:t/>
            </a:r>
            <a:br>
              <a:rPr lang="fr-FR" sz="2400" b="1" dirty="0" smtClean="0">
                <a:solidFill>
                  <a:schemeClr val="tx1"/>
                </a:solidFill>
                <a:latin typeface="Arial Black" pitchFamily="34" charset="0"/>
              </a:rPr>
            </a:br>
            <a:r>
              <a:rPr lang="fr-FR" sz="2400" b="1" dirty="0">
                <a:solidFill>
                  <a:schemeClr val="tx1"/>
                </a:solidFill>
                <a:latin typeface="Arial Black" pitchFamily="34" charset="0"/>
              </a:rPr>
              <a:t/>
            </a:r>
            <a:br>
              <a:rPr lang="fr-FR" sz="2400" b="1" dirty="0">
                <a:solidFill>
                  <a:schemeClr val="tx1"/>
                </a:solidFill>
                <a:latin typeface="Arial Black" pitchFamily="34" charset="0"/>
              </a:rPr>
            </a:br>
            <a:r>
              <a:rPr lang="fr-FR" sz="2400" b="1" dirty="0" smtClean="0">
                <a:solidFill>
                  <a:schemeClr val="tx1"/>
                </a:solidFill>
                <a:latin typeface="Arial Black" pitchFamily="34" charset="0"/>
              </a:rPr>
              <a:t/>
            </a:r>
            <a:br>
              <a:rPr lang="fr-FR" sz="2400" b="1" dirty="0" smtClean="0">
                <a:solidFill>
                  <a:schemeClr val="tx1"/>
                </a:solidFill>
                <a:latin typeface="Arial Black" pitchFamily="34" charset="0"/>
              </a:rPr>
            </a:br>
            <a:r>
              <a:rPr lang="fr-FR" sz="2400" b="1" dirty="0">
                <a:solidFill>
                  <a:schemeClr val="tx1"/>
                </a:solidFill>
                <a:latin typeface="Arial Black" pitchFamily="34" charset="0"/>
              </a:rPr>
              <a:t/>
            </a:r>
            <a:br>
              <a:rPr lang="fr-FR" sz="2400" b="1" dirty="0">
                <a:solidFill>
                  <a:schemeClr val="tx1"/>
                </a:solidFill>
                <a:latin typeface="Arial Black" pitchFamily="34" charset="0"/>
              </a:rPr>
            </a:br>
            <a:r>
              <a:rPr lang="fr-FR" sz="2400" b="1" dirty="0" smtClean="0">
                <a:solidFill>
                  <a:schemeClr val="tx1"/>
                </a:solidFill>
                <a:latin typeface="Arial Black" pitchFamily="34" charset="0"/>
              </a:rPr>
              <a:t/>
            </a:r>
            <a:br>
              <a:rPr lang="fr-FR" sz="2400" b="1" dirty="0" smtClean="0">
                <a:solidFill>
                  <a:schemeClr val="tx1"/>
                </a:solidFill>
                <a:latin typeface="Arial Black" pitchFamily="34" charset="0"/>
              </a:rPr>
            </a:br>
            <a:r>
              <a:rPr lang="fr-FR" sz="2400" b="1" dirty="0">
                <a:solidFill>
                  <a:schemeClr val="tx1"/>
                </a:solidFill>
                <a:latin typeface="Arial Black" pitchFamily="34" charset="0"/>
              </a:rPr>
              <a:t/>
            </a:r>
            <a:br>
              <a:rPr lang="fr-FR" sz="2400" b="1" dirty="0">
                <a:solidFill>
                  <a:schemeClr val="tx1"/>
                </a:solidFill>
                <a:latin typeface="Arial Black" pitchFamily="34" charset="0"/>
              </a:rPr>
            </a:br>
            <a:r>
              <a:rPr lang="fr-FR" sz="2400" b="1" dirty="0" smtClean="0">
                <a:solidFill>
                  <a:schemeClr val="tx1"/>
                </a:solidFill>
                <a:latin typeface="Arial Black" pitchFamily="34" charset="0"/>
              </a:rPr>
              <a:t/>
            </a:r>
            <a:br>
              <a:rPr lang="fr-FR" sz="2400" b="1" dirty="0" smtClean="0">
                <a:solidFill>
                  <a:schemeClr val="tx1"/>
                </a:solidFill>
                <a:latin typeface="Arial Black" pitchFamily="34" charset="0"/>
              </a:rPr>
            </a:br>
            <a:r>
              <a:rPr lang="fr-FR" sz="2400" dirty="0" smtClean="0">
                <a:latin typeface="Arial Black" pitchFamily="34" charset="0"/>
              </a:rPr>
              <a:t/>
            </a:r>
            <a:br>
              <a:rPr lang="fr-FR" sz="2400" dirty="0" smtClean="0">
                <a:latin typeface="Arial Black" pitchFamily="34" charset="0"/>
              </a:rPr>
            </a:br>
            <a:r>
              <a:rPr lang="fr-FR" sz="2400" dirty="0" smtClean="0">
                <a:latin typeface="Arial Black" pitchFamily="34" charset="0"/>
              </a:rPr>
              <a:t>B</a:t>
            </a:r>
            <a:r>
              <a:rPr lang="fr-FR" sz="2400" dirty="0" smtClean="0">
                <a:solidFill>
                  <a:srgbClr val="FF0000"/>
                </a:solidFill>
                <a:latin typeface="Arial Black" pitchFamily="34" charset="0"/>
              </a:rPr>
              <a:t>- LA </a:t>
            </a:r>
            <a:r>
              <a:rPr lang="fr-FR" sz="2400" b="1" dirty="0" smtClean="0">
                <a:solidFill>
                  <a:srgbClr val="FF0000"/>
                </a:solidFill>
                <a:latin typeface="Arial Black" pitchFamily="34" charset="0"/>
              </a:rPr>
              <a:t>PHARMACOCINÉTIQUE </a:t>
            </a:r>
            <a:r>
              <a:rPr lang="fr-FR" sz="2400" b="1" dirty="0" smtClean="0">
                <a:latin typeface="Arial Black" pitchFamily="34" charset="0"/>
              </a:rPr>
              <a:t>: elle étudie le devenir des médicaments au sein des organismes vivants.</a:t>
            </a:r>
            <a:br>
              <a:rPr lang="fr-FR" sz="2400" b="1" dirty="0" smtClean="0">
                <a:latin typeface="Arial Black" pitchFamily="34" charset="0"/>
              </a:rPr>
            </a:br>
            <a:r>
              <a:rPr lang="fr-FR" sz="2800" dirty="0" smtClean="0"/>
              <a:t/>
            </a:r>
            <a:br>
              <a:rPr lang="fr-FR" sz="2800" dirty="0" smtClean="0"/>
            </a:br>
            <a:endParaRPr lang="en-US" sz="1800" dirty="0"/>
          </a:p>
        </p:txBody>
      </p:sp>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556792"/>
            <a:ext cx="5400600"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2897366"/>
      </p:ext>
    </p:extLst>
  </p:cSld>
  <p:clrMapOvr>
    <a:masterClrMapping/>
  </p:clrMapOvr>
  <p:transition>
    <p:newsflash/>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424936" cy="6894195"/>
          </a:xfrm>
          <a:prstGeom prst="rect">
            <a:avLst/>
          </a:prstGeom>
        </p:spPr>
        <p:txBody>
          <a:bodyPr wrap="square">
            <a:spAutoFit/>
          </a:bodyPr>
          <a:lstStyle/>
          <a:p>
            <a:r>
              <a:rPr lang="fr-FR" sz="2400" b="1" cap="small" dirty="0">
                <a:solidFill>
                  <a:prstClr val="black"/>
                </a:solidFill>
                <a:latin typeface="Arial Black" pitchFamily="34" charset="0"/>
              </a:rPr>
              <a:t/>
            </a:r>
            <a:br>
              <a:rPr lang="fr-FR" sz="2400" b="1" cap="small" dirty="0">
                <a:solidFill>
                  <a:prstClr val="black"/>
                </a:solidFill>
                <a:latin typeface="Arial Black" pitchFamily="34" charset="0"/>
              </a:rPr>
            </a:br>
            <a:r>
              <a:rPr lang="fr-FR" sz="2400" b="1" cap="small" dirty="0">
                <a:solidFill>
                  <a:prstClr val="black"/>
                </a:solidFill>
                <a:latin typeface="Arial Black" pitchFamily="34" charset="0"/>
              </a:rPr>
              <a:t>C</a:t>
            </a:r>
            <a:r>
              <a:rPr lang="fr-FR" sz="2400" b="1" cap="small" dirty="0">
                <a:solidFill>
                  <a:srgbClr val="FF0000"/>
                </a:solidFill>
                <a:latin typeface="Arial Black" pitchFamily="34" charset="0"/>
              </a:rPr>
              <a:t>- </a:t>
            </a:r>
            <a:r>
              <a:rPr lang="fr-FR" sz="2400" b="1" cap="small" dirty="0" smtClean="0">
                <a:solidFill>
                  <a:srgbClr val="FF0000"/>
                </a:solidFill>
                <a:latin typeface="Arial Black" pitchFamily="34" charset="0"/>
              </a:rPr>
              <a:t>LA PHARMACODYNAMIE </a:t>
            </a:r>
            <a:r>
              <a:rPr lang="fr-FR" sz="2400" b="1" cap="small" dirty="0">
                <a:solidFill>
                  <a:srgbClr val="FF0000"/>
                </a:solidFill>
                <a:latin typeface="Arial Black" pitchFamily="34" charset="0"/>
              </a:rPr>
              <a:t>: </a:t>
            </a:r>
            <a:r>
              <a:rPr lang="fr-FR" sz="2400" b="1" cap="small" dirty="0" smtClean="0">
                <a:solidFill>
                  <a:prstClr val="black"/>
                </a:solidFill>
                <a:latin typeface="Arial Black" pitchFamily="34" charset="0"/>
              </a:rPr>
              <a:t>étudie les effets </a:t>
            </a:r>
            <a:r>
              <a:rPr lang="fr-FR" sz="2400" b="1" cap="small" dirty="0">
                <a:solidFill>
                  <a:prstClr val="black"/>
                </a:solidFill>
                <a:latin typeface="Arial Black" pitchFamily="34" charset="0"/>
              </a:rPr>
              <a:t>des médicaments sur les systèmes biologiques.</a:t>
            </a:r>
            <a:br>
              <a:rPr lang="fr-FR" sz="2400" b="1" cap="small" dirty="0">
                <a:solidFill>
                  <a:prstClr val="black"/>
                </a:solidFill>
                <a:latin typeface="Arial Black" pitchFamily="34" charset="0"/>
              </a:rPr>
            </a:br>
            <a:r>
              <a:rPr lang="fr-FR" sz="2400" b="1" cap="small" dirty="0">
                <a:solidFill>
                  <a:prstClr val="black"/>
                </a:solidFill>
                <a:latin typeface="Arial Black" pitchFamily="34" charset="0"/>
              </a:rPr>
              <a:t/>
            </a:r>
            <a:br>
              <a:rPr lang="fr-FR" sz="2400" b="1" cap="small" dirty="0">
                <a:solidFill>
                  <a:prstClr val="black"/>
                </a:solidFill>
                <a:latin typeface="Arial Black" pitchFamily="34" charset="0"/>
              </a:rPr>
            </a:br>
            <a:r>
              <a:rPr lang="fr-FR" sz="2400" b="1" cap="small" dirty="0">
                <a:solidFill>
                  <a:prstClr val="black"/>
                </a:solidFill>
                <a:latin typeface="Arial Black" pitchFamily="34" charset="0"/>
              </a:rPr>
              <a:t>D</a:t>
            </a:r>
            <a:r>
              <a:rPr lang="fr-FR" sz="2400" b="1" cap="small" dirty="0">
                <a:solidFill>
                  <a:srgbClr val="FF0000"/>
                </a:solidFill>
                <a:latin typeface="Arial Black" pitchFamily="34" charset="0"/>
              </a:rPr>
              <a:t>- </a:t>
            </a:r>
            <a:r>
              <a:rPr lang="fr-FR" sz="2400" b="1" cap="small" dirty="0" smtClean="0">
                <a:solidFill>
                  <a:srgbClr val="FF0000"/>
                </a:solidFill>
                <a:latin typeface="Arial Black" pitchFamily="34" charset="0"/>
              </a:rPr>
              <a:t>LA CHRONOPHARMACOLOGIE </a:t>
            </a:r>
            <a:r>
              <a:rPr lang="fr-FR" sz="2400" b="1" cap="small" dirty="0">
                <a:solidFill>
                  <a:prstClr val="black"/>
                </a:solidFill>
                <a:latin typeface="Arial Black" pitchFamily="34" charset="0"/>
              </a:rPr>
              <a:t>: </a:t>
            </a:r>
            <a:r>
              <a:rPr lang="fr-FR" sz="2400" b="1" cap="small" dirty="0" smtClean="0">
                <a:solidFill>
                  <a:prstClr val="black"/>
                </a:solidFill>
                <a:latin typeface="Arial Black" pitchFamily="34" charset="0"/>
              </a:rPr>
              <a:t>étudie l’effet des médicaments sur les cycles </a:t>
            </a:r>
            <a:r>
              <a:rPr lang="fr-FR" sz="2400" b="1" cap="small" dirty="0">
                <a:solidFill>
                  <a:prstClr val="black"/>
                </a:solidFill>
                <a:latin typeface="Arial Black" pitchFamily="34" charset="0"/>
              </a:rPr>
              <a:t>biologiques </a:t>
            </a:r>
            <a:r>
              <a:rPr lang="fr-FR" sz="2400" b="1" cap="small" dirty="0" smtClean="0">
                <a:solidFill>
                  <a:prstClr val="black"/>
                </a:solidFill>
                <a:latin typeface="Arial Black" pitchFamily="34" charset="0"/>
              </a:rPr>
              <a:t>circadien (ex: sommeil...)</a:t>
            </a:r>
          </a:p>
          <a:p>
            <a:endParaRPr lang="fr-FR" sz="2400" b="1" cap="small" dirty="0">
              <a:solidFill>
                <a:prstClr val="black"/>
              </a:solidFill>
              <a:latin typeface="Arial Black" pitchFamily="34" charset="0"/>
            </a:endParaRPr>
          </a:p>
          <a:p>
            <a:endParaRPr lang="fr-FR" sz="2400" b="1" cap="small" dirty="0" smtClean="0">
              <a:solidFill>
                <a:prstClr val="black"/>
              </a:solidFill>
              <a:latin typeface="Arial Black" pitchFamily="34" charset="0"/>
            </a:endParaRPr>
          </a:p>
          <a:p>
            <a:endParaRPr lang="fr-FR" sz="2400" b="1" cap="small" dirty="0">
              <a:solidFill>
                <a:prstClr val="black"/>
              </a:solidFill>
              <a:latin typeface="Arial Black" pitchFamily="34" charset="0"/>
            </a:endParaRPr>
          </a:p>
          <a:p>
            <a:endParaRPr lang="fr-FR" sz="2400" b="1" cap="small" dirty="0" smtClean="0">
              <a:solidFill>
                <a:prstClr val="black"/>
              </a:solidFill>
              <a:latin typeface="Arial Black" pitchFamily="34" charset="0"/>
            </a:endParaRPr>
          </a:p>
          <a:p>
            <a:endParaRPr lang="fr-FR" sz="2400" b="1" cap="small" dirty="0">
              <a:solidFill>
                <a:prstClr val="black"/>
              </a:solidFill>
              <a:latin typeface="Arial Black" pitchFamily="34" charset="0"/>
            </a:endParaRPr>
          </a:p>
          <a:p>
            <a:r>
              <a:rPr lang="fr-FR" sz="2400" b="1" cap="small" dirty="0">
                <a:solidFill>
                  <a:prstClr val="black"/>
                </a:solidFill>
                <a:latin typeface="Arial Black" pitchFamily="34" charset="0"/>
              </a:rPr>
              <a:t/>
            </a:r>
            <a:br>
              <a:rPr lang="fr-FR" sz="2400" b="1" cap="small" dirty="0">
                <a:solidFill>
                  <a:prstClr val="black"/>
                </a:solidFill>
                <a:latin typeface="Arial Black" pitchFamily="34" charset="0"/>
              </a:rPr>
            </a:br>
            <a:endParaRPr lang="fr-FR" sz="2400" b="1" cap="small" dirty="0" smtClean="0">
              <a:solidFill>
                <a:prstClr val="black"/>
              </a:solidFill>
              <a:latin typeface="Arial Black" pitchFamily="34" charset="0"/>
            </a:endParaRPr>
          </a:p>
          <a:p>
            <a:endParaRPr lang="fr-FR" sz="2400" b="1" cap="small" dirty="0">
              <a:solidFill>
                <a:prstClr val="black"/>
              </a:solidFill>
              <a:latin typeface="Arial Black" pitchFamily="34" charset="0"/>
            </a:endParaRPr>
          </a:p>
          <a:p>
            <a:r>
              <a:rPr lang="fr-FR" sz="2400" b="1" cap="small" dirty="0">
                <a:solidFill>
                  <a:prstClr val="black"/>
                </a:solidFill>
                <a:latin typeface="Arial Black" pitchFamily="34" charset="0"/>
              </a:rPr>
              <a:t/>
            </a:r>
            <a:br>
              <a:rPr lang="fr-FR" sz="2400" b="1" cap="small" dirty="0">
                <a:solidFill>
                  <a:prstClr val="black"/>
                </a:solidFill>
                <a:latin typeface="Arial Black" pitchFamily="34" charset="0"/>
              </a:rPr>
            </a:br>
            <a:r>
              <a:rPr lang="fr-FR" sz="2000" b="1" cap="small" dirty="0">
                <a:solidFill>
                  <a:prstClr val="black"/>
                </a:solidFill>
                <a:latin typeface="Arial Black" pitchFamily="34" charset="0"/>
              </a:rPr>
              <a:t>E</a:t>
            </a:r>
            <a:r>
              <a:rPr lang="fr-FR" sz="2000" b="1" cap="small" dirty="0">
                <a:solidFill>
                  <a:srgbClr val="FF0000"/>
                </a:solidFill>
                <a:latin typeface="Arial Black" pitchFamily="34" charset="0"/>
              </a:rPr>
              <a:t>- PHARMACOLOGIE CLINIQUE </a:t>
            </a:r>
            <a:r>
              <a:rPr lang="fr-FR" sz="2000" b="1" cap="small" dirty="0">
                <a:solidFill>
                  <a:prstClr val="black"/>
                </a:solidFill>
                <a:latin typeface="Arial Black" pitchFamily="34" charset="0"/>
              </a:rPr>
              <a:t>: </a:t>
            </a:r>
            <a:r>
              <a:rPr lang="fr-FR" sz="2000" b="1" cap="small" dirty="0" smtClean="0">
                <a:solidFill>
                  <a:prstClr val="black"/>
                </a:solidFill>
                <a:latin typeface="Arial Black" pitchFamily="34" charset="0"/>
              </a:rPr>
              <a:t>étudie les médicaments </a:t>
            </a:r>
            <a:r>
              <a:rPr lang="fr-FR" sz="2000" b="1" cap="small" dirty="0">
                <a:solidFill>
                  <a:prstClr val="black"/>
                </a:solidFill>
                <a:latin typeface="Arial Black" pitchFamily="34" charset="0"/>
              </a:rPr>
              <a:t>et </a:t>
            </a:r>
            <a:r>
              <a:rPr lang="fr-FR" sz="2000" b="1" cap="small" dirty="0" smtClean="0">
                <a:solidFill>
                  <a:prstClr val="black"/>
                </a:solidFill>
                <a:latin typeface="Arial Black" pitchFamily="34" charset="0"/>
              </a:rPr>
              <a:t>leurs effets sur les êtres </a:t>
            </a:r>
            <a:r>
              <a:rPr lang="fr-FR" sz="2000" b="1" cap="small" dirty="0">
                <a:solidFill>
                  <a:prstClr val="black"/>
                </a:solidFill>
                <a:latin typeface="Arial Black" pitchFamily="34" charset="0"/>
              </a:rPr>
              <a:t>humains</a:t>
            </a:r>
            <a:r>
              <a:rPr lang="fr-FR" sz="2000" b="1" cap="small" dirty="0" smtClean="0">
                <a:solidFill>
                  <a:prstClr val="black"/>
                </a:solidFill>
                <a:latin typeface="Arial Black" pitchFamily="34" charset="0"/>
              </a:rPr>
              <a:t>.</a:t>
            </a:r>
            <a:r>
              <a:rPr lang="fr-FR" sz="2000" b="1" cap="small" dirty="0">
                <a:solidFill>
                  <a:prstClr val="black"/>
                </a:solidFill>
                <a:latin typeface="Arial Black" pitchFamily="34" charset="0"/>
              </a:rPr>
              <a:t/>
            </a:r>
            <a:br>
              <a:rPr lang="fr-FR" sz="2000" b="1" cap="small" dirty="0">
                <a:solidFill>
                  <a:prstClr val="black"/>
                </a:solidFill>
                <a:latin typeface="Arial Black" pitchFamily="34" charset="0"/>
              </a:rPr>
            </a:br>
            <a:endParaRPr lang="fr-FR" dirty="0">
              <a:solidFill>
                <a:prstClr val="black"/>
              </a:solidFill>
            </a:endParaRP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499" y="2996953"/>
            <a:ext cx="676875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1769506"/>
      </p:ext>
    </p:extLst>
  </p:cSld>
  <p:clrMapOvr>
    <a:masterClrMapping/>
  </p:clrMapOvr>
  <p:transition>
    <p:newsfla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643998" cy="6297634"/>
          </a:xfrm>
        </p:spPr>
        <p:style>
          <a:lnRef idx="2">
            <a:schemeClr val="accent3"/>
          </a:lnRef>
          <a:fillRef idx="1">
            <a:schemeClr val="lt1"/>
          </a:fillRef>
          <a:effectRef idx="0">
            <a:schemeClr val="accent3"/>
          </a:effectRef>
          <a:fontRef idx="minor">
            <a:schemeClr val="dk1"/>
          </a:fontRef>
        </p:style>
        <p:txBody>
          <a:bodyPr>
            <a:noAutofit/>
          </a:bodyPr>
          <a:lstStyle/>
          <a:p>
            <a:r>
              <a:rPr lang="fr-FR" sz="2800" b="1" dirty="0" smtClean="0">
                <a:latin typeface="Arial Black" pitchFamily="34" charset="0"/>
              </a:rPr>
              <a:t>F- </a:t>
            </a:r>
            <a:r>
              <a:rPr lang="fr-FR" sz="2800" b="1" dirty="0" smtClean="0">
                <a:solidFill>
                  <a:srgbClr val="FF0000"/>
                </a:solidFill>
                <a:latin typeface="Arial Black" pitchFamily="34" charset="0"/>
              </a:rPr>
              <a:t>LA </a:t>
            </a:r>
            <a:r>
              <a:rPr lang="fr-FR" sz="2800" b="1" dirty="0" smtClean="0">
                <a:solidFill>
                  <a:srgbClr val="FF0000"/>
                </a:solidFill>
                <a:latin typeface="Arial Black" pitchFamily="34" charset="0"/>
                <a:cs typeface="Aharoni" pitchFamily="2" charset="-79"/>
              </a:rPr>
              <a:t>PHARMACOVIGILANCE </a:t>
            </a:r>
            <a:r>
              <a:rPr lang="fr-FR" sz="2800" b="1" dirty="0" smtClean="0">
                <a:latin typeface="Arial Black" pitchFamily="34" charset="0"/>
              </a:rPr>
              <a:t>: étudie les effets indésirables des médicaments.</a:t>
            </a:r>
            <a:br>
              <a:rPr lang="fr-FR" sz="2800" b="1" dirty="0" smtClean="0">
                <a:latin typeface="Arial Black" pitchFamily="34" charset="0"/>
              </a:rPr>
            </a:br>
            <a:r>
              <a:rPr lang="fr-FR" sz="2800" b="1" dirty="0" smtClean="0">
                <a:latin typeface="Arial Black" pitchFamily="34" charset="0"/>
              </a:rPr>
              <a:t/>
            </a:r>
            <a:br>
              <a:rPr lang="fr-FR" sz="2800" b="1" dirty="0" smtClean="0">
                <a:latin typeface="Arial Black" pitchFamily="34" charset="0"/>
              </a:rPr>
            </a:br>
            <a:r>
              <a:rPr lang="fr-FR" sz="2800" b="1" dirty="0" smtClean="0">
                <a:latin typeface="Arial Black" pitchFamily="34" charset="0"/>
              </a:rPr>
              <a:t>G- </a:t>
            </a:r>
            <a:r>
              <a:rPr lang="fr-FR" sz="2800" b="1" dirty="0" smtClean="0">
                <a:solidFill>
                  <a:srgbClr val="FF0000"/>
                </a:solidFill>
                <a:latin typeface="Arial Black" pitchFamily="34" charset="0"/>
              </a:rPr>
              <a:t>LA </a:t>
            </a:r>
            <a:r>
              <a:rPr lang="fr-FR" sz="2800" b="1" dirty="0" smtClean="0">
                <a:solidFill>
                  <a:srgbClr val="FF0000"/>
                </a:solidFill>
                <a:latin typeface="Arial Black" pitchFamily="34" charset="0"/>
                <a:cs typeface="Aharoni" pitchFamily="2" charset="-79"/>
              </a:rPr>
              <a:t>PHARMACODÉPENDANCE</a:t>
            </a:r>
            <a:r>
              <a:rPr lang="fr-FR" sz="2800" b="1" dirty="0" smtClean="0">
                <a:solidFill>
                  <a:srgbClr val="FF0000"/>
                </a:solidFill>
                <a:latin typeface="Arial Black" pitchFamily="34" charset="0"/>
              </a:rPr>
              <a:t> </a:t>
            </a:r>
            <a:r>
              <a:rPr lang="fr-FR" sz="2800" b="1" dirty="0" smtClean="0">
                <a:latin typeface="Arial Black" pitchFamily="34" charset="0"/>
              </a:rPr>
              <a:t>:  étudie les abus ou dépendance </a:t>
            </a:r>
            <a:r>
              <a:rPr lang="fr-FR" sz="2800" b="1" dirty="0">
                <a:latin typeface="Arial Black" pitchFamily="34" charset="0"/>
              </a:rPr>
              <a:t>a</a:t>
            </a:r>
            <a:r>
              <a:rPr lang="fr-FR" sz="2800" b="1" dirty="0" smtClean="0">
                <a:latin typeface="Arial Black" pitchFamily="34" charset="0"/>
              </a:rPr>
              <a:t>ux substances </a:t>
            </a:r>
            <a:r>
              <a:rPr lang="fr-FR" sz="2800" b="1" dirty="0" err="1" smtClean="0">
                <a:latin typeface="Arial Black" pitchFamily="34" charset="0"/>
              </a:rPr>
              <a:t>psycho-actives</a:t>
            </a:r>
            <a:r>
              <a:rPr lang="fr-FR" sz="2800" b="1" dirty="0" smtClean="0">
                <a:latin typeface="Arial Black" pitchFamily="34" charset="0"/>
              </a:rPr>
              <a:t> ( ex: les addictions).</a:t>
            </a:r>
            <a:br>
              <a:rPr lang="fr-FR" sz="2800" b="1" dirty="0" smtClean="0">
                <a:latin typeface="Arial Black" pitchFamily="34" charset="0"/>
              </a:rPr>
            </a:br>
            <a:r>
              <a:rPr lang="fr-FR" sz="2800" b="1" dirty="0" smtClean="0">
                <a:latin typeface="Arial Black" pitchFamily="34" charset="0"/>
              </a:rPr>
              <a:t/>
            </a:r>
            <a:br>
              <a:rPr lang="fr-FR" sz="2800" b="1" dirty="0" smtClean="0">
                <a:latin typeface="Arial Black" pitchFamily="34" charset="0"/>
              </a:rPr>
            </a:br>
            <a:r>
              <a:rPr lang="fr-FR" sz="2800" b="1" dirty="0" smtClean="0">
                <a:latin typeface="Arial Black" pitchFamily="34" charset="0"/>
              </a:rPr>
              <a:t>H- </a:t>
            </a:r>
            <a:r>
              <a:rPr lang="fr-FR" sz="2800" b="1" dirty="0" smtClean="0">
                <a:solidFill>
                  <a:srgbClr val="FF0000"/>
                </a:solidFill>
                <a:latin typeface="Arial Black" pitchFamily="34" charset="0"/>
              </a:rPr>
              <a:t>LA TOXICOLOGIE </a:t>
            </a:r>
            <a:r>
              <a:rPr lang="fr-FR" sz="2800" b="1" dirty="0" smtClean="0">
                <a:latin typeface="Arial Black" pitchFamily="34" charset="0"/>
              </a:rPr>
              <a:t>: étudie les effets des surdosages médicamenteux.</a:t>
            </a:r>
            <a:br>
              <a:rPr lang="fr-FR" sz="2800" b="1" dirty="0" smtClean="0">
                <a:latin typeface="Arial Black" pitchFamily="34" charset="0"/>
              </a:rPr>
            </a:br>
            <a:r>
              <a:rPr lang="fr-FR" sz="2800" b="1" dirty="0" smtClean="0">
                <a:latin typeface="Arial Black" pitchFamily="34" charset="0"/>
              </a:rPr>
              <a:t/>
            </a:r>
            <a:br>
              <a:rPr lang="fr-FR" sz="2800" b="1" dirty="0" smtClean="0">
                <a:latin typeface="Arial Black" pitchFamily="34" charset="0"/>
              </a:rPr>
            </a:br>
            <a:r>
              <a:rPr lang="fr-FR" sz="2800" b="1" dirty="0" smtClean="0">
                <a:latin typeface="Arial Black" pitchFamily="34" charset="0"/>
              </a:rPr>
              <a:t>I- </a:t>
            </a:r>
            <a:r>
              <a:rPr lang="fr-FR" sz="2800" b="1" dirty="0" smtClean="0">
                <a:solidFill>
                  <a:srgbClr val="FF0000"/>
                </a:solidFill>
                <a:latin typeface="Arial Black" pitchFamily="34" charset="0"/>
              </a:rPr>
              <a:t>LA </a:t>
            </a:r>
            <a:r>
              <a:rPr lang="fr-FR" sz="2800" b="1" dirty="0" smtClean="0">
                <a:solidFill>
                  <a:srgbClr val="FF0000"/>
                </a:solidFill>
                <a:latin typeface="Arial Black" pitchFamily="34" charset="0"/>
                <a:cs typeface="Aharoni" pitchFamily="2" charset="-79"/>
              </a:rPr>
              <a:t>PHARMACO-ÉPIDÉMIOLOGIE</a:t>
            </a:r>
            <a:r>
              <a:rPr lang="fr-FR" sz="2800" b="1" dirty="0" smtClean="0">
                <a:solidFill>
                  <a:srgbClr val="FF0000"/>
                </a:solidFill>
                <a:latin typeface="Arial Black" pitchFamily="34" charset="0"/>
              </a:rPr>
              <a:t> </a:t>
            </a:r>
            <a:r>
              <a:rPr lang="fr-FR" sz="2800" b="1" dirty="0" smtClean="0">
                <a:latin typeface="Arial Black" pitchFamily="34" charset="0"/>
              </a:rPr>
              <a:t>: étudie les effets des médicaments sur les populations.</a:t>
            </a:r>
            <a:endParaRPr lang="fr-FR" sz="3600" dirty="0">
              <a:latin typeface="Arial Black" pitchFamily="34" charset="0"/>
            </a:endParaRPr>
          </a:p>
        </p:txBody>
      </p:sp>
    </p:spTree>
    <p:extLst>
      <p:ext uri="{BB962C8B-B14F-4D97-AF65-F5344CB8AC3E}">
        <p14:creationId xmlns:p14="http://schemas.microsoft.com/office/powerpoint/2010/main" val="2096675494"/>
      </p:ext>
    </p:extLst>
  </p:cSld>
  <p:clrMapOvr>
    <a:masterClrMapping/>
  </p:clrMapOvr>
  <p:transition>
    <p:newsflash/>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332656"/>
            <a:ext cx="8435280" cy="6168178"/>
          </a:xfrm>
        </p:spPr>
        <p:style>
          <a:lnRef idx="2">
            <a:schemeClr val="accent3"/>
          </a:lnRef>
          <a:fillRef idx="1">
            <a:schemeClr val="lt1"/>
          </a:fillRef>
          <a:effectRef idx="0">
            <a:schemeClr val="accent3"/>
          </a:effectRef>
          <a:fontRef idx="minor">
            <a:schemeClr val="dk1"/>
          </a:fontRef>
        </p:style>
        <p:txBody>
          <a:bodyPr>
            <a:normAutofit fontScale="90000"/>
          </a:bodyPr>
          <a:lstStyle/>
          <a:p>
            <a:pPr algn="l"/>
            <a:r>
              <a:rPr lang="fr-FR" sz="3100" b="1" dirty="0" smtClean="0"/>
              <a:t/>
            </a:r>
            <a:br>
              <a:rPr lang="fr-FR" sz="3100" b="1" dirty="0" smtClean="0"/>
            </a:br>
            <a:r>
              <a:rPr lang="fr-FR" sz="3100" b="1" dirty="0" smtClean="0"/>
              <a:t/>
            </a:r>
            <a:br>
              <a:rPr lang="fr-FR" sz="3100" b="1" dirty="0" smtClean="0"/>
            </a:br>
            <a:r>
              <a:rPr lang="fr-FR" sz="3100" b="1" dirty="0" smtClean="0"/>
              <a:t/>
            </a:r>
            <a:br>
              <a:rPr lang="fr-FR" sz="3100" b="1" dirty="0" smtClean="0"/>
            </a:br>
            <a:r>
              <a:rPr lang="fr-FR" sz="3100" b="1" dirty="0" smtClean="0">
                <a:latin typeface="Arial Black" pitchFamily="34" charset="0"/>
              </a:rPr>
              <a:t>J- </a:t>
            </a:r>
            <a:r>
              <a:rPr lang="fr-FR" sz="3100" b="1" dirty="0" smtClean="0">
                <a:solidFill>
                  <a:srgbClr val="FF0000"/>
                </a:solidFill>
                <a:latin typeface="Arial Black" pitchFamily="34" charset="0"/>
              </a:rPr>
              <a:t>LA </a:t>
            </a:r>
            <a:r>
              <a:rPr lang="fr-FR" sz="3100" b="1" dirty="0" smtClean="0">
                <a:solidFill>
                  <a:srgbClr val="FF0000"/>
                </a:solidFill>
                <a:latin typeface="Arial Black" pitchFamily="34" charset="0"/>
                <a:cs typeface="Aharoni" pitchFamily="2" charset="-79"/>
              </a:rPr>
              <a:t>PHARMACO-ÉCONOMIE</a:t>
            </a:r>
            <a:r>
              <a:rPr lang="fr-FR" sz="3100" b="1" dirty="0" smtClean="0">
                <a:latin typeface="Arial Black" pitchFamily="34" charset="0"/>
              </a:rPr>
              <a:t> : étudie les </a:t>
            </a:r>
            <a:r>
              <a:rPr lang="fr-FR" sz="3100" b="1" dirty="0">
                <a:latin typeface="Arial Black" pitchFamily="34" charset="0"/>
              </a:rPr>
              <a:t>e</a:t>
            </a:r>
            <a:r>
              <a:rPr lang="fr-FR" sz="3100" b="1" dirty="0" smtClean="0">
                <a:latin typeface="Arial Black" pitchFamily="34" charset="0"/>
              </a:rPr>
              <a:t>ffets économiques des médicament.</a:t>
            </a:r>
            <a:br>
              <a:rPr lang="fr-FR" sz="3100" b="1" dirty="0" smtClean="0">
                <a:latin typeface="Arial Black" pitchFamily="34" charset="0"/>
              </a:rPr>
            </a:br>
            <a:r>
              <a:rPr lang="fr-FR" sz="3100" b="1" dirty="0" smtClean="0">
                <a:latin typeface="Arial Black" pitchFamily="34" charset="0"/>
              </a:rPr>
              <a:t/>
            </a:r>
            <a:br>
              <a:rPr lang="fr-FR" sz="3100" b="1" dirty="0" smtClean="0">
                <a:latin typeface="Arial Black" pitchFamily="34" charset="0"/>
              </a:rPr>
            </a:br>
            <a:r>
              <a:rPr lang="fr-FR" sz="3100" b="1" dirty="0" smtClean="0">
                <a:latin typeface="Arial Black" pitchFamily="34" charset="0"/>
              </a:rPr>
              <a:t>K- </a:t>
            </a:r>
            <a:r>
              <a:rPr lang="fr-FR" sz="3100" b="1" dirty="0" smtClean="0">
                <a:solidFill>
                  <a:srgbClr val="FF0000"/>
                </a:solidFill>
                <a:latin typeface="Arial Black" pitchFamily="34" charset="0"/>
              </a:rPr>
              <a:t>LA</a:t>
            </a:r>
            <a:r>
              <a:rPr lang="fr-FR" sz="3100" b="1" dirty="0" smtClean="0">
                <a:latin typeface="Arial Black" pitchFamily="34" charset="0"/>
              </a:rPr>
              <a:t> </a:t>
            </a:r>
            <a:r>
              <a:rPr lang="fr-FR" sz="3100" b="1" dirty="0" smtClean="0">
                <a:solidFill>
                  <a:srgbClr val="FF0000"/>
                </a:solidFill>
                <a:latin typeface="Arial Black" pitchFamily="34" charset="0"/>
                <a:cs typeface="Aharoni" pitchFamily="2" charset="-79"/>
              </a:rPr>
              <a:t>PHARMACOGÉNÉTIQUE</a:t>
            </a:r>
            <a:r>
              <a:rPr lang="fr-FR" sz="3100" b="1" dirty="0" smtClean="0">
                <a:latin typeface="Arial Black" pitchFamily="34" charset="0"/>
              </a:rPr>
              <a:t> : étudie les relations entre le gènes et les  médicaments.</a:t>
            </a:r>
            <a:br>
              <a:rPr lang="fr-FR" sz="3100" b="1" dirty="0" smtClean="0">
                <a:latin typeface="Arial Black" pitchFamily="34" charset="0"/>
              </a:rPr>
            </a:br>
            <a:r>
              <a:rPr lang="fr-FR" sz="3100" b="1" dirty="0">
                <a:latin typeface="Arial Black" pitchFamily="34" charset="0"/>
              </a:rPr>
              <a:t/>
            </a:r>
            <a:br>
              <a:rPr lang="fr-FR" sz="3100" b="1" dirty="0">
                <a:latin typeface="Arial Black" pitchFamily="34" charset="0"/>
              </a:rPr>
            </a:br>
            <a:r>
              <a:rPr lang="fr-FR" sz="3100" b="1" dirty="0">
                <a:latin typeface="Arial Black" pitchFamily="34" charset="0"/>
              </a:rPr>
              <a:t/>
            </a:r>
            <a:br>
              <a:rPr lang="fr-FR" sz="3100" b="1" dirty="0">
                <a:latin typeface="Arial Black" pitchFamily="34" charset="0"/>
              </a:rPr>
            </a:br>
            <a:r>
              <a:rPr lang="fr-FR" sz="3100" b="1" dirty="0" smtClean="0">
                <a:latin typeface="Arial Black" pitchFamily="34" charset="0"/>
              </a:rPr>
              <a:t/>
            </a:r>
            <a:br>
              <a:rPr lang="fr-FR" sz="3100" b="1" dirty="0" smtClean="0">
                <a:latin typeface="Arial Black" pitchFamily="34" charset="0"/>
              </a:rPr>
            </a:br>
            <a:r>
              <a:rPr lang="fr-FR" sz="3100" b="1" dirty="0" smtClean="0">
                <a:latin typeface="Arial Black" pitchFamily="34" charset="0"/>
              </a:rPr>
              <a:t/>
            </a:r>
            <a:br>
              <a:rPr lang="fr-FR" sz="3100" b="1" dirty="0" smtClean="0">
                <a:latin typeface="Arial Black" pitchFamily="34" charset="0"/>
              </a:rPr>
            </a:br>
            <a:r>
              <a:rPr lang="fr-FR" sz="3100" b="1" dirty="0" smtClean="0">
                <a:latin typeface="Arial Black" pitchFamily="34" charset="0"/>
              </a:rPr>
              <a:t/>
            </a:r>
            <a:br>
              <a:rPr lang="fr-FR" sz="3100" b="1" dirty="0" smtClean="0">
                <a:latin typeface="Arial Black" pitchFamily="34" charset="0"/>
              </a:rPr>
            </a:br>
            <a:r>
              <a:rPr lang="fr-FR" sz="3100" b="1" dirty="0" smtClean="0">
                <a:latin typeface="Arial Black" pitchFamily="34" charset="0"/>
              </a:rPr>
              <a:t>L- </a:t>
            </a:r>
            <a:r>
              <a:rPr lang="fr-FR" sz="3100" b="1" dirty="0" smtClean="0">
                <a:solidFill>
                  <a:srgbClr val="FF0000"/>
                </a:solidFill>
                <a:latin typeface="Arial Black" pitchFamily="34" charset="0"/>
              </a:rPr>
              <a:t>LA </a:t>
            </a:r>
            <a:r>
              <a:rPr lang="fr-FR" sz="3100" b="1" dirty="0" smtClean="0">
                <a:solidFill>
                  <a:srgbClr val="FF0000"/>
                </a:solidFill>
                <a:latin typeface="Arial Black" pitchFamily="34" charset="0"/>
                <a:cs typeface="Aharoni" pitchFamily="2" charset="-79"/>
              </a:rPr>
              <a:t>PHARMACOLOGIE SOCIALE </a:t>
            </a:r>
            <a:r>
              <a:rPr lang="fr-FR" sz="3100" b="1" dirty="0" smtClean="0">
                <a:latin typeface="Arial Black" pitchFamily="34" charset="0"/>
              </a:rPr>
              <a:t>: étudie la consommation des médicaments au sein des sociétés.</a:t>
            </a:r>
            <a:endParaRPr lang="fr-FR" b="1" dirty="0">
              <a:latin typeface="Arial Black" pitchFamily="34" charset="0"/>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2798" y="2708920"/>
            <a:ext cx="4045991" cy="2250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9516567"/>
      </p:ext>
    </p:extLst>
  </p:cSld>
  <p:clrMapOvr>
    <a:masterClrMapping/>
  </p:clrMapOvr>
  <p:transition>
    <p:newsfla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60648"/>
            <a:ext cx="8424936" cy="8217634"/>
          </a:xfrm>
          <a:prstGeom prst="rect">
            <a:avLst/>
          </a:prstGeom>
        </p:spPr>
        <p:txBody>
          <a:bodyPr wrap="square">
            <a:spAutoFit/>
          </a:bodyPr>
          <a:lstStyle/>
          <a:p>
            <a:pPr algn="ctr"/>
            <a:r>
              <a:rPr lang="fr-FR" sz="3600" cap="small" dirty="0" smtClean="0">
                <a:solidFill>
                  <a:prstClr val="black"/>
                </a:solidFill>
                <a:latin typeface="Arial Black" pitchFamily="34" charset="0"/>
                <a:ea typeface="+mj-ea"/>
                <a:cs typeface="+mj-cs"/>
              </a:rPr>
              <a:t>À partir de cette </a:t>
            </a:r>
            <a:r>
              <a:rPr lang="fr-FR" sz="3600" cap="small" dirty="0" smtClean="0">
                <a:solidFill>
                  <a:srgbClr val="FF0000"/>
                </a:solidFill>
                <a:latin typeface="Arial Black" pitchFamily="34" charset="0"/>
                <a:ea typeface="+mj-ea"/>
                <a:cs typeface="+mj-cs"/>
              </a:rPr>
              <a:t>formation scientifique</a:t>
            </a:r>
            <a:r>
              <a:rPr lang="fr-FR" sz="3600" cap="small" dirty="0" smtClean="0">
                <a:solidFill>
                  <a:prstClr val="black"/>
                </a:solidFill>
                <a:latin typeface="Arial Black" pitchFamily="34" charset="0"/>
                <a:ea typeface="+mj-ea"/>
                <a:cs typeface="+mj-cs"/>
              </a:rPr>
              <a:t>, le ou la  psychologue puisse inscrire sa profession tant </a:t>
            </a:r>
            <a:r>
              <a:rPr lang="fr-FR" sz="3600" cap="small" dirty="0">
                <a:solidFill>
                  <a:prstClr val="black"/>
                </a:solidFill>
                <a:latin typeface="Arial Black" pitchFamily="34" charset="0"/>
                <a:ea typeface="+mj-ea"/>
                <a:cs typeface="+mj-cs"/>
              </a:rPr>
              <a:t>que faire ce peut, </a:t>
            </a:r>
            <a:r>
              <a:rPr lang="fr-FR" sz="3600" cap="small" dirty="0">
                <a:solidFill>
                  <a:srgbClr val="7030A0"/>
                </a:solidFill>
                <a:latin typeface="Arial Black" pitchFamily="34" charset="0"/>
                <a:ea typeface="+mj-ea"/>
                <a:cs typeface="+mj-cs"/>
              </a:rPr>
              <a:t>dans </a:t>
            </a:r>
            <a:r>
              <a:rPr lang="fr-FR" sz="3600" cap="small" dirty="0" smtClean="0">
                <a:solidFill>
                  <a:srgbClr val="7030A0"/>
                </a:solidFill>
                <a:latin typeface="Arial Black" pitchFamily="34" charset="0"/>
                <a:ea typeface="+mj-ea"/>
                <a:cs typeface="+mj-cs"/>
              </a:rPr>
              <a:t>un cadre intégratif </a:t>
            </a:r>
            <a:r>
              <a:rPr lang="fr-FR" sz="3600" cap="small" dirty="0">
                <a:solidFill>
                  <a:srgbClr val="7030A0"/>
                </a:solidFill>
                <a:latin typeface="Arial Black" pitchFamily="34" charset="0"/>
                <a:ea typeface="+mj-ea"/>
                <a:cs typeface="+mj-cs"/>
              </a:rPr>
              <a:t>et/ou Combiné</a:t>
            </a:r>
            <a:r>
              <a:rPr lang="fr-FR" sz="3600" cap="small" dirty="0">
                <a:solidFill>
                  <a:prstClr val="black"/>
                </a:solidFill>
                <a:latin typeface="Arial Black" pitchFamily="34" charset="0"/>
                <a:ea typeface="+mj-ea"/>
                <a:cs typeface="+mj-cs"/>
              </a:rPr>
              <a:t> </a:t>
            </a:r>
            <a:r>
              <a:rPr lang="fr-FR" sz="3600" cap="small" dirty="0" smtClean="0">
                <a:solidFill>
                  <a:prstClr val="black"/>
                </a:solidFill>
                <a:latin typeface="Arial Black" pitchFamily="34" charset="0"/>
                <a:ea typeface="+mj-ea"/>
                <a:cs typeface="+mj-cs"/>
              </a:rPr>
              <a:t>au moment où, il ou elle entreprend une prise en </a:t>
            </a:r>
            <a:r>
              <a:rPr lang="fr-FR" sz="3600" cap="small" dirty="0">
                <a:solidFill>
                  <a:prstClr val="black"/>
                </a:solidFill>
                <a:latin typeface="Arial Black" pitchFamily="34" charset="0"/>
                <a:ea typeface="+mj-ea"/>
                <a:cs typeface="+mj-cs"/>
              </a:rPr>
              <a:t>charge </a:t>
            </a:r>
            <a:r>
              <a:rPr lang="fr-FR" sz="3600" cap="small" dirty="0" smtClean="0">
                <a:solidFill>
                  <a:prstClr val="black"/>
                </a:solidFill>
                <a:latin typeface="Arial Black" pitchFamily="34" charset="0"/>
                <a:ea typeface="+mj-ea"/>
                <a:cs typeface="+mj-cs"/>
              </a:rPr>
              <a:t>efficace avec </a:t>
            </a:r>
            <a:r>
              <a:rPr lang="fr-FR" sz="3600" cap="small" dirty="0" smtClean="0">
                <a:solidFill>
                  <a:srgbClr val="FF0000"/>
                </a:solidFill>
                <a:latin typeface="Arial Black" pitchFamily="34" charset="0"/>
                <a:ea typeface="+mj-ea"/>
                <a:cs typeface="+mj-cs"/>
              </a:rPr>
              <a:t>les patients en situation de souffrance mentale</a:t>
            </a:r>
            <a:r>
              <a:rPr lang="fr-FR" sz="3600" cap="small" dirty="0" smtClean="0">
                <a:solidFill>
                  <a:prstClr val="black"/>
                </a:solidFill>
                <a:latin typeface="Arial Black" pitchFamily="34" charset="0"/>
                <a:ea typeface="+mj-ea"/>
                <a:cs typeface="+mj-cs"/>
              </a:rPr>
              <a:t>.</a:t>
            </a:r>
          </a:p>
          <a:p>
            <a:pPr algn="ctr"/>
            <a:endParaRPr lang="fr-FR" sz="3600" cap="small" dirty="0" smtClean="0">
              <a:solidFill>
                <a:prstClr val="black"/>
              </a:solidFill>
              <a:latin typeface="Arial Black" pitchFamily="34" charset="0"/>
              <a:ea typeface="+mj-ea"/>
              <a:cs typeface="+mj-cs"/>
            </a:endParaRPr>
          </a:p>
          <a:p>
            <a:pPr algn="ctr"/>
            <a:endParaRPr lang="fr-FR" sz="3600" cap="small" dirty="0" smtClean="0">
              <a:solidFill>
                <a:prstClr val="black"/>
              </a:solidFill>
              <a:latin typeface="Arial Black" pitchFamily="34" charset="0"/>
              <a:ea typeface="+mj-ea"/>
              <a:cs typeface="+mj-cs"/>
            </a:endParaRPr>
          </a:p>
          <a:p>
            <a:pPr algn="ctr"/>
            <a:endParaRPr lang="fr-FR" sz="3600" cap="small" dirty="0">
              <a:solidFill>
                <a:prstClr val="black"/>
              </a:solidFill>
              <a:latin typeface="Arial Black" pitchFamily="34" charset="0"/>
              <a:ea typeface="+mj-ea"/>
              <a:cs typeface="+mj-cs"/>
            </a:endParaRPr>
          </a:p>
          <a:p>
            <a:pPr algn="ctr"/>
            <a:endParaRPr lang="fr-FR" sz="3600" cap="small" dirty="0" smtClean="0">
              <a:solidFill>
                <a:prstClr val="black"/>
              </a:solidFill>
              <a:latin typeface="Arial Black" pitchFamily="34" charset="0"/>
              <a:ea typeface="+mj-ea"/>
              <a:cs typeface="+mj-cs"/>
            </a:endParaRPr>
          </a:p>
          <a:p>
            <a:pPr algn="ctr"/>
            <a:endParaRPr lang="fr-FR"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321" y="5229200"/>
            <a:ext cx="3024336" cy="141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7083907"/>
      </p:ext>
    </p:extLst>
  </p:cSld>
  <p:clrMapOvr>
    <a:masterClrMapping/>
  </p:clrMapOvr>
  <p:transition>
    <p:newsflash/>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700808"/>
            <a:ext cx="8352928" cy="2592288"/>
          </a:xfrm>
        </p:spPr>
        <p:style>
          <a:lnRef idx="3">
            <a:schemeClr val="lt1"/>
          </a:lnRef>
          <a:fillRef idx="1">
            <a:schemeClr val="accent3"/>
          </a:fillRef>
          <a:effectRef idx="1">
            <a:schemeClr val="accent3"/>
          </a:effectRef>
          <a:fontRef idx="minor">
            <a:schemeClr val="lt1"/>
          </a:fontRef>
        </p:style>
        <p:txBody>
          <a:bodyPr>
            <a:noAutofit/>
          </a:bodyPr>
          <a:lstStyle/>
          <a:p>
            <a:pPr algn="ctr"/>
            <a:r>
              <a:rPr lang="fr-FR" sz="4400" dirty="0" smtClean="0">
                <a:solidFill>
                  <a:schemeClr val="bg1"/>
                </a:solidFill>
                <a:latin typeface="Arial Black" pitchFamily="34" charset="0"/>
              </a:rPr>
              <a:t>V - QU’EST-CE QU’UN MÉDICAMENT ?</a:t>
            </a:r>
            <a:r>
              <a:rPr lang="fr-FR" sz="4400" dirty="0" smtClean="0">
                <a:solidFill>
                  <a:schemeClr val="bg1"/>
                </a:solidFill>
              </a:rPr>
              <a:t/>
            </a:r>
            <a:br>
              <a:rPr lang="fr-FR" sz="4400" dirty="0" smtClean="0">
                <a:solidFill>
                  <a:schemeClr val="bg1"/>
                </a:solidFill>
              </a:rPr>
            </a:br>
            <a:endParaRPr lang="fr-FR" sz="4400" dirty="0">
              <a:solidFill>
                <a:schemeClr val="bg1"/>
              </a:solidFill>
            </a:endParaRPr>
          </a:p>
        </p:txBody>
      </p:sp>
    </p:spTree>
    <p:extLst>
      <p:ext uri="{BB962C8B-B14F-4D97-AF65-F5344CB8AC3E}">
        <p14:creationId xmlns:p14="http://schemas.microsoft.com/office/powerpoint/2010/main" val="2705978648"/>
      </p:ext>
    </p:extLst>
  </p:cSld>
  <p:clrMapOvr>
    <a:masterClrMapping/>
  </p:clrMapOvr>
  <p:transition>
    <p:newsflash/>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401080" cy="6297634"/>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sz="3600" b="1" dirty="0" smtClean="0">
                <a:latin typeface="Arial Black" pitchFamily="34" charset="0"/>
              </a:rPr>
              <a:t>Le </a:t>
            </a:r>
            <a:r>
              <a:rPr lang="fr-FR" sz="3600" b="1" dirty="0" smtClean="0">
                <a:solidFill>
                  <a:srgbClr val="FF0000"/>
                </a:solidFill>
                <a:latin typeface="Arial Black" pitchFamily="34" charset="0"/>
              </a:rPr>
              <a:t>médicament</a:t>
            </a:r>
            <a:r>
              <a:rPr lang="fr-FR" sz="3600" b="1" dirty="0" smtClean="0">
                <a:latin typeface="Arial Black" pitchFamily="34" charset="0"/>
              </a:rPr>
              <a:t> est toute substance ou composition  présentée comme possédant des propriétés </a:t>
            </a:r>
            <a:r>
              <a:rPr lang="fr-FR" sz="3600" b="1" dirty="0" smtClean="0">
                <a:solidFill>
                  <a:srgbClr val="FF0000"/>
                </a:solidFill>
                <a:latin typeface="Arial Black" pitchFamily="34" charset="0"/>
              </a:rPr>
              <a:t>préventives</a:t>
            </a:r>
            <a:r>
              <a:rPr lang="fr-FR" sz="3600" b="1" dirty="0" smtClean="0">
                <a:latin typeface="Arial Black" pitchFamily="34" charset="0"/>
              </a:rPr>
              <a:t> ou </a:t>
            </a:r>
            <a:r>
              <a:rPr lang="fr-FR" sz="3600" b="1" dirty="0" smtClean="0">
                <a:solidFill>
                  <a:srgbClr val="FF0000"/>
                </a:solidFill>
                <a:latin typeface="Arial Black" pitchFamily="34" charset="0"/>
              </a:rPr>
              <a:t>curative</a:t>
            </a:r>
            <a:r>
              <a:rPr lang="fr-FR" sz="3600" b="1" dirty="0" smtClean="0">
                <a:latin typeface="Arial Black" pitchFamily="34" charset="0"/>
              </a:rPr>
              <a:t> à l’égard des maladies humaines  ou animales. </a:t>
            </a:r>
            <a:br>
              <a:rPr lang="fr-FR" sz="3600" b="1" dirty="0" smtClean="0">
                <a:latin typeface="Arial Black" pitchFamily="34" charset="0"/>
              </a:rPr>
            </a:br>
            <a:r>
              <a:rPr lang="fr-FR" sz="3600" b="1" dirty="0" smtClean="0">
                <a:latin typeface="Arial Black" pitchFamily="34" charset="0"/>
              </a:rPr>
              <a:t>C’est aussi, tout produit pouvant être administré à l’homme ou l’animal en vue d’établir </a:t>
            </a:r>
            <a:r>
              <a:rPr lang="fr-FR" sz="3600" b="1" dirty="0" smtClean="0">
                <a:solidFill>
                  <a:srgbClr val="0070C0"/>
                </a:solidFill>
                <a:latin typeface="Arial Black" pitchFamily="34" charset="0"/>
              </a:rPr>
              <a:t>un diagnostic médical,</a:t>
            </a:r>
            <a:r>
              <a:rPr lang="fr-FR" sz="3600" b="1" dirty="0" smtClean="0">
                <a:latin typeface="Arial Black" pitchFamily="34" charset="0"/>
              </a:rPr>
              <a:t> </a:t>
            </a:r>
            <a:r>
              <a:rPr lang="fr-FR" sz="3600" b="1" dirty="0" smtClean="0">
                <a:solidFill>
                  <a:srgbClr val="0070C0"/>
                </a:solidFill>
                <a:latin typeface="Arial Black" pitchFamily="34" charset="0"/>
              </a:rPr>
              <a:t>restaurer</a:t>
            </a:r>
            <a:r>
              <a:rPr lang="fr-FR" sz="3600" b="1" dirty="0" smtClean="0">
                <a:latin typeface="Arial Black" pitchFamily="34" charset="0"/>
              </a:rPr>
              <a:t>, </a:t>
            </a:r>
            <a:r>
              <a:rPr lang="fr-FR" sz="3600" b="1" dirty="0" smtClean="0">
                <a:solidFill>
                  <a:srgbClr val="0070C0"/>
                </a:solidFill>
                <a:latin typeface="Arial Black" pitchFamily="34" charset="0"/>
              </a:rPr>
              <a:t>corriger</a:t>
            </a:r>
            <a:r>
              <a:rPr lang="fr-FR" sz="3600" b="1" dirty="0" smtClean="0">
                <a:latin typeface="Arial Black" pitchFamily="34" charset="0"/>
              </a:rPr>
              <a:t> ou </a:t>
            </a:r>
            <a:r>
              <a:rPr lang="fr-FR" sz="3600" b="1" dirty="0" smtClean="0">
                <a:solidFill>
                  <a:srgbClr val="0070C0"/>
                </a:solidFill>
                <a:latin typeface="Arial Black" pitchFamily="34" charset="0"/>
              </a:rPr>
              <a:t>modifier</a:t>
            </a:r>
            <a:r>
              <a:rPr lang="fr-FR" sz="3600" b="1" dirty="0" smtClean="0">
                <a:latin typeface="Arial Black" pitchFamily="34" charset="0"/>
              </a:rPr>
              <a:t> leurs fonctions organiques.</a:t>
            </a:r>
            <a:br>
              <a:rPr lang="fr-FR" sz="3600" b="1" dirty="0" smtClean="0">
                <a:latin typeface="Arial Black" pitchFamily="34" charset="0"/>
              </a:rPr>
            </a:br>
            <a:endParaRPr lang="fr-FR" dirty="0"/>
          </a:p>
        </p:txBody>
      </p:sp>
    </p:spTree>
    <p:extLst>
      <p:ext uri="{BB962C8B-B14F-4D97-AF65-F5344CB8AC3E}">
        <p14:creationId xmlns:p14="http://schemas.microsoft.com/office/powerpoint/2010/main" val="3919855791"/>
      </p:ext>
    </p:extLst>
  </p:cSld>
  <p:clrMapOvr>
    <a:masterClrMapping/>
  </p:clrMapOvr>
  <p:transition>
    <p:newsflash/>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226196"/>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fr-FR" sz="4000" b="1" u="sng" dirty="0" smtClean="0">
                <a:solidFill>
                  <a:srgbClr val="FF0000"/>
                </a:solidFill>
              </a:rPr>
              <a:t/>
            </a:r>
            <a:br>
              <a:rPr lang="fr-FR" sz="4000" b="1" u="sng" dirty="0" smtClean="0">
                <a:solidFill>
                  <a:srgbClr val="FF0000"/>
                </a:solidFill>
              </a:rPr>
            </a:br>
            <a:r>
              <a:rPr lang="fr-FR" sz="4000" b="1" u="sng" dirty="0">
                <a:solidFill>
                  <a:srgbClr val="FF0000"/>
                </a:solidFill>
              </a:rPr>
              <a:t/>
            </a:r>
            <a:br>
              <a:rPr lang="fr-FR" sz="4000" b="1" u="sng" dirty="0">
                <a:solidFill>
                  <a:srgbClr val="FF0000"/>
                </a:solidFill>
              </a:rPr>
            </a:br>
            <a:r>
              <a:rPr lang="fr-FR" sz="4000" b="1" u="sng" dirty="0" smtClean="0">
                <a:solidFill>
                  <a:srgbClr val="FF0000"/>
                </a:solidFill>
              </a:rPr>
              <a:t/>
            </a:r>
            <a:br>
              <a:rPr lang="fr-FR" sz="4000" b="1" u="sng" dirty="0" smtClean="0">
                <a:solidFill>
                  <a:srgbClr val="FF0000"/>
                </a:solidFill>
              </a:rPr>
            </a:br>
            <a:r>
              <a:rPr lang="fr-FR" sz="4000" b="1" u="sng" dirty="0">
                <a:solidFill>
                  <a:srgbClr val="FF0000"/>
                </a:solidFill>
              </a:rPr>
              <a:t/>
            </a:r>
            <a:br>
              <a:rPr lang="fr-FR" sz="4000" b="1" u="sng" dirty="0">
                <a:solidFill>
                  <a:srgbClr val="FF0000"/>
                </a:solidFill>
              </a:rPr>
            </a:br>
            <a:r>
              <a:rPr lang="fr-FR" sz="4000" b="1" u="sng" dirty="0" smtClean="0">
                <a:solidFill>
                  <a:srgbClr val="FF0000"/>
                </a:solidFill>
              </a:rPr>
              <a:t/>
            </a:r>
            <a:br>
              <a:rPr lang="fr-FR" sz="4000" b="1" u="sng" dirty="0" smtClean="0">
                <a:solidFill>
                  <a:srgbClr val="FF0000"/>
                </a:solidFill>
              </a:rPr>
            </a:br>
            <a:r>
              <a:rPr lang="fr-FR" sz="4000" b="1" u="sng" dirty="0">
                <a:solidFill>
                  <a:srgbClr val="FF0000"/>
                </a:solidFill>
              </a:rPr>
              <a:t/>
            </a:r>
            <a:br>
              <a:rPr lang="fr-FR" sz="4000" b="1" u="sng" dirty="0">
                <a:solidFill>
                  <a:srgbClr val="FF0000"/>
                </a:solidFill>
              </a:rPr>
            </a:br>
            <a:r>
              <a:rPr lang="fr-FR" sz="4000" b="1" u="sng" dirty="0" smtClean="0">
                <a:solidFill>
                  <a:srgbClr val="FF0000"/>
                </a:solidFill>
              </a:rPr>
              <a:t/>
            </a:r>
            <a:br>
              <a:rPr lang="fr-FR" sz="4000" b="1" u="sng" dirty="0" smtClean="0">
                <a:solidFill>
                  <a:srgbClr val="FF0000"/>
                </a:solidFill>
              </a:rPr>
            </a:br>
            <a:r>
              <a:rPr lang="fr-FR" sz="4000" b="1" u="sng" dirty="0">
                <a:solidFill>
                  <a:srgbClr val="FF0000"/>
                </a:solidFill>
              </a:rPr>
              <a:t/>
            </a:r>
            <a:br>
              <a:rPr lang="fr-FR" sz="4000" b="1" u="sng" dirty="0">
                <a:solidFill>
                  <a:srgbClr val="FF0000"/>
                </a:solidFill>
              </a:rPr>
            </a:br>
            <a:r>
              <a:rPr lang="fr-FR" sz="4000" b="1" u="sng" dirty="0" smtClean="0">
                <a:solidFill>
                  <a:srgbClr val="FF0000"/>
                </a:solidFill>
                <a:latin typeface="Arial Black" pitchFamily="34" charset="0"/>
              </a:rPr>
              <a:t>l’article 170 de la loi algérienne 85-05 DU 16/02/1985 </a:t>
            </a:r>
            <a:r>
              <a:rPr lang="fr-FR" sz="4000" b="1" dirty="0" smtClean="0">
                <a:latin typeface="Arial Black" pitchFamily="34" charset="0"/>
              </a:rPr>
              <a:t>relative à </a:t>
            </a:r>
            <a:br>
              <a:rPr lang="fr-FR" sz="4000" b="1" dirty="0" smtClean="0">
                <a:latin typeface="Arial Black" pitchFamily="34" charset="0"/>
              </a:rPr>
            </a:br>
            <a:r>
              <a:rPr lang="fr-FR" sz="4000" b="1" dirty="0" smtClean="0">
                <a:solidFill>
                  <a:srgbClr val="0070C0"/>
                </a:solidFill>
                <a:latin typeface="Arial Black" pitchFamily="34" charset="0"/>
              </a:rPr>
              <a:t>la promotion de la santé</a:t>
            </a:r>
            <a:r>
              <a:rPr lang="fr-FR" sz="4000" b="1" dirty="0" smtClean="0">
                <a:latin typeface="Arial Black" pitchFamily="34" charset="0"/>
              </a:rPr>
              <a:t>, définit </a:t>
            </a:r>
            <a:r>
              <a:rPr lang="fr-FR" sz="4000" b="1" dirty="0" smtClean="0">
                <a:solidFill>
                  <a:srgbClr val="00B050"/>
                </a:solidFill>
                <a:latin typeface="Arial Black" pitchFamily="34" charset="0"/>
              </a:rPr>
              <a:t>le médicament               </a:t>
            </a:r>
            <a:r>
              <a:rPr lang="fr-FR" sz="4000" b="1" dirty="0" smtClean="0">
                <a:latin typeface="Arial Black" pitchFamily="34" charset="0"/>
              </a:rPr>
              <a:t>comme suit : </a:t>
            </a:r>
            <a:r>
              <a:rPr lang="fr-FR" b="1" dirty="0" smtClean="0">
                <a:latin typeface="Arial Black" pitchFamily="34" charset="0"/>
              </a:rPr>
              <a:t/>
            </a:r>
            <a:br>
              <a:rPr lang="fr-FR" b="1" dirty="0" smtClean="0">
                <a:latin typeface="Arial Black" pitchFamily="34" charset="0"/>
              </a:rPr>
            </a:br>
            <a:r>
              <a:rPr lang="fr-FR" b="1" dirty="0" smtClean="0"/>
              <a:t/>
            </a:r>
            <a:br>
              <a:rPr lang="fr-FR" b="1" dirty="0" smtClean="0"/>
            </a:br>
            <a:r>
              <a:rPr lang="fr-FR" b="1" dirty="0" smtClean="0"/>
              <a:t/>
            </a:r>
            <a:br>
              <a:rPr lang="fr-FR" b="1" dirty="0" smtClean="0"/>
            </a:br>
            <a:r>
              <a:rPr lang="fr-FR" b="1" dirty="0" smtClean="0"/>
              <a:t/>
            </a:r>
            <a:br>
              <a:rPr lang="fr-FR" b="1" dirty="0" smtClean="0"/>
            </a:br>
            <a:endParaRPr lang="fr-FR" b="1" dirty="0"/>
          </a:p>
        </p:txBody>
      </p:sp>
    </p:spTree>
    <p:extLst>
      <p:ext uri="{BB962C8B-B14F-4D97-AF65-F5344CB8AC3E}">
        <p14:creationId xmlns:p14="http://schemas.microsoft.com/office/powerpoint/2010/main" val="1249914100"/>
      </p:ext>
    </p:extLst>
  </p:cSld>
  <p:clrMapOvr>
    <a:masterClrMapping/>
  </p:clrMapOvr>
  <p:transition>
    <p:newsflash/>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chemin vertical 2"/>
          <p:cNvSpPr/>
          <p:nvPr/>
        </p:nvSpPr>
        <p:spPr>
          <a:xfrm>
            <a:off x="142844" y="214290"/>
            <a:ext cx="8533612" cy="6357982"/>
          </a:xfrm>
          <a:prstGeom prst="verticalScroll">
            <a:avLst>
              <a:gd name="adj" fmla="val 1184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3200" dirty="0" smtClean="0">
                <a:solidFill>
                  <a:prstClr val="black"/>
                </a:solidFill>
                <a:latin typeface="Arial Black" pitchFamily="34" charset="0"/>
              </a:rPr>
              <a:t>« </a:t>
            </a:r>
            <a:r>
              <a:rPr lang="fr-FR" sz="2800" b="1" i="1" dirty="0" smtClean="0">
                <a:solidFill>
                  <a:prstClr val="black"/>
                </a:solidFill>
                <a:latin typeface="Book Antiqua" pitchFamily="18" charset="0"/>
              </a:rPr>
              <a:t>On entend par </a:t>
            </a:r>
            <a:r>
              <a:rPr lang="fr-FR" sz="2800" b="1" i="1" dirty="0" smtClean="0">
                <a:solidFill>
                  <a:srgbClr val="FF0000"/>
                </a:solidFill>
                <a:latin typeface="Book Antiqua" pitchFamily="18" charset="0"/>
              </a:rPr>
              <a:t>médicament</a:t>
            </a:r>
            <a:r>
              <a:rPr lang="fr-FR" sz="2800" b="1" i="1" dirty="0" smtClean="0">
                <a:solidFill>
                  <a:prstClr val="black"/>
                </a:solidFill>
                <a:latin typeface="Book Antiqua" pitchFamily="18" charset="0"/>
              </a:rPr>
              <a:t>,  toute substance ou composition présentée comme possédant des propriétés curatives ou préventives à l’égard des maladies humaines ou animales, tous produits pouvant être administrés à l’homme ou à l’animal en vue d’établir un diagnostic médical ou de restaurer, corriger, modifier leurs fonctions organi</a:t>
            </a:r>
            <a:r>
              <a:rPr lang="fr-FR" sz="3200" b="1" i="1" dirty="0" smtClean="0">
                <a:solidFill>
                  <a:prstClr val="black"/>
                </a:solidFill>
                <a:latin typeface="Book Antiqua" pitchFamily="18" charset="0"/>
              </a:rPr>
              <a:t>ques.</a:t>
            </a:r>
            <a:r>
              <a:rPr lang="fr-FR" sz="3200" dirty="0" smtClean="0">
                <a:solidFill>
                  <a:prstClr val="black"/>
                </a:solidFill>
                <a:latin typeface="Arial Black" pitchFamily="34" charset="0"/>
              </a:rPr>
              <a:t> </a:t>
            </a:r>
            <a:r>
              <a:rPr lang="fr-FR" sz="2800" dirty="0" smtClean="0">
                <a:solidFill>
                  <a:prstClr val="black"/>
                </a:solidFill>
                <a:latin typeface="Arial Black" pitchFamily="34" charset="0"/>
              </a:rPr>
              <a:t>»</a:t>
            </a:r>
            <a:endParaRPr lang="en-US" sz="2800" dirty="0">
              <a:solidFill>
                <a:prstClr val="black"/>
              </a:solidFill>
              <a:latin typeface="Arial Black" pitchFamily="34" charset="0"/>
            </a:endParaRPr>
          </a:p>
        </p:txBody>
      </p:sp>
    </p:spTree>
    <p:extLst>
      <p:ext uri="{BB962C8B-B14F-4D97-AF65-F5344CB8AC3E}">
        <p14:creationId xmlns:p14="http://schemas.microsoft.com/office/powerpoint/2010/main" val="4099707965"/>
      </p:ext>
    </p:extLst>
  </p:cSld>
  <p:clrMapOvr>
    <a:masterClrMapping/>
  </p:clrMapOvr>
  <p:transition>
    <p:newsflash/>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p:nvPr>
        </p:nvSpPr>
        <p:spPr>
          <a:xfrm>
            <a:off x="357158" y="214290"/>
            <a:ext cx="8501122" cy="6226196"/>
          </a:xfrm>
        </p:spPr>
        <p:txBody>
          <a:bodyPr>
            <a:normAutofit/>
          </a:bodyPr>
          <a:lstStyle/>
          <a:p>
            <a:pPr algn="ctr" eaLnBrk="1" hangingPunct="1">
              <a:defRPr/>
            </a:pPr>
            <a:r>
              <a:rPr lang="fr-BE" sz="3200" dirty="0" smtClean="0">
                <a:solidFill>
                  <a:schemeClr val="tx1"/>
                </a:solidFill>
              </a:rPr>
              <a:t/>
            </a:r>
            <a:br>
              <a:rPr lang="fr-BE" sz="3200" dirty="0" smtClean="0">
                <a:solidFill>
                  <a:schemeClr val="tx1"/>
                </a:solidFill>
              </a:rPr>
            </a:br>
            <a:r>
              <a:rPr lang="fr-BE" sz="3200" dirty="0" smtClean="0">
                <a:solidFill>
                  <a:schemeClr val="tx1"/>
                </a:solidFill>
              </a:rPr>
              <a:t/>
            </a:r>
            <a:br>
              <a:rPr lang="fr-BE" sz="3200" dirty="0" smtClean="0">
                <a:solidFill>
                  <a:schemeClr val="tx1"/>
                </a:solidFill>
              </a:rPr>
            </a:br>
            <a:r>
              <a:rPr lang="fr-BE" sz="3200" dirty="0" smtClean="0">
                <a:solidFill>
                  <a:schemeClr val="tx1"/>
                </a:solidFill>
              </a:rPr>
              <a:t/>
            </a:r>
            <a:br>
              <a:rPr lang="fr-BE" sz="3200" dirty="0" smtClean="0">
                <a:solidFill>
                  <a:schemeClr val="tx1"/>
                </a:solidFill>
              </a:rPr>
            </a:br>
            <a:r>
              <a:rPr lang="fr-BE" sz="3200" dirty="0" smtClean="0">
                <a:solidFill>
                  <a:schemeClr val="tx1"/>
                </a:solidFill>
              </a:rPr>
              <a:t/>
            </a:r>
            <a:br>
              <a:rPr lang="fr-BE" sz="3200" dirty="0" smtClean="0">
                <a:solidFill>
                  <a:schemeClr val="tx1"/>
                </a:solidFill>
              </a:rPr>
            </a:br>
            <a:r>
              <a:rPr lang="fr-BE" sz="3200" dirty="0" smtClean="0">
                <a:solidFill>
                  <a:schemeClr val="tx1"/>
                </a:solidFill>
              </a:rPr>
              <a:t/>
            </a:r>
            <a:br>
              <a:rPr lang="fr-BE" sz="3200" dirty="0" smtClean="0">
                <a:solidFill>
                  <a:schemeClr val="tx1"/>
                </a:solidFill>
              </a:rPr>
            </a:br>
            <a:r>
              <a:rPr lang="fr-BE" sz="3200" dirty="0" smtClean="0">
                <a:solidFill>
                  <a:schemeClr val="tx1"/>
                </a:solidFill>
              </a:rPr>
              <a:t/>
            </a:r>
            <a:br>
              <a:rPr lang="fr-BE" sz="3200" dirty="0" smtClean="0">
                <a:solidFill>
                  <a:schemeClr val="tx1"/>
                </a:solidFill>
              </a:rPr>
            </a:br>
            <a:r>
              <a:rPr lang="fr-BE" sz="3200" dirty="0" smtClean="0">
                <a:solidFill>
                  <a:schemeClr val="tx1"/>
                </a:solidFill>
              </a:rPr>
              <a:t/>
            </a:r>
            <a:br>
              <a:rPr lang="fr-BE" sz="3200" dirty="0" smtClean="0">
                <a:solidFill>
                  <a:schemeClr val="tx1"/>
                </a:solidFill>
              </a:rPr>
            </a:br>
            <a:r>
              <a:rPr lang="fr-BE" sz="3200" dirty="0" smtClean="0">
                <a:solidFill>
                  <a:schemeClr val="tx1"/>
                </a:solidFill>
              </a:rPr>
              <a:t/>
            </a:r>
            <a:br>
              <a:rPr lang="fr-BE" sz="3200" dirty="0" smtClean="0">
                <a:solidFill>
                  <a:schemeClr val="tx1"/>
                </a:solidFill>
              </a:rPr>
            </a:br>
            <a:endParaRPr lang="fr-FR" sz="3200" dirty="0" smtClean="0">
              <a:solidFill>
                <a:schemeClr val="tx1"/>
              </a:solidFill>
            </a:endParaRPr>
          </a:p>
        </p:txBody>
      </p:sp>
      <p:sp>
        <p:nvSpPr>
          <p:cNvPr id="4" name="Rectangle 3"/>
          <p:cNvSpPr txBox="1">
            <a:spLocks noRot="1" noChangeArrowheads="1"/>
          </p:cNvSpPr>
          <p:nvPr/>
        </p:nvSpPr>
        <p:spPr>
          <a:xfrm>
            <a:off x="214282" y="214290"/>
            <a:ext cx="8429684" cy="6357958"/>
          </a:xfrm>
          <a:prstGeom prst="rect">
            <a:avLst/>
          </a:prstGeom>
        </p:spPr>
        <p:txBody>
          <a:bodyPr/>
          <a:lstStyle/>
          <a:p>
            <a:pPr marL="274320" marR="0" lvl="0" indent="-274320" algn="just" defTabSz="914400" rtl="0" eaLnBrk="1" fontAlgn="auto" latinLnBrk="0" hangingPunct="1">
              <a:lnSpc>
                <a:spcPct val="90000"/>
              </a:lnSpc>
              <a:spcBef>
                <a:spcPts val="600"/>
              </a:spcBef>
              <a:spcAft>
                <a:spcPts val="0"/>
              </a:spcAft>
              <a:buClr>
                <a:schemeClr val="accent1"/>
              </a:buClr>
              <a:buSzPct val="70000"/>
              <a:tabLst/>
              <a:defRPr/>
            </a:pPr>
            <a:endParaRPr kumimoji="0" lang="fr-FR" sz="2400" b="0" i="0" u="none" strike="noStrike" kern="1200" cap="none" spc="0" normalizeH="0" baseline="0" noProof="0" dirty="0" smtClean="0">
              <a:ln>
                <a:noFill/>
              </a:ln>
              <a:solidFill>
                <a:schemeClr val="tx1"/>
              </a:solidFill>
              <a:effectLst/>
              <a:uLnTx/>
              <a:uFillTx/>
              <a:latin typeface="Arial Black" pitchFamily="34" charset="0"/>
            </a:endParaRPr>
          </a:p>
          <a:p>
            <a:pPr marL="274320" marR="0" lvl="0" indent="-274320" algn="ctr" defTabSz="914400" rtl="0" eaLnBrk="1" fontAlgn="auto" latinLnBrk="0" hangingPunct="1">
              <a:lnSpc>
                <a:spcPct val="90000"/>
              </a:lnSpc>
              <a:spcBef>
                <a:spcPts val="600"/>
              </a:spcBef>
              <a:spcAft>
                <a:spcPts val="0"/>
              </a:spcAft>
              <a:buClr>
                <a:schemeClr val="accent1"/>
              </a:buClr>
              <a:buSzPct val="70000"/>
              <a:buFont typeface="Wingdings"/>
              <a:buChar char=""/>
              <a:tabLst/>
              <a:defRPr/>
            </a:pPr>
            <a:r>
              <a:rPr kumimoji="0" lang="fr-FR" sz="4400" b="0" i="0" u="none" strike="noStrike" kern="1200" cap="none" spc="0" normalizeH="0" baseline="0" noProof="0" dirty="0" smtClean="0">
                <a:ln>
                  <a:noFill/>
                </a:ln>
                <a:solidFill>
                  <a:schemeClr val="tx1"/>
                </a:solidFill>
                <a:effectLst/>
                <a:uLnTx/>
                <a:uFillTx/>
                <a:latin typeface="Arial Black" pitchFamily="34" charset="0"/>
              </a:rPr>
              <a:t> </a:t>
            </a:r>
            <a:r>
              <a:rPr kumimoji="0" lang="fr-FR" sz="3600" b="0" i="0" u="none" strike="noStrike" kern="1200" cap="none" spc="0" normalizeH="0" baseline="0" noProof="0" dirty="0" smtClean="0">
                <a:ln>
                  <a:noFill/>
                </a:ln>
                <a:solidFill>
                  <a:schemeClr val="tx1"/>
                </a:solidFill>
                <a:effectLst/>
                <a:uLnTx/>
                <a:uFillTx/>
                <a:latin typeface="Arial Black" pitchFamily="34" charset="0"/>
              </a:rPr>
              <a:t>L'acte de naissance d’un médicament de spécialité pharmaceutique est soumis à</a:t>
            </a:r>
            <a:r>
              <a:rPr kumimoji="0" lang="fr-FR" sz="3600" b="0" i="0" u="none" strike="noStrike" kern="1200" cap="none" spc="0" normalizeH="0" noProof="0" dirty="0" smtClean="0">
                <a:ln>
                  <a:noFill/>
                </a:ln>
                <a:solidFill>
                  <a:schemeClr val="tx1"/>
                </a:solidFill>
                <a:effectLst/>
                <a:uLnTx/>
                <a:uFillTx/>
                <a:latin typeface="Arial Black" pitchFamily="34" charset="0"/>
              </a:rPr>
              <a:t> </a:t>
            </a:r>
            <a:r>
              <a:rPr kumimoji="0" lang="fr-FR" sz="3600" b="0" i="0" u="none" strike="noStrike" kern="1200" cap="none" spc="0" normalizeH="0" baseline="0" noProof="0" dirty="0" smtClean="0">
                <a:ln>
                  <a:noFill/>
                </a:ln>
                <a:solidFill>
                  <a:schemeClr val="tx1"/>
                </a:solidFill>
                <a:effectLst/>
                <a:uLnTx/>
                <a:uFillTx/>
                <a:latin typeface="Arial Black" pitchFamily="34" charset="0"/>
              </a:rPr>
              <a:t>une décision administrative qu’on appelle </a:t>
            </a:r>
            <a:r>
              <a:rPr kumimoji="0" lang="fr-FR" sz="4000" b="0" i="0" u="none" strike="noStrike" kern="1200" cap="none" spc="0" normalizeH="0" baseline="0" noProof="0" dirty="0" smtClean="0">
                <a:ln>
                  <a:noFill/>
                </a:ln>
                <a:solidFill>
                  <a:schemeClr val="tx1"/>
                </a:solidFill>
                <a:effectLst/>
                <a:uLnTx/>
                <a:uFillTx/>
                <a:latin typeface="Arial Black" pitchFamily="34" charset="0"/>
              </a:rPr>
              <a:t>: </a:t>
            </a:r>
          </a:p>
          <a:p>
            <a:pPr marL="274320" marR="0" lvl="0" indent="-274320" algn="ctr" defTabSz="914400" rtl="0" eaLnBrk="1" fontAlgn="auto" latinLnBrk="0" hangingPunct="1">
              <a:lnSpc>
                <a:spcPct val="90000"/>
              </a:lnSpc>
              <a:spcBef>
                <a:spcPts val="600"/>
              </a:spcBef>
              <a:spcAft>
                <a:spcPts val="0"/>
              </a:spcAft>
              <a:buClr>
                <a:schemeClr val="accent1"/>
              </a:buClr>
              <a:buSzPct val="70000"/>
              <a:tabLst/>
              <a:defRPr/>
            </a:pPr>
            <a:r>
              <a:rPr lang="fr-FR" sz="4000" dirty="0" smtClean="0">
                <a:latin typeface="Arial Black" pitchFamily="34" charset="0"/>
              </a:rPr>
              <a:t>   </a:t>
            </a:r>
            <a:r>
              <a:rPr kumimoji="0" lang="fr-FR" sz="4000" b="0" i="0" u="none" strike="noStrike" kern="1200" cap="none" spc="0" normalizeH="0" baseline="0" noProof="0" dirty="0" smtClean="0">
                <a:ln>
                  <a:noFill/>
                </a:ln>
                <a:solidFill>
                  <a:srgbClr val="FF0000"/>
                </a:solidFill>
                <a:effectLst/>
                <a:uLnTx/>
                <a:uFillTx/>
                <a:latin typeface="Arial Black" pitchFamily="34" charset="0"/>
              </a:rPr>
              <a:t>AUTORISATION</a:t>
            </a:r>
            <a:r>
              <a:rPr kumimoji="0" lang="fr-FR" sz="4000" b="0" i="0" u="none" strike="noStrike" kern="1200" cap="none" spc="0" normalizeH="0" baseline="0" noProof="0" dirty="0" smtClean="0">
                <a:ln>
                  <a:noFill/>
                </a:ln>
                <a:solidFill>
                  <a:srgbClr val="FFFF00"/>
                </a:solidFill>
                <a:effectLst/>
                <a:uLnTx/>
                <a:uFillTx/>
                <a:latin typeface="Arial Black" pitchFamily="34" charset="0"/>
              </a:rPr>
              <a:t> </a:t>
            </a:r>
            <a:r>
              <a:rPr kumimoji="0" lang="fr-FR" sz="4000" b="0" i="0" u="none" strike="noStrike" kern="1200" cap="none" spc="0" normalizeH="0" baseline="0" noProof="0" dirty="0" smtClean="0">
                <a:ln>
                  <a:noFill/>
                </a:ln>
                <a:solidFill>
                  <a:srgbClr val="FF0000"/>
                </a:solidFill>
                <a:effectLst/>
                <a:uLnTx/>
                <a:uFillTx/>
                <a:latin typeface="Arial Black" pitchFamily="34" charset="0"/>
              </a:rPr>
              <a:t>DE MISE SUR LE MARCHÉ </a:t>
            </a:r>
          </a:p>
          <a:p>
            <a:pPr marL="274320" marR="0" lvl="0" indent="-274320" algn="ctr" defTabSz="914400" rtl="0" eaLnBrk="1" fontAlgn="auto" latinLnBrk="0" hangingPunct="1">
              <a:lnSpc>
                <a:spcPct val="90000"/>
              </a:lnSpc>
              <a:spcBef>
                <a:spcPts val="600"/>
              </a:spcBef>
              <a:spcAft>
                <a:spcPts val="0"/>
              </a:spcAft>
              <a:buClr>
                <a:schemeClr val="accent1"/>
              </a:buClr>
              <a:buSzPct val="70000"/>
              <a:tabLst/>
              <a:defRPr/>
            </a:pPr>
            <a:r>
              <a:rPr lang="fr-FR" sz="4000" dirty="0" smtClean="0">
                <a:solidFill>
                  <a:srgbClr val="FF0000"/>
                </a:solidFill>
                <a:latin typeface="Arial Black" pitchFamily="34" charset="0"/>
              </a:rPr>
              <a:t>    </a:t>
            </a:r>
            <a:r>
              <a:rPr kumimoji="0" lang="fr-FR" sz="4000" b="0" i="0" u="none" strike="noStrike" kern="1200" cap="none" spc="0" normalizeH="0" baseline="0" noProof="0" dirty="0" smtClean="0">
                <a:ln>
                  <a:noFill/>
                </a:ln>
                <a:solidFill>
                  <a:srgbClr val="FF0000"/>
                </a:solidFill>
                <a:effectLst/>
                <a:uLnTx/>
                <a:uFillTx/>
                <a:latin typeface="Arial Black" pitchFamily="34" charset="0"/>
              </a:rPr>
              <a:t>(AMM).</a:t>
            </a:r>
          </a:p>
          <a:p>
            <a:pPr marL="274320" marR="0" lvl="0" indent="-274320" algn="ctr" defTabSz="914400" rtl="0" eaLnBrk="1" fontAlgn="auto" latinLnBrk="0" hangingPunct="1">
              <a:lnSpc>
                <a:spcPct val="90000"/>
              </a:lnSpc>
              <a:spcBef>
                <a:spcPts val="600"/>
              </a:spcBef>
              <a:spcAft>
                <a:spcPts val="0"/>
              </a:spcAft>
              <a:buClr>
                <a:schemeClr val="accent1"/>
              </a:buClr>
              <a:buSzPct val="70000"/>
              <a:buFont typeface="Wingdings"/>
              <a:buChar char=""/>
              <a:tabLst/>
              <a:defRPr/>
            </a:pPr>
            <a:endParaRPr kumimoji="0" lang="fr-FR" sz="3600" b="0" i="0" u="none" strike="noStrike" kern="1200" cap="none" spc="0" normalizeH="0" baseline="0" noProof="0" dirty="0" smtClean="0">
              <a:ln>
                <a:noFill/>
              </a:ln>
              <a:solidFill>
                <a:srgbClr val="FFFF00"/>
              </a:solidFill>
              <a:effectLst/>
              <a:uLnTx/>
              <a:uFillTx/>
              <a:latin typeface="+mn-lt"/>
              <a:ea typeface="+mn-ea"/>
              <a:cs typeface="+mn-cs"/>
            </a:endParaRPr>
          </a:p>
        </p:txBody>
      </p:sp>
    </p:spTree>
  </p:cSld>
  <p:clrMapOvr>
    <a:masterClrMapping/>
  </p:clrMapOvr>
  <p:transition>
    <p:newsflash/>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429684" cy="6154758"/>
          </a:xfrm>
        </p:spPr>
        <p:txBody>
          <a:bodyPr>
            <a:normAutofit fontScale="90000"/>
          </a:bodyPr>
          <a:lstStyle/>
          <a:p>
            <a:r>
              <a:rPr lang="fr-FR" dirty="0" smtClean="0">
                <a:solidFill>
                  <a:schemeClr val="tx1"/>
                </a:solidFill>
                <a:latin typeface="Arial Black" pitchFamily="34" charset="0"/>
              </a:rPr>
              <a:t>La vie d’un médicament passe par un ensemble d’étapes durant environ 15ans.</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u="sng" dirty="0" smtClean="0">
                <a:solidFill>
                  <a:srgbClr val="0070C0"/>
                </a:solidFill>
                <a:latin typeface="Arial Black" pitchFamily="34" charset="0"/>
              </a:rPr>
              <a:t>1</a:t>
            </a:r>
            <a:r>
              <a:rPr lang="fr-FR" u="sng" baseline="30000" dirty="0" smtClean="0">
                <a:solidFill>
                  <a:srgbClr val="0070C0"/>
                </a:solidFill>
                <a:latin typeface="Arial Black" pitchFamily="34" charset="0"/>
              </a:rPr>
              <a:t>ère</a:t>
            </a:r>
            <a:r>
              <a:rPr lang="fr-FR" u="sng" dirty="0" smtClean="0">
                <a:solidFill>
                  <a:srgbClr val="0070C0"/>
                </a:solidFill>
                <a:latin typeface="Arial Black" pitchFamily="34" charset="0"/>
              </a:rPr>
              <a:t> étape </a:t>
            </a:r>
            <a:r>
              <a:rPr lang="fr-FR" sz="4400" u="sng" dirty="0" smtClean="0">
                <a:solidFill>
                  <a:srgbClr val="0070C0"/>
                </a:solidFill>
                <a:latin typeface="Arial Black" pitchFamily="34" charset="0"/>
              </a:rPr>
              <a:t>: </a:t>
            </a:r>
            <a:r>
              <a:rPr lang="fr-FR" dirty="0" smtClean="0">
                <a:solidFill>
                  <a:srgbClr val="FF0000"/>
                </a:solidFill>
                <a:latin typeface="Arial Black" pitchFamily="34" charset="0"/>
              </a:rPr>
              <a:t>démarrage</a:t>
            </a:r>
            <a:r>
              <a:rPr lang="fr-FR" dirty="0" smtClean="0">
                <a:solidFill>
                  <a:schemeClr val="tx1"/>
                </a:solidFill>
                <a:latin typeface="Arial Black" pitchFamily="34" charset="0"/>
              </a:rPr>
              <a:t> de la recherche publique ou privée et étude des marchés.</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u="sng" dirty="0" smtClean="0">
                <a:solidFill>
                  <a:srgbClr val="0070C0"/>
                </a:solidFill>
                <a:latin typeface="Arial Black" pitchFamily="34" charset="0"/>
              </a:rPr>
              <a:t>2</a:t>
            </a:r>
            <a:r>
              <a:rPr lang="fr-FR" u="sng" baseline="30000" dirty="0" smtClean="0">
                <a:solidFill>
                  <a:srgbClr val="0070C0"/>
                </a:solidFill>
                <a:latin typeface="Arial Black" pitchFamily="34" charset="0"/>
              </a:rPr>
              <a:t>ème</a:t>
            </a:r>
            <a:r>
              <a:rPr lang="fr-FR" u="sng" dirty="0" smtClean="0">
                <a:solidFill>
                  <a:srgbClr val="0070C0"/>
                </a:solidFill>
                <a:latin typeface="Arial Black" pitchFamily="34" charset="0"/>
              </a:rPr>
              <a:t> étape : </a:t>
            </a:r>
            <a:r>
              <a:rPr lang="fr-FR" dirty="0" smtClean="0">
                <a:solidFill>
                  <a:srgbClr val="FF0000"/>
                </a:solidFill>
                <a:latin typeface="Arial Black" pitchFamily="34" charset="0"/>
              </a:rPr>
              <a:t>Screening </a:t>
            </a:r>
            <a:r>
              <a:rPr lang="fr-FR" dirty="0" smtClean="0">
                <a:solidFill>
                  <a:schemeClr val="tx1"/>
                </a:solidFill>
                <a:latin typeface="Arial Black" pitchFamily="34" charset="0"/>
              </a:rPr>
              <a:t>c’est-à-dire triage rapide de la molécule de choix.</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u="sng" dirty="0" smtClean="0">
                <a:solidFill>
                  <a:srgbClr val="0070C0"/>
                </a:solidFill>
                <a:latin typeface="Arial Black" pitchFamily="34" charset="0"/>
              </a:rPr>
              <a:t>3</a:t>
            </a:r>
            <a:r>
              <a:rPr lang="fr-FR" u="sng" baseline="30000" dirty="0" smtClean="0">
                <a:solidFill>
                  <a:srgbClr val="0070C0"/>
                </a:solidFill>
                <a:latin typeface="Arial Black" pitchFamily="34" charset="0"/>
              </a:rPr>
              <a:t>ème</a:t>
            </a:r>
            <a:r>
              <a:rPr lang="fr-FR" u="sng" dirty="0" smtClean="0">
                <a:solidFill>
                  <a:srgbClr val="0070C0"/>
                </a:solidFill>
                <a:latin typeface="Arial Black" pitchFamily="34" charset="0"/>
              </a:rPr>
              <a:t> étape : </a:t>
            </a:r>
            <a:r>
              <a:rPr lang="fr-FR" dirty="0" smtClean="0">
                <a:solidFill>
                  <a:srgbClr val="FF0000"/>
                </a:solidFill>
                <a:latin typeface="Arial Black" pitchFamily="34" charset="0"/>
              </a:rPr>
              <a:t>Pharmacologie</a:t>
            </a:r>
            <a:r>
              <a:rPr lang="fr-FR" dirty="0" smtClean="0">
                <a:solidFill>
                  <a:schemeClr val="tx1"/>
                </a:solidFill>
                <a:latin typeface="Arial Black" pitchFamily="34" charset="0"/>
              </a:rPr>
              <a:t> </a:t>
            </a:r>
            <a:r>
              <a:rPr lang="fr-FR" dirty="0" smtClean="0">
                <a:solidFill>
                  <a:srgbClr val="FF0000"/>
                </a:solidFill>
                <a:latin typeface="Arial Black" pitchFamily="34" charset="0"/>
              </a:rPr>
              <a:t>expérimentale</a:t>
            </a:r>
            <a:r>
              <a:rPr lang="fr-FR" dirty="0" smtClean="0">
                <a:solidFill>
                  <a:schemeClr val="tx1"/>
                </a:solidFill>
                <a:latin typeface="Arial Black" pitchFamily="34" charset="0"/>
              </a:rPr>
              <a:t>  c’est-à-dire une fois le tri de la molécule est effectué, elle est utilisée d’abord chez l’animal ensuite chez l’être  humain.  </a:t>
            </a:r>
            <a:br>
              <a:rPr lang="fr-FR" dirty="0" smtClean="0">
                <a:solidFill>
                  <a:schemeClr val="tx1"/>
                </a:solidFill>
                <a:latin typeface="Arial Black" pitchFamily="34" charset="0"/>
              </a:rPr>
            </a:br>
            <a:endParaRPr lang="fr-FR" dirty="0">
              <a:solidFill>
                <a:schemeClr val="tx1"/>
              </a:solidFill>
              <a:latin typeface="Arial Black" pitchFamily="34" charset="0"/>
            </a:endParaRPr>
          </a:p>
        </p:txBody>
      </p:sp>
    </p:spTree>
  </p:cSld>
  <p:clrMapOvr>
    <a:masterClrMapping/>
  </p:clrMapOvr>
  <p:transition>
    <p:newsflash/>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429684" cy="6154758"/>
          </a:xfrm>
        </p:spPr>
        <p:txBody>
          <a:bodyPr>
            <a:normAutofit fontScale="90000"/>
          </a:bodyPr>
          <a:lstStyle/>
          <a:p>
            <a:r>
              <a:rPr lang="fr-FR" dirty="0" smtClean="0">
                <a:solidFill>
                  <a:srgbClr val="FF0000"/>
                </a:solidFill>
                <a:latin typeface="Arial Black" pitchFamily="34" charset="0"/>
              </a:rPr>
              <a:t>L’étape </a:t>
            </a:r>
            <a:r>
              <a:rPr lang="fr-FR" dirty="0" smtClean="0">
                <a:solidFill>
                  <a:srgbClr val="0070C0"/>
                </a:solidFill>
                <a:latin typeface="Arial Black" pitchFamily="34" charset="0"/>
              </a:rPr>
              <a:t>expérimentale</a:t>
            </a:r>
            <a:r>
              <a:rPr lang="fr-FR" dirty="0" smtClean="0">
                <a:solidFill>
                  <a:srgbClr val="FF0000"/>
                </a:solidFill>
                <a:latin typeface="Arial Black" pitchFamily="34" charset="0"/>
              </a:rPr>
              <a:t> passe par trois phases:</a:t>
            </a:r>
            <a:br>
              <a:rPr lang="fr-FR" dirty="0" smtClean="0">
                <a:solidFill>
                  <a:srgbClr val="FF0000"/>
                </a:solidFill>
                <a:latin typeface="Arial Black" pitchFamily="34" charset="0"/>
              </a:rPr>
            </a:br>
            <a:r>
              <a:rPr lang="fr-FR" dirty="0">
                <a:solidFill>
                  <a:srgbClr val="FF0000"/>
                </a:solidFill>
                <a:latin typeface="Arial Black" pitchFamily="34" charset="0"/>
              </a:rPr>
              <a:t/>
            </a:r>
            <a:br>
              <a:rPr lang="fr-FR" dirty="0">
                <a:solidFill>
                  <a:srgbClr val="FF0000"/>
                </a:solidFill>
                <a:latin typeface="Arial Black" pitchFamily="34" charset="0"/>
              </a:rPr>
            </a:br>
            <a:r>
              <a:rPr lang="fr-FR" u="sng" dirty="0" smtClean="0">
                <a:solidFill>
                  <a:srgbClr val="0070C0"/>
                </a:solidFill>
                <a:latin typeface="Arial Black" pitchFamily="34" charset="0"/>
              </a:rPr>
              <a:t>PHASE I:</a:t>
            </a:r>
            <a:r>
              <a:rPr lang="fr-FR" dirty="0">
                <a:solidFill>
                  <a:schemeClr val="tx1"/>
                </a:solidFill>
                <a:latin typeface="Arial Black" pitchFamily="34" charset="0"/>
              </a:rPr>
              <a:t> </a:t>
            </a:r>
            <a:r>
              <a:rPr lang="fr-FR" dirty="0" smtClean="0">
                <a:solidFill>
                  <a:schemeClr val="tx1"/>
                </a:solidFill>
                <a:latin typeface="Arial Black" pitchFamily="34" charset="0"/>
              </a:rPr>
              <a:t>C’est déterminer les doses tolérées chez des sujets sains et sur des patients (malades).</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u="sng" dirty="0" smtClean="0">
                <a:solidFill>
                  <a:srgbClr val="0070C0"/>
                </a:solidFill>
                <a:latin typeface="Arial Black" pitchFamily="34" charset="0"/>
              </a:rPr>
              <a:t>PHASE II: </a:t>
            </a:r>
            <a:r>
              <a:rPr lang="fr-FR" dirty="0" smtClean="0">
                <a:solidFill>
                  <a:schemeClr val="tx1"/>
                </a:solidFill>
                <a:latin typeface="Arial Black" pitchFamily="34" charset="0"/>
              </a:rPr>
              <a:t>Elle a pour Objectifs d’établir la relation </a:t>
            </a:r>
            <a:r>
              <a:rPr lang="fr-FR" dirty="0" smtClean="0">
                <a:solidFill>
                  <a:srgbClr val="FF0000"/>
                </a:solidFill>
                <a:latin typeface="Arial Black" pitchFamily="34" charset="0"/>
              </a:rPr>
              <a:t>dose-effet</a:t>
            </a:r>
            <a:r>
              <a:rPr lang="fr-FR" dirty="0" smtClean="0">
                <a:solidFill>
                  <a:schemeClr val="tx1"/>
                </a:solidFill>
                <a:latin typeface="Arial Black" pitchFamily="34" charset="0"/>
              </a:rPr>
              <a:t> du produit sur un petit nombre de patients (malades).</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u="sng" dirty="0" smtClean="0">
                <a:solidFill>
                  <a:srgbClr val="0070C0"/>
                </a:solidFill>
                <a:latin typeface="Arial Black" pitchFamily="34" charset="0"/>
              </a:rPr>
              <a:t>PHASE III : </a:t>
            </a:r>
            <a:r>
              <a:rPr lang="fr-FR" dirty="0" smtClean="0">
                <a:solidFill>
                  <a:schemeClr val="tx1"/>
                </a:solidFill>
                <a:latin typeface="Arial Black" pitchFamily="34" charset="0"/>
              </a:rPr>
              <a:t>C’est la démonstration de l’efficacité  et de la tolérance du produit dans les conditions d’utilisation les plus larges.</a:t>
            </a:r>
            <a:endParaRPr lang="fr-FR" dirty="0">
              <a:solidFill>
                <a:schemeClr val="tx1"/>
              </a:solidFill>
              <a:latin typeface="Arial Black" pitchFamily="34" charset="0"/>
            </a:endParaRPr>
          </a:p>
        </p:txBody>
      </p:sp>
    </p:spTree>
  </p:cSld>
  <p:clrMapOvr>
    <a:masterClrMapping/>
  </p:clrMapOvr>
  <p:transition>
    <p:newsflash/>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358246" cy="6226196"/>
          </a:xfrm>
        </p:spPr>
        <p:txBody>
          <a:bodyPr>
            <a:normAutofit fontScale="90000"/>
          </a:bodyPr>
          <a:lstStyle/>
          <a:p>
            <a:r>
              <a:rPr lang="fr-FR" dirty="0" smtClean="0">
                <a:solidFill>
                  <a:schemeClr val="tx1"/>
                </a:solidFill>
                <a:latin typeface="Arial Black" pitchFamily="34" charset="0"/>
              </a:rPr>
              <a:t>Lorsque les études montrent que le médicament présente un bénéfice potentiel pour les patients et pour les laboratoires, le producteur demande alors une autorisation pour le commercialiser</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FF0000"/>
                </a:solidFill>
                <a:latin typeface="Arial Black" pitchFamily="34" charset="0"/>
              </a:rPr>
              <a:t>AMM  sur laquelle sont mentionnées clairement  :</a:t>
            </a:r>
            <a:br>
              <a:rPr lang="fr-FR" dirty="0" smtClean="0">
                <a:solidFill>
                  <a:srgbClr val="FF0000"/>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rgbClr val="0070C0"/>
                </a:solidFill>
                <a:latin typeface="Arial Black" pitchFamily="34" charset="0"/>
              </a:rPr>
              <a:t>1/- </a:t>
            </a:r>
            <a:r>
              <a:rPr lang="fr-FR" dirty="0" smtClean="0">
                <a:solidFill>
                  <a:schemeClr val="tx1"/>
                </a:solidFill>
                <a:latin typeface="Arial Black" pitchFamily="34" charset="0"/>
              </a:rPr>
              <a:t>Les indications thérapeutiques.</a:t>
            </a:r>
            <a:br>
              <a:rPr lang="fr-FR" dirty="0" smtClean="0">
                <a:solidFill>
                  <a:schemeClr val="tx1"/>
                </a:solidFill>
                <a:latin typeface="Arial Black" pitchFamily="34" charset="0"/>
              </a:rPr>
            </a:br>
            <a:r>
              <a:rPr lang="fr-FR" dirty="0" smtClean="0">
                <a:solidFill>
                  <a:srgbClr val="0070C0"/>
                </a:solidFill>
                <a:latin typeface="Arial Black" pitchFamily="34" charset="0"/>
              </a:rPr>
              <a:t>2/- </a:t>
            </a:r>
            <a:r>
              <a:rPr lang="fr-FR" dirty="0" smtClean="0">
                <a:solidFill>
                  <a:schemeClr val="tx1"/>
                </a:solidFill>
                <a:latin typeface="Arial Black" pitchFamily="34" charset="0"/>
              </a:rPr>
              <a:t>Les modalités d’administrations.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(doses, rythme, durée, … )</a:t>
            </a:r>
            <a:br>
              <a:rPr lang="fr-FR" dirty="0" smtClean="0">
                <a:solidFill>
                  <a:schemeClr val="tx1"/>
                </a:solidFill>
                <a:latin typeface="Arial Black" pitchFamily="34" charset="0"/>
              </a:rPr>
            </a:br>
            <a:r>
              <a:rPr lang="fr-FR" dirty="0" smtClean="0">
                <a:solidFill>
                  <a:srgbClr val="0070C0"/>
                </a:solidFill>
                <a:latin typeface="Arial Black" pitchFamily="34" charset="0"/>
              </a:rPr>
              <a:t>3/- </a:t>
            </a:r>
            <a:r>
              <a:rPr lang="fr-FR" dirty="0" smtClean="0">
                <a:solidFill>
                  <a:schemeClr val="tx1"/>
                </a:solidFill>
                <a:latin typeface="Arial Black" pitchFamily="34" charset="0"/>
              </a:rPr>
              <a:t>Les précautions d’emploi.</a:t>
            </a:r>
            <a:br>
              <a:rPr lang="fr-FR" dirty="0" smtClean="0">
                <a:solidFill>
                  <a:schemeClr val="tx1"/>
                </a:solidFill>
                <a:latin typeface="Arial Black" pitchFamily="34" charset="0"/>
              </a:rPr>
            </a:br>
            <a:r>
              <a:rPr lang="fr-FR" dirty="0" smtClean="0">
                <a:solidFill>
                  <a:srgbClr val="0070C0"/>
                </a:solidFill>
                <a:latin typeface="Arial Black" pitchFamily="34" charset="0"/>
              </a:rPr>
              <a:t>4/- </a:t>
            </a:r>
            <a:r>
              <a:rPr lang="fr-FR" dirty="0" smtClean="0">
                <a:solidFill>
                  <a:schemeClr val="tx1"/>
                </a:solidFill>
                <a:latin typeface="Arial Black" pitchFamily="34" charset="0"/>
              </a:rPr>
              <a:t>Les contre-indications.</a:t>
            </a:r>
            <a:br>
              <a:rPr lang="fr-FR" dirty="0" smtClean="0">
                <a:solidFill>
                  <a:schemeClr val="tx1"/>
                </a:solidFill>
                <a:latin typeface="Arial Black" pitchFamily="34" charset="0"/>
              </a:rPr>
            </a:br>
            <a:endParaRPr lang="fr-FR" dirty="0">
              <a:solidFill>
                <a:schemeClr val="tx1"/>
              </a:solidFill>
              <a:latin typeface="Arial Black" pitchFamily="34" charset="0"/>
            </a:endParaRPr>
          </a:p>
        </p:txBody>
      </p:sp>
    </p:spTree>
  </p:cSld>
  <p:clrMapOvr>
    <a:masterClrMapping/>
  </p:clrMapOvr>
  <p:transition>
    <p:newsflash/>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462744" cy="6154758"/>
          </a:xfrm>
        </p:spPr>
        <p:txBody>
          <a:bodyPr>
            <a:normAutofit fontScale="90000"/>
          </a:bodyPr>
          <a:lstStyle/>
          <a:p>
            <a:r>
              <a:rPr lang="fr-FR" sz="3600" b="1" dirty="0" smtClean="0">
                <a:solidFill>
                  <a:srgbClr val="FF0000"/>
                </a:solidFill>
                <a:latin typeface="Arial Black" pitchFamily="34" charset="0"/>
              </a:rPr>
              <a:t>Le médicament  peut être utilisé :</a:t>
            </a:r>
            <a:br>
              <a:rPr lang="fr-FR" sz="3600" b="1" dirty="0" smtClean="0">
                <a:solidFill>
                  <a:srgbClr val="FF0000"/>
                </a:solidFill>
                <a:latin typeface="Arial Black" pitchFamily="34" charset="0"/>
              </a:rPr>
            </a:br>
            <a:r>
              <a:rPr lang="fr-FR" dirty="0" smtClean="0">
                <a:latin typeface="Arial Black" pitchFamily="34" charset="0"/>
              </a:rPr>
              <a:t/>
            </a:r>
            <a:br>
              <a:rPr lang="fr-FR" dirty="0" smtClean="0">
                <a:latin typeface="Arial Black" pitchFamily="34" charset="0"/>
              </a:rPr>
            </a:br>
            <a:r>
              <a:rPr lang="fr-FR" dirty="0" smtClean="0">
                <a:solidFill>
                  <a:schemeClr val="tx1"/>
                </a:solidFill>
                <a:latin typeface="Arial Black" pitchFamily="34" charset="0"/>
              </a:rPr>
              <a:t>1/- </a:t>
            </a:r>
            <a:r>
              <a:rPr lang="fr-FR" b="1" dirty="0" smtClean="0">
                <a:solidFill>
                  <a:schemeClr val="tx1"/>
                </a:solidFill>
                <a:latin typeface="Arial Black" pitchFamily="34" charset="0"/>
              </a:rPr>
              <a:t>A</a:t>
            </a:r>
            <a:r>
              <a:rPr lang="fr-FR" dirty="0" smtClean="0">
                <a:solidFill>
                  <a:schemeClr val="tx1"/>
                </a:solidFill>
                <a:latin typeface="Arial Black" pitchFamily="34" charset="0"/>
              </a:rPr>
              <a:t> </a:t>
            </a:r>
            <a:r>
              <a:rPr lang="fr-FR" b="1" dirty="0" smtClean="0">
                <a:solidFill>
                  <a:schemeClr val="tx1"/>
                </a:solidFill>
                <a:latin typeface="Arial Black" pitchFamily="34" charset="0"/>
              </a:rPr>
              <a:t>titre</a:t>
            </a:r>
            <a:r>
              <a:rPr lang="fr-FR" dirty="0" smtClean="0">
                <a:solidFill>
                  <a:schemeClr val="tx1"/>
                </a:solidFill>
                <a:latin typeface="Arial Black" pitchFamily="34" charset="0"/>
              </a:rPr>
              <a:t> </a:t>
            </a:r>
            <a:r>
              <a:rPr lang="fr-FR" b="1" u="sng" dirty="0" smtClean="0">
                <a:solidFill>
                  <a:srgbClr val="FF0000"/>
                </a:solidFill>
                <a:latin typeface="Arial Black" pitchFamily="34" charset="0"/>
              </a:rPr>
              <a:t>préventif</a:t>
            </a:r>
            <a:r>
              <a:rPr lang="fr-FR" b="1" dirty="0" smtClean="0">
                <a:solidFill>
                  <a:schemeClr val="tx1"/>
                </a:solidFill>
                <a:latin typeface="Arial Black" pitchFamily="34" charset="0"/>
              </a:rPr>
              <a:t> : ex: vaccins comme </a:t>
            </a:r>
            <a:br>
              <a:rPr lang="fr-FR" b="1" dirty="0" smtClean="0">
                <a:solidFill>
                  <a:schemeClr val="tx1"/>
                </a:solidFill>
                <a:latin typeface="Arial Black" pitchFamily="34" charset="0"/>
              </a:rPr>
            </a:br>
            <a:r>
              <a:rPr lang="fr-FR" b="1" dirty="0">
                <a:solidFill>
                  <a:schemeClr val="tx1"/>
                </a:solidFill>
                <a:latin typeface="Arial Black" pitchFamily="34" charset="0"/>
              </a:rPr>
              <a:t> </a:t>
            </a:r>
            <a:r>
              <a:rPr lang="fr-FR" b="1" dirty="0" smtClean="0">
                <a:solidFill>
                  <a:schemeClr val="tx1"/>
                </a:solidFill>
                <a:latin typeface="Arial Black" pitchFamily="34" charset="0"/>
              </a:rPr>
              <a:t>    prévention des maladies…</a:t>
            </a:r>
            <a:br>
              <a:rPr lang="fr-FR" b="1" dirty="0" smtClean="0">
                <a:solidFill>
                  <a:schemeClr val="tx1"/>
                </a:solidFill>
                <a:latin typeface="Arial Black" pitchFamily="34" charset="0"/>
              </a:rPr>
            </a:br>
            <a:r>
              <a:rPr lang="fr-FR" b="1" dirty="0" smtClean="0">
                <a:solidFill>
                  <a:schemeClr val="tx1"/>
                </a:solidFill>
                <a:latin typeface="Arial Black" pitchFamily="34" charset="0"/>
              </a:rPr>
              <a:t>2/- A titre </a:t>
            </a:r>
            <a:r>
              <a:rPr lang="fr-FR" b="1" u="sng" dirty="0" smtClean="0">
                <a:solidFill>
                  <a:srgbClr val="FF0000"/>
                </a:solidFill>
                <a:latin typeface="Arial Black" pitchFamily="34" charset="0"/>
              </a:rPr>
              <a:t>substitutif </a:t>
            </a:r>
            <a:r>
              <a:rPr lang="fr-FR" b="1" dirty="0" smtClean="0">
                <a:solidFill>
                  <a:schemeClr val="tx1"/>
                </a:solidFill>
                <a:latin typeface="Arial Black" pitchFamily="34" charset="0"/>
              </a:rPr>
              <a:t>: ex: vitamines, </a:t>
            </a:r>
            <a:br>
              <a:rPr lang="fr-FR" b="1" dirty="0" smtClean="0">
                <a:solidFill>
                  <a:schemeClr val="tx1"/>
                </a:solidFill>
                <a:latin typeface="Arial Black" pitchFamily="34" charset="0"/>
              </a:rPr>
            </a:br>
            <a:r>
              <a:rPr lang="fr-FR" b="1" dirty="0">
                <a:solidFill>
                  <a:schemeClr val="tx1"/>
                </a:solidFill>
                <a:latin typeface="Arial Black" pitchFamily="34" charset="0"/>
              </a:rPr>
              <a:t> </a:t>
            </a:r>
            <a:r>
              <a:rPr lang="fr-FR" b="1" dirty="0" smtClean="0">
                <a:solidFill>
                  <a:schemeClr val="tx1"/>
                </a:solidFill>
                <a:latin typeface="Arial Black" pitchFamily="34" charset="0"/>
              </a:rPr>
              <a:t>    insuline…</a:t>
            </a:r>
            <a:br>
              <a:rPr lang="fr-FR" b="1" dirty="0" smtClean="0">
                <a:solidFill>
                  <a:schemeClr val="tx1"/>
                </a:solidFill>
                <a:latin typeface="Arial Black" pitchFamily="34" charset="0"/>
              </a:rPr>
            </a:br>
            <a:r>
              <a:rPr lang="fr-FR" b="1" dirty="0" smtClean="0">
                <a:solidFill>
                  <a:schemeClr val="tx1"/>
                </a:solidFill>
                <a:latin typeface="Arial Black" pitchFamily="34" charset="0"/>
              </a:rPr>
              <a:t> 3/- A titre </a:t>
            </a:r>
            <a:r>
              <a:rPr lang="fr-FR" b="1" u="sng" dirty="0" smtClean="0">
                <a:solidFill>
                  <a:srgbClr val="FF0000"/>
                </a:solidFill>
                <a:latin typeface="Arial Black" pitchFamily="34" charset="0"/>
              </a:rPr>
              <a:t>curatif </a:t>
            </a:r>
            <a:r>
              <a:rPr lang="fr-FR" b="1" dirty="0" smtClean="0">
                <a:solidFill>
                  <a:schemeClr val="tx1"/>
                </a:solidFill>
                <a:latin typeface="Arial Black" pitchFamily="34" charset="0"/>
              </a:rPr>
              <a:t>: pour éliminer les causes </a:t>
            </a:r>
            <a:br>
              <a:rPr lang="fr-FR" b="1" dirty="0" smtClean="0">
                <a:solidFill>
                  <a:schemeClr val="tx1"/>
                </a:solidFill>
                <a:latin typeface="Arial Black" pitchFamily="34" charset="0"/>
              </a:rPr>
            </a:br>
            <a:r>
              <a:rPr lang="fr-FR" b="1" dirty="0">
                <a:solidFill>
                  <a:schemeClr val="tx1"/>
                </a:solidFill>
                <a:latin typeface="Arial Black" pitchFamily="34" charset="0"/>
              </a:rPr>
              <a:t> </a:t>
            </a:r>
            <a:r>
              <a:rPr lang="fr-FR" b="1" dirty="0" smtClean="0">
                <a:solidFill>
                  <a:schemeClr val="tx1"/>
                </a:solidFill>
                <a:latin typeface="Arial Black" pitchFamily="34" charset="0"/>
              </a:rPr>
              <a:t>     des maladies. </a:t>
            </a:r>
            <a:br>
              <a:rPr lang="fr-FR" b="1" dirty="0" smtClean="0">
                <a:solidFill>
                  <a:schemeClr val="tx1"/>
                </a:solidFill>
                <a:latin typeface="Arial Black" pitchFamily="34" charset="0"/>
              </a:rPr>
            </a:br>
            <a:r>
              <a:rPr lang="fr-FR" b="1" dirty="0" smtClean="0">
                <a:solidFill>
                  <a:schemeClr val="tx1"/>
                </a:solidFill>
                <a:latin typeface="Arial Black" pitchFamily="34" charset="0"/>
              </a:rPr>
              <a:t>4/- A titre </a:t>
            </a:r>
            <a:r>
              <a:rPr lang="fr-FR" b="1" u="sng" dirty="0" smtClean="0">
                <a:solidFill>
                  <a:srgbClr val="FF0000"/>
                </a:solidFill>
                <a:latin typeface="Arial Black" pitchFamily="34" charset="0"/>
              </a:rPr>
              <a:t>correctif </a:t>
            </a:r>
            <a:r>
              <a:rPr lang="fr-FR" b="1" dirty="0" smtClean="0">
                <a:solidFill>
                  <a:schemeClr val="tx1"/>
                </a:solidFill>
                <a:latin typeface="Arial Black" pitchFamily="34" charset="0"/>
              </a:rPr>
              <a:t>: pour réduire les </a:t>
            </a:r>
            <a:br>
              <a:rPr lang="fr-FR" b="1" dirty="0" smtClean="0">
                <a:solidFill>
                  <a:schemeClr val="tx1"/>
                </a:solidFill>
                <a:latin typeface="Arial Black" pitchFamily="34" charset="0"/>
              </a:rPr>
            </a:br>
            <a:r>
              <a:rPr lang="fr-FR" b="1" dirty="0">
                <a:solidFill>
                  <a:schemeClr val="tx1"/>
                </a:solidFill>
                <a:latin typeface="Arial Black" pitchFamily="34" charset="0"/>
              </a:rPr>
              <a:t> </a:t>
            </a:r>
            <a:r>
              <a:rPr lang="fr-FR" b="1" dirty="0" smtClean="0">
                <a:solidFill>
                  <a:schemeClr val="tx1"/>
                </a:solidFill>
                <a:latin typeface="Arial Black" pitchFamily="34" charset="0"/>
              </a:rPr>
              <a:t>    conséquences de certaines maladies                   </a:t>
            </a:r>
            <a:br>
              <a:rPr lang="fr-FR" b="1" dirty="0" smtClean="0">
                <a:solidFill>
                  <a:schemeClr val="tx1"/>
                </a:solidFill>
                <a:latin typeface="Arial Black" pitchFamily="34" charset="0"/>
              </a:rPr>
            </a:br>
            <a:r>
              <a:rPr lang="fr-FR" b="1" dirty="0" smtClean="0">
                <a:solidFill>
                  <a:schemeClr val="tx1"/>
                </a:solidFill>
                <a:latin typeface="Arial Black" pitchFamily="34" charset="0"/>
              </a:rPr>
              <a:t>     (diabète, maladies C.V, troubles </a:t>
            </a:r>
            <a:br>
              <a:rPr lang="fr-FR" b="1" dirty="0" smtClean="0">
                <a:solidFill>
                  <a:schemeClr val="tx1"/>
                </a:solidFill>
                <a:latin typeface="Arial Black" pitchFamily="34" charset="0"/>
              </a:rPr>
            </a:br>
            <a:r>
              <a:rPr lang="fr-FR" b="1" dirty="0">
                <a:solidFill>
                  <a:schemeClr val="tx1"/>
                </a:solidFill>
                <a:latin typeface="Arial Black" pitchFamily="34" charset="0"/>
              </a:rPr>
              <a:t> </a:t>
            </a:r>
            <a:r>
              <a:rPr lang="fr-FR" b="1" dirty="0" smtClean="0">
                <a:solidFill>
                  <a:schemeClr val="tx1"/>
                </a:solidFill>
                <a:latin typeface="Arial Black" pitchFamily="34" charset="0"/>
              </a:rPr>
              <a:t>     psychiatriques ) ou retarder leur </a:t>
            </a:r>
            <a:br>
              <a:rPr lang="fr-FR" b="1" dirty="0" smtClean="0">
                <a:solidFill>
                  <a:schemeClr val="tx1"/>
                </a:solidFill>
                <a:latin typeface="Arial Black" pitchFamily="34" charset="0"/>
              </a:rPr>
            </a:br>
            <a:r>
              <a:rPr lang="fr-FR" b="1" dirty="0">
                <a:solidFill>
                  <a:schemeClr val="tx1"/>
                </a:solidFill>
                <a:latin typeface="Arial Black" pitchFamily="34" charset="0"/>
              </a:rPr>
              <a:t> </a:t>
            </a:r>
            <a:r>
              <a:rPr lang="fr-FR" b="1" dirty="0" smtClean="0">
                <a:solidFill>
                  <a:schemeClr val="tx1"/>
                </a:solidFill>
                <a:latin typeface="Arial Black" pitchFamily="34" charset="0"/>
              </a:rPr>
              <a:t>     évolution (cancer, sida, Alzheimer , </a:t>
            </a:r>
            <a:br>
              <a:rPr lang="fr-FR" b="1" dirty="0" smtClean="0">
                <a:solidFill>
                  <a:schemeClr val="tx1"/>
                </a:solidFill>
                <a:latin typeface="Arial Black" pitchFamily="34" charset="0"/>
              </a:rPr>
            </a:br>
            <a:r>
              <a:rPr lang="fr-FR" b="1" dirty="0">
                <a:solidFill>
                  <a:schemeClr val="tx1"/>
                </a:solidFill>
                <a:latin typeface="Arial Black" pitchFamily="34" charset="0"/>
              </a:rPr>
              <a:t> </a:t>
            </a:r>
            <a:r>
              <a:rPr lang="fr-FR" b="1" dirty="0" smtClean="0">
                <a:solidFill>
                  <a:schemeClr val="tx1"/>
                </a:solidFill>
                <a:latin typeface="Arial Black" pitchFamily="34" charset="0"/>
              </a:rPr>
              <a:t>     rhumatismes).</a:t>
            </a:r>
            <a:br>
              <a:rPr lang="fr-FR" b="1" dirty="0" smtClean="0">
                <a:solidFill>
                  <a:schemeClr val="tx1"/>
                </a:solidFill>
                <a:latin typeface="Arial Black" pitchFamily="34" charset="0"/>
              </a:rPr>
            </a:br>
            <a:endParaRPr lang="fr-FR" b="1" dirty="0">
              <a:solidFill>
                <a:schemeClr val="tx1"/>
              </a:solidFill>
              <a:latin typeface="Arial Black" pitchFamily="34" charset="0"/>
            </a:endParaRPr>
          </a:p>
        </p:txBody>
      </p:sp>
    </p:spTree>
    <p:extLst>
      <p:ext uri="{BB962C8B-B14F-4D97-AF65-F5344CB8AC3E}">
        <p14:creationId xmlns:p14="http://schemas.microsoft.com/office/powerpoint/2010/main" val="3538834641"/>
      </p:ext>
    </p:extLst>
  </p:cSld>
  <p:clrMapOvr>
    <a:masterClrMapping/>
  </p:clrMapOvr>
  <p:transition>
    <p:newsflash/>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916832"/>
            <a:ext cx="8115672" cy="2007096"/>
          </a:xfrm>
        </p:spPr>
        <p:style>
          <a:lnRef idx="3">
            <a:schemeClr val="lt1"/>
          </a:lnRef>
          <a:fillRef idx="1">
            <a:schemeClr val="accent3"/>
          </a:fillRef>
          <a:effectRef idx="1">
            <a:schemeClr val="accent3"/>
          </a:effectRef>
          <a:fontRef idx="minor">
            <a:schemeClr val="lt1"/>
          </a:fontRef>
        </p:style>
        <p:txBody>
          <a:bodyPr>
            <a:normAutofit/>
          </a:bodyPr>
          <a:lstStyle/>
          <a:p>
            <a:pPr algn="ctr"/>
            <a:r>
              <a:rPr lang="fr-FR" sz="4000" b="1" dirty="0" smtClean="0">
                <a:solidFill>
                  <a:schemeClr val="bg1"/>
                </a:solidFill>
                <a:latin typeface="Arial Black" pitchFamily="34" charset="0"/>
                <a:ea typeface="+mn-ea"/>
                <a:cs typeface="+mn-cs"/>
              </a:rPr>
              <a:t>VI - DE </a:t>
            </a:r>
            <a:r>
              <a:rPr lang="fr-FR" sz="4000" b="1" dirty="0">
                <a:solidFill>
                  <a:schemeClr val="bg1"/>
                </a:solidFill>
                <a:latin typeface="Arial Black" pitchFamily="34" charset="0"/>
                <a:ea typeface="+mn-ea"/>
                <a:cs typeface="+mn-cs"/>
              </a:rPr>
              <a:t>QUOI EST COMPOSÉ </a:t>
            </a:r>
            <a:br>
              <a:rPr lang="fr-FR" sz="4000" b="1" dirty="0">
                <a:solidFill>
                  <a:schemeClr val="bg1"/>
                </a:solidFill>
                <a:latin typeface="Arial Black" pitchFamily="34" charset="0"/>
                <a:ea typeface="+mn-ea"/>
                <a:cs typeface="+mn-cs"/>
              </a:rPr>
            </a:br>
            <a:r>
              <a:rPr lang="fr-FR" sz="4000" b="1" dirty="0">
                <a:solidFill>
                  <a:schemeClr val="bg1"/>
                </a:solidFill>
                <a:latin typeface="Arial Black" pitchFamily="34" charset="0"/>
                <a:ea typeface="+mn-ea"/>
                <a:cs typeface="+mn-cs"/>
              </a:rPr>
              <a:t>UN MÉDICAMENT ?</a:t>
            </a:r>
            <a:r>
              <a:rPr lang="fr-FR" sz="2700" b="1" dirty="0">
                <a:solidFill>
                  <a:prstClr val="black"/>
                </a:solidFill>
                <a:ea typeface="+mn-ea"/>
                <a:cs typeface="+mn-cs"/>
              </a:rPr>
              <a:t/>
            </a:r>
            <a:br>
              <a:rPr lang="fr-FR" sz="2700" b="1" dirty="0">
                <a:solidFill>
                  <a:prstClr val="black"/>
                </a:solidFill>
                <a:ea typeface="+mn-ea"/>
                <a:cs typeface="+mn-cs"/>
              </a:rPr>
            </a:br>
            <a:endParaRPr lang="fr-FR" dirty="0"/>
          </a:p>
        </p:txBody>
      </p:sp>
    </p:spTree>
    <p:extLst>
      <p:ext uri="{BB962C8B-B14F-4D97-AF65-F5344CB8AC3E}">
        <p14:creationId xmlns:p14="http://schemas.microsoft.com/office/powerpoint/2010/main" val="3774261372"/>
      </p:ext>
    </p:extLst>
  </p:cSld>
  <p:clrMapOvr>
    <a:masterClrMapping/>
  </p:clrMapOvr>
  <p:transition>
    <p:newsfla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484784"/>
            <a:ext cx="8496944" cy="2304256"/>
          </a:xfrm>
          <a:ln/>
        </p:spPr>
        <p:style>
          <a:lnRef idx="3">
            <a:schemeClr val="lt1"/>
          </a:lnRef>
          <a:fillRef idx="1">
            <a:schemeClr val="accent3"/>
          </a:fillRef>
          <a:effectRef idx="1">
            <a:schemeClr val="accent3"/>
          </a:effectRef>
          <a:fontRef idx="minor">
            <a:schemeClr val="lt1"/>
          </a:fontRef>
        </p:style>
        <p:txBody>
          <a:bodyPr>
            <a:noAutofit/>
          </a:bodyPr>
          <a:lstStyle/>
          <a:p>
            <a:pPr algn="ctr"/>
            <a:r>
              <a:rPr lang="fr-FR" sz="5400" b="1" dirty="0" smtClean="0">
                <a:solidFill>
                  <a:srgbClr val="FF0000"/>
                </a:solidFill>
                <a:latin typeface="Bookman Old Style" pitchFamily="18" charset="0"/>
              </a:rPr>
              <a:t> </a:t>
            </a:r>
            <a:br>
              <a:rPr lang="fr-FR" sz="5400" b="1" dirty="0" smtClean="0">
                <a:solidFill>
                  <a:srgbClr val="FF0000"/>
                </a:solidFill>
                <a:latin typeface="Bookman Old Style" pitchFamily="18" charset="0"/>
              </a:rPr>
            </a:br>
            <a:r>
              <a:rPr lang="fr-FR" sz="5400" b="1" dirty="0">
                <a:solidFill>
                  <a:srgbClr val="FF0000"/>
                </a:solidFill>
                <a:latin typeface="Bookman Old Style" pitchFamily="18" charset="0"/>
              </a:rPr>
              <a:t/>
            </a:r>
            <a:br>
              <a:rPr lang="fr-FR" sz="5400" b="1" dirty="0">
                <a:solidFill>
                  <a:srgbClr val="FF0000"/>
                </a:solidFill>
                <a:latin typeface="Bookman Old Style" pitchFamily="18" charset="0"/>
              </a:rPr>
            </a:br>
            <a:r>
              <a:rPr lang="fr-FR" sz="4000" b="1" dirty="0" smtClean="0">
                <a:solidFill>
                  <a:schemeClr val="bg1"/>
                </a:solidFill>
                <a:latin typeface="Bookman Old Style" pitchFamily="18" charset="0"/>
              </a:rPr>
              <a:t>II- HISTOIRE </a:t>
            </a:r>
            <a:br>
              <a:rPr lang="fr-FR" sz="4000" b="1" dirty="0" smtClean="0">
                <a:solidFill>
                  <a:schemeClr val="bg1"/>
                </a:solidFill>
                <a:latin typeface="Bookman Old Style" pitchFamily="18" charset="0"/>
              </a:rPr>
            </a:br>
            <a:r>
              <a:rPr lang="fr-FR" sz="4000" b="1" dirty="0" smtClean="0">
                <a:solidFill>
                  <a:schemeClr val="bg1"/>
                </a:solidFill>
                <a:latin typeface="Bookman Old Style" pitchFamily="18" charset="0"/>
              </a:rPr>
              <a:t>DE LA RECHERCHE </a:t>
            </a:r>
            <a:br>
              <a:rPr lang="fr-FR" sz="4000" b="1" dirty="0" smtClean="0">
                <a:solidFill>
                  <a:schemeClr val="bg1"/>
                </a:solidFill>
                <a:latin typeface="Bookman Old Style" pitchFamily="18" charset="0"/>
              </a:rPr>
            </a:br>
            <a:r>
              <a:rPr lang="fr-FR" sz="4000" b="1" dirty="0" smtClean="0">
                <a:solidFill>
                  <a:schemeClr val="bg1"/>
                </a:solidFill>
                <a:latin typeface="Bookman Old Style" pitchFamily="18" charset="0"/>
              </a:rPr>
              <a:t>EN PHARMACOLOGIE: </a:t>
            </a:r>
            <a:endParaRPr lang="en-US" sz="5400" dirty="0">
              <a:solidFill>
                <a:schemeClr val="bg1"/>
              </a:solidFill>
            </a:endParaRPr>
          </a:p>
        </p:txBody>
      </p:sp>
    </p:spTree>
  </p:cSld>
  <p:clrMapOvr>
    <a:masterClrMapping/>
  </p:clrMapOvr>
  <p:transition>
    <p:newsflash/>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297634"/>
          </a:xfrm>
        </p:spPr>
        <p:style>
          <a:lnRef idx="2">
            <a:schemeClr val="dk1"/>
          </a:lnRef>
          <a:fillRef idx="1">
            <a:schemeClr val="lt1"/>
          </a:fillRef>
          <a:effectRef idx="0">
            <a:schemeClr val="dk1"/>
          </a:effectRef>
          <a:fontRef idx="minor">
            <a:schemeClr val="dk1"/>
          </a:fontRef>
        </p:style>
        <p:txBody>
          <a:bodyPr>
            <a:normAutofit/>
          </a:bodyPr>
          <a:lstStyle/>
          <a:p>
            <a:pPr algn="ctr"/>
            <a:r>
              <a:rPr lang="fr-FR" b="1" u="sng" dirty="0" smtClean="0">
                <a:solidFill>
                  <a:srgbClr val="FF0000"/>
                </a:solidFill>
                <a:latin typeface="Arial Black" pitchFamily="34" charset="0"/>
              </a:rPr>
              <a:t/>
            </a:r>
            <a:br>
              <a:rPr lang="fr-FR" b="1" u="sng" dirty="0" smtClean="0">
                <a:solidFill>
                  <a:srgbClr val="FF0000"/>
                </a:solidFill>
                <a:latin typeface="Arial Black" pitchFamily="34" charset="0"/>
              </a:rPr>
            </a:br>
            <a:r>
              <a:rPr lang="fr-FR" b="1" dirty="0" smtClean="0"/>
              <a:t/>
            </a:r>
            <a:br>
              <a:rPr lang="fr-FR" b="1" dirty="0" smtClean="0"/>
            </a:br>
            <a:r>
              <a:rPr lang="fr-FR" sz="3600" b="1" dirty="0" smtClean="0">
                <a:latin typeface="Arial Black" pitchFamily="34" charset="0"/>
              </a:rPr>
              <a:t>Un médicament comprend une partie responsable de ses effets sur l’organisme humain : </a:t>
            </a:r>
            <a:br>
              <a:rPr lang="fr-FR" sz="3600" b="1" dirty="0" smtClean="0">
                <a:latin typeface="Arial Black" pitchFamily="34" charset="0"/>
              </a:rPr>
            </a:br>
            <a:r>
              <a:rPr lang="fr-FR" sz="3600" b="1" dirty="0" smtClean="0">
                <a:solidFill>
                  <a:srgbClr val="FF0000"/>
                </a:solidFill>
                <a:latin typeface="Arial Black" pitchFamily="34" charset="0"/>
              </a:rPr>
              <a:t>UNE SUBSTANCE ACTIVE</a:t>
            </a:r>
            <a:r>
              <a:rPr lang="fr-FR" sz="3600" b="1" dirty="0" smtClean="0">
                <a:latin typeface="Arial Black" pitchFamily="34" charset="0"/>
              </a:rPr>
              <a:t>,</a:t>
            </a:r>
            <a:br>
              <a:rPr lang="fr-FR" sz="3600" b="1" dirty="0" smtClean="0">
                <a:latin typeface="Arial Black" pitchFamily="34" charset="0"/>
              </a:rPr>
            </a:br>
            <a:r>
              <a:rPr lang="fr-FR" sz="3600" b="1" dirty="0" smtClean="0">
                <a:latin typeface="Arial Black" pitchFamily="34" charset="0"/>
              </a:rPr>
              <a:t> et le plus souvent, une partie inactive faite </a:t>
            </a:r>
            <a:r>
              <a:rPr lang="fr-FR" sz="3600" b="1" dirty="0" smtClean="0">
                <a:solidFill>
                  <a:srgbClr val="FF0000"/>
                </a:solidFill>
                <a:latin typeface="Arial Black" pitchFamily="34" charset="0"/>
              </a:rPr>
              <a:t>D’UN OU PLUSIEURS EXCIPIENTS</a:t>
            </a:r>
            <a:r>
              <a:rPr lang="fr-FR" sz="3600" b="1" dirty="0" smtClean="0">
                <a:solidFill>
                  <a:schemeClr val="tx1"/>
                </a:solidFill>
                <a:latin typeface="Arial Black" pitchFamily="34" charset="0"/>
              </a:rPr>
              <a:t>.</a:t>
            </a:r>
            <a:r>
              <a:rPr lang="fr-FR" sz="3600" b="1" dirty="0" smtClean="0">
                <a:latin typeface="Arial Black" pitchFamily="34" charset="0"/>
              </a:rPr>
              <a:t/>
            </a:r>
            <a:br>
              <a:rPr lang="fr-FR" sz="3600" b="1" dirty="0" smtClean="0">
                <a:latin typeface="Arial Black" pitchFamily="34" charset="0"/>
              </a:rPr>
            </a:br>
            <a:r>
              <a:rPr lang="fr-FR" b="1" dirty="0" smtClean="0"/>
              <a:t/>
            </a:r>
            <a:br>
              <a:rPr lang="fr-FR" b="1" dirty="0" smtClean="0"/>
            </a:br>
            <a:r>
              <a:rPr lang="fr-FR" b="1" dirty="0" smtClean="0"/>
              <a:t/>
            </a:r>
            <a:br>
              <a:rPr lang="fr-FR" b="1" dirty="0" smtClean="0"/>
            </a:br>
            <a:endParaRPr lang="fr-FR" b="1" dirty="0"/>
          </a:p>
        </p:txBody>
      </p:sp>
    </p:spTree>
  </p:cSld>
  <p:clrMapOvr>
    <a:masterClrMapping/>
  </p:clrMapOvr>
  <p:transition>
    <p:newsflash/>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111" y="404664"/>
            <a:ext cx="8568952" cy="6370975"/>
          </a:xfrm>
          <a:prstGeom prst="rect">
            <a:avLst/>
          </a:prstGeom>
        </p:spPr>
        <p:txBody>
          <a:bodyPr wrap="square">
            <a:spAutoFit/>
          </a:bodyPr>
          <a:lstStyle/>
          <a:p>
            <a:r>
              <a:rPr lang="fr-FR" sz="2400" dirty="0" smtClean="0">
                <a:latin typeface="Google Sans"/>
              </a:rPr>
              <a:t>a) </a:t>
            </a:r>
            <a:r>
              <a:rPr lang="fr-FR" sz="2400" b="1" u="sng" dirty="0" smtClean="0">
                <a:solidFill>
                  <a:srgbClr val="FF0000"/>
                </a:solidFill>
                <a:latin typeface="Google Sans"/>
              </a:rPr>
              <a:t>LA SUBSTANCE ACIVE</a:t>
            </a:r>
            <a:r>
              <a:rPr lang="fr-FR" sz="2400" dirty="0" smtClean="0">
                <a:latin typeface="Google Sans"/>
              </a:rPr>
              <a:t>:  </a:t>
            </a:r>
            <a:r>
              <a:rPr lang="fr-FR" sz="2400" dirty="0" smtClean="0">
                <a:latin typeface="arial"/>
              </a:rPr>
              <a:t> Une substance active, principe actif ou ingrédient actif désigne une substance chimique qui entre dans la composition d'un médicament parce que ce composé bioactif a un effet thérapeutique ou préventif.</a:t>
            </a:r>
            <a:endParaRPr lang="fr-FR" sz="2400" dirty="0" smtClean="0">
              <a:latin typeface="Google Sans"/>
            </a:endParaRPr>
          </a:p>
          <a:p>
            <a:endParaRPr lang="fr-FR" sz="2400" dirty="0" smtClean="0">
              <a:solidFill>
                <a:srgbClr val="4D5156"/>
              </a:solidFill>
              <a:latin typeface="Google Sans"/>
            </a:endParaRPr>
          </a:p>
          <a:p>
            <a:endParaRPr lang="fr-FR" sz="2400" dirty="0">
              <a:solidFill>
                <a:srgbClr val="4D5156"/>
              </a:solidFill>
              <a:latin typeface="Google Sans"/>
            </a:endParaRPr>
          </a:p>
          <a:p>
            <a:endParaRPr lang="fr-FR" sz="2400" dirty="0" smtClean="0">
              <a:solidFill>
                <a:srgbClr val="4D5156"/>
              </a:solidFill>
              <a:latin typeface="Google Sans"/>
            </a:endParaRPr>
          </a:p>
          <a:p>
            <a:endParaRPr lang="fr-FR" sz="2400" dirty="0" smtClean="0">
              <a:solidFill>
                <a:srgbClr val="4D5156"/>
              </a:solidFill>
              <a:latin typeface="Google Sans"/>
            </a:endParaRPr>
          </a:p>
          <a:p>
            <a:endParaRPr lang="fr-FR" sz="2400" dirty="0">
              <a:solidFill>
                <a:srgbClr val="4D5156"/>
              </a:solidFill>
              <a:latin typeface="Google Sans"/>
            </a:endParaRPr>
          </a:p>
          <a:p>
            <a:endParaRPr lang="fr-FR" sz="2400" dirty="0" smtClean="0">
              <a:solidFill>
                <a:srgbClr val="4D5156"/>
              </a:solidFill>
              <a:latin typeface="Google Sans"/>
            </a:endParaRPr>
          </a:p>
          <a:p>
            <a:endParaRPr lang="fr-FR" sz="2400" dirty="0">
              <a:solidFill>
                <a:srgbClr val="4D5156"/>
              </a:solidFill>
              <a:latin typeface="Google Sans"/>
            </a:endParaRPr>
          </a:p>
          <a:p>
            <a:endParaRPr lang="fr-FR" sz="2400" dirty="0" smtClean="0">
              <a:solidFill>
                <a:srgbClr val="4D5156"/>
              </a:solidFill>
              <a:latin typeface="Google Sans"/>
            </a:endParaRPr>
          </a:p>
          <a:p>
            <a:endParaRPr lang="fr-FR" sz="2400" dirty="0" smtClean="0">
              <a:solidFill>
                <a:srgbClr val="4D5156"/>
              </a:solidFill>
              <a:latin typeface="Google Sans"/>
            </a:endParaRPr>
          </a:p>
          <a:p>
            <a:r>
              <a:rPr lang="fr-FR" sz="2400" dirty="0" smtClean="0">
                <a:latin typeface="Google Sans"/>
              </a:rPr>
              <a:t>b) </a:t>
            </a:r>
            <a:r>
              <a:rPr lang="fr-FR" sz="2400" b="1" dirty="0" smtClean="0">
                <a:solidFill>
                  <a:srgbClr val="FF0000"/>
                </a:solidFill>
                <a:latin typeface="Google Sans"/>
              </a:rPr>
              <a:t>L’</a:t>
            </a:r>
            <a:r>
              <a:rPr lang="fr-FR" sz="2400" b="1" u="sng" dirty="0" smtClean="0">
                <a:solidFill>
                  <a:srgbClr val="FF0000"/>
                </a:solidFill>
                <a:latin typeface="Google Sans"/>
              </a:rPr>
              <a:t>EXCIPIENT :</a:t>
            </a:r>
            <a:r>
              <a:rPr lang="fr-FR" sz="2400" dirty="0" smtClean="0">
                <a:latin typeface="Google Sans"/>
              </a:rPr>
              <a:t>   joue  un rôle dans l'absorption (assimilation) et la stabilité du médicament et conditionnant son aspect, sa couleur et son goût.</a:t>
            </a:r>
          </a:p>
          <a:p>
            <a:endParaRPr lang="fr-FR" sz="2400"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04864"/>
            <a:ext cx="4320480"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1" y="2204864"/>
            <a:ext cx="3855031"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8226097"/>
      </p:ext>
    </p:extLst>
  </p:cSld>
  <p:clrMapOvr>
    <a:masterClrMapping/>
  </p:clrMapOvr>
  <p:transition>
    <p:newsfla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274638"/>
            <a:ext cx="8429684" cy="6297634"/>
          </a:xfrm>
        </p:spPr>
        <p:style>
          <a:lnRef idx="2">
            <a:schemeClr val="accent5"/>
          </a:lnRef>
          <a:fillRef idx="1">
            <a:schemeClr val="lt1"/>
          </a:fillRef>
          <a:effectRef idx="0">
            <a:schemeClr val="accent5"/>
          </a:effectRef>
          <a:fontRef idx="minor">
            <a:schemeClr val="dk1"/>
          </a:fontRef>
        </p:style>
        <p:txBody>
          <a:bodyPr>
            <a:normAutofit fontScale="90000"/>
          </a:bodyPr>
          <a:lstStyle/>
          <a:p>
            <a:r>
              <a:rPr lang="fr-FR" sz="4000" b="1" u="sng" dirty="0" smtClean="0">
                <a:solidFill>
                  <a:srgbClr val="FF0000"/>
                </a:solidFill>
                <a:latin typeface="Aharoni" pitchFamily="2" charset="-79"/>
                <a:cs typeface="Aharoni" pitchFamily="2" charset="-79"/>
              </a:rPr>
              <a:t/>
            </a:r>
            <a:br>
              <a:rPr lang="fr-FR" sz="4000" b="1" u="sng" dirty="0" smtClean="0">
                <a:solidFill>
                  <a:srgbClr val="FF0000"/>
                </a:solidFill>
                <a:latin typeface="Aharoni" pitchFamily="2" charset="-79"/>
                <a:cs typeface="Aharoni" pitchFamily="2" charset="-79"/>
              </a:rPr>
            </a:br>
            <a:r>
              <a:rPr lang="fr-FR" sz="4000" b="1" u="sng" dirty="0">
                <a:solidFill>
                  <a:srgbClr val="FF0000"/>
                </a:solidFill>
                <a:latin typeface="Aharoni" pitchFamily="2" charset="-79"/>
                <a:cs typeface="Aharoni" pitchFamily="2" charset="-79"/>
              </a:rPr>
              <a:t> </a:t>
            </a:r>
            <a:r>
              <a:rPr lang="fr-FR" sz="3600" b="1" u="sng" dirty="0" smtClean="0">
                <a:solidFill>
                  <a:srgbClr val="FF0000"/>
                </a:solidFill>
                <a:latin typeface="Arial Black" pitchFamily="34" charset="0"/>
                <a:cs typeface="Aharoni" pitchFamily="2" charset="-79"/>
              </a:rPr>
              <a:t>La Dénomination des médicaments </a:t>
            </a:r>
            <a:r>
              <a:rPr lang="fr-FR" sz="3600" b="1" dirty="0" smtClean="0">
                <a:solidFill>
                  <a:srgbClr val="FF0000"/>
                </a:solidFill>
                <a:latin typeface="Arial Black" pitchFamily="34" charset="0"/>
                <a:cs typeface="Aharoni" pitchFamily="2" charset="-79"/>
              </a:rPr>
              <a:t>:</a:t>
            </a:r>
            <a:r>
              <a:rPr lang="fr-FR" sz="3600" b="1" dirty="0" smtClean="0">
                <a:solidFill>
                  <a:srgbClr val="FF0000"/>
                </a:solidFill>
                <a:latin typeface="Arial Black" pitchFamily="34" charset="0"/>
              </a:rPr>
              <a:t/>
            </a:r>
            <a:br>
              <a:rPr lang="fr-FR" sz="3600" b="1" dirty="0" smtClean="0">
                <a:solidFill>
                  <a:srgbClr val="FF0000"/>
                </a:solidFill>
                <a:latin typeface="Arial Black" pitchFamily="34" charset="0"/>
              </a:rPr>
            </a:br>
            <a:r>
              <a:rPr lang="fr-FR" b="1" dirty="0" smtClean="0">
                <a:solidFill>
                  <a:schemeClr val="tx1"/>
                </a:solidFill>
              </a:rPr>
              <a:t>On distingue trois dénominations pour                un médicament :</a:t>
            </a:r>
            <a:br>
              <a:rPr lang="fr-FR" b="1" dirty="0" smtClean="0">
                <a:solidFill>
                  <a:schemeClr val="tx1"/>
                </a:solidFill>
              </a:rPr>
            </a:br>
            <a:r>
              <a:rPr lang="fr-FR" b="1" dirty="0" smtClean="0">
                <a:solidFill>
                  <a:schemeClr val="tx1"/>
                </a:solidFill>
              </a:rPr>
              <a:t/>
            </a:r>
            <a:br>
              <a:rPr lang="fr-FR" b="1" dirty="0" smtClean="0">
                <a:solidFill>
                  <a:schemeClr val="tx1"/>
                </a:solidFill>
              </a:rPr>
            </a:br>
            <a:r>
              <a:rPr lang="fr-FR" b="1" dirty="0" smtClean="0">
                <a:solidFill>
                  <a:srgbClr val="FF0000"/>
                </a:solidFill>
              </a:rPr>
              <a:t>1/-  </a:t>
            </a:r>
            <a:r>
              <a:rPr lang="fr-FR" b="1" u="sng" dirty="0" smtClean="0">
                <a:solidFill>
                  <a:srgbClr val="0070C0"/>
                </a:solidFill>
                <a:latin typeface="Aharoni" pitchFamily="2" charset="-79"/>
                <a:cs typeface="Aharoni" pitchFamily="2" charset="-79"/>
              </a:rPr>
              <a:t>LE NOM CHIMIQUE </a:t>
            </a:r>
            <a:r>
              <a:rPr lang="fr-FR" b="1" dirty="0" smtClean="0">
                <a:solidFill>
                  <a:schemeClr val="tx1"/>
                </a:solidFill>
              </a:rPr>
              <a:t>qui correspond à la   </a:t>
            </a:r>
            <a:br>
              <a:rPr lang="fr-FR" b="1" dirty="0" smtClean="0">
                <a:solidFill>
                  <a:schemeClr val="tx1"/>
                </a:solidFill>
              </a:rPr>
            </a:br>
            <a:r>
              <a:rPr lang="fr-FR" b="1" dirty="0">
                <a:solidFill>
                  <a:schemeClr val="tx1"/>
                </a:solidFill>
              </a:rPr>
              <a:t> </a:t>
            </a:r>
            <a:r>
              <a:rPr lang="fr-FR" b="1" dirty="0" smtClean="0">
                <a:solidFill>
                  <a:schemeClr val="tx1"/>
                </a:solidFill>
              </a:rPr>
              <a:t>     formule chimique ; exemple : acide </a:t>
            </a:r>
            <a:br>
              <a:rPr lang="fr-FR" b="1" dirty="0" smtClean="0">
                <a:solidFill>
                  <a:schemeClr val="tx1"/>
                </a:solidFill>
              </a:rPr>
            </a:br>
            <a:r>
              <a:rPr lang="fr-FR" b="1" dirty="0">
                <a:solidFill>
                  <a:schemeClr val="tx1"/>
                </a:solidFill>
              </a:rPr>
              <a:t> </a:t>
            </a:r>
            <a:r>
              <a:rPr lang="fr-FR" b="1" dirty="0" smtClean="0">
                <a:solidFill>
                  <a:schemeClr val="tx1"/>
                </a:solidFill>
              </a:rPr>
              <a:t>     acétyle salicylique.</a:t>
            </a:r>
            <a:r>
              <a:rPr lang="fr-FR" b="1" dirty="0" smtClean="0">
                <a:solidFill>
                  <a:srgbClr val="FF0000"/>
                </a:solidFill>
              </a:rPr>
              <a:t/>
            </a:r>
            <a:br>
              <a:rPr lang="fr-FR" b="1" dirty="0" smtClean="0">
                <a:solidFill>
                  <a:srgbClr val="FF0000"/>
                </a:solidFill>
              </a:rPr>
            </a:br>
            <a:r>
              <a:rPr lang="fr-FR" b="1" dirty="0" smtClean="0">
                <a:solidFill>
                  <a:srgbClr val="FF0000"/>
                </a:solidFill>
              </a:rPr>
              <a:t/>
            </a:r>
            <a:br>
              <a:rPr lang="fr-FR" b="1" dirty="0" smtClean="0">
                <a:solidFill>
                  <a:srgbClr val="FF0000"/>
                </a:solidFill>
              </a:rPr>
            </a:br>
            <a:r>
              <a:rPr lang="fr-FR" b="1" dirty="0" smtClean="0">
                <a:solidFill>
                  <a:srgbClr val="FF0000"/>
                </a:solidFill>
              </a:rPr>
              <a:t>2/- </a:t>
            </a:r>
            <a:r>
              <a:rPr lang="fr-FR" b="1" u="sng" dirty="0" smtClean="0">
                <a:solidFill>
                  <a:srgbClr val="0070C0"/>
                </a:solidFill>
                <a:latin typeface="Aharoni" pitchFamily="2" charset="-79"/>
                <a:cs typeface="Aharoni" pitchFamily="2" charset="-79"/>
              </a:rPr>
              <a:t>LA DÉNOMINATION COMMUNE   </a:t>
            </a:r>
            <a:br>
              <a:rPr lang="fr-FR" b="1" u="sng" dirty="0" smtClean="0">
                <a:solidFill>
                  <a:srgbClr val="0070C0"/>
                </a:solidFill>
                <a:latin typeface="Aharoni" pitchFamily="2" charset="-79"/>
                <a:cs typeface="Aharoni" pitchFamily="2" charset="-79"/>
              </a:rPr>
            </a:br>
            <a:r>
              <a:rPr lang="fr-FR" b="1" dirty="0">
                <a:solidFill>
                  <a:srgbClr val="0070C0"/>
                </a:solidFill>
                <a:latin typeface="Aharoni" pitchFamily="2" charset="-79"/>
                <a:cs typeface="Aharoni" pitchFamily="2" charset="-79"/>
              </a:rPr>
              <a:t> </a:t>
            </a:r>
            <a:r>
              <a:rPr lang="fr-FR" b="1" dirty="0" smtClean="0">
                <a:solidFill>
                  <a:srgbClr val="0070C0"/>
                </a:solidFill>
                <a:latin typeface="Aharoni" pitchFamily="2" charset="-79"/>
                <a:cs typeface="Aharoni" pitchFamily="2" charset="-79"/>
              </a:rPr>
              <a:t>    </a:t>
            </a:r>
            <a:r>
              <a:rPr lang="fr-FR" b="1" u="sng" dirty="0" smtClean="0">
                <a:solidFill>
                  <a:srgbClr val="0070C0"/>
                </a:solidFill>
                <a:latin typeface="Aharoni" pitchFamily="2" charset="-79"/>
                <a:cs typeface="Aharoni" pitchFamily="2" charset="-79"/>
              </a:rPr>
              <a:t>INTERNATIONALE</a:t>
            </a:r>
            <a:r>
              <a:rPr lang="fr-FR" b="1" dirty="0" smtClean="0">
                <a:solidFill>
                  <a:srgbClr val="0070C0"/>
                </a:solidFill>
                <a:latin typeface="Aharoni" pitchFamily="2" charset="-79"/>
                <a:cs typeface="Aharoni" pitchFamily="2" charset="-79"/>
              </a:rPr>
              <a:t> (DCI)</a:t>
            </a:r>
            <a:r>
              <a:rPr lang="fr-FR" b="1" dirty="0" smtClean="0">
                <a:solidFill>
                  <a:srgbClr val="0070C0"/>
                </a:solidFill>
              </a:rPr>
              <a:t>:  </a:t>
            </a:r>
            <a:r>
              <a:rPr lang="fr-FR" b="1" dirty="0" smtClean="0">
                <a:solidFill>
                  <a:schemeClr val="tx1"/>
                </a:solidFill>
              </a:rPr>
              <a:t>exemple Aspirine</a:t>
            </a:r>
            <a:br>
              <a:rPr lang="fr-FR" b="1" dirty="0" smtClean="0">
                <a:solidFill>
                  <a:schemeClr val="tx1"/>
                </a:solidFill>
              </a:rPr>
            </a:br>
            <a:r>
              <a:rPr lang="fr-FR" b="1" dirty="0" smtClean="0">
                <a:solidFill>
                  <a:srgbClr val="FF0000"/>
                </a:solidFill>
              </a:rPr>
              <a:t/>
            </a:r>
            <a:br>
              <a:rPr lang="fr-FR" b="1" dirty="0" smtClean="0">
                <a:solidFill>
                  <a:srgbClr val="FF0000"/>
                </a:solidFill>
              </a:rPr>
            </a:br>
            <a:r>
              <a:rPr lang="fr-FR" b="1" dirty="0" smtClean="0">
                <a:solidFill>
                  <a:srgbClr val="FF0000"/>
                </a:solidFill>
              </a:rPr>
              <a:t>3/- </a:t>
            </a:r>
            <a:r>
              <a:rPr lang="fr-FR" b="1" u="sng" dirty="0" smtClean="0">
                <a:solidFill>
                  <a:srgbClr val="0070C0"/>
                </a:solidFill>
                <a:latin typeface="Aharoni" pitchFamily="2" charset="-79"/>
                <a:cs typeface="Aharoni" pitchFamily="2" charset="-79"/>
              </a:rPr>
              <a:t>LE ou LES  NOMS COMMERCIAUX</a:t>
            </a:r>
            <a:r>
              <a:rPr lang="fr-FR" b="1" u="sng" dirty="0" smtClean="0">
                <a:solidFill>
                  <a:srgbClr val="0070C0"/>
                </a:solidFill>
              </a:rPr>
              <a:t> </a:t>
            </a:r>
            <a:r>
              <a:rPr lang="fr-FR" b="1" dirty="0" smtClean="0">
                <a:solidFill>
                  <a:srgbClr val="0070C0"/>
                </a:solidFill>
              </a:rPr>
              <a:t>:  </a:t>
            </a:r>
            <a:r>
              <a:rPr lang="fr-FR" b="1" dirty="0" smtClean="0">
                <a:solidFill>
                  <a:schemeClr val="tx1"/>
                </a:solidFill>
              </a:rPr>
              <a:t>exemple </a:t>
            </a:r>
            <a:br>
              <a:rPr lang="fr-FR" b="1" dirty="0" smtClean="0">
                <a:solidFill>
                  <a:schemeClr val="tx1"/>
                </a:solidFill>
              </a:rPr>
            </a:br>
            <a:r>
              <a:rPr lang="fr-FR" b="1" dirty="0">
                <a:solidFill>
                  <a:schemeClr val="tx1"/>
                </a:solidFill>
              </a:rPr>
              <a:t> </a:t>
            </a:r>
            <a:r>
              <a:rPr lang="fr-FR" b="1" dirty="0" smtClean="0">
                <a:solidFill>
                  <a:schemeClr val="tx1"/>
                </a:solidFill>
              </a:rPr>
              <a:t>    Aspégic*, Kardégic*, etc.</a:t>
            </a:r>
            <a:r>
              <a:rPr lang="fr-FR" b="1" dirty="0" smtClean="0">
                <a:solidFill>
                  <a:srgbClr val="FF0000"/>
                </a:solidFill>
              </a:rPr>
              <a:t/>
            </a:r>
            <a:br>
              <a:rPr lang="fr-FR" b="1" dirty="0" smtClean="0">
                <a:solidFill>
                  <a:srgbClr val="FF0000"/>
                </a:solidFill>
              </a:rPr>
            </a:br>
            <a:r>
              <a:rPr lang="fr-FR" b="1" dirty="0" smtClean="0">
                <a:solidFill>
                  <a:srgbClr val="FF0000"/>
                </a:solidFill>
              </a:rPr>
              <a:t/>
            </a:r>
            <a:br>
              <a:rPr lang="fr-FR" b="1" dirty="0" smtClean="0">
                <a:solidFill>
                  <a:srgbClr val="FF0000"/>
                </a:solidFill>
              </a:rPr>
            </a:br>
            <a:endParaRPr lang="fr-FR" b="1" dirty="0">
              <a:solidFill>
                <a:srgbClr val="FF0000"/>
              </a:solidFill>
            </a:endParaRPr>
          </a:p>
        </p:txBody>
      </p:sp>
    </p:spTree>
  </p:cSld>
  <p:clrMapOvr>
    <a:masterClrMapping/>
  </p:clrMapOvr>
  <p:transition>
    <p:newsflash/>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348880"/>
            <a:ext cx="8424936" cy="1872208"/>
          </a:xfrm>
        </p:spPr>
        <p:style>
          <a:lnRef idx="3">
            <a:schemeClr val="lt1"/>
          </a:lnRef>
          <a:fillRef idx="1">
            <a:schemeClr val="accent3"/>
          </a:fillRef>
          <a:effectRef idx="1">
            <a:schemeClr val="accent3"/>
          </a:effectRef>
          <a:fontRef idx="minor">
            <a:schemeClr val="lt1"/>
          </a:fontRef>
        </p:style>
        <p:txBody>
          <a:bodyPr>
            <a:normAutofit/>
          </a:bodyPr>
          <a:lstStyle/>
          <a:p>
            <a:pPr algn="ctr"/>
            <a:r>
              <a:rPr lang="fr-FR" sz="3600" b="1" dirty="0" smtClean="0">
                <a:solidFill>
                  <a:schemeClr val="bg1"/>
                </a:solidFill>
                <a:latin typeface="Arial Black" pitchFamily="34" charset="0"/>
                <a:ea typeface="+mn-ea"/>
                <a:cs typeface="+mn-cs"/>
              </a:rPr>
              <a:t>VII - QU’EST-CE QU’UN MÉDICAMENT GÉNÉRIQUE  ?</a:t>
            </a:r>
            <a:r>
              <a:rPr lang="fr-FR" sz="2800" b="1" dirty="0" smtClean="0">
                <a:solidFill>
                  <a:schemeClr val="bg1"/>
                </a:solidFill>
                <a:ea typeface="+mn-ea"/>
                <a:cs typeface="+mn-cs"/>
              </a:rPr>
              <a:t/>
            </a:r>
            <a:br>
              <a:rPr lang="fr-FR" sz="2800" b="1" dirty="0" smtClean="0">
                <a:solidFill>
                  <a:schemeClr val="bg1"/>
                </a:solidFill>
                <a:ea typeface="+mn-ea"/>
                <a:cs typeface="+mn-cs"/>
              </a:rPr>
            </a:br>
            <a:endParaRPr lang="fr-FR" dirty="0">
              <a:solidFill>
                <a:schemeClr val="bg1"/>
              </a:solidFill>
            </a:endParaRPr>
          </a:p>
        </p:txBody>
      </p:sp>
    </p:spTree>
    <p:extLst>
      <p:ext uri="{BB962C8B-B14F-4D97-AF65-F5344CB8AC3E}">
        <p14:creationId xmlns:p14="http://schemas.microsoft.com/office/powerpoint/2010/main" val="2289838087"/>
      </p:ext>
    </p:extLst>
  </p:cSld>
  <p:clrMapOvr>
    <a:masterClrMapping/>
  </p:clrMapOvr>
  <p:transition>
    <p:newsflash/>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572560" cy="6369072"/>
          </a:xfrm>
        </p:spPr>
        <p:style>
          <a:lnRef idx="2">
            <a:schemeClr val="dk1"/>
          </a:lnRef>
          <a:fillRef idx="1">
            <a:schemeClr val="lt1"/>
          </a:fillRef>
          <a:effectRef idx="0">
            <a:schemeClr val="dk1"/>
          </a:effectRef>
          <a:fontRef idx="minor">
            <a:schemeClr val="dk1"/>
          </a:fontRef>
        </p:style>
        <p:txBody>
          <a:bodyPr>
            <a:normAutofit/>
          </a:bodyPr>
          <a:lstStyle/>
          <a:p>
            <a:pPr algn="ctr">
              <a:tabLst>
                <a:tab pos="174625" algn="l"/>
              </a:tabLst>
            </a:pPr>
            <a:r>
              <a:rPr lang="fr-FR" sz="4000" b="1" dirty="0" smtClean="0">
                <a:solidFill>
                  <a:srgbClr val="FF0000"/>
                </a:solidFill>
              </a:rPr>
              <a:t> </a:t>
            </a:r>
            <a:r>
              <a:rPr lang="fr-FR" sz="2000" dirty="0" smtClean="0">
                <a:solidFill>
                  <a:srgbClr val="FF0000"/>
                </a:solidFill>
              </a:rPr>
              <a:t/>
            </a:r>
            <a:br>
              <a:rPr lang="fr-FR" sz="2000" dirty="0" smtClean="0">
                <a:solidFill>
                  <a:srgbClr val="FF0000"/>
                </a:solidFill>
              </a:rPr>
            </a:br>
            <a:r>
              <a:rPr lang="fr-FR" sz="2000" dirty="0" smtClean="0"/>
              <a:t/>
            </a:r>
            <a:br>
              <a:rPr lang="fr-FR" sz="2000" dirty="0" smtClean="0"/>
            </a:br>
            <a:r>
              <a:rPr lang="fr-FR" sz="3200" b="1" dirty="0" smtClean="0">
                <a:latin typeface="Arial Black" pitchFamily="34" charset="0"/>
              </a:rPr>
              <a:t>On désigne par </a:t>
            </a:r>
            <a:r>
              <a:rPr lang="fr-FR" sz="3200" b="1" u="sng" dirty="0" smtClean="0">
                <a:solidFill>
                  <a:srgbClr val="FF0000"/>
                </a:solidFill>
                <a:latin typeface="Arial Black" pitchFamily="34" charset="0"/>
              </a:rPr>
              <a:t>médicament générique </a:t>
            </a:r>
            <a:r>
              <a:rPr lang="fr-FR" sz="3200" b="1" dirty="0" smtClean="0">
                <a:latin typeface="Arial Black" pitchFamily="34" charset="0"/>
              </a:rPr>
              <a:t>toute spécialité dont la composition en principe(s) actif(s) est essentiellement similaire au médicament princeps tant sur le plan </a:t>
            </a:r>
            <a:r>
              <a:rPr lang="fr-FR" sz="3200" b="1" dirty="0" smtClean="0">
                <a:solidFill>
                  <a:srgbClr val="00B050"/>
                </a:solidFill>
                <a:latin typeface="Arial Black" pitchFamily="34" charset="0"/>
              </a:rPr>
              <a:t>qualitatif</a:t>
            </a:r>
            <a:r>
              <a:rPr lang="fr-FR" sz="3200" b="1" dirty="0" smtClean="0">
                <a:latin typeface="Arial Black" pitchFamily="34" charset="0"/>
              </a:rPr>
              <a:t> et </a:t>
            </a:r>
            <a:r>
              <a:rPr lang="fr-FR" sz="3200" b="1" dirty="0" smtClean="0">
                <a:solidFill>
                  <a:srgbClr val="00B050"/>
                </a:solidFill>
                <a:latin typeface="Arial Black" pitchFamily="34" charset="0"/>
              </a:rPr>
              <a:t>quantitatif</a:t>
            </a:r>
            <a:r>
              <a:rPr lang="fr-FR" sz="3200" b="1" dirty="0" smtClean="0">
                <a:latin typeface="Arial Black" pitchFamily="34" charset="0"/>
              </a:rPr>
              <a:t>. </a:t>
            </a:r>
            <a:br>
              <a:rPr lang="fr-FR" sz="3200" b="1" dirty="0" smtClean="0">
                <a:latin typeface="Arial Black" pitchFamily="34" charset="0"/>
              </a:rPr>
            </a:br>
            <a:r>
              <a:rPr lang="fr-FR" b="1" dirty="0" smtClean="0"/>
              <a:t/>
            </a:r>
            <a:br>
              <a:rPr lang="fr-FR" b="1" dirty="0" smtClean="0"/>
            </a:br>
            <a:r>
              <a:rPr lang="fr-FR" b="1" dirty="0" smtClean="0"/>
              <a:t/>
            </a:r>
            <a:br>
              <a:rPr lang="fr-FR" b="1" dirty="0" smtClean="0"/>
            </a:br>
            <a:endParaRPr lang="fr-FR" dirty="0"/>
          </a:p>
        </p:txBody>
      </p:sp>
    </p:spTree>
  </p:cSld>
  <p:clrMapOvr>
    <a:masterClrMapping/>
  </p:clrMapOvr>
  <p:transition>
    <p:newsflash/>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501122" cy="2011354"/>
          </a:xfrm>
        </p:spPr>
        <p:txBody>
          <a:bodyPr>
            <a:normAutofit/>
          </a:bodyPr>
          <a:lstStyle/>
          <a:p>
            <a:pPr algn="ctr"/>
            <a:r>
              <a:rPr lang="fr-FR" b="1" dirty="0" smtClean="0"/>
              <a:t>Il est présenté sous la même forme pharmaceutique et que lorsque nécessaire  la bioéquivalence avec           </a:t>
            </a:r>
            <a:r>
              <a:rPr lang="fr-FR" b="1" dirty="0" smtClean="0">
                <a:solidFill>
                  <a:srgbClr val="C00000"/>
                </a:solidFill>
              </a:rPr>
              <a:t>le princeps </a:t>
            </a:r>
            <a:r>
              <a:rPr lang="fr-FR" b="1" dirty="0" smtClean="0"/>
              <a:t>a été démontrée</a:t>
            </a:r>
            <a:r>
              <a:rPr lang="fr-FR" dirty="0" smtClean="0"/>
              <a:t>.</a:t>
            </a:r>
            <a:endParaRPr lang="en-US" dirty="0"/>
          </a:p>
        </p:txBody>
      </p:sp>
      <p:pic>
        <p:nvPicPr>
          <p:cNvPr id="9218" name="Picture 2" descr="C:\Documents and Settings\ghg\Bureau\63766_generiques-une.jpg"/>
          <p:cNvPicPr>
            <a:picLocks noChangeAspect="1" noChangeArrowheads="1"/>
          </p:cNvPicPr>
          <p:nvPr/>
        </p:nvPicPr>
        <p:blipFill>
          <a:blip r:embed="rId2" cstate="print"/>
          <a:srcRect/>
          <a:stretch>
            <a:fillRect/>
          </a:stretch>
        </p:blipFill>
        <p:spPr bwMode="auto">
          <a:xfrm>
            <a:off x="500034" y="2500306"/>
            <a:ext cx="7643866" cy="4110048"/>
          </a:xfrm>
          <a:prstGeom prst="rect">
            <a:avLst/>
          </a:prstGeom>
          <a:noFill/>
        </p:spPr>
      </p:pic>
    </p:spTree>
  </p:cSld>
  <p:clrMapOvr>
    <a:masterClrMapping/>
  </p:clrMapOvr>
  <p:transition>
    <p:newsflash/>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357166"/>
            <a:ext cx="8534752" cy="6011882"/>
          </a:xfrm>
        </p:spPr>
        <p:style>
          <a:lnRef idx="2">
            <a:schemeClr val="dk1"/>
          </a:lnRef>
          <a:fillRef idx="1">
            <a:schemeClr val="lt1"/>
          </a:fillRef>
          <a:effectRef idx="0">
            <a:schemeClr val="dk1"/>
          </a:effectRef>
          <a:fontRef idx="minor">
            <a:schemeClr val="dk1"/>
          </a:fontRef>
        </p:style>
        <p:txBody>
          <a:bodyPr>
            <a:normAutofit/>
          </a:bodyPr>
          <a:lstStyle/>
          <a:p>
            <a:pPr algn="ctr"/>
            <a:r>
              <a:rPr lang="fr-FR" sz="3600" b="1" dirty="0" smtClean="0">
                <a:solidFill>
                  <a:schemeClr val="tx1"/>
                </a:solidFill>
                <a:latin typeface="Arial Black" pitchFamily="34" charset="0"/>
              </a:rPr>
              <a:t>ALORS,</a:t>
            </a:r>
            <a:r>
              <a:rPr lang="fr-FR" sz="3600" b="1" dirty="0" smtClean="0">
                <a:solidFill>
                  <a:srgbClr val="FF0000"/>
                </a:solidFill>
                <a:latin typeface="Arial Black" pitchFamily="34" charset="0"/>
              </a:rPr>
              <a:t> UN </a:t>
            </a:r>
            <a:r>
              <a:rPr lang="fr-FR" sz="3600" b="1" dirty="0">
                <a:solidFill>
                  <a:srgbClr val="FF0000"/>
                </a:solidFill>
                <a:latin typeface="Arial Black" pitchFamily="34" charset="0"/>
              </a:rPr>
              <a:t>M</a:t>
            </a:r>
            <a:r>
              <a:rPr lang="fr-FR" sz="3600" b="1" dirty="0" smtClean="0">
                <a:solidFill>
                  <a:srgbClr val="FF0000"/>
                </a:solidFill>
                <a:latin typeface="Arial Black" pitchFamily="34" charset="0"/>
              </a:rPr>
              <a:t>EDICAMENT PRINCEPS, </a:t>
            </a:r>
            <a:r>
              <a:rPr lang="fr-FR" sz="3600" b="1" dirty="0" smtClean="0">
                <a:solidFill>
                  <a:schemeClr val="tx1"/>
                </a:solidFill>
                <a:latin typeface="Arial Black" pitchFamily="34" charset="0"/>
              </a:rPr>
              <a:t>C’est  tout produit pharmaceutique original </a:t>
            </a:r>
            <a:br>
              <a:rPr lang="fr-FR" sz="3600" b="1" dirty="0" smtClean="0">
                <a:solidFill>
                  <a:schemeClr val="tx1"/>
                </a:solidFill>
                <a:latin typeface="Arial Black" pitchFamily="34" charset="0"/>
              </a:rPr>
            </a:br>
            <a:r>
              <a:rPr lang="fr-FR" b="1" dirty="0" smtClean="0">
                <a:solidFill>
                  <a:schemeClr val="tx1"/>
                </a:solidFill>
                <a:latin typeface="Arial Black" pitchFamily="34" charset="0"/>
              </a:rPr>
              <a:t>(</a:t>
            </a:r>
            <a:r>
              <a:rPr lang="fr-FR" b="1" dirty="0" smtClean="0">
                <a:solidFill>
                  <a:srgbClr val="0070C0"/>
                </a:solidFill>
                <a:latin typeface="Arial Black" pitchFamily="34" charset="0"/>
              </a:rPr>
              <a:t>le premier prototype</a:t>
            </a:r>
            <a:r>
              <a:rPr lang="fr-FR" b="1" dirty="0" smtClean="0">
                <a:solidFill>
                  <a:schemeClr val="tx1"/>
                </a:solidFill>
                <a:latin typeface="Arial Black" pitchFamily="34" charset="0"/>
              </a:rPr>
              <a:t>).</a:t>
            </a:r>
            <a:br>
              <a:rPr lang="fr-FR" b="1" dirty="0" smtClean="0">
                <a:solidFill>
                  <a:schemeClr val="tx1"/>
                </a:solidFill>
                <a:latin typeface="Arial Black" pitchFamily="34" charset="0"/>
              </a:rPr>
            </a:br>
            <a:r>
              <a:rPr lang="fr-FR" b="1" dirty="0">
                <a:solidFill>
                  <a:schemeClr val="tx1"/>
                </a:solidFill>
                <a:latin typeface="Arial Black" pitchFamily="34" charset="0"/>
              </a:rPr>
              <a:t/>
            </a:r>
            <a:br>
              <a:rPr lang="fr-FR" b="1" dirty="0">
                <a:solidFill>
                  <a:schemeClr val="tx1"/>
                </a:solidFill>
                <a:latin typeface="Arial Black" pitchFamily="34" charset="0"/>
              </a:rPr>
            </a:br>
            <a:r>
              <a:rPr lang="fr-FR" b="1" dirty="0" smtClean="0">
                <a:solidFill>
                  <a:schemeClr val="tx1"/>
                </a:solidFill>
                <a:latin typeface="Arial Black" pitchFamily="34" charset="0"/>
              </a:rPr>
              <a:t/>
            </a:r>
            <a:br>
              <a:rPr lang="fr-FR" b="1" dirty="0" smtClean="0">
                <a:solidFill>
                  <a:schemeClr val="tx1"/>
                </a:solidFill>
                <a:latin typeface="Arial Black" pitchFamily="34" charset="0"/>
              </a:rPr>
            </a:br>
            <a:r>
              <a:rPr lang="fr-FR" b="1" dirty="0" smtClean="0">
                <a:solidFill>
                  <a:schemeClr val="tx1"/>
                </a:solidFill>
                <a:latin typeface="Arial Black" pitchFamily="34" charset="0"/>
              </a:rPr>
              <a:t> </a:t>
            </a:r>
            <a:r>
              <a:rPr lang="fr-FR" b="1" dirty="0" smtClean="0">
                <a:solidFill>
                  <a:srgbClr val="00B050"/>
                </a:solidFill>
              </a:rPr>
              <a:t/>
            </a:r>
            <a:br>
              <a:rPr lang="fr-FR" b="1" dirty="0" smtClean="0">
                <a:solidFill>
                  <a:srgbClr val="00B050"/>
                </a:solidFill>
              </a:rPr>
            </a:br>
            <a:r>
              <a:rPr lang="fr-FR" b="1" dirty="0" smtClean="0"/>
              <a:t/>
            </a:r>
            <a:br>
              <a:rPr lang="fr-FR" b="1" dirty="0" smtClean="0"/>
            </a:br>
            <a:endParaRPr lang="fr-FR" b="1" dirty="0"/>
          </a:p>
        </p:txBody>
      </p:sp>
    </p:spTree>
  </p:cSld>
  <p:clrMapOvr>
    <a:masterClrMapping/>
  </p:clrMapOvr>
  <p:transition>
    <p:newsflash/>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5357850" cy="6369072"/>
          </a:xfrm>
          <a:ln w="57150">
            <a:solidFill>
              <a:srgbClr val="00B050"/>
            </a:solidFill>
          </a:ln>
        </p:spPr>
        <p:style>
          <a:lnRef idx="2">
            <a:schemeClr val="accent3"/>
          </a:lnRef>
          <a:fillRef idx="1">
            <a:schemeClr val="lt1"/>
          </a:fillRef>
          <a:effectRef idx="0">
            <a:schemeClr val="accent3"/>
          </a:effectRef>
          <a:fontRef idx="minor">
            <a:schemeClr val="dk1"/>
          </a:fontRef>
        </p:style>
        <p:txBody>
          <a:bodyPr>
            <a:normAutofit fontScale="90000"/>
          </a:bodyPr>
          <a:lstStyle/>
          <a:p>
            <a:pPr algn="ctr"/>
            <a:r>
              <a:rPr lang="fr-FR" b="1" dirty="0" smtClean="0">
                <a:latin typeface="Arial Black" pitchFamily="34" charset="0"/>
              </a:rPr>
              <a:t>Exemple: </a:t>
            </a:r>
            <a:r>
              <a:rPr lang="fr-FR" b="1" dirty="0" smtClean="0">
                <a:solidFill>
                  <a:srgbClr val="FF0000"/>
                </a:solidFill>
                <a:latin typeface="Arial Black" pitchFamily="34" charset="0"/>
              </a:rPr>
              <a:t>AMOXICILLINE</a:t>
            </a:r>
            <a:r>
              <a:rPr lang="fr-FR" b="1" dirty="0" smtClean="0">
                <a:latin typeface="Arial Black" pitchFamily="34" charset="0"/>
              </a:rPr>
              <a:t/>
            </a:r>
            <a:br>
              <a:rPr lang="fr-FR" b="1" dirty="0" smtClean="0">
                <a:latin typeface="Arial Black" pitchFamily="34" charset="0"/>
              </a:rPr>
            </a:br>
            <a:r>
              <a:rPr lang="fr-FR" b="1" dirty="0" smtClean="0">
                <a:latin typeface="Arial Black" pitchFamily="34" charset="0"/>
              </a:rPr>
              <a:t>Nom de la marque: </a:t>
            </a:r>
            <a:r>
              <a:rPr lang="fr-FR" b="1" dirty="0" smtClean="0">
                <a:solidFill>
                  <a:srgbClr val="0070C0"/>
                </a:solidFill>
                <a:latin typeface="Arial Black" pitchFamily="34" charset="0"/>
              </a:rPr>
              <a:t>CLAMOXYL</a:t>
            </a:r>
            <a:r>
              <a:rPr lang="fr-FR" b="1" dirty="0" smtClean="0">
                <a:latin typeface="Arial Black" pitchFamily="34" charset="0"/>
              </a:rPr>
              <a:t> par le laboratoire GlaxoSmithKline (</a:t>
            </a:r>
            <a:r>
              <a:rPr lang="fr-FR" b="1" dirty="0" smtClean="0">
                <a:solidFill>
                  <a:srgbClr val="0070C0"/>
                </a:solidFill>
                <a:latin typeface="Arial Black" pitchFamily="34" charset="0"/>
              </a:rPr>
              <a:t>princeps</a:t>
            </a:r>
            <a:r>
              <a:rPr lang="fr-FR" b="1" dirty="0" smtClean="0">
                <a:latin typeface="Arial Black" pitchFamily="34" charset="0"/>
              </a:rPr>
              <a:t>)</a:t>
            </a:r>
            <a:br>
              <a:rPr lang="fr-FR" b="1" dirty="0" smtClean="0">
                <a:latin typeface="Arial Black" pitchFamily="34" charset="0"/>
              </a:rPr>
            </a:br>
            <a:r>
              <a:rPr lang="fr-FR" b="1" dirty="0" smtClean="0">
                <a:latin typeface="Arial Black" pitchFamily="34" charset="0"/>
              </a:rPr>
              <a:t/>
            </a:r>
            <a:br>
              <a:rPr lang="fr-FR" b="1" dirty="0" smtClean="0">
                <a:latin typeface="Arial Black" pitchFamily="34" charset="0"/>
              </a:rPr>
            </a:br>
            <a:r>
              <a:rPr lang="fr-FR" b="1" dirty="0" smtClean="0">
                <a:latin typeface="Arial Black" pitchFamily="34" charset="0"/>
              </a:rPr>
              <a:t/>
            </a:r>
            <a:br>
              <a:rPr lang="fr-FR" b="1" dirty="0" smtClean="0">
                <a:latin typeface="Arial Black" pitchFamily="34" charset="0"/>
              </a:rPr>
            </a:br>
            <a:r>
              <a:rPr lang="fr-FR" b="1" dirty="0" smtClean="0">
                <a:latin typeface="Arial Black" pitchFamily="34" charset="0"/>
              </a:rPr>
              <a:t>Générique : </a:t>
            </a:r>
            <a:r>
              <a:rPr lang="fr-FR" b="1" dirty="0" smtClean="0">
                <a:solidFill>
                  <a:srgbClr val="FF0000"/>
                </a:solidFill>
                <a:latin typeface="Arial Black" pitchFamily="34" charset="0"/>
              </a:rPr>
              <a:t>AMOXYPEN </a:t>
            </a:r>
            <a:br>
              <a:rPr lang="fr-FR" b="1" dirty="0" smtClean="0">
                <a:solidFill>
                  <a:srgbClr val="FF0000"/>
                </a:solidFill>
                <a:latin typeface="Arial Black" pitchFamily="34" charset="0"/>
              </a:rPr>
            </a:br>
            <a:r>
              <a:rPr lang="fr-FR" b="1" dirty="0" smtClean="0">
                <a:solidFill>
                  <a:schemeClr val="tx1"/>
                </a:solidFill>
                <a:latin typeface="Arial Black" pitchFamily="34" charset="0"/>
              </a:rPr>
              <a:t>fabriqué p</a:t>
            </a:r>
            <a:r>
              <a:rPr lang="fr-FR" b="1" dirty="0" smtClean="0">
                <a:latin typeface="Arial Black" pitchFamily="34" charset="0"/>
              </a:rPr>
              <a:t>ar SAIDAL (</a:t>
            </a:r>
            <a:r>
              <a:rPr lang="fr-FR" b="1" dirty="0" smtClean="0">
                <a:solidFill>
                  <a:srgbClr val="00B050"/>
                </a:solidFill>
                <a:latin typeface="Arial Black" pitchFamily="34" charset="0"/>
              </a:rPr>
              <a:t>Générique</a:t>
            </a:r>
            <a:r>
              <a:rPr lang="fr-FR" b="1" dirty="0" smtClean="0">
                <a:latin typeface="Arial Black" pitchFamily="34" charset="0"/>
              </a:rPr>
              <a:t>).</a:t>
            </a:r>
            <a:br>
              <a:rPr lang="fr-FR" b="1" dirty="0" smtClean="0">
                <a:latin typeface="Arial Black" pitchFamily="34" charset="0"/>
              </a:rPr>
            </a:br>
            <a:r>
              <a:rPr lang="fr-FR" b="1" dirty="0" smtClean="0"/>
              <a:t> </a:t>
            </a:r>
            <a:br>
              <a:rPr lang="fr-FR" b="1" dirty="0" smtClean="0"/>
            </a:br>
            <a:r>
              <a:rPr lang="fr-FR" b="1" dirty="0" smtClean="0"/>
              <a:t/>
            </a:r>
            <a:br>
              <a:rPr lang="fr-FR" b="1" dirty="0" smtClean="0"/>
            </a:br>
            <a:r>
              <a:rPr lang="fr-FR" b="1" dirty="0" smtClean="0"/>
              <a:t/>
            </a:r>
            <a:br>
              <a:rPr lang="fr-FR" b="1" dirty="0" smtClean="0"/>
            </a:br>
            <a:r>
              <a:rPr lang="fr-FR" b="1" dirty="0"/>
              <a:t/>
            </a:r>
            <a:br>
              <a:rPr lang="fr-FR" b="1" dirty="0"/>
            </a:br>
            <a:endParaRPr lang="fr-FR" b="1" dirty="0"/>
          </a:p>
        </p:txBody>
      </p:sp>
      <p:pic>
        <p:nvPicPr>
          <p:cNvPr id="10242" name="Picture 2" descr="C:\Documents and Settings\ghg\Bureau\images.jpg"/>
          <p:cNvPicPr>
            <a:picLocks noChangeAspect="1" noChangeArrowheads="1"/>
          </p:cNvPicPr>
          <p:nvPr/>
        </p:nvPicPr>
        <p:blipFill>
          <a:blip r:embed="rId2" cstate="print"/>
          <a:srcRect/>
          <a:stretch>
            <a:fillRect/>
          </a:stretch>
        </p:blipFill>
        <p:spPr bwMode="auto">
          <a:xfrm>
            <a:off x="5286380" y="3500438"/>
            <a:ext cx="3214710" cy="2500330"/>
          </a:xfrm>
          <a:prstGeom prst="rect">
            <a:avLst/>
          </a:prstGeom>
          <a:noFill/>
          <a:ln w="57150">
            <a:solidFill>
              <a:schemeClr val="tx1"/>
            </a:solidFill>
          </a:ln>
        </p:spPr>
      </p:pic>
      <p:pic>
        <p:nvPicPr>
          <p:cNvPr id="10244" name="Picture 4" descr="C:\Documents and Settings\ghg\Bureau\14921340 (1).jpg"/>
          <p:cNvPicPr>
            <a:picLocks noChangeAspect="1" noChangeArrowheads="1"/>
          </p:cNvPicPr>
          <p:nvPr/>
        </p:nvPicPr>
        <p:blipFill>
          <a:blip r:embed="rId3" cstate="print"/>
          <a:srcRect/>
          <a:stretch>
            <a:fillRect/>
          </a:stretch>
        </p:blipFill>
        <p:spPr bwMode="auto">
          <a:xfrm>
            <a:off x="5786446" y="642918"/>
            <a:ext cx="2786082" cy="2428892"/>
          </a:xfrm>
          <a:prstGeom prst="rect">
            <a:avLst/>
          </a:prstGeom>
          <a:noFill/>
          <a:ln w="57150">
            <a:solidFill>
              <a:schemeClr val="tx1"/>
            </a:solidFill>
          </a:ln>
        </p:spPr>
      </p:pic>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1" y="2427059"/>
            <a:ext cx="33813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4941168"/>
            <a:ext cx="205740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348880"/>
            <a:ext cx="8424936" cy="1944216"/>
          </a:xfrm>
        </p:spPr>
        <p:style>
          <a:lnRef idx="3">
            <a:schemeClr val="lt1"/>
          </a:lnRef>
          <a:fillRef idx="1">
            <a:schemeClr val="accent3"/>
          </a:fillRef>
          <a:effectRef idx="1">
            <a:schemeClr val="accent3"/>
          </a:effectRef>
          <a:fontRef idx="minor">
            <a:schemeClr val="lt1"/>
          </a:fontRef>
        </p:style>
        <p:txBody>
          <a:bodyPr>
            <a:normAutofit fontScale="90000"/>
          </a:bodyPr>
          <a:lstStyle/>
          <a:p>
            <a:pPr algn="ctr"/>
            <a:r>
              <a:rPr lang="fr-FR" dirty="0" smtClean="0"/>
              <a:t> </a:t>
            </a:r>
            <a:br>
              <a:rPr lang="fr-FR" dirty="0" smtClean="0"/>
            </a:br>
            <a:r>
              <a:rPr lang="fr-FR" sz="4000" dirty="0" smtClean="0">
                <a:solidFill>
                  <a:schemeClr val="bg1"/>
                </a:solidFill>
                <a:latin typeface="Arial Black" pitchFamily="34" charset="0"/>
              </a:rPr>
              <a:t>VIII – D’OÙ EST L’ORIGINE            DES  MÉDICAMENTS  ?</a:t>
            </a:r>
            <a:br>
              <a:rPr lang="fr-FR" sz="4000" dirty="0" smtClean="0">
                <a:solidFill>
                  <a:schemeClr val="bg1"/>
                </a:solidFill>
                <a:latin typeface="Arial Black" pitchFamily="34" charset="0"/>
              </a:rPr>
            </a:br>
            <a:endParaRPr lang="fr-FR" sz="4000" dirty="0">
              <a:solidFill>
                <a:schemeClr val="bg1"/>
              </a:solidFill>
              <a:latin typeface="Arial Black" pitchFamily="34" charset="0"/>
            </a:endParaRPr>
          </a:p>
        </p:txBody>
      </p:sp>
    </p:spTree>
    <p:extLst>
      <p:ext uri="{BB962C8B-B14F-4D97-AF65-F5344CB8AC3E}">
        <p14:creationId xmlns:p14="http://schemas.microsoft.com/office/powerpoint/2010/main" val="1221604448"/>
      </p:ext>
    </p:extLst>
  </p:cSld>
  <p:clrMapOvr>
    <a:masterClrMapping/>
  </p:clrMapOvr>
  <p:transition>
    <p:newsflash/>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715436" cy="6297634"/>
          </a:xfrm>
        </p:spPr>
        <p:style>
          <a:lnRef idx="2">
            <a:schemeClr val="accent5"/>
          </a:lnRef>
          <a:fillRef idx="1">
            <a:schemeClr val="lt1"/>
          </a:fillRef>
          <a:effectRef idx="0">
            <a:schemeClr val="accent5"/>
          </a:effectRef>
          <a:fontRef idx="minor">
            <a:schemeClr val="dk1"/>
          </a:fontRef>
        </p:style>
        <p:txBody>
          <a:bodyPr>
            <a:normAutofit/>
          </a:bodyPr>
          <a:lstStyle/>
          <a:p>
            <a:r>
              <a:rPr lang="fr-FR" b="1" u="sng" dirty="0" smtClean="0">
                <a:solidFill>
                  <a:srgbClr val="FF0000"/>
                </a:solidFill>
                <a:latin typeface="Arial Black" pitchFamily="34" charset="0"/>
              </a:rPr>
              <a:t>  LES MÉDICAMENTS PEUVENT AVOIR </a:t>
            </a:r>
            <a:br>
              <a:rPr lang="fr-FR" b="1" u="sng" dirty="0" smtClean="0">
                <a:solidFill>
                  <a:srgbClr val="FF0000"/>
                </a:solidFill>
                <a:latin typeface="Arial Black" pitchFamily="34" charset="0"/>
              </a:rPr>
            </a:br>
            <a:r>
              <a:rPr lang="fr-FR" b="1" dirty="0">
                <a:solidFill>
                  <a:srgbClr val="FF0000"/>
                </a:solidFill>
                <a:latin typeface="Arial Black" pitchFamily="34" charset="0"/>
              </a:rPr>
              <a:t> </a:t>
            </a:r>
            <a:r>
              <a:rPr lang="fr-FR" b="1" dirty="0" smtClean="0">
                <a:solidFill>
                  <a:srgbClr val="FF0000"/>
                </a:solidFill>
                <a:latin typeface="Arial Black" pitchFamily="34" charset="0"/>
              </a:rPr>
              <a:t>             </a:t>
            </a:r>
            <a:r>
              <a:rPr lang="fr-FR" b="1" u="sng" dirty="0" smtClean="0">
                <a:solidFill>
                  <a:srgbClr val="FF0000"/>
                </a:solidFill>
                <a:latin typeface="Arial Black" pitchFamily="34" charset="0"/>
              </a:rPr>
              <a:t>PLUSIEURS ORIGINES : </a:t>
            </a:r>
            <a:br>
              <a:rPr lang="fr-FR" b="1" u="sng" dirty="0" smtClean="0">
                <a:solidFill>
                  <a:srgbClr val="FF0000"/>
                </a:solidFill>
                <a:latin typeface="Arial Black" pitchFamily="34" charset="0"/>
              </a:rPr>
            </a:br>
            <a:r>
              <a:rPr lang="fr-FR" b="1" dirty="0" smtClean="0">
                <a:latin typeface="Arial Black" pitchFamily="34" charset="0"/>
              </a:rPr>
              <a:t/>
            </a:r>
            <a:br>
              <a:rPr lang="fr-FR" b="1" dirty="0" smtClean="0">
                <a:latin typeface="Arial Black" pitchFamily="34" charset="0"/>
              </a:rPr>
            </a:br>
            <a:r>
              <a:rPr lang="fr-FR" sz="3200" b="1" dirty="0" smtClean="0">
                <a:solidFill>
                  <a:srgbClr val="0070C0"/>
                </a:solidFill>
                <a:latin typeface="Arial Black" pitchFamily="34" charset="0"/>
              </a:rPr>
              <a:t>A</a:t>
            </a:r>
            <a:r>
              <a:rPr lang="fr-FR" sz="3200" b="1" dirty="0" smtClean="0">
                <a:solidFill>
                  <a:schemeClr val="tx1"/>
                </a:solidFill>
                <a:latin typeface="Arial Black" pitchFamily="34" charset="0"/>
              </a:rPr>
              <a:t> - Une origine </a:t>
            </a:r>
            <a:r>
              <a:rPr lang="fr-FR" sz="3200" b="1" dirty="0" smtClean="0">
                <a:solidFill>
                  <a:srgbClr val="FF0000"/>
                </a:solidFill>
                <a:latin typeface="Arial Black" pitchFamily="34" charset="0"/>
                <a:cs typeface="Aharoni" pitchFamily="2" charset="-79"/>
              </a:rPr>
              <a:t>NATURELLE. </a:t>
            </a:r>
            <a:r>
              <a:rPr lang="fr-FR" sz="3200" b="1" dirty="0" smtClean="0">
                <a:latin typeface="Arial Black" pitchFamily="34" charset="0"/>
              </a:rPr>
              <a:t/>
            </a:r>
            <a:br>
              <a:rPr lang="fr-FR" sz="3200" b="1" dirty="0" smtClean="0">
                <a:latin typeface="Arial Black" pitchFamily="34" charset="0"/>
              </a:rPr>
            </a:br>
            <a:r>
              <a:rPr lang="fr-FR" sz="3200" b="1" dirty="0" smtClean="0">
                <a:latin typeface="Arial Black" pitchFamily="34" charset="0"/>
              </a:rPr>
              <a:t/>
            </a:r>
            <a:br>
              <a:rPr lang="fr-FR" sz="3200" b="1" dirty="0" smtClean="0">
                <a:latin typeface="Arial Black" pitchFamily="34" charset="0"/>
              </a:rPr>
            </a:br>
            <a:r>
              <a:rPr lang="fr-FR" sz="3200" b="1" dirty="0" smtClean="0">
                <a:solidFill>
                  <a:srgbClr val="0070C0"/>
                </a:solidFill>
                <a:latin typeface="Arial Black" pitchFamily="34" charset="0"/>
              </a:rPr>
              <a:t>B</a:t>
            </a:r>
            <a:r>
              <a:rPr lang="fr-FR" sz="3200" b="1" dirty="0" smtClean="0">
                <a:solidFill>
                  <a:schemeClr val="tx1"/>
                </a:solidFill>
                <a:latin typeface="Arial Black" pitchFamily="34" charset="0"/>
              </a:rPr>
              <a:t> - Une origine </a:t>
            </a:r>
            <a:r>
              <a:rPr lang="fr-FR" sz="3200" b="1" dirty="0" smtClean="0">
                <a:solidFill>
                  <a:srgbClr val="FF0000"/>
                </a:solidFill>
                <a:latin typeface="Arial Black" pitchFamily="34" charset="0"/>
                <a:cs typeface="Aharoni" pitchFamily="2" charset="-79"/>
              </a:rPr>
              <a:t>SEMI-SYNTHÉTIQUE.</a:t>
            </a:r>
            <a:r>
              <a:rPr lang="fr-FR" sz="3200" b="1" dirty="0" smtClean="0">
                <a:latin typeface="Arial Black" pitchFamily="34" charset="0"/>
                <a:cs typeface="Aharoni" pitchFamily="2" charset="-79"/>
              </a:rPr>
              <a:t> </a:t>
            </a:r>
            <a:r>
              <a:rPr lang="fr-FR" sz="3200" b="1" dirty="0" smtClean="0">
                <a:latin typeface="Arial Black" pitchFamily="34" charset="0"/>
              </a:rPr>
              <a:t/>
            </a:r>
            <a:br>
              <a:rPr lang="fr-FR" sz="3200" b="1" dirty="0" smtClean="0">
                <a:latin typeface="Arial Black" pitchFamily="34" charset="0"/>
              </a:rPr>
            </a:br>
            <a:r>
              <a:rPr lang="fr-FR" sz="3200" b="1" dirty="0" smtClean="0">
                <a:latin typeface="Arial Black" pitchFamily="34" charset="0"/>
              </a:rPr>
              <a:t/>
            </a:r>
            <a:br>
              <a:rPr lang="fr-FR" sz="3200" b="1" dirty="0" smtClean="0">
                <a:latin typeface="Arial Black" pitchFamily="34" charset="0"/>
              </a:rPr>
            </a:br>
            <a:r>
              <a:rPr lang="fr-FR" sz="3200" b="1" dirty="0" smtClean="0">
                <a:solidFill>
                  <a:srgbClr val="0070C0"/>
                </a:solidFill>
                <a:latin typeface="Arial Black" pitchFamily="34" charset="0"/>
              </a:rPr>
              <a:t>C</a:t>
            </a:r>
            <a:r>
              <a:rPr lang="fr-FR" sz="3200" b="1" dirty="0" smtClean="0">
                <a:solidFill>
                  <a:schemeClr val="tx1"/>
                </a:solidFill>
                <a:latin typeface="Arial Black" pitchFamily="34" charset="0"/>
              </a:rPr>
              <a:t> - Une origine </a:t>
            </a:r>
            <a:r>
              <a:rPr lang="fr-FR" sz="3200" b="1" dirty="0" smtClean="0">
                <a:solidFill>
                  <a:srgbClr val="FF0000"/>
                </a:solidFill>
                <a:latin typeface="Arial Black" pitchFamily="34" charset="0"/>
                <a:cs typeface="Aharoni" pitchFamily="2" charset="-79"/>
              </a:rPr>
              <a:t>SYNTHÉTIQUE</a:t>
            </a:r>
            <a:r>
              <a:rPr lang="fr-FR" sz="2800" b="1" dirty="0" smtClean="0">
                <a:solidFill>
                  <a:srgbClr val="FF0000"/>
                </a:solidFill>
                <a:latin typeface="Arial Black" pitchFamily="34" charset="0"/>
                <a:cs typeface="Aharoni" pitchFamily="2" charset="-79"/>
              </a:rPr>
              <a:t>. </a:t>
            </a:r>
            <a:r>
              <a:rPr lang="fr-FR" sz="2800" b="1" dirty="0" smtClean="0">
                <a:latin typeface="Arial Black" pitchFamily="34" charset="0"/>
              </a:rPr>
              <a:t/>
            </a:r>
            <a:br>
              <a:rPr lang="fr-FR" sz="2800" b="1" dirty="0" smtClean="0">
                <a:latin typeface="Arial Black" pitchFamily="34" charset="0"/>
              </a:rPr>
            </a:br>
            <a:r>
              <a:rPr lang="fr-FR" b="1" dirty="0" smtClean="0"/>
              <a:t/>
            </a:r>
            <a:br>
              <a:rPr lang="fr-FR" b="1" dirty="0" smtClean="0"/>
            </a:br>
            <a:endParaRPr lang="fr-FR" b="1" dirty="0"/>
          </a:p>
        </p:txBody>
      </p:sp>
    </p:spTree>
  </p:cSld>
  <p:clrMapOvr>
    <a:masterClrMapping/>
  </p:clrMapOvr>
  <p:transition>
    <p:newsfla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428604"/>
            <a:ext cx="5786478" cy="6215106"/>
          </a:xfrm>
          <a:noFill/>
          <a:ln>
            <a:noFill/>
          </a:ln>
        </p:spPr>
        <p:txBody>
          <a:bodyPr>
            <a:normAutofit fontScale="90000"/>
          </a:bodyPr>
          <a:lstStyle/>
          <a:p>
            <a:pPr algn="l"/>
            <a:r>
              <a:rPr lang="fr-FR" sz="2700" b="1" dirty="0" smtClean="0"/>
              <a:t/>
            </a:r>
            <a:br>
              <a:rPr lang="fr-FR" sz="2700" b="1" dirty="0" smtClean="0"/>
            </a:br>
            <a:r>
              <a:rPr lang="fr-FR" sz="2700" b="1" dirty="0" smtClean="0"/>
              <a:t/>
            </a:r>
            <a:br>
              <a:rPr lang="fr-FR" sz="2700" b="1" dirty="0" smtClean="0"/>
            </a:br>
            <a:r>
              <a:rPr lang="fr-FR" sz="2700" b="1" dirty="0" smtClean="0"/>
              <a:t/>
            </a:r>
            <a:br>
              <a:rPr lang="fr-FR" sz="2700" b="1" dirty="0" smtClean="0"/>
            </a:br>
            <a:r>
              <a:rPr lang="fr-FR" sz="2700" b="1" dirty="0" smtClean="0"/>
              <a:t/>
            </a:r>
            <a:br>
              <a:rPr lang="fr-FR" sz="2700" b="1" dirty="0" smtClean="0"/>
            </a:br>
            <a:r>
              <a:rPr lang="fr-FR" sz="3100" b="1" dirty="0" smtClean="0">
                <a:solidFill>
                  <a:srgbClr val="FF0000"/>
                </a:solidFill>
                <a:latin typeface="Arial Black" pitchFamily="34" charset="0"/>
              </a:rPr>
              <a:t>1796</a:t>
            </a:r>
            <a:r>
              <a:rPr lang="fr-FR" sz="3100" b="1" dirty="0" smtClean="0">
                <a:latin typeface="Arial Black" pitchFamily="34" charset="0"/>
              </a:rPr>
              <a:t> </a:t>
            </a:r>
            <a:r>
              <a:rPr lang="fr-FR" sz="3100" b="1" dirty="0" smtClean="0">
                <a:solidFill>
                  <a:schemeClr val="tx1"/>
                </a:solidFill>
                <a:latin typeface="Arial Black" pitchFamily="34" charset="0"/>
              </a:rPr>
              <a:t>: </a:t>
            </a:r>
            <a:r>
              <a:rPr lang="fr-FR" sz="2700" b="1" dirty="0" smtClean="0">
                <a:solidFill>
                  <a:schemeClr val="tx1"/>
                </a:solidFill>
                <a:latin typeface="Arial Black" pitchFamily="34" charset="0"/>
              </a:rPr>
              <a:t>14 MAI 1796 ÉDOUARD JENNER DÉCOUVRE                                                </a:t>
            </a:r>
            <a:r>
              <a:rPr lang="fr-FR" sz="2700" b="1" dirty="0" smtClean="0">
                <a:solidFill>
                  <a:srgbClr val="FF0000"/>
                </a:solidFill>
                <a:latin typeface="Arial Black" pitchFamily="34" charset="0"/>
              </a:rPr>
              <a:t>LE VACCIN </a:t>
            </a:r>
            <a:r>
              <a:rPr lang="fr-FR" sz="3100" b="1" dirty="0" smtClean="0">
                <a:solidFill>
                  <a:srgbClr val="FF0000"/>
                </a:solidFill>
                <a:latin typeface="Arial Black" pitchFamily="34" charset="0"/>
              </a:rPr>
              <a:t>CONTRE LA VARIOLE</a:t>
            </a:r>
            <a:r>
              <a:rPr lang="fr-FR" sz="3100" b="1" dirty="0" smtClean="0">
                <a:latin typeface="Arial Black" pitchFamily="34" charset="0"/>
              </a:rPr>
              <a:t>. </a:t>
            </a:r>
            <a:br>
              <a:rPr lang="fr-FR" sz="3100" b="1" dirty="0" smtClean="0">
                <a:latin typeface="Arial Black" pitchFamily="34" charset="0"/>
              </a:rPr>
            </a:br>
            <a:r>
              <a:rPr lang="fr-FR" sz="3100" b="1" dirty="0" smtClean="0">
                <a:latin typeface="Arial Black" pitchFamily="34" charset="0"/>
              </a:rPr>
              <a:t/>
            </a:r>
            <a:br>
              <a:rPr lang="fr-FR" sz="3100" b="1" dirty="0" smtClean="0">
                <a:latin typeface="Arial Black" pitchFamily="34" charset="0"/>
              </a:rPr>
            </a:br>
            <a:r>
              <a:rPr lang="fr-FR" sz="3100" b="1" dirty="0" smtClean="0"/>
              <a:t/>
            </a:r>
            <a:br>
              <a:rPr lang="fr-FR" sz="3100" b="1" dirty="0" smtClean="0"/>
            </a:br>
            <a:r>
              <a:rPr lang="fr-FR" sz="3100" b="1" dirty="0" smtClean="0"/>
              <a:t/>
            </a:r>
            <a:br>
              <a:rPr lang="fr-FR" sz="3100" b="1" dirty="0" smtClean="0"/>
            </a:br>
            <a:r>
              <a:rPr lang="fr-FR" sz="3100" b="1" dirty="0" smtClean="0"/>
              <a:t/>
            </a:r>
            <a:br>
              <a:rPr lang="fr-FR" sz="3100" b="1" dirty="0" smtClean="0"/>
            </a:br>
            <a:r>
              <a:rPr lang="fr-FR" sz="3100" b="1" dirty="0" smtClean="0">
                <a:solidFill>
                  <a:srgbClr val="FF0000"/>
                </a:solidFill>
                <a:latin typeface="Arial Black" pitchFamily="34" charset="0"/>
              </a:rPr>
              <a:t>1817</a:t>
            </a:r>
            <a:r>
              <a:rPr lang="fr-FR" sz="3100" b="1" dirty="0" smtClean="0">
                <a:solidFill>
                  <a:schemeClr val="tx1"/>
                </a:solidFill>
                <a:latin typeface="Arial Black" pitchFamily="34" charset="0"/>
              </a:rPr>
              <a:t>: </a:t>
            </a:r>
            <a:r>
              <a:rPr lang="fr-FR" sz="2700" b="1" dirty="0" smtClean="0">
                <a:solidFill>
                  <a:schemeClr val="tx1"/>
                </a:solidFill>
                <a:latin typeface="Arial Black" pitchFamily="34" charset="0"/>
              </a:rPr>
              <a:t>F. W. SERTÜRNER</a:t>
            </a:r>
            <a:r>
              <a:rPr lang="fr-FR" sz="2700" dirty="0" smtClean="0">
                <a:solidFill>
                  <a:schemeClr val="tx1"/>
                </a:solidFill>
                <a:latin typeface="Arial Black" pitchFamily="34" charset="0"/>
              </a:rPr>
              <a:t>, </a:t>
            </a:r>
            <a:r>
              <a:rPr lang="fr-FR" sz="2700" b="1" dirty="0" smtClean="0">
                <a:solidFill>
                  <a:schemeClr val="tx1"/>
                </a:solidFill>
                <a:latin typeface="Arial Black" pitchFamily="34" charset="0"/>
              </a:rPr>
              <a:t>découvre  </a:t>
            </a:r>
            <a:r>
              <a:rPr lang="fr-FR" sz="2700" b="1" dirty="0" smtClean="0">
                <a:solidFill>
                  <a:srgbClr val="FF0000"/>
                </a:solidFill>
                <a:latin typeface="Arial Black" pitchFamily="34" charset="0"/>
              </a:rPr>
              <a:t>LA MORPHINE «Jeune </a:t>
            </a:r>
            <a:r>
              <a:rPr lang="fr-FR" sz="2700" b="1" dirty="0" smtClean="0">
                <a:solidFill>
                  <a:srgbClr val="FF0000"/>
                </a:solidFill>
                <a:latin typeface="Arial Black" pitchFamily="34" charset="0"/>
                <a:hlinkClick r:id="rId2" tooltip="Pharmacien"/>
              </a:rPr>
              <a:t>pharmacien</a:t>
            </a:r>
            <a:r>
              <a:rPr lang="fr-FR" sz="2700" b="1" dirty="0" smtClean="0">
                <a:solidFill>
                  <a:srgbClr val="FF0000"/>
                </a:solidFill>
                <a:latin typeface="Arial Black" pitchFamily="34" charset="0"/>
              </a:rPr>
              <a:t> </a:t>
            </a:r>
            <a:br>
              <a:rPr lang="fr-FR" sz="2700" b="1" dirty="0" smtClean="0">
                <a:solidFill>
                  <a:srgbClr val="FF0000"/>
                </a:solidFill>
                <a:latin typeface="Arial Black" pitchFamily="34" charset="0"/>
              </a:rPr>
            </a:br>
            <a:r>
              <a:rPr lang="fr-FR" sz="2700" b="1" dirty="0" smtClean="0">
                <a:solidFill>
                  <a:srgbClr val="FF0000"/>
                </a:solidFill>
                <a:latin typeface="Arial Black" pitchFamily="34" charset="0"/>
              </a:rPr>
              <a:t>d'</a:t>
            </a:r>
            <a:r>
              <a:rPr lang="fr-FR" sz="2700" b="1" dirty="0" err="1" smtClean="0">
                <a:solidFill>
                  <a:srgbClr val="FF0000"/>
                </a:solidFill>
                <a:latin typeface="Arial Black" pitchFamily="34" charset="0"/>
              </a:rPr>
              <a:t>Eimbeck</a:t>
            </a:r>
            <a:r>
              <a:rPr lang="fr-FR" sz="2700" b="1" dirty="0" smtClean="0">
                <a:solidFill>
                  <a:srgbClr val="FF0000"/>
                </a:solidFill>
                <a:latin typeface="Arial Black" pitchFamily="34" charset="0"/>
              </a:rPr>
              <a:t>  près de</a:t>
            </a:r>
            <a:br>
              <a:rPr lang="fr-FR" sz="2700" b="1" dirty="0" smtClean="0">
                <a:solidFill>
                  <a:srgbClr val="FF0000"/>
                </a:solidFill>
                <a:latin typeface="Arial Black" pitchFamily="34" charset="0"/>
              </a:rPr>
            </a:br>
            <a:r>
              <a:rPr lang="fr-FR" sz="2700" b="1" dirty="0" smtClean="0">
                <a:solidFill>
                  <a:srgbClr val="FF0000"/>
                </a:solidFill>
                <a:latin typeface="Arial Black" pitchFamily="34" charset="0"/>
              </a:rPr>
              <a:t> </a:t>
            </a:r>
            <a:r>
              <a:rPr lang="fr-FR" sz="2700" b="1" dirty="0" smtClean="0">
                <a:solidFill>
                  <a:srgbClr val="FF0000"/>
                </a:solidFill>
                <a:latin typeface="Arial Black" pitchFamily="34" charset="0"/>
                <a:hlinkClick r:id="rId3" tooltip="Hanovre"/>
              </a:rPr>
              <a:t>Hanovre</a:t>
            </a:r>
            <a:r>
              <a:rPr lang="fr-FR" sz="2700" b="1" dirty="0" smtClean="0">
                <a:solidFill>
                  <a:srgbClr val="FF0000"/>
                </a:solidFill>
                <a:latin typeface="Arial Black" pitchFamily="34" charset="0"/>
              </a:rPr>
              <a:t> </a:t>
            </a:r>
            <a:r>
              <a:rPr lang="fr-FR" sz="2700" b="1" dirty="0" smtClean="0">
                <a:latin typeface="Arial Black" pitchFamily="34" charset="0"/>
              </a:rPr>
              <a:t>» </a:t>
            </a:r>
            <a:r>
              <a:rPr lang="fr-FR" sz="2700" b="1" dirty="0" smtClean="0"/>
              <a:t>. </a:t>
            </a:r>
            <a:br>
              <a:rPr lang="fr-FR" sz="2700" b="1" dirty="0" smtClean="0"/>
            </a:br>
            <a:r>
              <a:rPr lang="en-US" sz="2700" b="1" dirty="0" smtClean="0"/>
              <a:t/>
            </a:r>
            <a:br>
              <a:rPr lang="en-US" sz="2700" b="1" dirty="0" smtClean="0"/>
            </a:br>
            <a:endParaRPr lang="en-US" dirty="0"/>
          </a:p>
        </p:txBody>
      </p:sp>
      <p:pic>
        <p:nvPicPr>
          <p:cNvPr id="11266" name="Picture 2" descr="C:\Documents and Settings\ghg\Bureau\téléchargement.jpg"/>
          <p:cNvPicPr>
            <a:picLocks noChangeAspect="1" noChangeArrowheads="1"/>
          </p:cNvPicPr>
          <p:nvPr/>
        </p:nvPicPr>
        <p:blipFill>
          <a:blip r:embed="rId4" cstate="print"/>
          <a:srcRect/>
          <a:stretch>
            <a:fillRect/>
          </a:stretch>
        </p:blipFill>
        <p:spPr bwMode="auto">
          <a:xfrm>
            <a:off x="5796136" y="214290"/>
            <a:ext cx="2704954" cy="3143272"/>
          </a:xfrm>
          <a:prstGeom prst="rect">
            <a:avLst/>
          </a:prstGeom>
          <a:solidFill>
            <a:srgbClr val="FF0000"/>
          </a:solidFill>
          <a:ln w="57150">
            <a:solidFill>
              <a:srgbClr val="FF0000"/>
            </a:solidFill>
          </a:ln>
        </p:spPr>
      </p:pic>
      <p:pic>
        <p:nvPicPr>
          <p:cNvPr id="11268" name="Picture 4" descr="C:\Documents and Settings\ghg\Bureau\1637.jpg"/>
          <p:cNvPicPr>
            <a:picLocks noChangeAspect="1" noChangeArrowheads="1"/>
          </p:cNvPicPr>
          <p:nvPr/>
        </p:nvPicPr>
        <p:blipFill>
          <a:blip r:embed="rId5" cstate="print"/>
          <a:srcRect/>
          <a:stretch>
            <a:fillRect/>
          </a:stretch>
        </p:blipFill>
        <p:spPr bwMode="auto">
          <a:xfrm>
            <a:off x="4857752" y="3643314"/>
            <a:ext cx="3143272" cy="2928958"/>
          </a:xfrm>
          <a:prstGeom prst="rect">
            <a:avLst/>
          </a:prstGeom>
          <a:noFill/>
          <a:ln w="38100">
            <a:solidFill>
              <a:srgbClr val="00B0F0"/>
            </a:solidFill>
          </a:ln>
        </p:spPr>
      </p:pic>
    </p:spTree>
  </p:cSld>
  <p:clrMapOvr>
    <a:masterClrMapping/>
  </p:clrMapOvr>
  <p:transition>
    <p:newsflash/>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501122" cy="6297634"/>
          </a:xfrm>
        </p:spPr>
        <p:txBody>
          <a:bodyPr>
            <a:normAutofit fontScale="90000"/>
          </a:bodyPr>
          <a:lstStyle/>
          <a:p>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sz="3600" b="1" u="sng" dirty="0" smtClean="0">
                <a:solidFill>
                  <a:srgbClr val="0070C0"/>
                </a:solidFill>
                <a:latin typeface="Arial Black" pitchFamily="34" charset="0"/>
              </a:rPr>
              <a:t>A</a:t>
            </a:r>
            <a:r>
              <a:rPr lang="fr-FR" sz="3600" b="1" u="sng" dirty="0" smtClean="0">
                <a:solidFill>
                  <a:srgbClr val="FF0000"/>
                </a:solidFill>
                <a:latin typeface="Arial Black" pitchFamily="34" charset="0"/>
              </a:rPr>
              <a:t> - L’ORIGINE NATURELLE </a:t>
            </a:r>
            <a:r>
              <a:rPr lang="fr-FR" sz="3600" b="1" dirty="0" smtClean="0">
                <a:solidFill>
                  <a:srgbClr val="FF0000"/>
                </a:solidFill>
                <a:latin typeface="Arial Black" pitchFamily="34" charset="0"/>
              </a:rPr>
              <a:t>: </a:t>
            </a:r>
            <a:r>
              <a:rPr lang="fr-FR" sz="3100" dirty="0" smtClean="0">
                <a:latin typeface="Arial Black" pitchFamily="34" charset="0"/>
              </a:rPr>
              <a:t/>
            </a:r>
            <a:br>
              <a:rPr lang="fr-FR" sz="3100" dirty="0" smtClean="0">
                <a:latin typeface="Arial Black" pitchFamily="34" charset="0"/>
              </a:rPr>
            </a:br>
            <a:r>
              <a:rPr lang="fr-FR" sz="3600" b="1" dirty="0" smtClean="0">
                <a:solidFill>
                  <a:schemeClr val="tx1"/>
                </a:solidFill>
                <a:latin typeface="Arial Black" pitchFamily="34" charset="0"/>
              </a:rPr>
              <a:t>Les principes actifs sont isolés dans ce cas à partir du </a:t>
            </a:r>
            <a:r>
              <a:rPr lang="fr-FR" sz="3600" dirty="0" smtClean="0">
                <a:solidFill>
                  <a:schemeClr val="tx1"/>
                </a:solidFill>
                <a:latin typeface="Arial Black" pitchFamily="34" charset="0"/>
              </a:rPr>
              <a:t>:</a:t>
            </a:r>
            <a:br>
              <a:rPr lang="fr-FR" sz="3600" dirty="0" smtClean="0">
                <a:solidFill>
                  <a:schemeClr val="tx1"/>
                </a:solidFill>
                <a:latin typeface="Arial Black" pitchFamily="34" charset="0"/>
              </a:rPr>
            </a:br>
            <a:r>
              <a:rPr lang="fr-FR" sz="3600" dirty="0" smtClean="0">
                <a:solidFill>
                  <a:schemeClr val="tx1"/>
                </a:solidFill>
                <a:latin typeface="Arial Black" pitchFamily="34" charset="0"/>
              </a:rPr>
              <a:t> </a:t>
            </a:r>
            <a:r>
              <a:rPr lang="fr-FR" sz="3600" u="sng" dirty="0" smtClean="0">
                <a:solidFill>
                  <a:srgbClr val="0070C0"/>
                </a:solidFill>
                <a:latin typeface="Arial Black" pitchFamily="34" charset="0"/>
              </a:rPr>
              <a:t>1- L’</a:t>
            </a:r>
            <a:r>
              <a:rPr lang="fr-FR" sz="3600" b="1" u="sng" dirty="0" smtClean="0">
                <a:solidFill>
                  <a:srgbClr val="0070C0"/>
                </a:solidFill>
                <a:latin typeface="Arial Black" pitchFamily="34" charset="0"/>
              </a:rPr>
              <a:t>ANIMAL </a:t>
            </a:r>
            <a:r>
              <a:rPr lang="fr-FR" sz="3600" u="sng" dirty="0" smtClean="0">
                <a:solidFill>
                  <a:srgbClr val="0070C0"/>
                </a:solidFill>
                <a:latin typeface="Arial Black" pitchFamily="34" charset="0"/>
              </a:rPr>
              <a:t>: </a:t>
            </a:r>
            <a:r>
              <a:rPr lang="fr-FR" sz="3600" dirty="0" smtClean="0">
                <a:solidFill>
                  <a:schemeClr val="tx1"/>
                </a:solidFill>
                <a:latin typeface="Arial Black" pitchFamily="34" charset="0"/>
              </a:rPr>
              <a:t/>
            </a:r>
            <a:br>
              <a:rPr lang="fr-FR" sz="3600" dirty="0" smtClean="0">
                <a:solidFill>
                  <a:schemeClr val="tx1"/>
                </a:solidFill>
                <a:latin typeface="Arial Black" pitchFamily="34" charset="0"/>
              </a:rPr>
            </a:br>
            <a:r>
              <a:rPr lang="fr-FR" sz="3600" b="1" dirty="0" smtClean="0">
                <a:solidFill>
                  <a:schemeClr val="tx1"/>
                </a:solidFill>
                <a:latin typeface="Arial Black" pitchFamily="34" charset="0"/>
              </a:rPr>
              <a:t>Il s’agit essentiellement d’hormones </a:t>
            </a:r>
            <a:r>
              <a:rPr lang="fr-FR" sz="3600" dirty="0" smtClean="0">
                <a:solidFill>
                  <a:srgbClr val="040C28"/>
                </a:solidFill>
                <a:latin typeface="Arial Black" pitchFamily="34" charset="0"/>
              </a:rPr>
              <a:t>extraites </a:t>
            </a:r>
            <a:r>
              <a:rPr lang="fr-FR" sz="3600" dirty="0">
                <a:solidFill>
                  <a:srgbClr val="040C28"/>
                </a:solidFill>
                <a:latin typeface="Arial Black" pitchFamily="34" charset="0"/>
              </a:rPr>
              <a:t>de pancréas de bœuf ou de porc</a:t>
            </a:r>
            <a:r>
              <a:rPr lang="fr-FR" sz="3600" b="1" dirty="0" smtClean="0">
                <a:solidFill>
                  <a:schemeClr val="tx1"/>
                </a:solidFill>
                <a:latin typeface="Arial Black" pitchFamily="34" charset="0"/>
              </a:rPr>
              <a:t>, qu’on utilise dans le traitement palliatif de maladies caractérisées par un déficit sécrétoire.          Exemple </a:t>
            </a:r>
            <a:r>
              <a:rPr lang="fr-FR" sz="3600" dirty="0" smtClean="0">
                <a:solidFill>
                  <a:schemeClr val="tx1"/>
                </a:solidFill>
                <a:latin typeface="Arial Black" pitchFamily="34" charset="0"/>
              </a:rPr>
              <a:t>:  </a:t>
            </a:r>
            <a:r>
              <a:rPr lang="fr-FR" sz="3600" b="1" i="1" dirty="0" smtClean="0">
                <a:solidFill>
                  <a:srgbClr val="FF0000"/>
                </a:solidFill>
                <a:latin typeface="Arial Black" pitchFamily="34" charset="0"/>
              </a:rPr>
              <a:t>INSULINE</a:t>
            </a:r>
            <a:r>
              <a:rPr lang="fr-FR" sz="3600" dirty="0" smtClean="0">
                <a:solidFill>
                  <a:srgbClr val="040C28"/>
                </a:solidFill>
                <a:latin typeface="Google Sans"/>
              </a:rPr>
              <a:t>,</a:t>
            </a:r>
            <a:br>
              <a:rPr lang="fr-FR" sz="3600" dirty="0" smtClean="0">
                <a:solidFill>
                  <a:srgbClr val="040C28"/>
                </a:solidFill>
                <a:latin typeface="Google Sans"/>
              </a:rPr>
            </a:br>
            <a:r>
              <a:rPr lang="fr-FR" sz="4000" b="1" i="1" dirty="0" smtClean="0">
                <a:solidFill>
                  <a:srgbClr val="0070C0"/>
                </a:solidFill>
              </a:rPr>
              <a:t/>
            </a:r>
            <a:br>
              <a:rPr lang="fr-FR" sz="4000" b="1" i="1" dirty="0" smtClean="0">
                <a:solidFill>
                  <a:srgbClr val="0070C0"/>
                </a:solidFill>
              </a:rPr>
            </a:br>
            <a:endParaRPr lang="fr-FR" dirty="0">
              <a:solidFill>
                <a:srgbClr val="0070C0"/>
              </a:solidFill>
            </a:endParaRPr>
          </a:p>
        </p:txBody>
      </p:sp>
      <p:pic>
        <p:nvPicPr>
          <p:cNvPr id="10242" name="Picture 2" descr="C:\Users\hp\Desktop\diabetes-1024x739.jpg"/>
          <p:cNvPicPr>
            <a:picLocks noChangeAspect="1" noChangeArrowheads="1"/>
          </p:cNvPicPr>
          <p:nvPr/>
        </p:nvPicPr>
        <p:blipFill>
          <a:blip r:embed="rId2" cstate="print"/>
          <a:srcRect/>
          <a:stretch>
            <a:fillRect/>
          </a:stretch>
        </p:blipFill>
        <p:spPr bwMode="auto">
          <a:xfrm rot="397160">
            <a:off x="5234354" y="5235140"/>
            <a:ext cx="1939884" cy="1308111"/>
          </a:xfrm>
          <a:prstGeom prst="rect">
            <a:avLst/>
          </a:prstGeom>
          <a:noFill/>
          <a:ln w="28575">
            <a:solidFill>
              <a:srgbClr val="0070C0"/>
            </a:solidFill>
          </a:ln>
        </p:spPr>
      </p:pic>
    </p:spTree>
  </p:cSld>
  <p:clrMapOvr>
    <a:masterClrMapping/>
  </p:clrMapOvr>
  <p:transition>
    <p:newsflash/>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6136653" cy="6297634"/>
          </a:xfrm>
        </p:spPr>
        <p:txBody>
          <a:bodyPr>
            <a:normAutofit fontScale="90000"/>
          </a:bodyPr>
          <a:lstStyle/>
          <a:p>
            <a:r>
              <a:rPr lang="fr-FR" u="sng" dirty="0" smtClean="0">
                <a:solidFill>
                  <a:srgbClr val="0070C0"/>
                </a:solidFill>
                <a:latin typeface="Arial Black" pitchFamily="34" charset="0"/>
              </a:rPr>
              <a:t>2 -</a:t>
            </a:r>
            <a:r>
              <a:rPr lang="fr-FR" b="1" u="sng" dirty="0" smtClean="0">
                <a:solidFill>
                  <a:srgbClr val="0070C0"/>
                </a:solidFill>
                <a:latin typeface="Arial Black" pitchFamily="34" charset="0"/>
              </a:rPr>
              <a:t>LE VÉGÉTAL : </a:t>
            </a:r>
            <a:r>
              <a:rPr lang="fr-FR" u="sng" dirty="0" smtClean="0">
                <a:solidFill>
                  <a:srgbClr val="0070C0"/>
                </a:solidFill>
                <a:latin typeface="Arial Black" pitchFamily="34" charset="0"/>
              </a:rPr>
              <a:t/>
            </a:r>
            <a:br>
              <a:rPr lang="fr-FR" u="sng" dirty="0" smtClean="0">
                <a:solidFill>
                  <a:srgbClr val="0070C0"/>
                </a:solidFill>
                <a:latin typeface="Arial Black" pitchFamily="34" charset="0"/>
              </a:rPr>
            </a:br>
            <a:r>
              <a:rPr lang="fr-FR" b="1" u="sng" dirty="0" smtClean="0">
                <a:solidFill>
                  <a:schemeClr val="tx1"/>
                </a:solidFill>
                <a:latin typeface="Arial Black" pitchFamily="34" charset="0"/>
              </a:rPr>
              <a:t>Exemple 1</a:t>
            </a:r>
            <a:r>
              <a:rPr lang="fr-FR" u="sng" dirty="0" smtClean="0">
                <a:solidFill>
                  <a:schemeClr val="tx1"/>
                </a:solidFill>
                <a:latin typeface="Arial Black" pitchFamily="34" charset="0"/>
              </a:rPr>
              <a:t>:</a:t>
            </a:r>
            <a:r>
              <a:rPr lang="fr-FR" dirty="0" smtClean="0">
                <a:latin typeface="Arial Black" pitchFamily="34" charset="0"/>
              </a:rPr>
              <a:t> </a:t>
            </a:r>
            <a:r>
              <a:rPr lang="fr-FR" b="1" dirty="0" smtClean="0">
                <a:solidFill>
                  <a:srgbClr val="C00000"/>
                </a:solidFill>
                <a:latin typeface="Arial Black" pitchFamily="34" charset="0"/>
              </a:rPr>
              <a:t>Atropine</a:t>
            </a:r>
            <a:r>
              <a:rPr lang="fr-FR" dirty="0" smtClean="0">
                <a:solidFill>
                  <a:schemeClr val="tx1"/>
                </a:solidFill>
                <a:latin typeface="Arial Black" pitchFamily="34" charset="0"/>
              </a:rPr>
              <a:t> , est extraite à partir de la </a:t>
            </a:r>
            <a:br>
              <a:rPr lang="fr-FR" dirty="0" smtClean="0">
                <a:solidFill>
                  <a:schemeClr val="tx1"/>
                </a:solidFill>
                <a:latin typeface="Arial Black" pitchFamily="34" charset="0"/>
              </a:rPr>
            </a:br>
            <a:r>
              <a:rPr lang="fr-FR" dirty="0" smtClean="0">
                <a:solidFill>
                  <a:schemeClr val="tx1"/>
                </a:solidFill>
                <a:latin typeface="Arial Black" pitchFamily="34" charset="0"/>
              </a:rPr>
              <a:t>belladone, douée d’activités </a:t>
            </a:r>
            <a:r>
              <a:rPr lang="fr-FR" dirty="0" smtClean="0">
                <a:solidFill>
                  <a:srgbClr val="0070C0"/>
                </a:solidFill>
                <a:latin typeface="Arial Black" pitchFamily="34" charset="0"/>
              </a:rPr>
              <a:t>antispasmodique</a:t>
            </a:r>
            <a:r>
              <a:rPr lang="fr-FR" dirty="0" smtClean="0">
                <a:solidFill>
                  <a:schemeClr val="tx1"/>
                </a:solidFill>
                <a:latin typeface="Arial Black" pitchFamily="34" charset="0"/>
              </a:rPr>
              <a:t>, </a:t>
            </a:r>
            <a:r>
              <a:rPr lang="fr-FR" dirty="0" smtClean="0">
                <a:solidFill>
                  <a:srgbClr val="0070C0"/>
                </a:solidFill>
                <a:latin typeface="Arial Black" pitchFamily="34" charset="0"/>
              </a:rPr>
              <a:t>anti-sécrétoire</a:t>
            </a:r>
            <a:r>
              <a:rPr lang="fr-FR" dirty="0" smtClean="0">
                <a:solidFill>
                  <a:schemeClr val="tx1"/>
                </a:solidFill>
                <a:latin typeface="Arial Black" pitchFamily="34" charset="0"/>
              </a:rPr>
              <a:t>, </a:t>
            </a:r>
            <a:r>
              <a:rPr lang="fr-FR" dirty="0" smtClean="0">
                <a:solidFill>
                  <a:srgbClr val="0070C0"/>
                </a:solidFill>
                <a:latin typeface="Arial Black" pitchFamily="34" charset="0"/>
              </a:rPr>
              <a:t>antidiarréhique , </a:t>
            </a:r>
            <a:r>
              <a:rPr lang="fr-FR" dirty="0" smtClean="0">
                <a:solidFill>
                  <a:schemeClr val="tx1"/>
                </a:solidFill>
                <a:latin typeface="Arial Black" pitchFamily="34" charset="0"/>
              </a:rPr>
              <a:t>utilisé aussi contre le mal de transport.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latin typeface="Arial Black" pitchFamily="34" charset="0"/>
              </a:rPr>
              <a:t/>
            </a:r>
            <a:br>
              <a:rPr lang="fr-FR" dirty="0" smtClean="0">
                <a:latin typeface="Arial Black" pitchFamily="34" charset="0"/>
              </a:rPr>
            </a:br>
            <a:r>
              <a:rPr lang="fr-FR" b="1" u="sng" dirty="0" smtClean="0">
                <a:solidFill>
                  <a:schemeClr val="tx1"/>
                </a:solidFill>
                <a:latin typeface="Arial Black" pitchFamily="34" charset="0"/>
              </a:rPr>
              <a:t>Exemple 2:</a:t>
            </a:r>
            <a:r>
              <a:rPr lang="fr-FR" b="1" dirty="0" smtClean="0">
                <a:latin typeface="Arial Black" pitchFamily="34" charset="0"/>
              </a:rPr>
              <a:t> </a:t>
            </a:r>
            <a:r>
              <a:rPr lang="fr-FR" b="1" dirty="0" smtClean="0">
                <a:solidFill>
                  <a:srgbClr val="C00000"/>
                </a:solidFill>
                <a:latin typeface="Arial Black" pitchFamily="34" charset="0"/>
              </a:rPr>
              <a:t>Codéine, </a:t>
            </a:r>
            <a:r>
              <a:rPr lang="fr-FR" dirty="0" smtClean="0">
                <a:solidFill>
                  <a:schemeClr val="tx1"/>
                </a:solidFill>
                <a:latin typeface="Arial Black" pitchFamily="34" charset="0"/>
              </a:rPr>
              <a:t>extraite à partir du pavot à opium, douée d’activité </a:t>
            </a:r>
            <a:r>
              <a:rPr lang="fr-FR" dirty="0" smtClean="0">
                <a:solidFill>
                  <a:srgbClr val="0070C0"/>
                </a:solidFill>
                <a:latin typeface="Arial Black" pitchFamily="34" charset="0"/>
              </a:rPr>
              <a:t>antitussive</a:t>
            </a:r>
            <a:r>
              <a:rPr lang="fr-FR" dirty="0" smtClean="0">
                <a:solidFill>
                  <a:schemeClr val="tx1"/>
                </a:solidFill>
                <a:latin typeface="Arial Black" pitchFamily="34" charset="0"/>
              </a:rPr>
              <a:t> et </a:t>
            </a:r>
            <a:r>
              <a:rPr lang="fr-FR" dirty="0" smtClean="0">
                <a:solidFill>
                  <a:srgbClr val="0070C0"/>
                </a:solidFill>
                <a:latin typeface="Arial Black" pitchFamily="34" charset="0"/>
              </a:rPr>
              <a:t>analgésique</a:t>
            </a:r>
            <a:r>
              <a:rPr lang="fr-FR" dirty="0" smtClean="0">
                <a:solidFill>
                  <a:schemeClr val="tx1"/>
                </a:solidFill>
                <a:latin typeface="Arial Black" pitchFamily="34" charset="0"/>
              </a:rPr>
              <a:t> .  </a:t>
            </a:r>
            <a:endParaRPr lang="fr-FR" dirty="0">
              <a:latin typeface="Arial Black" pitchFamily="34" charset="0"/>
            </a:endParaRPr>
          </a:p>
        </p:txBody>
      </p:sp>
      <p:pic>
        <p:nvPicPr>
          <p:cNvPr id="11266" name="Picture 2" descr="C:\Users\hp\Desktop\1091_a_atropine_0_4mg-240x240.png"/>
          <p:cNvPicPr>
            <a:picLocks noChangeAspect="1" noChangeArrowheads="1"/>
          </p:cNvPicPr>
          <p:nvPr/>
        </p:nvPicPr>
        <p:blipFill>
          <a:blip r:embed="rId2"/>
          <a:srcRect/>
          <a:stretch>
            <a:fillRect/>
          </a:stretch>
        </p:blipFill>
        <p:spPr bwMode="auto">
          <a:xfrm rot="2487156">
            <a:off x="6533632" y="2506780"/>
            <a:ext cx="2161557" cy="1506594"/>
          </a:xfrm>
          <a:prstGeom prst="rect">
            <a:avLst/>
          </a:prstGeom>
          <a:noFill/>
        </p:spPr>
      </p:pic>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583" y="260648"/>
            <a:ext cx="2211710"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681" y="4149081"/>
            <a:ext cx="2312202" cy="234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274638"/>
            <a:ext cx="5510986" cy="6226196"/>
          </a:xfrm>
        </p:spPr>
        <p:txBody>
          <a:bodyPr>
            <a:normAutofit/>
          </a:bodyPr>
          <a:lstStyle/>
          <a:p>
            <a:r>
              <a:rPr lang="fr-FR" sz="2800" b="1" u="sng" dirty="0" smtClean="0">
                <a:solidFill>
                  <a:srgbClr val="0070C0"/>
                </a:solidFill>
                <a:latin typeface="Arial Black" pitchFamily="34" charset="0"/>
              </a:rPr>
              <a:t>3 - LE MINÉRALE : </a:t>
            </a:r>
            <a:r>
              <a:rPr lang="fr-FR" sz="2800" u="sng" dirty="0" smtClean="0">
                <a:solidFill>
                  <a:srgbClr val="0070C0"/>
                </a:solidFill>
              </a:rPr>
              <a:t/>
            </a:r>
            <a:br>
              <a:rPr lang="fr-FR" sz="2800" u="sng" dirty="0" smtClean="0">
                <a:solidFill>
                  <a:srgbClr val="0070C0"/>
                </a:solidFill>
              </a:rPr>
            </a:br>
            <a:r>
              <a:rPr lang="fr-FR" sz="2800" u="sng" dirty="0" smtClean="0">
                <a:solidFill>
                  <a:srgbClr val="FF0000"/>
                </a:solidFill>
              </a:rPr>
              <a:t/>
            </a:r>
            <a:br>
              <a:rPr lang="fr-FR" sz="2800" u="sng" dirty="0" smtClean="0">
                <a:solidFill>
                  <a:srgbClr val="FF0000"/>
                </a:solidFill>
              </a:rPr>
            </a:br>
            <a:r>
              <a:rPr lang="fr-FR" sz="2800" b="1" dirty="0" smtClean="0">
                <a:solidFill>
                  <a:srgbClr val="00B0F0"/>
                </a:solidFill>
                <a:latin typeface="Arial Black" pitchFamily="34" charset="0"/>
              </a:rPr>
              <a:t>exemple 1</a:t>
            </a:r>
            <a:r>
              <a:rPr lang="fr-FR" sz="2800" dirty="0" smtClean="0">
                <a:latin typeface="Arial Black" pitchFamily="34" charset="0"/>
              </a:rPr>
              <a:t>: </a:t>
            </a:r>
            <a:r>
              <a:rPr lang="fr-FR" sz="2800" b="1" dirty="0" smtClean="0">
                <a:solidFill>
                  <a:srgbClr val="C00000"/>
                </a:solidFill>
                <a:latin typeface="Arial Black" pitchFamily="34" charset="0"/>
              </a:rPr>
              <a:t>Sels d’aluminium </a:t>
            </a:r>
            <a:r>
              <a:rPr lang="fr-FR" sz="2800" b="1" dirty="0" smtClean="0">
                <a:solidFill>
                  <a:schemeClr val="tx1"/>
                </a:solidFill>
                <a:latin typeface="Arial Black" pitchFamily="34" charset="0"/>
              </a:rPr>
              <a:t>et de </a:t>
            </a:r>
            <a:r>
              <a:rPr lang="fr-FR" sz="2800" b="1" dirty="0" smtClean="0">
                <a:solidFill>
                  <a:srgbClr val="C00000"/>
                </a:solidFill>
                <a:latin typeface="Arial Black" pitchFamily="34" charset="0"/>
              </a:rPr>
              <a:t>magnésium</a:t>
            </a:r>
            <a:r>
              <a:rPr lang="fr-FR" sz="2800" b="1" dirty="0" smtClean="0">
                <a:solidFill>
                  <a:schemeClr val="tx1"/>
                </a:solidFill>
                <a:latin typeface="Arial Black" pitchFamily="34" charset="0"/>
              </a:rPr>
              <a:t>, pour les  pansements gastriques utilisés comme antiacide par exemple : </a:t>
            </a:r>
            <a:r>
              <a:rPr lang="fr-FR" sz="2800" b="1" dirty="0">
                <a:solidFill>
                  <a:srgbClr val="FF0000"/>
                </a:solidFill>
                <a:latin typeface="Arial Black" pitchFamily="34" charset="0"/>
              </a:rPr>
              <a:t>m</a:t>
            </a:r>
            <a:r>
              <a:rPr lang="fr-FR" sz="2800" b="1" dirty="0" smtClean="0">
                <a:solidFill>
                  <a:srgbClr val="FF0000"/>
                </a:solidFill>
                <a:latin typeface="Arial Black" pitchFamily="34" charset="0"/>
              </a:rPr>
              <a:t>alox</a:t>
            </a:r>
            <a:r>
              <a:rPr lang="fr-FR" sz="2800" b="1" dirty="0" smtClean="0">
                <a:solidFill>
                  <a:schemeClr val="tx1"/>
                </a:solidFill>
                <a:latin typeface="Arial Black" pitchFamily="34" charset="0"/>
              </a:rPr>
              <a:t>.</a:t>
            </a:r>
            <a:br>
              <a:rPr lang="fr-FR" sz="2800" b="1" dirty="0" smtClean="0">
                <a:solidFill>
                  <a:schemeClr val="tx1"/>
                </a:solidFill>
                <a:latin typeface="Arial Black" pitchFamily="34" charset="0"/>
              </a:rPr>
            </a:br>
            <a:r>
              <a:rPr lang="fr-FR" sz="2800" b="1" dirty="0" smtClean="0">
                <a:solidFill>
                  <a:schemeClr val="tx1"/>
                </a:solidFill>
                <a:latin typeface="Arial Black" pitchFamily="34" charset="0"/>
              </a:rPr>
              <a:t> </a:t>
            </a:r>
            <a:br>
              <a:rPr lang="fr-FR" sz="2800" b="1" dirty="0" smtClean="0">
                <a:solidFill>
                  <a:schemeClr val="tx1"/>
                </a:solidFill>
                <a:latin typeface="Arial Black" pitchFamily="34" charset="0"/>
              </a:rPr>
            </a:br>
            <a:r>
              <a:rPr lang="fr-FR" sz="2800" b="1" dirty="0" smtClean="0">
                <a:solidFill>
                  <a:srgbClr val="00B0F0"/>
                </a:solidFill>
                <a:latin typeface="Arial Black" pitchFamily="34" charset="0"/>
              </a:rPr>
              <a:t>Exemple 2:</a:t>
            </a:r>
            <a:r>
              <a:rPr lang="fr-FR" sz="2800" dirty="0" smtClean="0">
                <a:solidFill>
                  <a:schemeClr val="tx1"/>
                </a:solidFill>
                <a:latin typeface="Arial Black" pitchFamily="34" charset="0"/>
              </a:rPr>
              <a:t> </a:t>
            </a:r>
            <a:r>
              <a:rPr lang="fr-FR" sz="2800" b="1" dirty="0" smtClean="0">
                <a:solidFill>
                  <a:srgbClr val="C00000"/>
                </a:solidFill>
                <a:latin typeface="Arial Black" pitchFamily="34" charset="0"/>
              </a:rPr>
              <a:t>sels de lithium</a:t>
            </a:r>
            <a:r>
              <a:rPr lang="fr-FR" sz="2800" b="1" dirty="0" smtClean="0">
                <a:solidFill>
                  <a:schemeClr val="tx1"/>
                </a:solidFill>
                <a:latin typeface="Arial Black" pitchFamily="34" charset="0"/>
              </a:rPr>
              <a:t>, utilisés pour e traitement des </a:t>
            </a:r>
            <a:r>
              <a:rPr lang="fr-FR" sz="2800" b="1" dirty="0" smtClean="0">
                <a:solidFill>
                  <a:srgbClr val="00B050"/>
                </a:solidFill>
                <a:latin typeface="Arial Black" pitchFamily="34" charset="0"/>
              </a:rPr>
              <a:t>dépressions</a:t>
            </a:r>
            <a:r>
              <a:rPr lang="fr-FR" sz="2800" b="1" dirty="0" smtClean="0">
                <a:solidFill>
                  <a:schemeClr val="tx1"/>
                </a:solidFill>
                <a:latin typeface="Arial Black" pitchFamily="34" charset="0"/>
              </a:rPr>
              <a:t>.</a:t>
            </a:r>
            <a:br>
              <a:rPr lang="fr-FR" sz="2800" b="1" dirty="0" smtClean="0">
                <a:solidFill>
                  <a:schemeClr val="tx1"/>
                </a:solidFill>
                <a:latin typeface="Arial Black" pitchFamily="34" charset="0"/>
              </a:rPr>
            </a:br>
            <a:r>
              <a:rPr lang="fr-FR" sz="2800" b="1" dirty="0">
                <a:solidFill>
                  <a:schemeClr val="tx1"/>
                </a:solidFill>
              </a:rPr>
              <a:t/>
            </a:r>
            <a:br>
              <a:rPr lang="fr-FR" sz="2800" b="1" dirty="0">
                <a:solidFill>
                  <a:schemeClr val="tx1"/>
                </a:solidFill>
              </a:rPr>
            </a:br>
            <a:endParaRPr lang="fr-FR" sz="2400"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332656"/>
            <a:ext cx="2736304" cy="286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624" y="3356992"/>
            <a:ext cx="309584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501122" cy="6369072"/>
          </a:xfrm>
        </p:spPr>
        <p:txBody>
          <a:bodyPr/>
          <a:lstStyle/>
          <a:p>
            <a:r>
              <a:rPr lang="fr-FR" b="1" dirty="0" smtClean="0">
                <a:solidFill>
                  <a:srgbClr val="0070C0"/>
                </a:solidFill>
                <a:latin typeface="Arial Black" pitchFamily="34" charset="0"/>
              </a:rPr>
              <a:t>B </a:t>
            </a:r>
            <a:r>
              <a:rPr lang="fr-FR" b="1" dirty="0" smtClean="0">
                <a:solidFill>
                  <a:srgbClr val="FF0000"/>
                </a:solidFill>
                <a:latin typeface="Arial Black" pitchFamily="34" charset="0"/>
              </a:rPr>
              <a:t>-  L’ORIGINE SEMI-SYNTHÉTIQUE </a:t>
            </a:r>
            <a:r>
              <a:rPr lang="fr-FR" dirty="0" smtClean="0"/>
              <a:t>: </a:t>
            </a:r>
            <a:r>
              <a:rPr lang="fr-FR" b="1" dirty="0" smtClean="0">
                <a:solidFill>
                  <a:schemeClr val="tx1"/>
                </a:solidFill>
                <a:latin typeface="Arial Black" pitchFamily="34" charset="0"/>
              </a:rPr>
              <a:t>l’hémisynthèse est une production de molécules par adjonction de groupements chimique sur une substance naturelle, afin d’améliorer les propriétés pharmacocinétiques et pharmacodynamiques et ou diminuer la toxicité. </a:t>
            </a:r>
            <a:r>
              <a:rPr lang="fr-FR" b="1" dirty="0" smtClean="0">
                <a:solidFill>
                  <a:schemeClr val="tx1"/>
                </a:solidFill>
              </a:rPr>
              <a:t/>
            </a:r>
            <a:br>
              <a:rPr lang="fr-FR" b="1" dirty="0" smtClean="0">
                <a:solidFill>
                  <a:schemeClr val="tx1"/>
                </a:solidFill>
              </a:rPr>
            </a:br>
            <a:r>
              <a:rPr lang="fr-FR" b="1" dirty="0">
                <a:solidFill>
                  <a:schemeClr val="tx1"/>
                </a:solidFill>
              </a:rPr>
              <a:t/>
            </a:r>
            <a:br>
              <a:rPr lang="fr-FR" b="1" dirty="0">
                <a:solidFill>
                  <a:schemeClr val="tx1"/>
                </a:solidFill>
              </a:rPr>
            </a:br>
            <a:r>
              <a:rPr lang="fr-FR" dirty="0" smtClean="0">
                <a:solidFill>
                  <a:schemeClr val="tx1"/>
                </a:solidFill>
              </a:rPr>
              <a:t/>
            </a:r>
            <a:br>
              <a:rPr lang="fr-FR" dirty="0" smtClean="0">
                <a:solidFill>
                  <a:schemeClr val="tx1"/>
                </a:solidFill>
              </a:rPr>
            </a:br>
            <a:endParaRPr lang="fr-FR" b="1" dirty="0">
              <a:solidFill>
                <a:schemeClr val="tx1"/>
              </a:solidFill>
            </a:endParaRPr>
          </a:p>
        </p:txBody>
      </p:sp>
    </p:spTree>
  </p:cSld>
  <p:clrMapOvr>
    <a:masterClrMapping/>
  </p:clrMapOvr>
  <p:transition>
    <p:newsflash/>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772816"/>
            <a:ext cx="8424936" cy="2400657"/>
          </a:xfrm>
          <a:prstGeom prst="rect">
            <a:avLst/>
          </a:prstGeom>
        </p:spPr>
        <p:txBody>
          <a:bodyPr wrap="square">
            <a:spAutoFit/>
          </a:bodyPr>
          <a:lstStyle/>
          <a:p>
            <a:r>
              <a:rPr lang="fr-FR" sz="3000" b="1" cap="small" dirty="0">
                <a:solidFill>
                  <a:srgbClr val="00B0F0"/>
                </a:solidFill>
                <a:latin typeface="Arial Black" pitchFamily="34" charset="0"/>
                <a:ea typeface="+mj-ea"/>
                <a:cs typeface="+mj-cs"/>
              </a:rPr>
              <a:t>Exemple </a:t>
            </a:r>
            <a:r>
              <a:rPr lang="fr-FR" sz="3000" cap="small" dirty="0">
                <a:solidFill>
                  <a:srgbClr val="575F6D"/>
                </a:solidFill>
                <a:latin typeface="Arial Black" pitchFamily="34" charset="0"/>
                <a:ea typeface="+mj-ea"/>
                <a:cs typeface="+mj-cs"/>
              </a:rPr>
              <a:t>: </a:t>
            </a:r>
            <a:r>
              <a:rPr lang="fr-FR" sz="3000" b="1" cap="small" dirty="0">
                <a:solidFill>
                  <a:srgbClr val="C00000"/>
                </a:solidFill>
                <a:latin typeface="Arial Black" pitchFamily="34" charset="0"/>
                <a:ea typeface="+mj-ea"/>
                <a:cs typeface="+mj-cs"/>
              </a:rPr>
              <a:t>la pholcodine, </a:t>
            </a:r>
            <a:r>
              <a:rPr lang="fr-FR" sz="3000" b="1" cap="small" dirty="0" smtClean="0">
                <a:solidFill>
                  <a:prstClr val="black"/>
                </a:solidFill>
                <a:latin typeface="Arial Black" pitchFamily="34" charset="0"/>
                <a:ea typeface="+mj-ea"/>
                <a:cs typeface="+mj-cs"/>
              </a:rPr>
              <a:t>substance </a:t>
            </a:r>
            <a:r>
              <a:rPr lang="fr-FR" sz="3000" b="1" cap="small" dirty="0">
                <a:solidFill>
                  <a:prstClr val="black"/>
                </a:solidFill>
                <a:latin typeface="Arial Black" pitchFamily="34" charset="0"/>
                <a:ea typeface="+mj-ea"/>
                <a:cs typeface="+mj-cs"/>
              </a:rPr>
              <a:t>phénolique de la morphine; elle présente une activité antitussive aussi puissante que la morphine, seulement elle est toxique. </a:t>
            </a:r>
            <a:endParaRPr lang="fr-FR" dirty="0">
              <a:latin typeface="Arial Black" pitchFamily="34" charset="0"/>
            </a:endParaRP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4077072"/>
            <a:ext cx="3456384"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954082"/>
      </p:ext>
    </p:extLst>
  </p:cSld>
  <p:clrMapOvr>
    <a:masterClrMapping/>
  </p:clrMapOvr>
  <p:transition>
    <p:newsflash/>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429684" cy="6297634"/>
          </a:xfrm>
        </p:spPr>
        <p:txBody>
          <a:bodyPr>
            <a:normAutofit fontScale="90000"/>
          </a:bodyPr>
          <a:lstStyle/>
          <a:p>
            <a:r>
              <a:rPr lang="fr-FR" sz="4400" b="1" dirty="0">
                <a:solidFill>
                  <a:srgbClr val="0070C0"/>
                </a:solidFill>
                <a:latin typeface="Arial Black" pitchFamily="34" charset="0"/>
              </a:rPr>
              <a:t>C</a:t>
            </a:r>
            <a:r>
              <a:rPr lang="fr-FR" sz="4400" b="1" dirty="0" smtClean="0">
                <a:solidFill>
                  <a:srgbClr val="FF0000"/>
                </a:solidFill>
                <a:latin typeface="Arial Black" pitchFamily="34" charset="0"/>
              </a:rPr>
              <a:t>- Synthétique: </a:t>
            </a:r>
            <a:r>
              <a:rPr lang="fr-FR" sz="4400" dirty="0" smtClean="0">
                <a:latin typeface="Arial Black" pitchFamily="34" charset="0"/>
              </a:rPr>
              <a:t/>
            </a:r>
            <a:br>
              <a:rPr lang="fr-FR" sz="4400" dirty="0" smtClean="0">
                <a:latin typeface="Arial Black" pitchFamily="34" charset="0"/>
              </a:rPr>
            </a:br>
            <a:r>
              <a:rPr lang="fr-FR" sz="3600" b="1" dirty="0" smtClean="0">
                <a:solidFill>
                  <a:schemeClr val="tx1"/>
                </a:solidFill>
                <a:latin typeface="Arial Black" pitchFamily="34" charset="0"/>
              </a:rPr>
              <a:t>molécules nouvelles qu’on ne retrouve pas dans la nature, qui ne dérivent pas de substances naturelles; elles sont obtenues par synthèse chimique totale. </a:t>
            </a:r>
            <a:br>
              <a:rPr lang="fr-FR" sz="3600" b="1" dirty="0" smtClean="0">
                <a:solidFill>
                  <a:schemeClr val="tx1"/>
                </a:solidFill>
                <a:latin typeface="Arial Black" pitchFamily="34" charset="0"/>
              </a:rPr>
            </a:br>
            <a:r>
              <a:rPr lang="fr-FR" sz="3600" b="1" dirty="0" smtClean="0">
                <a:solidFill>
                  <a:schemeClr val="tx1"/>
                </a:solidFill>
                <a:latin typeface="Arial Black" pitchFamily="34" charset="0"/>
              </a:rPr>
              <a:t/>
            </a:r>
            <a:br>
              <a:rPr lang="fr-FR" sz="3600" b="1" dirty="0" smtClean="0">
                <a:solidFill>
                  <a:schemeClr val="tx1"/>
                </a:solidFill>
                <a:latin typeface="Arial Black" pitchFamily="34" charset="0"/>
              </a:rPr>
            </a:br>
            <a:r>
              <a:rPr lang="fr-FR" sz="3600" b="1" dirty="0" smtClean="0">
                <a:solidFill>
                  <a:srgbClr val="00B0F0"/>
                </a:solidFill>
                <a:latin typeface="Arial Black" pitchFamily="34" charset="0"/>
              </a:rPr>
              <a:t>exemple:</a:t>
            </a:r>
            <a:r>
              <a:rPr lang="fr-FR" sz="3600" b="1" dirty="0" smtClean="0">
                <a:solidFill>
                  <a:schemeClr val="tx1"/>
                </a:solidFill>
                <a:latin typeface="Arial Black" pitchFamily="34" charset="0"/>
              </a:rPr>
              <a:t>  </a:t>
            </a:r>
            <a:r>
              <a:rPr lang="fr-FR" sz="3600" b="1" dirty="0" err="1" smtClean="0">
                <a:solidFill>
                  <a:srgbClr val="C00000"/>
                </a:solidFill>
                <a:latin typeface="Arial Black" pitchFamily="34" charset="0"/>
              </a:rPr>
              <a:t>acébutotol</a:t>
            </a:r>
            <a:r>
              <a:rPr lang="fr-FR" sz="3600" b="1" dirty="0" smtClean="0">
                <a:solidFill>
                  <a:schemeClr val="tx1"/>
                </a:solidFill>
                <a:latin typeface="Arial Black" pitchFamily="34" charset="0"/>
              </a:rPr>
              <a:t> c’est-à-dire le </a:t>
            </a:r>
            <a:r>
              <a:rPr lang="fr-FR" sz="3600" b="1" dirty="0" err="1" smtClean="0">
                <a:solidFill>
                  <a:srgbClr val="C00000"/>
                </a:solidFill>
                <a:latin typeface="Arial Black" pitchFamily="34" charset="0"/>
              </a:rPr>
              <a:t>sectral</a:t>
            </a:r>
            <a:r>
              <a:rPr lang="fr-FR" sz="3600" b="1" dirty="0" smtClean="0">
                <a:solidFill>
                  <a:srgbClr val="C00000"/>
                </a:solidFill>
                <a:latin typeface="Arial Black" pitchFamily="34" charset="0"/>
              </a:rPr>
              <a:t> (béta bloquant</a:t>
            </a:r>
            <a:r>
              <a:rPr lang="fr-FR" sz="3600" dirty="0" smtClean="0">
                <a:solidFill>
                  <a:srgbClr val="C00000"/>
                </a:solidFill>
                <a:latin typeface="Arial Black" pitchFamily="34" charset="0"/>
              </a:rPr>
              <a:t>) </a:t>
            </a:r>
            <a:r>
              <a:rPr lang="fr-FR" sz="3600" dirty="0" smtClean="0">
                <a:solidFill>
                  <a:schemeClr val="tx1"/>
                </a:solidFill>
                <a:latin typeface="Arial Black" pitchFamily="34" charset="0"/>
              </a:rPr>
              <a:t>pour les pathologies </a:t>
            </a:r>
            <a:r>
              <a:rPr lang="fr-FR" sz="3600" dirty="0" smtClean="0">
                <a:solidFill>
                  <a:srgbClr val="FF0000"/>
                </a:solidFill>
                <a:latin typeface="Arial Black" pitchFamily="34" charset="0"/>
              </a:rPr>
              <a:t>cardiovasculaires</a:t>
            </a:r>
            <a:r>
              <a:rPr lang="fr-FR" sz="3600" dirty="0" smtClean="0">
                <a:solidFill>
                  <a:schemeClr val="tx1"/>
                </a:solidFill>
                <a:latin typeface="Arial Black" pitchFamily="34" charset="0"/>
              </a:rPr>
              <a:t>.  </a:t>
            </a:r>
            <a:br>
              <a:rPr lang="fr-FR" sz="3600" dirty="0" smtClean="0">
                <a:solidFill>
                  <a:schemeClr val="tx1"/>
                </a:solidFill>
                <a:latin typeface="Arial Black" pitchFamily="34" charset="0"/>
              </a:rPr>
            </a:br>
            <a:r>
              <a:rPr lang="fr-FR" dirty="0" smtClean="0">
                <a:solidFill>
                  <a:schemeClr val="tx1"/>
                </a:solidFill>
              </a:rPr>
              <a:t/>
            </a:r>
            <a:br>
              <a:rPr lang="fr-FR" dirty="0" smtClean="0">
                <a:solidFill>
                  <a:schemeClr val="tx1"/>
                </a:solidFill>
              </a:rPr>
            </a:br>
            <a:r>
              <a:rPr lang="fr-FR" dirty="0" smtClean="0"/>
              <a:t/>
            </a:r>
            <a:br>
              <a:rPr lang="fr-FR" dirty="0" smtClean="0"/>
            </a:br>
            <a:endParaRPr lang="fr-FR" dirty="0"/>
          </a:p>
        </p:txBody>
      </p:sp>
    </p:spTree>
  </p:cSld>
  <p:clrMapOvr>
    <a:masterClrMapping/>
  </p:clrMapOvr>
  <p:transition>
    <p:newsflash/>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060848"/>
            <a:ext cx="8424936" cy="2664296"/>
          </a:xfrm>
        </p:spPr>
        <p:style>
          <a:lnRef idx="3">
            <a:schemeClr val="lt1"/>
          </a:lnRef>
          <a:fillRef idx="1">
            <a:schemeClr val="accent3"/>
          </a:fillRef>
          <a:effectRef idx="1">
            <a:schemeClr val="accent3"/>
          </a:effectRef>
          <a:fontRef idx="minor">
            <a:schemeClr val="lt1"/>
          </a:fontRef>
        </p:style>
        <p:txBody>
          <a:bodyPr>
            <a:normAutofit/>
          </a:bodyPr>
          <a:lstStyle/>
          <a:p>
            <a:pPr algn="ctr"/>
            <a:r>
              <a:rPr lang="fr-FR" dirty="0" smtClean="0"/>
              <a:t> </a:t>
            </a:r>
            <a:r>
              <a:rPr lang="fr-FR" sz="3200" dirty="0" smtClean="0">
                <a:latin typeface="Arial Black" pitchFamily="34" charset="0"/>
              </a:rPr>
              <a:t>IX- </a:t>
            </a:r>
            <a:r>
              <a:rPr lang="fr-FR" sz="3200" dirty="0" smtClean="0">
                <a:solidFill>
                  <a:schemeClr val="bg1"/>
                </a:solidFill>
                <a:latin typeface="Arial Black" pitchFamily="34" charset="0"/>
              </a:rPr>
              <a:t>QU’ELLES SONT LES CLASSIFICATIONS DES MÉDICAMENTS ? </a:t>
            </a:r>
            <a:br>
              <a:rPr lang="fr-FR" sz="3200" dirty="0" smtClean="0">
                <a:solidFill>
                  <a:schemeClr val="bg1"/>
                </a:solidFill>
                <a:latin typeface="Arial Black" pitchFamily="34" charset="0"/>
              </a:rPr>
            </a:br>
            <a:endParaRPr lang="fr-FR" sz="4000" dirty="0">
              <a:solidFill>
                <a:schemeClr val="bg1"/>
              </a:solidFill>
              <a:latin typeface="Arial Black" pitchFamily="34" charset="0"/>
            </a:endParaRPr>
          </a:p>
        </p:txBody>
      </p:sp>
    </p:spTree>
    <p:extLst>
      <p:ext uri="{BB962C8B-B14F-4D97-AF65-F5344CB8AC3E}">
        <p14:creationId xmlns:p14="http://schemas.microsoft.com/office/powerpoint/2010/main" val="60434834"/>
      </p:ext>
    </p:extLst>
  </p:cSld>
  <p:clrMapOvr>
    <a:masterClrMapping/>
  </p:clrMapOvr>
  <p:transition>
    <p:newsflash/>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572560" cy="6297634"/>
          </a:xfrm>
        </p:spPr>
        <p:txBody>
          <a:bodyPr/>
          <a:lstStyle/>
          <a:p>
            <a:pPr algn="ctr"/>
            <a:r>
              <a:rPr lang="fr-FR" b="1" dirty="0" smtClean="0">
                <a:solidFill>
                  <a:schemeClr val="tx1"/>
                </a:solidFill>
                <a:latin typeface="Arial Black" pitchFamily="34" charset="0"/>
              </a:rPr>
              <a:t>on distingue trois classes de médicaments : </a:t>
            </a:r>
            <a:br>
              <a:rPr lang="fr-FR" b="1" dirty="0" smtClean="0">
                <a:solidFill>
                  <a:schemeClr val="tx1"/>
                </a:solidFill>
                <a:latin typeface="Arial Black" pitchFamily="34" charset="0"/>
              </a:rPr>
            </a:br>
            <a:r>
              <a:rPr lang="fr-FR" b="1" dirty="0" smtClean="0">
                <a:solidFill>
                  <a:schemeClr val="tx1"/>
                </a:solidFill>
                <a:latin typeface="Arial Black" pitchFamily="34" charset="0"/>
              </a:rPr>
              <a:t/>
            </a:r>
            <a:br>
              <a:rPr lang="fr-FR" b="1" dirty="0" smtClean="0">
                <a:solidFill>
                  <a:schemeClr val="tx1"/>
                </a:solidFill>
                <a:latin typeface="Arial Black" pitchFamily="34" charset="0"/>
              </a:rPr>
            </a:br>
            <a:r>
              <a:rPr lang="fr-FR" sz="3600" b="1" u="sng" dirty="0" smtClean="0">
                <a:solidFill>
                  <a:srgbClr val="00B0F0"/>
                </a:solidFill>
                <a:latin typeface="Arial Black" pitchFamily="34" charset="0"/>
              </a:rPr>
              <a:t>a) MÉDICAMENT MAGISTRAL : </a:t>
            </a:r>
            <a:br>
              <a:rPr lang="fr-FR" sz="3600" b="1" u="sng" dirty="0" smtClean="0">
                <a:solidFill>
                  <a:srgbClr val="00B0F0"/>
                </a:solidFill>
                <a:latin typeface="Arial Black" pitchFamily="34" charset="0"/>
              </a:rPr>
            </a:br>
            <a:r>
              <a:rPr lang="fr-FR" sz="3600" b="1" u="sng" dirty="0" smtClean="0">
                <a:solidFill>
                  <a:srgbClr val="00B0F0"/>
                </a:solidFill>
                <a:latin typeface="Arial Black" pitchFamily="34" charset="0"/>
              </a:rPr>
              <a:t/>
            </a:r>
            <a:br>
              <a:rPr lang="fr-FR" sz="3600" b="1" u="sng" dirty="0" smtClean="0">
                <a:solidFill>
                  <a:srgbClr val="00B0F0"/>
                </a:solidFill>
                <a:latin typeface="Arial Black" pitchFamily="34" charset="0"/>
              </a:rPr>
            </a:br>
            <a:r>
              <a:rPr lang="fr-FR" b="1" dirty="0" smtClean="0">
                <a:solidFill>
                  <a:schemeClr val="tx1"/>
                </a:solidFill>
                <a:latin typeface="Arial Black" pitchFamily="34" charset="0"/>
              </a:rPr>
              <a:t>il est préparé par le </a:t>
            </a:r>
            <a:r>
              <a:rPr lang="fr-FR" b="1" dirty="0" smtClean="0">
                <a:solidFill>
                  <a:srgbClr val="FF0000"/>
                </a:solidFill>
                <a:latin typeface="Arial Black" pitchFamily="34" charset="0"/>
              </a:rPr>
              <a:t>pharmacien</a:t>
            </a:r>
            <a:r>
              <a:rPr lang="fr-FR" b="1" dirty="0" smtClean="0">
                <a:solidFill>
                  <a:schemeClr val="tx1"/>
                </a:solidFill>
                <a:latin typeface="Arial Black" pitchFamily="34" charset="0"/>
              </a:rPr>
              <a:t> à la demande du </a:t>
            </a:r>
            <a:r>
              <a:rPr lang="fr-FR" b="1" dirty="0" smtClean="0">
                <a:solidFill>
                  <a:srgbClr val="FF0000"/>
                </a:solidFill>
                <a:latin typeface="Arial Black" pitchFamily="34" charset="0"/>
              </a:rPr>
              <a:t>médecin</a:t>
            </a:r>
            <a:r>
              <a:rPr lang="fr-FR" b="1" dirty="0" smtClean="0">
                <a:solidFill>
                  <a:schemeClr val="tx1"/>
                </a:solidFill>
                <a:latin typeface="Arial Black" pitchFamily="34" charset="0"/>
              </a:rPr>
              <a:t>. c’est une sorte de médicaments couramment utilisés par les dermatologues. </a:t>
            </a:r>
            <a:br>
              <a:rPr lang="fr-FR" b="1" dirty="0" smtClean="0">
                <a:solidFill>
                  <a:schemeClr val="tx1"/>
                </a:solidFill>
                <a:latin typeface="Arial Black" pitchFamily="34" charset="0"/>
              </a:rPr>
            </a:br>
            <a:r>
              <a:rPr lang="fr-FR" b="1" dirty="0" smtClean="0">
                <a:solidFill>
                  <a:schemeClr val="tx1"/>
                </a:solidFill>
              </a:rPr>
              <a:t/>
            </a:r>
            <a:br>
              <a:rPr lang="fr-FR" b="1" dirty="0" smtClean="0">
                <a:solidFill>
                  <a:schemeClr val="tx1"/>
                </a:solidFill>
              </a:rPr>
            </a:br>
            <a:r>
              <a:rPr lang="fr-FR" b="1" dirty="0" smtClean="0">
                <a:solidFill>
                  <a:schemeClr val="tx1"/>
                </a:solidFill>
              </a:rPr>
              <a:t/>
            </a:r>
            <a:br>
              <a:rPr lang="fr-FR" b="1" dirty="0" smtClean="0">
                <a:solidFill>
                  <a:schemeClr val="tx1"/>
                </a:solidFill>
              </a:rPr>
            </a:br>
            <a:endParaRPr lang="fr-FR" b="1" dirty="0">
              <a:solidFill>
                <a:schemeClr val="tx1"/>
              </a:solidFill>
            </a:endParaRPr>
          </a:p>
        </p:txBody>
      </p:sp>
    </p:spTree>
  </p:cSld>
  <p:clrMapOvr>
    <a:masterClrMapping/>
  </p:clrMapOvr>
  <p:transition>
    <p:newsflash/>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429684" cy="6369072"/>
          </a:xfrm>
        </p:spPr>
        <p:txBody>
          <a:bodyPr>
            <a:normAutofit fontScale="90000"/>
          </a:bodyPr>
          <a:lstStyle/>
          <a:p>
            <a:pPr algn="ctr"/>
            <a:r>
              <a:rPr lang="fr-FR" sz="3600" b="1" u="sng" dirty="0" smtClean="0">
                <a:solidFill>
                  <a:srgbClr val="00B0F0"/>
                </a:solidFill>
                <a:latin typeface="Arial Black" pitchFamily="34" charset="0"/>
              </a:rPr>
              <a:t>B) MÉDICAMENT OFFICINAL: </a:t>
            </a:r>
            <a:r>
              <a:rPr lang="fr-FR" sz="3600" b="1" dirty="0" smtClean="0">
                <a:solidFill>
                  <a:srgbClr val="00B0F0"/>
                </a:solidFill>
                <a:latin typeface="Arial Black" pitchFamily="34" charset="0"/>
              </a:rPr>
              <a:t/>
            </a:r>
            <a:br>
              <a:rPr lang="fr-FR" sz="3600" b="1" dirty="0" smtClean="0">
                <a:solidFill>
                  <a:srgbClr val="00B0F0"/>
                </a:solidFill>
                <a:latin typeface="Arial Black" pitchFamily="34" charset="0"/>
              </a:rPr>
            </a:br>
            <a:r>
              <a:rPr lang="fr-FR" dirty="0" smtClean="0">
                <a:latin typeface="Arial Black" pitchFamily="34" charset="0"/>
              </a:rPr>
              <a:t/>
            </a:r>
            <a:br>
              <a:rPr lang="fr-FR" dirty="0" smtClean="0">
                <a:latin typeface="Arial Black" pitchFamily="34" charset="0"/>
              </a:rPr>
            </a:br>
            <a:r>
              <a:rPr lang="fr-FR" b="1" dirty="0" smtClean="0">
                <a:solidFill>
                  <a:schemeClr val="tx1"/>
                </a:solidFill>
                <a:latin typeface="Arial Black" pitchFamily="34" charset="0"/>
              </a:rPr>
              <a:t>il désigne des médicaments préparés à la pharmacie ou à l’hôpital suivant une prescription du « </a:t>
            </a:r>
            <a:r>
              <a:rPr lang="fr-FR" b="1" dirty="0" smtClean="0">
                <a:solidFill>
                  <a:srgbClr val="FF0000"/>
                </a:solidFill>
                <a:latin typeface="Arial Black" pitchFamily="34" charset="0"/>
              </a:rPr>
              <a:t>codex</a:t>
            </a:r>
            <a:r>
              <a:rPr lang="fr-FR" b="1" dirty="0" smtClean="0">
                <a:solidFill>
                  <a:schemeClr val="tx1"/>
                </a:solidFill>
                <a:latin typeface="Arial Black" pitchFamily="34" charset="0"/>
              </a:rPr>
              <a:t> »</a:t>
            </a:r>
            <a:br>
              <a:rPr lang="fr-FR" b="1" dirty="0" smtClean="0">
                <a:solidFill>
                  <a:schemeClr val="tx1"/>
                </a:solidFill>
                <a:latin typeface="Arial Black" pitchFamily="34" charset="0"/>
              </a:rPr>
            </a:br>
            <a:r>
              <a:rPr lang="fr-FR" b="1" dirty="0" smtClean="0">
                <a:solidFill>
                  <a:schemeClr val="tx1"/>
                </a:solidFill>
                <a:latin typeface="Arial Black" pitchFamily="34" charset="0"/>
              </a:rPr>
              <a:t>exemple : la teinture d’iode, la solution d’éosine 2%, mercurochrome, l’alcool chirurgical...etc. </a:t>
            </a:r>
            <a:br>
              <a:rPr lang="fr-FR" b="1" dirty="0" smtClean="0">
                <a:solidFill>
                  <a:schemeClr val="tx1"/>
                </a:solidFill>
                <a:latin typeface="Arial Black" pitchFamily="34" charset="0"/>
              </a:rPr>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sz="2200" b="1" dirty="0" smtClean="0">
                <a:solidFill>
                  <a:srgbClr val="FF0000"/>
                </a:solidFill>
                <a:latin typeface="Arial Black" pitchFamily="34" charset="0"/>
              </a:rPr>
              <a:t>N.B/  « le codex » est un manuel où sont représentées                 les préparations pharmaceutiques. </a:t>
            </a:r>
            <a:endParaRPr lang="fr-FR" b="1" dirty="0">
              <a:solidFill>
                <a:srgbClr val="FF0000"/>
              </a:solidFill>
              <a:latin typeface="Arial Black" pitchFamily="34" charset="0"/>
            </a:endParaRPr>
          </a:p>
        </p:txBody>
      </p:sp>
    </p:spTree>
  </p:cSld>
  <p:clrMapOvr>
    <a:masterClrMapping/>
  </p:clrMapOvr>
  <p:transition>
    <p:newsflash/>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462174" cy="6226196"/>
          </a:xfrm>
        </p:spPr>
        <p:txBody>
          <a:bodyPr/>
          <a:lstStyle/>
          <a:p>
            <a:pPr algn="ctr"/>
            <a:r>
              <a:rPr lang="fr-FR" b="1" u="sng" dirty="0" smtClean="0">
                <a:solidFill>
                  <a:srgbClr val="00B0F0"/>
                </a:solidFill>
                <a:latin typeface="Arial Black" pitchFamily="34" charset="0"/>
              </a:rPr>
              <a:t>C) MÉDICAMENTS SPÉCIALISÉS:</a:t>
            </a:r>
            <a:br>
              <a:rPr lang="fr-FR" b="1" u="sng" dirty="0" smtClean="0">
                <a:solidFill>
                  <a:srgbClr val="00B0F0"/>
                </a:solidFill>
                <a:latin typeface="Arial Black" pitchFamily="34" charset="0"/>
              </a:rPr>
            </a:br>
            <a:r>
              <a:rPr lang="fr-FR" b="1" dirty="0" smtClean="0">
                <a:solidFill>
                  <a:srgbClr val="00B0F0"/>
                </a:solidFill>
              </a:rPr>
              <a:t> </a:t>
            </a:r>
            <a:r>
              <a:rPr lang="fr-FR" dirty="0" smtClean="0"/>
              <a:t/>
            </a:r>
            <a:br>
              <a:rPr lang="fr-FR" dirty="0" smtClean="0"/>
            </a:br>
            <a:r>
              <a:rPr lang="fr-FR" b="1" dirty="0" smtClean="0">
                <a:solidFill>
                  <a:schemeClr val="tx1"/>
                </a:solidFill>
                <a:latin typeface="Arial Black" pitchFamily="34" charset="0"/>
              </a:rPr>
              <a:t>ce sont des médicaments préparés à l’avance par l’industrie pharmaceutique, conditionnés de manière standardisée  et vendus en officine</a:t>
            </a:r>
            <a:r>
              <a:rPr lang="fr-FR" dirty="0" smtClean="0">
                <a:latin typeface="Arial Black" pitchFamily="34" charset="0"/>
              </a:rPr>
              <a:t>. </a:t>
            </a:r>
            <a:br>
              <a:rPr lang="fr-FR" dirty="0" smtClean="0">
                <a:latin typeface="Arial Black" pitchFamily="34" charset="0"/>
              </a:rPr>
            </a:br>
            <a:r>
              <a:rPr lang="fr-FR" dirty="0" smtClean="0"/>
              <a:t/>
            </a:r>
            <a:br>
              <a:rPr lang="fr-FR" dirty="0" smtClean="0"/>
            </a:br>
            <a:r>
              <a:rPr lang="fr-FR" dirty="0" smtClean="0"/>
              <a:t/>
            </a:r>
            <a:br>
              <a:rPr lang="fr-FR" dirty="0" smtClean="0"/>
            </a:br>
            <a:r>
              <a:rPr lang="fr-FR" dirty="0" smtClean="0"/>
              <a:t/>
            </a:r>
            <a:br>
              <a:rPr lang="fr-FR" dirty="0" smtClean="0"/>
            </a:br>
            <a:endParaRPr lang="fr-FR" dirty="0"/>
          </a:p>
        </p:txBody>
      </p:sp>
    </p:spTree>
  </p:cSld>
  <p:clrMapOvr>
    <a:masterClrMapping/>
  </p:clrMapOvr>
  <p:transition>
    <p:newsfla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715436" cy="6369072"/>
          </a:xfrm>
        </p:spPr>
        <p:txBody>
          <a:bodyPr>
            <a:normAutofit/>
          </a:bodyPr>
          <a:lstStyle/>
          <a:p>
            <a:r>
              <a:rPr lang="fr-FR" sz="2400" b="1" dirty="0" smtClean="0">
                <a:solidFill>
                  <a:schemeClr val="tx1"/>
                </a:solidFill>
                <a:latin typeface="Arial Black" pitchFamily="34" charset="0"/>
              </a:rPr>
              <a:t>1820: Découverte de la QUININE</a:t>
            </a:r>
            <a:r>
              <a:rPr lang="fr-FR" sz="2400" dirty="0" smtClean="0">
                <a:solidFill>
                  <a:schemeClr val="tx1"/>
                </a:solidFill>
                <a:latin typeface="Arial Black" pitchFamily="34" charset="0"/>
              </a:rPr>
              <a:t> PAR l</a:t>
            </a:r>
            <a:r>
              <a:rPr lang="fr-FR" sz="2400" b="1" dirty="0" smtClean="0">
                <a:solidFill>
                  <a:schemeClr val="tx1"/>
                </a:solidFill>
                <a:latin typeface="Arial Black" pitchFamily="34" charset="0"/>
              </a:rPr>
              <a:t>es</a:t>
            </a:r>
            <a:r>
              <a:rPr lang="fr-FR" sz="1200" b="1" dirty="0" smtClean="0">
                <a:solidFill>
                  <a:schemeClr val="tx1"/>
                </a:solidFill>
                <a:latin typeface="Arial Black" pitchFamily="34" charset="0"/>
              </a:rPr>
              <a:t> </a:t>
            </a:r>
            <a:r>
              <a:rPr lang="fr-FR" sz="2400" b="1" dirty="0" smtClean="0">
                <a:solidFill>
                  <a:schemeClr val="tx1"/>
                </a:solidFill>
                <a:latin typeface="Arial Black" pitchFamily="34" charset="0"/>
              </a:rPr>
              <a:t>chimistes français </a:t>
            </a:r>
            <a:r>
              <a:rPr lang="fr-FR" sz="2400" b="1" u="sng" dirty="0" smtClean="0">
                <a:solidFill>
                  <a:schemeClr val="tx1"/>
                </a:solidFill>
                <a:latin typeface="Arial Black" pitchFamily="34" charset="0"/>
                <a:hlinkClick r:id="rId2" tooltip="Pierre Joseph Pelletier"/>
              </a:rPr>
              <a:t>JOSEPH PELLETIER</a:t>
            </a:r>
            <a:r>
              <a:rPr lang="fr-FR" sz="2400" b="1" dirty="0" smtClean="0">
                <a:solidFill>
                  <a:schemeClr val="tx1"/>
                </a:solidFill>
                <a:latin typeface="Arial Black" pitchFamily="34" charset="0"/>
              </a:rPr>
              <a:t> et </a:t>
            </a:r>
            <a:r>
              <a:rPr lang="fr-FR" sz="2400" b="1" dirty="0" smtClean="0">
                <a:solidFill>
                  <a:schemeClr val="tx1"/>
                </a:solidFill>
                <a:latin typeface="Arial Black" pitchFamily="34" charset="0"/>
                <a:hlinkClick r:id="rId3" tooltip="Joseph Bienaimé Caventou"/>
              </a:rPr>
              <a:t>JOSEPH CAVENTOU</a:t>
            </a:r>
            <a:r>
              <a:rPr lang="fr-FR" sz="2400" b="1" dirty="0" smtClean="0">
                <a:solidFill>
                  <a:schemeClr val="tx1"/>
                </a:solidFill>
                <a:latin typeface="Arial Black" pitchFamily="34" charset="0"/>
              </a:rPr>
              <a:t>. Ils ont pu extraire les principes actifs    de l'écorce de quinquina, arbuste originaire d'Amérique du Sud connu au dix-huitième siècle, qui contient un  </a:t>
            </a:r>
            <a:r>
              <a:rPr lang="fr-FR" sz="2400" b="1" u="sng" dirty="0" smtClean="0">
                <a:solidFill>
                  <a:schemeClr val="tx1"/>
                </a:solidFill>
                <a:latin typeface="Arial Black" pitchFamily="34" charset="0"/>
                <a:hlinkClick r:id="rId4" tooltip="Alcaloïde"/>
              </a:rPr>
              <a:t>alcaloïde</a:t>
            </a:r>
            <a:r>
              <a:rPr lang="fr-FR" sz="2400" b="1" dirty="0" smtClean="0">
                <a:solidFill>
                  <a:schemeClr val="tx1"/>
                </a:solidFill>
                <a:latin typeface="Arial Black" pitchFamily="34" charset="0"/>
              </a:rPr>
              <a:t> naturel  </a:t>
            </a:r>
            <a:r>
              <a:rPr lang="fr-FR" sz="2400" b="1" dirty="0" smtClean="0">
                <a:solidFill>
                  <a:schemeClr val="tx1"/>
                </a:solidFill>
                <a:latin typeface="Arial Black" pitchFamily="34" charset="0"/>
                <a:hlinkClick r:id="rId5" tooltip="Antipyrétique"/>
              </a:rPr>
              <a:t>antipyrétique</a:t>
            </a:r>
            <a:r>
              <a:rPr lang="fr-FR" sz="2400" b="1" dirty="0" smtClean="0">
                <a:solidFill>
                  <a:schemeClr val="tx1"/>
                </a:solidFill>
                <a:latin typeface="Arial Black" pitchFamily="34" charset="0"/>
              </a:rPr>
              <a:t>, </a:t>
            </a:r>
            <a:br>
              <a:rPr lang="fr-FR" sz="2400" b="1" dirty="0" smtClean="0">
                <a:solidFill>
                  <a:schemeClr val="tx1"/>
                </a:solidFill>
                <a:latin typeface="Arial Black" pitchFamily="34" charset="0"/>
              </a:rPr>
            </a:br>
            <a:r>
              <a:rPr lang="fr-FR" sz="2400" b="1" dirty="0" smtClean="0">
                <a:solidFill>
                  <a:schemeClr val="tx1"/>
                </a:solidFill>
                <a:latin typeface="Arial Black" pitchFamily="34" charset="0"/>
                <a:hlinkClick r:id="rId6" tooltip="Analgésique"/>
              </a:rPr>
              <a:t>analgésique</a:t>
            </a:r>
            <a:r>
              <a:rPr lang="fr-FR" sz="2400" b="1" dirty="0" smtClean="0">
                <a:solidFill>
                  <a:schemeClr val="tx1"/>
                </a:solidFill>
                <a:latin typeface="Arial Black" pitchFamily="34" charset="0"/>
              </a:rPr>
              <a:t> et, surtout </a:t>
            </a:r>
            <a:r>
              <a:rPr lang="fr-FR" sz="2400" b="1" dirty="0" smtClean="0">
                <a:solidFill>
                  <a:schemeClr val="tx1"/>
                </a:solidFill>
                <a:latin typeface="Arial Black" pitchFamily="34" charset="0"/>
                <a:hlinkClick r:id="rId7" tooltip="Antipaludique"/>
              </a:rPr>
              <a:t>antipaludique</a:t>
            </a:r>
            <a:r>
              <a:rPr lang="fr-FR" sz="2400" b="1" dirty="0" smtClean="0">
                <a:solidFill>
                  <a:schemeClr val="tx1"/>
                </a:solidFill>
                <a:latin typeface="Arial Black" pitchFamily="34" charset="0"/>
              </a:rPr>
              <a:t>. </a:t>
            </a:r>
            <a:br>
              <a:rPr lang="fr-FR" sz="2400" b="1" dirty="0" smtClean="0">
                <a:solidFill>
                  <a:schemeClr val="tx1"/>
                </a:solidFill>
                <a:latin typeface="Arial Black" pitchFamily="34" charset="0"/>
              </a:rPr>
            </a:br>
            <a:r>
              <a:rPr lang="fr-FR" sz="2400" b="1" dirty="0" smtClean="0"/>
              <a:t/>
            </a:r>
            <a:br>
              <a:rPr lang="fr-FR" sz="2400" b="1" dirty="0" smtClean="0"/>
            </a:br>
            <a:r>
              <a:rPr lang="fr-FR" sz="2400" b="1" dirty="0" smtClean="0"/>
              <a:t>                   </a:t>
            </a: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fr-FR" b="1" dirty="0" smtClean="0"/>
              <a:t/>
            </a:r>
            <a:br>
              <a:rPr lang="fr-FR" b="1" dirty="0" smtClean="0"/>
            </a:br>
            <a:endParaRPr lang="en-US" dirty="0"/>
          </a:p>
        </p:txBody>
      </p:sp>
      <p:pic>
        <p:nvPicPr>
          <p:cNvPr id="12290" name="Picture 2" descr="C:\Documents and Settings\ghg\Bureau\Pierre_Joseph_Pelletier_2.jpg"/>
          <p:cNvPicPr>
            <a:picLocks noChangeAspect="1" noChangeArrowheads="1"/>
          </p:cNvPicPr>
          <p:nvPr/>
        </p:nvPicPr>
        <p:blipFill>
          <a:blip r:embed="rId8" cstate="print"/>
          <a:srcRect/>
          <a:stretch>
            <a:fillRect/>
          </a:stretch>
        </p:blipFill>
        <p:spPr bwMode="auto">
          <a:xfrm>
            <a:off x="6929454" y="3500438"/>
            <a:ext cx="1785950" cy="2071702"/>
          </a:xfrm>
          <a:prstGeom prst="rect">
            <a:avLst/>
          </a:prstGeom>
          <a:noFill/>
        </p:spPr>
      </p:pic>
      <p:pic>
        <p:nvPicPr>
          <p:cNvPr id="12291" name="Picture 3" descr="C:\Documents and Settings\ghg\Bureau\téléchargement (1).jpg"/>
          <p:cNvPicPr>
            <a:picLocks noChangeAspect="1" noChangeArrowheads="1"/>
          </p:cNvPicPr>
          <p:nvPr/>
        </p:nvPicPr>
        <p:blipFill>
          <a:blip r:embed="rId9" cstate="print"/>
          <a:srcRect/>
          <a:stretch>
            <a:fillRect/>
          </a:stretch>
        </p:blipFill>
        <p:spPr bwMode="auto">
          <a:xfrm>
            <a:off x="285720" y="3929066"/>
            <a:ext cx="2143140" cy="1857388"/>
          </a:xfrm>
          <a:prstGeom prst="rect">
            <a:avLst/>
          </a:prstGeom>
          <a:noFill/>
        </p:spPr>
      </p:pic>
      <p:pic>
        <p:nvPicPr>
          <p:cNvPr id="12294" name="Picture 6" descr="C:\Documents and Settings\ghg\Bureau\2012-11-03-arbre-chinchina.jpg"/>
          <p:cNvPicPr>
            <a:picLocks noChangeAspect="1" noChangeArrowheads="1"/>
          </p:cNvPicPr>
          <p:nvPr/>
        </p:nvPicPr>
        <p:blipFill>
          <a:blip r:embed="rId10" cstate="print"/>
          <a:srcRect/>
          <a:stretch>
            <a:fillRect/>
          </a:stretch>
        </p:blipFill>
        <p:spPr bwMode="auto">
          <a:xfrm>
            <a:off x="2714612" y="3357562"/>
            <a:ext cx="3786214" cy="3286148"/>
          </a:xfrm>
          <a:prstGeom prst="rect">
            <a:avLst/>
          </a:prstGeom>
          <a:noFill/>
        </p:spPr>
      </p:pic>
      <p:sp>
        <p:nvSpPr>
          <p:cNvPr id="8" name="Rectangle 7"/>
          <p:cNvSpPr/>
          <p:nvPr/>
        </p:nvSpPr>
        <p:spPr>
          <a:xfrm>
            <a:off x="6572264" y="6000768"/>
            <a:ext cx="1673856" cy="646331"/>
          </a:xfrm>
          <a:prstGeom prst="rect">
            <a:avLst/>
          </a:prstGeom>
        </p:spPr>
        <p:txBody>
          <a:bodyPr wrap="none">
            <a:spAutoFit/>
          </a:bodyPr>
          <a:lstStyle/>
          <a:p>
            <a:r>
              <a:rPr lang="fr-FR" b="1" u="sng" dirty="0" smtClean="0">
                <a:hlinkClick r:id="rId2" tooltip="Pierre Joseph Pelletier"/>
              </a:rPr>
              <a:t>JOSEPH </a:t>
            </a:r>
          </a:p>
          <a:p>
            <a:r>
              <a:rPr lang="fr-FR" b="1" u="sng" dirty="0" smtClean="0">
                <a:hlinkClick r:id="rId2" tooltip="Pierre Joseph Pelletier"/>
              </a:rPr>
              <a:t>PELLETIER</a:t>
            </a:r>
            <a:endParaRPr lang="en-US" b="1" dirty="0"/>
          </a:p>
        </p:txBody>
      </p:sp>
      <p:sp>
        <p:nvSpPr>
          <p:cNvPr id="9" name="Rectangle 8"/>
          <p:cNvSpPr/>
          <p:nvPr/>
        </p:nvSpPr>
        <p:spPr>
          <a:xfrm>
            <a:off x="214282" y="6000768"/>
            <a:ext cx="2143140" cy="646331"/>
          </a:xfrm>
          <a:prstGeom prst="rect">
            <a:avLst/>
          </a:prstGeom>
        </p:spPr>
        <p:txBody>
          <a:bodyPr wrap="square">
            <a:spAutoFit/>
          </a:bodyPr>
          <a:lstStyle/>
          <a:p>
            <a:r>
              <a:rPr lang="fr-FR" b="1" dirty="0" smtClean="0">
                <a:hlinkClick r:id="rId3" tooltip="Joseph Bienaimé Caventou"/>
              </a:rPr>
              <a:t>JOSEPH CAVENTOU</a:t>
            </a:r>
            <a:endParaRPr lang="en-US" b="1" dirty="0"/>
          </a:p>
        </p:txBody>
      </p:sp>
    </p:spTree>
  </p:cSld>
  <p:clrMapOvr>
    <a:masterClrMapping/>
  </p:clrMapOvr>
  <p:transition>
    <p:newsflash/>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424936" cy="6250706"/>
          </a:xfrm>
        </p:spPr>
        <p:txBody>
          <a:bodyPr>
            <a:normAutofit/>
          </a:bodyPr>
          <a:lstStyle/>
          <a:p>
            <a:r>
              <a:rPr lang="fr-FR" dirty="0" smtClean="0">
                <a:solidFill>
                  <a:srgbClr val="1F1F1F"/>
                </a:solidFill>
                <a:latin typeface="Google Sans"/>
              </a:rPr>
              <a:t>    </a:t>
            </a:r>
            <a:r>
              <a:rPr lang="fr-FR" sz="2800" u="sng" dirty="0" smtClean="0">
                <a:solidFill>
                  <a:srgbClr val="0070C0"/>
                </a:solidFill>
                <a:latin typeface="Arial Black" pitchFamily="34" charset="0"/>
              </a:rPr>
              <a:t>CLASSIFICATION DU MEDICAMENT :</a:t>
            </a:r>
            <a:br>
              <a:rPr lang="fr-FR" sz="2800" u="sng" dirty="0" smtClean="0">
                <a:solidFill>
                  <a:srgbClr val="0070C0"/>
                </a:solidFill>
                <a:latin typeface="Arial Black" pitchFamily="34" charset="0"/>
              </a:rPr>
            </a:br>
            <a:r>
              <a:rPr lang="fr-FR" sz="2800" dirty="0" smtClean="0">
                <a:solidFill>
                  <a:srgbClr val="0070C0"/>
                </a:solidFill>
                <a:latin typeface="Arial Black" pitchFamily="34" charset="0"/>
              </a:rPr>
              <a:t> </a:t>
            </a:r>
            <a:r>
              <a:rPr lang="fr-FR" sz="2800" dirty="0" smtClean="0">
                <a:solidFill>
                  <a:srgbClr val="1F1F1F"/>
                </a:solidFill>
                <a:latin typeface="Arial Black" pitchFamily="34" charset="0"/>
              </a:rPr>
              <a:t/>
            </a:r>
            <a:br>
              <a:rPr lang="fr-FR" sz="2800" dirty="0" smtClean="0">
                <a:solidFill>
                  <a:srgbClr val="1F1F1F"/>
                </a:solidFill>
                <a:latin typeface="Arial Black" pitchFamily="34" charset="0"/>
              </a:rPr>
            </a:br>
            <a:r>
              <a:rPr lang="fr-FR" sz="2800" dirty="0">
                <a:solidFill>
                  <a:srgbClr val="1F1F1F"/>
                </a:solidFill>
                <a:latin typeface="Arial Black" pitchFamily="34" charset="0"/>
              </a:rPr>
              <a:t/>
            </a:r>
            <a:br>
              <a:rPr lang="fr-FR" sz="2800" dirty="0">
                <a:solidFill>
                  <a:srgbClr val="1F1F1F"/>
                </a:solidFill>
                <a:latin typeface="Arial Black" pitchFamily="34" charset="0"/>
              </a:rPr>
            </a:br>
            <a:r>
              <a:rPr lang="fr-FR" sz="2800" dirty="0" smtClean="0">
                <a:solidFill>
                  <a:srgbClr val="1F1F1F"/>
                </a:solidFill>
                <a:latin typeface="Arial Black" pitchFamily="34" charset="0"/>
              </a:rPr>
              <a:t/>
            </a:r>
            <a:br>
              <a:rPr lang="fr-FR" sz="2800" dirty="0" smtClean="0">
                <a:solidFill>
                  <a:srgbClr val="1F1F1F"/>
                </a:solidFill>
                <a:latin typeface="Arial Black" pitchFamily="34" charset="0"/>
              </a:rPr>
            </a:br>
            <a:r>
              <a:rPr lang="fr-FR" sz="2800" dirty="0" smtClean="0">
                <a:solidFill>
                  <a:srgbClr val="FF0000"/>
                </a:solidFill>
                <a:latin typeface="Arial Black" pitchFamily="34" charset="0"/>
              </a:rPr>
              <a:t>TABLEAU A</a:t>
            </a:r>
            <a:r>
              <a:rPr lang="fr-FR" sz="2800" dirty="0" smtClean="0">
                <a:solidFill>
                  <a:srgbClr val="474747"/>
                </a:solidFill>
                <a:latin typeface="Arial Black" pitchFamily="34" charset="0"/>
              </a:rPr>
              <a:t> : </a:t>
            </a:r>
            <a:r>
              <a:rPr lang="fr-FR" sz="2800" dirty="0" smtClean="0">
                <a:solidFill>
                  <a:srgbClr val="040C28"/>
                </a:solidFill>
                <a:latin typeface="Arial Black" pitchFamily="34" charset="0"/>
              </a:rPr>
              <a:t>PRODUITS TOXIQUES</a:t>
            </a:r>
            <a:r>
              <a:rPr lang="fr-FR" sz="2800" dirty="0">
                <a:solidFill>
                  <a:srgbClr val="474747"/>
                </a:solidFill>
                <a:latin typeface="Arial Black" pitchFamily="34" charset="0"/>
              </a:rPr>
              <a:t> ; </a:t>
            </a:r>
            <a:r>
              <a:rPr lang="fr-FR" sz="2800" dirty="0" smtClean="0">
                <a:solidFill>
                  <a:srgbClr val="474747"/>
                </a:solidFill>
                <a:latin typeface="Arial Black" pitchFamily="34" charset="0"/>
              </a:rPr>
              <a:t/>
            </a:r>
            <a:br>
              <a:rPr lang="fr-FR" sz="2800" dirty="0" smtClean="0">
                <a:solidFill>
                  <a:srgbClr val="474747"/>
                </a:solidFill>
                <a:latin typeface="Arial Black" pitchFamily="34" charset="0"/>
              </a:rPr>
            </a:br>
            <a:r>
              <a:rPr lang="fr-FR" sz="2800" dirty="0" smtClean="0">
                <a:solidFill>
                  <a:srgbClr val="474747"/>
                </a:solidFill>
                <a:latin typeface="Arial Black" pitchFamily="34" charset="0"/>
              </a:rPr>
              <a:t/>
            </a:r>
            <a:br>
              <a:rPr lang="fr-FR" sz="2800" dirty="0" smtClean="0">
                <a:solidFill>
                  <a:srgbClr val="474747"/>
                </a:solidFill>
                <a:latin typeface="Arial Black" pitchFamily="34" charset="0"/>
              </a:rPr>
            </a:br>
            <a:r>
              <a:rPr lang="fr-FR" sz="2800" dirty="0" smtClean="0">
                <a:solidFill>
                  <a:srgbClr val="FF0000"/>
                </a:solidFill>
                <a:latin typeface="Arial Black" pitchFamily="34" charset="0"/>
              </a:rPr>
              <a:t>TABLEAU B</a:t>
            </a:r>
            <a:r>
              <a:rPr lang="fr-FR" sz="2800" dirty="0" smtClean="0">
                <a:solidFill>
                  <a:srgbClr val="474747"/>
                </a:solidFill>
                <a:latin typeface="Arial Black" pitchFamily="34" charset="0"/>
              </a:rPr>
              <a:t> : PRODUITS STUPÉFIANTS ; </a:t>
            </a:r>
            <a:br>
              <a:rPr lang="fr-FR" sz="2800" dirty="0" smtClean="0">
                <a:solidFill>
                  <a:srgbClr val="474747"/>
                </a:solidFill>
                <a:latin typeface="Arial Black" pitchFamily="34" charset="0"/>
              </a:rPr>
            </a:br>
            <a:r>
              <a:rPr lang="fr-FR" sz="2800" dirty="0" smtClean="0">
                <a:solidFill>
                  <a:srgbClr val="474747"/>
                </a:solidFill>
                <a:latin typeface="Arial Black" pitchFamily="34" charset="0"/>
              </a:rPr>
              <a:t/>
            </a:r>
            <a:br>
              <a:rPr lang="fr-FR" sz="2800" dirty="0" smtClean="0">
                <a:solidFill>
                  <a:srgbClr val="474747"/>
                </a:solidFill>
                <a:latin typeface="Arial Black" pitchFamily="34" charset="0"/>
              </a:rPr>
            </a:br>
            <a:r>
              <a:rPr lang="fr-FR" sz="2800" dirty="0" smtClean="0">
                <a:solidFill>
                  <a:srgbClr val="FF0000"/>
                </a:solidFill>
                <a:latin typeface="Arial Black" pitchFamily="34" charset="0"/>
              </a:rPr>
              <a:t>TABLEAU C</a:t>
            </a:r>
            <a:r>
              <a:rPr lang="fr-FR" sz="2800" dirty="0" smtClean="0">
                <a:solidFill>
                  <a:srgbClr val="474747"/>
                </a:solidFill>
                <a:latin typeface="Arial Black" pitchFamily="34" charset="0"/>
              </a:rPr>
              <a:t> : PRODUITS DANGEREUX.</a:t>
            </a:r>
            <a:r>
              <a:rPr lang="fr-FR" sz="2800" dirty="0">
                <a:solidFill>
                  <a:srgbClr val="1F1F1F"/>
                </a:solidFill>
                <a:latin typeface="Arial Black" pitchFamily="34" charset="0"/>
              </a:rPr>
              <a:t/>
            </a:r>
            <a:br>
              <a:rPr lang="fr-FR" sz="2800" dirty="0">
                <a:solidFill>
                  <a:srgbClr val="1F1F1F"/>
                </a:solidFill>
                <a:latin typeface="Arial Black" pitchFamily="34" charset="0"/>
              </a:rPr>
            </a:br>
            <a:r>
              <a:rPr lang="fr-FR" sz="2000" dirty="0" smtClean="0">
                <a:solidFill>
                  <a:srgbClr val="1F1F1F"/>
                </a:solidFill>
                <a:latin typeface="Google Sans"/>
              </a:rPr>
              <a:t/>
            </a:r>
            <a:br>
              <a:rPr lang="fr-FR" sz="2000" dirty="0" smtClean="0">
                <a:solidFill>
                  <a:srgbClr val="1F1F1F"/>
                </a:solidFill>
                <a:latin typeface="Google Sans"/>
              </a:rPr>
            </a:br>
            <a:r>
              <a:rPr lang="fr-FR" sz="2000" dirty="0" smtClean="0">
                <a:solidFill>
                  <a:srgbClr val="1F1F1F"/>
                </a:solidFill>
                <a:latin typeface="Google Sans"/>
              </a:rPr>
              <a:t/>
            </a:r>
            <a:br>
              <a:rPr lang="fr-FR" sz="2000" dirty="0" smtClean="0">
                <a:solidFill>
                  <a:srgbClr val="1F1F1F"/>
                </a:solidFill>
                <a:latin typeface="Google Sans"/>
              </a:rPr>
            </a:br>
            <a:r>
              <a:rPr lang="fr-FR" sz="2000" dirty="0">
                <a:solidFill>
                  <a:srgbClr val="1F1F1F"/>
                </a:solidFill>
                <a:latin typeface="Google Sans"/>
              </a:rPr>
              <a:t/>
            </a:r>
            <a:br>
              <a:rPr lang="fr-FR" sz="2000" dirty="0">
                <a:solidFill>
                  <a:srgbClr val="1F1F1F"/>
                </a:solidFill>
                <a:latin typeface="Google Sans"/>
              </a:rPr>
            </a:br>
            <a:r>
              <a:rPr lang="fr-FR" sz="2000" dirty="0">
                <a:solidFill>
                  <a:srgbClr val="1F1F1F"/>
                </a:solidFill>
                <a:latin typeface="Arial"/>
              </a:rPr>
              <a:t/>
            </a:r>
            <a:br>
              <a:rPr lang="fr-FR" sz="2000" dirty="0">
                <a:solidFill>
                  <a:srgbClr val="1F1F1F"/>
                </a:solidFill>
                <a:latin typeface="Arial"/>
              </a:rPr>
            </a:br>
            <a:endParaRPr lang="fr-FR" dirty="0"/>
          </a:p>
        </p:txBody>
      </p:sp>
    </p:spTree>
    <p:extLst>
      <p:ext uri="{BB962C8B-B14F-4D97-AF65-F5344CB8AC3E}">
        <p14:creationId xmlns:p14="http://schemas.microsoft.com/office/powerpoint/2010/main" val="849144514"/>
      </p:ext>
    </p:extLst>
  </p:cSld>
  <p:clrMapOvr>
    <a:masterClrMapping/>
  </p:clrMapOvr>
  <p:transition>
    <p:newsflash/>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564904"/>
            <a:ext cx="8496944" cy="1800200"/>
          </a:xfrm>
        </p:spPr>
        <p:style>
          <a:lnRef idx="3">
            <a:schemeClr val="lt1"/>
          </a:lnRef>
          <a:fillRef idx="1">
            <a:schemeClr val="accent3"/>
          </a:fillRef>
          <a:effectRef idx="1">
            <a:schemeClr val="accent3"/>
          </a:effectRef>
          <a:fontRef idx="minor">
            <a:schemeClr val="lt1"/>
          </a:fontRef>
        </p:style>
        <p:txBody>
          <a:bodyPr/>
          <a:lstStyle/>
          <a:p>
            <a:pPr algn="ctr"/>
            <a:r>
              <a:rPr lang="fr-FR" dirty="0" smtClean="0"/>
              <a:t> </a:t>
            </a:r>
            <a:r>
              <a:rPr lang="fr-FR" dirty="0" smtClean="0">
                <a:latin typeface="Arial Black" pitchFamily="34" charset="0"/>
              </a:rPr>
              <a:t>X- </a:t>
            </a:r>
            <a:r>
              <a:rPr lang="fr-FR" dirty="0" smtClean="0">
                <a:solidFill>
                  <a:schemeClr val="bg1"/>
                </a:solidFill>
                <a:latin typeface="Arial Black" pitchFamily="34" charset="0"/>
              </a:rPr>
              <a:t>QUEL EST L’OBJECTIF THÉRAPEUTIQUE DU MÉDCAMENT ?</a:t>
            </a:r>
            <a:br>
              <a:rPr lang="fr-FR" dirty="0" smtClean="0">
                <a:solidFill>
                  <a:schemeClr val="bg1"/>
                </a:solidFill>
                <a:latin typeface="Arial Black" pitchFamily="34" charset="0"/>
              </a:rPr>
            </a:br>
            <a:endParaRPr lang="fr-FR" dirty="0">
              <a:solidFill>
                <a:schemeClr val="bg1"/>
              </a:solidFill>
              <a:latin typeface="Arial Black" pitchFamily="34" charset="0"/>
            </a:endParaRPr>
          </a:p>
        </p:txBody>
      </p:sp>
    </p:spTree>
    <p:extLst>
      <p:ext uri="{BB962C8B-B14F-4D97-AF65-F5344CB8AC3E}">
        <p14:creationId xmlns:p14="http://schemas.microsoft.com/office/powerpoint/2010/main" val="2659764087"/>
      </p:ext>
    </p:extLst>
  </p:cSld>
  <p:clrMapOvr>
    <a:masterClrMapping/>
  </p:clrMapOvr>
  <p:transition>
    <p:newsflash/>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501122" cy="6297634"/>
          </a:xfrm>
        </p:spPr>
        <p:txBody>
          <a:bodyPr>
            <a:normAutofit fontScale="90000"/>
          </a:bodyPr>
          <a:lstStyle/>
          <a:p>
            <a:pPr algn="ctr"/>
            <a:r>
              <a:rPr lang="fr-FR" sz="3200" b="1" u="sng" dirty="0" smtClean="0">
                <a:solidFill>
                  <a:srgbClr val="00B0F0"/>
                </a:solidFill>
                <a:latin typeface="Arial Black" pitchFamily="34" charset="0"/>
              </a:rPr>
              <a:t>OBJECTIF N°1 : </a:t>
            </a:r>
            <a:r>
              <a:rPr lang="fr-FR" sz="3200" b="1" dirty="0" smtClean="0">
                <a:solidFill>
                  <a:srgbClr val="FF0000"/>
                </a:solidFill>
              </a:rPr>
              <a:t/>
            </a:r>
            <a:br>
              <a:rPr lang="fr-FR" sz="3200" b="1" dirty="0" smtClean="0">
                <a:solidFill>
                  <a:srgbClr val="FF0000"/>
                </a:solidFill>
              </a:rPr>
            </a:br>
            <a:r>
              <a:rPr lang="fr-FR" sz="3200" b="1" dirty="0" smtClean="0">
                <a:solidFill>
                  <a:srgbClr val="FF0000"/>
                </a:solidFill>
              </a:rPr>
              <a:t/>
            </a:r>
            <a:br>
              <a:rPr lang="fr-FR" sz="3200" b="1" dirty="0" smtClean="0">
                <a:solidFill>
                  <a:srgbClr val="FF0000"/>
                </a:solidFill>
              </a:rPr>
            </a:br>
            <a:r>
              <a:rPr lang="fr-FR" sz="3200" b="1" dirty="0" smtClean="0">
                <a:solidFill>
                  <a:srgbClr val="00B0F0"/>
                </a:solidFill>
                <a:latin typeface="Arial Black" pitchFamily="34" charset="0"/>
              </a:rPr>
              <a:t>►</a:t>
            </a:r>
            <a:r>
              <a:rPr lang="fr-FR" sz="3200" b="1" dirty="0" smtClean="0">
                <a:solidFill>
                  <a:srgbClr val="FF0000"/>
                </a:solidFill>
                <a:latin typeface="Arial Black" pitchFamily="34" charset="0"/>
              </a:rPr>
              <a:t>le médicament </a:t>
            </a:r>
            <a:r>
              <a:rPr lang="fr-FR" sz="3200" b="1" dirty="0" smtClean="0">
                <a:solidFill>
                  <a:schemeClr val="tx1"/>
                </a:solidFill>
                <a:latin typeface="Arial Black" pitchFamily="34" charset="0"/>
              </a:rPr>
              <a:t>a un effet sur les symptômes de la maladie sans agir sur les causes : (</a:t>
            </a:r>
            <a:r>
              <a:rPr lang="fr-FR" sz="3200" b="1" dirty="0" smtClean="0">
                <a:solidFill>
                  <a:srgbClr val="00B0F0"/>
                </a:solidFill>
                <a:latin typeface="Arial Black" pitchFamily="34" charset="0"/>
              </a:rPr>
              <a:t>effet</a:t>
            </a:r>
            <a:r>
              <a:rPr lang="fr-FR" sz="3200" b="1" dirty="0" smtClean="0">
                <a:solidFill>
                  <a:schemeClr val="tx1"/>
                </a:solidFill>
                <a:latin typeface="Arial Black" pitchFamily="34" charset="0"/>
              </a:rPr>
              <a:t> </a:t>
            </a:r>
            <a:r>
              <a:rPr lang="fr-FR" sz="3200" b="1" dirty="0" smtClean="0">
                <a:solidFill>
                  <a:srgbClr val="00B0F0"/>
                </a:solidFill>
                <a:latin typeface="Arial Black" pitchFamily="34" charset="0"/>
              </a:rPr>
              <a:t>symptomatologique). </a:t>
            </a:r>
            <a:r>
              <a:rPr lang="fr-FR" sz="3200" b="1" dirty="0" smtClean="0">
                <a:solidFill>
                  <a:schemeClr val="tx1"/>
                </a:solidFill>
                <a:latin typeface="Arial Black" pitchFamily="34" charset="0"/>
              </a:rPr>
              <a:t/>
            </a:r>
            <a:br>
              <a:rPr lang="fr-FR" sz="3200" b="1" dirty="0" smtClean="0">
                <a:solidFill>
                  <a:schemeClr val="tx1"/>
                </a:solidFill>
                <a:latin typeface="Arial Black" pitchFamily="34" charset="0"/>
              </a:rPr>
            </a:br>
            <a:r>
              <a:rPr lang="fr-FR" sz="3200" b="1" dirty="0" smtClean="0">
                <a:solidFill>
                  <a:schemeClr val="tx1"/>
                </a:solidFill>
                <a:latin typeface="Arial Black" pitchFamily="34" charset="0"/>
              </a:rPr>
              <a:t/>
            </a:r>
            <a:br>
              <a:rPr lang="fr-FR" sz="3200" b="1" dirty="0" smtClean="0">
                <a:solidFill>
                  <a:schemeClr val="tx1"/>
                </a:solidFill>
                <a:latin typeface="Arial Black" pitchFamily="34" charset="0"/>
              </a:rPr>
            </a:br>
            <a:r>
              <a:rPr lang="fr-FR" sz="3200" b="1" dirty="0" smtClean="0">
                <a:solidFill>
                  <a:srgbClr val="00B0F0"/>
                </a:solidFill>
                <a:latin typeface="Arial Black" pitchFamily="34" charset="0"/>
              </a:rPr>
              <a:t>Exemple</a:t>
            </a:r>
            <a:r>
              <a:rPr lang="fr-FR" sz="3200" b="1" dirty="0" smtClean="0">
                <a:solidFill>
                  <a:schemeClr val="tx1"/>
                </a:solidFill>
                <a:latin typeface="Arial Black" pitchFamily="34" charset="0"/>
              </a:rPr>
              <a:t> : </a:t>
            </a:r>
            <a:r>
              <a:rPr lang="fr-FR" sz="3200" b="1" i="1" dirty="0" smtClean="0">
                <a:solidFill>
                  <a:srgbClr val="C00000"/>
                </a:solidFill>
                <a:latin typeface="Arial Black" pitchFamily="34" charset="0"/>
              </a:rPr>
              <a:t>Aspirine</a:t>
            </a:r>
            <a:r>
              <a:rPr lang="fr-FR" sz="3200" b="1" dirty="0" smtClean="0">
                <a:solidFill>
                  <a:schemeClr val="tx1"/>
                </a:solidFill>
                <a:latin typeface="Arial Black" pitchFamily="34" charset="0"/>
              </a:rPr>
              <a:t>, supprime ou diminue la douleur sans guérir la maladie dentaire causée par la carie ou par inflammation de la gencive.</a:t>
            </a:r>
            <a:br>
              <a:rPr lang="fr-FR" sz="3200" b="1" dirty="0" smtClean="0">
                <a:solidFill>
                  <a:schemeClr val="tx1"/>
                </a:solidFill>
                <a:latin typeface="Arial Black" pitchFamily="34" charset="0"/>
              </a:rPr>
            </a:br>
            <a:r>
              <a:rPr lang="fr-FR" sz="3200" b="1" dirty="0">
                <a:solidFill>
                  <a:schemeClr val="tx1"/>
                </a:solidFill>
                <a:latin typeface="Arial Black" pitchFamily="34" charset="0"/>
              </a:rPr>
              <a:t/>
            </a:r>
            <a:br>
              <a:rPr lang="fr-FR" sz="3200" b="1" dirty="0">
                <a:solidFill>
                  <a:schemeClr val="tx1"/>
                </a:solidFill>
                <a:latin typeface="Arial Black" pitchFamily="34" charset="0"/>
              </a:rPr>
            </a:br>
            <a:r>
              <a:rPr lang="fr-FR" sz="3200" b="1" dirty="0" smtClean="0">
                <a:solidFill>
                  <a:schemeClr val="tx1"/>
                </a:solidFill>
                <a:latin typeface="Arial Black" pitchFamily="34" charset="0"/>
              </a:rPr>
              <a:t> </a:t>
            </a:r>
            <a:r>
              <a:rPr lang="fr-FR" sz="3200" b="1" dirty="0" smtClean="0">
                <a:solidFill>
                  <a:srgbClr val="FF0000"/>
                </a:solidFill>
                <a:latin typeface="Arial Black" pitchFamily="34" charset="0"/>
              </a:rPr>
              <a:t/>
            </a:r>
            <a:br>
              <a:rPr lang="fr-FR" sz="3200" b="1" dirty="0" smtClean="0">
                <a:solidFill>
                  <a:srgbClr val="FF0000"/>
                </a:solidFill>
                <a:latin typeface="Arial Black" pitchFamily="34" charset="0"/>
              </a:rPr>
            </a:br>
            <a:endParaRPr lang="fr-FR" b="1" dirty="0">
              <a:solidFill>
                <a:srgbClr val="FF0000"/>
              </a:solidFill>
              <a:latin typeface="Arial Black" pitchFamily="34" charset="0"/>
            </a:endParaRPr>
          </a:p>
        </p:txBody>
      </p:sp>
    </p:spTree>
  </p:cSld>
  <p:clrMapOvr>
    <a:masterClrMapping/>
  </p:clrMapOvr>
  <p:transition>
    <p:newsflash/>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286808" cy="6226196"/>
          </a:xfrm>
        </p:spPr>
        <p:txBody>
          <a:bodyPr>
            <a:normAutofit fontScale="90000"/>
          </a:bodyPr>
          <a:lstStyle/>
          <a:p>
            <a:pPr algn="ctr"/>
            <a:r>
              <a:rPr lang="fr-FR" sz="3600" b="1" u="sng" dirty="0" smtClean="0">
                <a:solidFill>
                  <a:srgbClr val="00B0F0"/>
                </a:solidFill>
                <a:latin typeface="Arial Black" pitchFamily="34" charset="0"/>
              </a:rPr>
              <a:t>OBJECTIF N° 2:</a:t>
            </a:r>
            <a:br>
              <a:rPr lang="fr-FR" sz="3600" b="1" u="sng" dirty="0" smtClean="0">
                <a:solidFill>
                  <a:srgbClr val="00B0F0"/>
                </a:solidFill>
                <a:latin typeface="Arial Black" pitchFamily="34" charset="0"/>
              </a:rPr>
            </a:br>
            <a:r>
              <a:rPr lang="fr-FR" sz="3600" b="1" u="sng" dirty="0" smtClean="0">
                <a:solidFill>
                  <a:srgbClr val="FF0000"/>
                </a:solidFill>
                <a:latin typeface="Arial Black" pitchFamily="34" charset="0"/>
              </a:rPr>
              <a:t>Le médicament </a:t>
            </a:r>
            <a:r>
              <a:rPr lang="fr-FR" sz="3600" b="1" dirty="0" smtClean="0">
                <a:solidFill>
                  <a:schemeClr val="tx1"/>
                </a:solidFill>
                <a:latin typeface="Arial Black" pitchFamily="34" charset="0"/>
              </a:rPr>
              <a:t>est prescrit sous une forme de </a:t>
            </a:r>
            <a:r>
              <a:rPr lang="fr-FR" sz="3600" b="1" dirty="0" smtClean="0">
                <a:solidFill>
                  <a:srgbClr val="FF0000"/>
                </a:solidFill>
                <a:latin typeface="Arial Black" pitchFamily="34" charset="0"/>
              </a:rPr>
              <a:t>posologie. </a:t>
            </a:r>
            <a:r>
              <a:rPr lang="fr-FR" sz="3600" b="1" dirty="0" smtClean="0">
                <a:solidFill>
                  <a:schemeClr val="tx1"/>
                </a:solidFill>
                <a:latin typeface="Arial Black" pitchFamily="34" charset="0"/>
              </a:rPr>
              <a:t>Elle désigne la quantité de médicament par jour et par prise pour obtenir l’effet thérapeutique sans toxicité.</a:t>
            </a:r>
            <a:r>
              <a:rPr lang="fr-FR" sz="3600" b="1" dirty="0" smtClean="0">
                <a:solidFill>
                  <a:srgbClr val="FF0000"/>
                </a:solidFill>
                <a:latin typeface="Arial Black" pitchFamily="34" charset="0"/>
              </a:rPr>
              <a:t/>
            </a:r>
            <a:br>
              <a:rPr lang="fr-FR" sz="3600" b="1" dirty="0" smtClean="0">
                <a:solidFill>
                  <a:srgbClr val="FF0000"/>
                </a:solidFill>
                <a:latin typeface="Arial Black" pitchFamily="34" charset="0"/>
              </a:rPr>
            </a:br>
            <a:r>
              <a:rPr lang="fr-FR" sz="3600" b="1" dirty="0" smtClean="0">
                <a:solidFill>
                  <a:srgbClr val="FF0000"/>
                </a:solidFill>
                <a:latin typeface="Arial Black" pitchFamily="34" charset="0"/>
              </a:rPr>
              <a:t/>
            </a:r>
            <a:br>
              <a:rPr lang="fr-FR" sz="3600" b="1" dirty="0" smtClean="0">
                <a:solidFill>
                  <a:srgbClr val="FF0000"/>
                </a:solidFill>
                <a:latin typeface="Arial Black" pitchFamily="34" charset="0"/>
              </a:rPr>
            </a:br>
            <a:r>
              <a:rPr lang="fr-FR" sz="3600" b="1" dirty="0" smtClean="0">
                <a:solidFill>
                  <a:schemeClr val="tx1"/>
                </a:solidFill>
                <a:latin typeface="Arial Black" pitchFamily="34" charset="0"/>
                <a:cs typeface="Calibri"/>
              </a:rPr>
              <a:t>● </a:t>
            </a:r>
            <a:r>
              <a:rPr lang="fr-FR" sz="3600" b="1" dirty="0" smtClean="0">
                <a:solidFill>
                  <a:srgbClr val="FF0000"/>
                </a:solidFill>
                <a:latin typeface="Arial Black" pitchFamily="34" charset="0"/>
                <a:cs typeface="Calibri"/>
              </a:rPr>
              <a:t>1mg/ Kg </a:t>
            </a:r>
            <a:r>
              <a:rPr lang="fr-FR" sz="3600" b="1" dirty="0" smtClean="0">
                <a:solidFill>
                  <a:schemeClr val="tx1"/>
                </a:solidFill>
                <a:latin typeface="Arial Black" pitchFamily="34" charset="0"/>
                <a:cs typeface="Calibri"/>
              </a:rPr>
              <a:t>de poids sur les 24h             chez l’adulte.</a:t>
            </a:r>
            <a:br>
              <a:rPr lang="fr-FR" sz="3600" b="1" dirty="0" smtClean="0">
                <a:solidFill>
                  <a:schemeClr val="tx1"/>
                </a:solidFill>
                <a:latin typeface="Arial Black" pitchFamily="34" charset="0"/>
                <a:cs typeface="Calibri"/>
              </a:rPr>
            </a:br>
            <a:r>
              <a:rPr lang="fr-FR" sz="3600" b="1" dirty="0" smtClean="0">
                <a:solidFill>
                  <a:schemeClr val="tx1"/>
                </a:solidFill>
                <a:latin typeface="Arial Black" pitchFamily="34" charset="0"/>
                <a:cs typeface="Calibri"/>
              </a:rPr>
              <a:t>● En </a:t>
            </a:r>
            <a:r>
              <a:rPr lang="fr-FR" sz="3600" b="1" dirty="0" smtClean="0">
                <a:solidFill>
                  <a:srgbClr val="FF0000"/>
                </a:solidFill>
                <a:latin typeface="Arial Black" pitchFamily="34" charset="0"/>
                <a:cs typeface="Calibri"/>
              </a:rPr>
              <a:t>m2 de surface corporelle             </a:t>
            </a:r>
            <a:r>
              <a:rPr lang="fr-FR" sz="3600" b="1" dirty="0" smtClean="0">
                <a:solidFill>
                  <a:schemeClr val="tx1"/>
                </a:solidFill>
                <a:latin typeface="Arial Black" pitchFamily="34" charset="0"/>
                <a:cs typeface="Calibri"/>
              </a:rPr>
              <a:t>sur  24h chez l’enfant.</a:t>
            </a:r>
            <a:r>
              <a:rPr lang="fr-FR" dirty="0">
                <a:solidFill>
                  <a:srgbClr val="1F1F1F"/>
                </a:solidFill>
                <a:latin typeface="Google Sans"/>
              </a:rPr>
              <a:t> </a:t>
            </a:r>
            <a:r>
              <a:rPr lang="fr-FR" dirty="0" smtClean="0">
                <a:solidFill>
                  <a:srgbClr val="1F1F1F"/>
                </a:solidFill>
                <a:latin typeface="Google Sans"/>
              </a:rPr>
              <a:t>                             </a:t>
            </a:r>
            <a:br>
              <a:rPr lang="fr-FR" dirty="0" smtClean="0">
                <a:solidFill>
                  <a:srgbClr val="1F1F1F"/>
                </a:solidFill>
                <a:latin typeface="Google Sans"/>
              </a:rPr>
            </a:br>
            <a:r>
              <a:rPr lang="fr-FR" dirty="0" smtClean="0">
                <a:solidFill>
                  <a:srgbClr val="FF0000"/>
                </a:solidFill>
                <a:latin typeface="Arial Black" pitchFamily="34" charset="0"/>
              </a:rPr>
              <a:t>S.C = </a:t>
            </a:r>
            <a:r>
              <a:rPr lang="fr-FR" dirty="0">
                <a:solidFill>
                  <a:srgbClr val="FF0000"/>
                </a:solidFill>
                <a:latin typeface="Arial Black" pitchFamily="34" charset="0"/>
              </a:rPr>
              <a:t>(4 P + 7) / (P + 90).</a:t>
            </a:r>
            <a:r>
              <a:rPr lang="fr-FR" sz="3600" b="1" dirty="0" smtClean="0">
                <a:solidFill>
                  <a:srgbClr val="FF0000"/>
                </a:solidFill>
                <a:latin typeface="Arial Black" pitchFamily="34" charset="0"/>
                <a:cs typeface="Calibri"/>
              </a:rPr>
              <a:t>  </a:t>
            </a:r>
            <a:endParaRPr lang="fr-FR" sz="3600" b="1" dirty="0">
              <a:solidFill>
                <a:srgbClr val="FF0000"/>
              </a:solidFill>
              <a:latin typeface="Arial Black" pitchFamily="34" charset="0"/>
            </a:endParaRPr>
          </a:p>
        </p:txBody>
      </p:sp>
    </p:spTree>
  </p:cSld>
  <p:clrMapOvr>
    <a:masterClrMapping/>
  </p:clrMapOvr>
  <p:transition>
    <p:newsflash/>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215370" cy="6369072"/>
          </a:xfrm>
        </p:spPr>
        <p:txBody>
          <a:bodyPr>
            <a:normAutofit fontScale="90000"/>
          </a:bodyPr>
          <a:lstStyle/>
          <a:p>
            <a:pPr algn="ctr"/>
            <a:r>
              <a:rPr lang="fr-FR" sz="3600" b="1" u="sng" dirty="0" smtClean="0">
                <a:solidFill>
                  <a:srgbClr val="0070C0"/>
                </a:solidFill>
                <a:latin typeface="Arial Black" pitchFamily="34" charset="0"/>
              </a:rPr>
              <a:t>OBJECTIF N° 3:</a:t>
            </a:r>
            <a:br>
              <a:rPr lang="fr-FR" sz="3600" b="1" u="sng" dirty="0" smtClean="0">
                <a:solidFill>
                  <a:srgbClr val="0070C0"/>
                </a:solidFill>
                <a:latin typeface="Arial Black" pitchFamily="34" charset="0"/>
              </a:rPr>
            </a:br>
            <a:r>
              <a:rPr lang="fr-FR" b="1" u="sng" dirty="0">
                <a:solidFill>
                  <a:srgbClr val="FF0000"/>
                </a:solidFill>
              </a:rPr>
              <a:t/>
            </a:r>
            <a:br>
              <a:rPr lang="fr-FR" b="1" u="sng" dirty="0">
                <a:solidFill>
                  <a:srgbClr val="FF0000"/>
                </a:solidFill>
              </a:rPr>
            </a:br>
            <a:r>
              <a:rPr lang="fr-FR" b="1" u="sng" dirty="0" smtClean="0">
                <a:solidFill>
                  <a:srgbClr val="FF0000"/>
                </a:solidFill>
              </a:rPr>
              <a:t/>
            </a:r>
            <a:br>
              <a:rPr lang="fr-FR" b="1" u="sng" dirty="0" smtClean="0">
                <a:solidFill>
                  <a:srgbClr val="FF0000"/>
                </a:solidFill>
              </a:rPr>
            </a:br>
            <a:r>
              <a:rPr lang="fr-FR" sz="4000" b="1" dirty="0" smtClean="0">
                <a:solidFill>
                  <a:srgbClr val="FF0000"/>
                </a:solidFill>
                <a:latin typeface="Arial Black" pitchFamily="34" charset="0"/>
              </a:rPr>
              <a:t>les critères d’efficacité d’un médicament </a:t>
            </a:r>
            <a:r>
              <a:rPr lang="fr-FR" sz="4000" b="1" dirty="0" smtClean="0">
                <a:solidFill>
                  <a:schemeClr val="tx1"/>
                </a:solidFill>
                <a:latin typeface="Arial Black" pitchFamily="34" charset="0"/>
              </a:rPr>
              <a:t>peuvent être </a:t>
            </a:r>
            <a:r>
              <a:rPr lang="fr-FR" sz="4000" b="1" u="sng" dirty="0" smtClean="0">
                <a:solidFill>
                  <a:srgbClr val="0070C0"/>
                </a:solidFill>
                <a:latin typeface="Arial Black" pitchFamily="34" charset="0"/>
              </a:rPr>
              <a:t>subjectifs</a:t>
            </a:r>
            <a:r>
              <a:rPr lang="fr-FR" sz="4000" b="1" dirty="0" smtClean="0">
                <a:solidFill>
                  <a:schemeClr val="tx1"/>
                </a:solidFill>
                <a:latin typeface="Arial Black" pitchFamily="34" charset="0"/>
              </a:rPr>
              <a:t> (se sentir mieux), soit </a:t>
            </a:r>
            <a:r>
              <a:rPr lang="fr-FR" sz="4000" b="1" u="sng" dirty="0" smtClean="0">
                <a:solidFill>
                  <a:srgbClr val="0070C0"/>
                </a:solidFill>
                <a:latin typeface="Arial Black" pitchFamily="34" charset="0"/>
              </a:rPr>
              <a:t>objectifs</a:t>
            </a:r>
            <a:r>
              <a:rPr lang="fr-FR" sz="4000" b="1" dirty="0" smtClean="0">
                <a:solidFill>
                  <a:schemeClr val="tx1"/>
                </a:solidFill>
                <a:latin typeface="Arial Black" pitchFamily="34" charset="0"/>
              </a:rPr>
              <a:t> basés sur les signes biologiques et cliniques. </a:t>
            </a:r>
            <a:br>
              <a:rPr lang="fr-FR" sz="4000" b="1" dirty="0" smtClean="0">
                <a:solidFill>
                  <a:schemeClr val="tx1"/>
                </a:solidFill>
                <a:latin typeface="Arial Black" pitchFamily="34" charset="0"/>
              </a:rPr>
            </a:br>
            <a:r>
              <a:rPr lang="fr-FR" b="1" dirty="0" smtClean="0">
                <a:solidFill>
                  <a:srgbClr val="FF0000"/>
                </a:solidFill>
              </a:rPr>
              <a:t/>
            </a:r>
            <a:br>
              <a:rPr lang="fr-FR" b="1" dirty="0" smtClean="0">
                <a:solidFill>
                  <a:srgbClr val="FF0000"/>
                </a:solidFill>
              </a:rPr>
            </a:br>
            <a:r>
              <a:rPr lang="fr-FR" b="1" dirty="0" smtClean="0">
                <a:solidFill>
                  <a:srgbClr val="FF0000"/>
                </a:solidFill>
              </a:rPr>
              <a:t/>
            </a:r>
            <a:br>
              <a:rPr lang="fr-FR" b="1" dirty="0" smtClean="0">
                <a:solidFill>
                  <a:srgbClr val="FF0000"/>
                </a:solidFill>
              </a:rPr>
            </a:br>
            <a:r>
              <a:rPr lang="fr-FR" b="1" dirty="0" smtClean="0">
                <a:solidFill>
                  <a:srgbClr val="FF0000"/>
                </a:solidFill>
              </a:rPr>
              <a:t/>
            </a:r>
            <a:br>
              <a:rPr lang="fr-FR" b="1" dirty="0" smtClean="0">
                <a:solidFill>
                  <a:srgbClr val="FF0000"/>
                </a:solidFill>
              </a:rPr>
            </a:br>
            <a:r>
              <a:rPr lang="fr-FR" b="1" dirty="0" smtClean="0">
                <a:solidFill>
                  <a:srgbClr val="FF0000"/>
                </a:solidFill>
              </a:rPr>
              <a:t/>
            </a:r>
            <a:br>
              <a:rPr lang="fr-FR" b="1" dirty="0" smtClean="0">
                <a:solidFill>
                  <a:srgbClr val="FF0000"/>
                </a:solidFill>
              </a:rPr>
            </a:br>
            <a:r>
              <a:rPr lang="fr-FR" b="1" dirty="0" smtClean="0">
                <a:solidFill>
                  <a:srgbClr val="FF0000"/>
                </a:solidFill>
              </a:rPr>
              <a:t> </a:t>
            </a:r>
            <a:endParaRPr lang="fr-FR" b="1" dirty="0">
              <a:solidFill>
                <a:srgbClr val="FF0000"/>
              </a:solidFill>
            </a:endParaRPr>
          </a:p>
        </p:txBody>
      </p:sp>
    </p:spTree>
  </p:cSld>
  <p:clrMapOvr>
    <a:masterClrMapping/>
  </p:clrMapOvr>
  <p:transition>
    <p:newsflash/>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215370" cy="6226196"/>
          </a:xfrm>
        </p:spPr>
        <p:txBody>
          <a:bodyPr>
            <a:normAutofit/>
          </a:bodyPr>
          <a:lstStyle/>
          <a:p>
            <a:pPr algn="ctr"/>
            <a:r>
              <a:rPr lang="fr-FR" b="1" dirty="0" smtClean="0">
                <a:solidFill>
                  <a:srgbClr val="00B0F0"/>
                </a:solidFill>
                <a:latin typeface="Arial Black" pitchFamily="34" charset="0"/>
              </a:rPr>
              <a:t>☺</a:t>
            </a:r>
            <a:r>
              <a:rPr lang="fr-FR" b="1" i="1" dirty="0" smtClean="0">
                <a:solidFill>
                  <a:srgbClr val="FF0000"/>
                </a:solidFill>
                <a:latin typeface="Arial Black" pitchFamily="34" charset="0"/>
              </a:rPr>
              <a:t>les signes cliniques </a:t>
            </a:r>
            <a:r>
              <a:rPr lang="fr-FR" b="1" dirty="0" smtClean="0">
                <a:solidFill>
                  <a:schemeClr val="tx1"/>
                </a:solidFill>
                <a:latin typeface="Arial Black" pitchFamily="34" charset="0"/>
              </a:rPr>
              <a:t>:</a:t>
            </a:r>
            <a:r>
              <a:rPr lang="fr-FR" dirty="0" smtClean="0">
                <a:solidFill>
                  <a:schemeClr val="tx1"/>
                </a:solidFill>
                <a:latin typeface="Arial Black" pitchFamily="34" charset="0"/>
              </a:rPr>
              <a:t> </a:t>
            </a:r>
            <a:r>
              <a:rPr lang="fr-FR" b="1" dirty="0" smtClean="0">
                <a:solidFill>
                  <a:schemeClr val="tx1"/>
                </a:solidFill>
                <a:latin typeface="Arial Black" pitchFamily="34" charset="0"/>
              </a:rPr>
              <a:t>amélioration de l’état général, disparition des signes d’affection, normalisation de la pression artérielle…etc. </a:t>
            </a:r>
            <a:r>
              <a:rPr lang="fr-FR" dirty="0" smtClean="0">
                <a:latin typeface="Arial Black" pitchFamily="34" charset="0"/>
              </a:rPr>
              <a:t/>
            </a:r>
            <a:br>
              <a:rPr lang="fr-FR" dirty="0" smtClean="0">
                <a:latin typeface="Arial Black" pitchFamily="34" charset="0"/>
              </a:rPr>
            </a:br>
            <a:r>
              <a:rPr lang="fr-FR" dirty="0" smtClean="0">
                <a:latin typeface="Arial Black" pitchFamily="34" charset="0"/>
              </a:rPr>
              <a:t/>
            </a:r>
            <a:br>
              <a:rPr lang="fr-FR" dirty="0" smtClean="0">
                <a:latin typeface="Arial Black" pitchFamily="34" charset="0"/>
              </a:rPr>
            </a:br>
            <a:r>
              <a:rPr lang="fr-FR" dirty="0" smtClean="0">
                <a:latin typeface="Arial Black" pitchFamily="34" charset="0"/>
              </a:rPr>
              <a:t/>
            </a:r>
            <a:br>
              <a:rPr lang="fr-FR" dirty="0" smtClean="0">
                <a:latin typeface="Arial Black" pitchFamily="34" charset="0"/>
              </a:rPr>
            </a:br>
            <a:r>
              <a:rPr lang="fr-FR" b="1" dirty="0" smtClean="0">
                <a:solidFill>
                  <a:srgbClr val="00B0F0"/>
                </a:solidFill>
                <a:latin typeface="Arial Black" pitchFamily="34" charset="0"/>
              </a:rPr>
              <a:t>☺</a:t>
            </a:r>
            <a:r>
              <a:rPr lang="fr-FR" b="1" i="1" dirty="0" smtClean="0">
                <a:solidFill>
                  <a:srgbClr val="FF0000"/>
                </a:solidFill>
                <a:latin typeface="Arial Black" pitchFamily="34" charset="0"/>
              </a:rPr>
              <a:t>les signes biologiques </a:t>
            </a:r>
            <a:r>
              <a:rPr lang="fr-FR" b="1" dirty="0" smtClean="0">
                <a:solidFill>
                  <a:schemeClr val="tx1"/>
                </a:solidFill>
                <a:latin typeface="Arial Black" pitchFamily="34" charset="0"/>
              </a:rPr>
              <a:t>:</a:t>
            </a:r>
            <a:r>
              <a:rPr lang="fr-FR" b="1" dirty="0" smtClean="0">
                <a:solidFill>
                  <a:srgbClr val="00B0F0"/>
                </a:solidFill>
                <a:latin typeface="Arial Black" pitchFamily="34" charset="0"/>
              </a:rPr>
              <a:t> </a:t>
            </a:r>
            <a:r>
              <a:rPr lang="fr-FR" b="1" dirty="0" smtClean="0">
                <a:solidFill>
                  <a:schemeClr val="tx1"/>
                </a:solidFill>
                <a:latin typeface="Arial Black" pitchFamily="34" charset="0"/>
              </a:rPr>
              <a:t>avec comme exemple, la diminution du taux du glucose dans le sang (glycémie) lors de la prise d’</a:t>
            </a:r>
            <a:r>
              <a:rPr lang="fr-FR" b="1" dirty="0" err="1" smtClean="0">
                <a:solidFill>
                  <a:schemeClr val="tx1"/>
                </a:solidFill>
                <a:latin typeface="Arial Black" pitchFamily="34" charset="0"/>
              </a:rPr>
              <a:t>hypoglicémiants</a:t>
            </a:r>
            <a:r>
              <a:rPr lang="fr-FR" b="1" dirty="0" smtClean="0">
                <a:solidFill>
                  <a:schemeClr val="tx1"/>
                </a:solidFill>
                <a:latin typeface="Arial Black" pitchFamily="34" charset="0"/>
              </a:rPr>
              <a:t>.</a:t>
            </a:r>
            <a:br>
              <a:rPr lang="fr-FR" b="1" dirty="0" smtClean="0">
                <a:solidFill>
                  <a:schemeClr val="tx1"/>
                </a:solidFill>
                <a:latin typeface="Arial Black" pitchFamily="34" charset="0"/>
              </a:rPr>
            </a:br>
            <a:r>
              <a:rPr lang="fr-FR" b="1" dirty="0" smtClean="0">
                <a:solidFill>
                  <a:schemeClr val="tx1"/>
                </a:solidFill>
              </a:rPr>
              <a:t/>
            </a:r>
            <a:br>
              <a:rPr lang="fr-FR" b="1" dirty="0" smtClean="0">
                <a:solidFill>
                  <a:schemeClr val="tx1"/>
                </a:solidFill>
              </a:rPr>
            </a:br>
            <a:endParaRPr lang="fr-FR" b="1" dirty="0">
              <a:solidFill>
                <a:schemeClr val="tx1"/>
              </a:solidFill>
            </a:endParaRPr>
          </a:p>
        </p:txBody>
      </p:sp>
    </p:spTree>
  </p:cSld>
  <p:clrMapOvr>
    <a:masterClrMapping/>
  </p:clrMapOvr>
  <p:transition>
    <p:newsflash/>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215370" cy="6226196"/>
          </a:xfrm>
        </p:spPr>
        <p:txBody>
          <a:bodyPr>
            <a:normAutofit fontScale="90000"/>
          </a:bodyPr>
          <a:lstStyle/>
          <a:p>
            <a:r>
              <a:rPr lang="fr-FR" b="1" dirty="0" smtClean="0">
                <a:solidFill>
                  <a:srgbClr val="0070C0"/>
                </a:solidFill>
                <a:latin typeface="Arial Black" pitchFamily="34" charset="0"/>
              </a:rPr>
              <a:t>     </a:t>
            </a:r>
            <a:r>
              <a:rPr lang="fr-FR" b="1" u="sng" dirty="0" smtClean="0">
                <a:solidFill>
                  <a:srgbClr val="0070C0"/>
                </a:solidFill>
                <a:latin typeface="Arial Black" pitchFamily="34" charset="0"/>
              </a:rPr>
              <a:t>LE MÉDICAMENT EST CONSIDÉRÉ </a:t>
            </a:r>
            <a:br>
              <a:rPr lang="fr-FR" b="1" u="sng" dirty="0" smtClean="0">
                <a:solidFill>
                  <a:srgbClr val="0070C0"/>
                </a:solidFill>
                <a:latin typeface="Arial Black" pitchFamily="34" charset="0"/>
              </a:rPr>
            </a:br>
            <a:r>
              <a:rPr lang="fr-FR" b="1" dirty="0">
                <a:solidFill>
                  <a:srgbClr val="0070C0"/>
                </a:solidFill>
                <a:latin typeface="Arial Black" pitchFamily="34" charset="0"/>
              </a:rPr>
              <a:t> </a:t>
            </a:r>
            <a:r>
              <a:rPr lang="fr-FR" b="1" dirty="0" smtClean="0">
                <a:solidFill>
                  <a:srgbClr val="0070C0"/>
                </a:solidFill>
                <a:latin typeface="Arial Black" pitchFamily="34" charset="0"/>
              </a:rPr>
              <a:t>           </a:t>
            </a:r>
            <a:r>
              <a:rPr lang="fr-FR" b="1" u="sng" dirty="0" smtClean="0">
                <a:solidFill>
                  <a:srgbClr val="0070C0"/>
                </a:solidFill>
                <a:latin typeface="Arial Black" pitchFamily="34" charset="0"/>
              </a:rPr>
              <a:t>INNÉFICACE LORSQUE:</a:t>
            </a:r>
            <a:br>
              <a:rPr lang="fr-FR" b="1" u="sng" dirty="0" smtClean="0">
                <a:solidFill>
                  <a:srgbClr val="0070C0"/>
                </a:solidFill>
                <a:latin typeface="Arial Black" pitchFamily="34" charset="0"/>
              </a:rPr>
            </a:br>
            <a:r>
              <a:rPr lang="fr-FR" b="1" u="sng" dirty="0" smtClean="0">
                <a:solidFill>
                  <a:srgbClr val="FF0000"/>
                </a:solidFill>
                <a:latin typeface="Arial Black" pitchFamily="34" charset="0"/>
              </a:rPr>
              <a:t/>
            </a:r>
            <a:br>
              <a:rPr lang="fr-FR" b="1" u="sng" dirty="0" smtClean="0">
                <a:solidFill>
                  <a:srgbClr val="FF0000"/>
                </a:solidFill>
                <a:latin typeface="Arial Black" pitchFamily="34" charset="0"/>
              </a:rPr>
            </a:br>
            <a:r>
              <a:rPr lang="fr-FR" b="1" dirty="0" smtClean="0">
                <a:solidFill>
                  <a:srgbClr val="FF0000"/>
                </a:solidFill>
                <a:latin typeface="Arial Black" pitchFamily="34" charset="0"/>
                <a:cs typeface="Calibri"/>
              </a:rPr>
              <a:t>❶ </a:t>
            </a:r>
            <a:r>
              <a:rPr lang="fr-FR" b="1" dirty="0" smtClean="0">
                <a:solidFill>
                  <a:schemeClr val="tx1"/>
                </a:solidFill>
                <a:latin typeface="Arial Black" pitchFamily="34" charset="0"/>
                <a:cs typeface="Calibri"/>
              </a:rPr>
              <a:t>Le malade ne suit pas convenablement son traitement. </a:t>
            </a:r>
            <a:br>
              <a:rPr lang="fr-FR" b="1" dirty="0" smtClean="0">
                <a:solidFill>
                  <a:schemeClr val="tx1"/>
                </a:solidFill>
                <a:latin typeface="Arial Black" pitchFamily="34" charset="0"/>
                <a:cs typeface="Calibri"/>
              </a:rPr>
            </a:br>
            <a:r>
              <a:rPr lang="fr-FR" b="1" dirty="0">
                <a:solidFill>
                  <a:srgbClr val="FF0000"/>
                </a:solidFill>
                <a:latin typeface="Arial Black" pitchFamily="34" charset="0"/>
                <a:cs typeface="Calibri"/>
              </a:rPr>
              <a:t/>
            </a:r>
            <a:br>
              <a:rPr lang="fr-FR" b="1" dirty="0">
                <a:solidFill>
                  <a:srgbClr val="FF0000"/>
                </a:solidFill>
                <a:latin typeface="Arial Black" pitchFamily="34" charset="0"/>
                <a:cs typeface="Calibri"/>
              </a:rPr>
            </a:br>
            <a:r>
              <a:rPr lang="fr-FR" b="1" dirty="0" smtClean="0">
                <a:solidFill>
                  <a:srgbClr val="FF0000"/>
                </a:solidFill>
                <a:latin typeface="Arial Black" pitchFamily="34" charset="0"/>
                <a:cs typeface="Calibri"/>
              </a:rPr>
              <a:t>❷ </a:t>
            </a:r>
            <a:r>
              <a:rPr lang="fr-FR" b="1" dirty="0" smtClean="0">
                <a:solidFill>
                  <a:schemeClr val="tx1"/>
                </a:solidFill>
                <a:latin typeface="Arial Black" pitchFamily="34" charset="0"/>
                <a:cs typeface="Calibri"/>
              </a:rPr>
              <a:t>Une mauvaise adaptation du traitement: utilisation d’un antibiotique inefficace contre un germe résistant. </a:t>
            </a:r>
            <a:br>
              <a:rPr lang="fr-FR" b="1" dirty="0" smtClean="0">
                <a:solidFill>
                  <a:schemeClr val="tx1"/>
                </a:solidFill>
                <a:latin typeface="Arial Black" pitchFamily="34" charset="0"/>
                <a:cs typeface="Calibri"/>
              </a:rPr>
            </a:br>
            <a:r>
              <a:rPr lang="fr-FR" b="1" dirty="0" smtClean="0">
                <a:solidFill>
                  <a:schemeClr val="tx1"/>
                </a:solidFill>
                <a:latin typeface="Arial Black" pitchFamily="34" charset="0"/>
                <a:cs typeface="Calibri"/>
              </a:rPr>
              <a:t/>
            </a:r>
            <a:br>
              <a:rPr lang="fr-FR" b="1" dirty="0" smtClean="0">
                <a:solidFill>
                  <a:schemeClr val="tx1"/>
                </a:solidFill>
                <a:latin typeface="Arial Black" pitchFamily="34" charset="0"/>
                <a:cs typeface="Calibri"/>
              </a:rPr>
            </a:br>
            <a:r>
              <a:rPr lang="fr-FR" b="1" dirty="0" smtClean="0">
                <a:solidFill>
                  <a:srgbClr val="FF0000"/>
                </a:solidFill>
                <a:latin typeface="Arial Black" pitchFamily="34" charset="0"/>
                <a:cs typeface="Calibri"/>
              </a:rPr>
              <a:t>❸ </a:t>
            </a:r>
            <a:r>
              <a:rPr lang="fr-FR" b="1" dirty="0" smtClean="0">
                <a:solidFill>
                  <a:schemeClr val="tx1"/>
                </a:solidFill>
                <a:latin typeface="Arial Black" pitchFamily="34" charset="0"/>
                <a:cs typeface="Calibri"/>
              </a:rPr>
              <a:t>Utilisation d’un autre médicament en même temps, pouvant neutraliser  le premier par l’effet d’interaction. </a:t>
            </a:r>
            <a:r>
              <a:rPr lang="fr-FR" b="1" u="sng" dirty="0" smtClean="0">
                <a:solidFill>
                  <a:schemeClr val="tx1"/>
                </a:solidFill>
                <a:latin typeface="Arial Black" pitchFamily="34" charset="0"/>
              </a:rPr>
              <a:t/>
            </a:r>
            <a:br>
              <a:rPr lang="fr-FR" b="1" u="sng" dirty="0" smtClean="0">
                <a:solidFill>
                  <a:schemeClr val="tx1"/>
                </a:solidFill>
                <a:latin typeface="Arial Black" pitchFamily="34" charset="0"/>
              </a:rPr>
            </a:br>
            <a:endParaRPr lang="fr-FR" dirty="0"/>
          </a:p>
        </p:txBody>
      </p:sp>
    </p:spTree>
  </p:cSld>
  <p:clrMapOvr>
    <a:masterClrMapping/>
  </p:clrMapOvr>
  <p:transition>
    <p:newsflash/>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268760"/>
            <a:ext cx="8716576" cy="1728192"/>
          </a:xfrm>
        </p:spPr>
        <p:style>
          <a:lnRef idx="3">
            <a:schemeClr val="lt1"/>
          </a:lnRef>
          <a:fillRef idx="1">
            <a:schemeClr val="accent3"/>
          </a:fillRef>
          <a:effectRef idx="1">
            <a:schemeClr val="accent3"/>
          </a:effectRef>
          <a:fontRef idx="minor">
            <a:schemeClr val="lt1"/>
          </a:fontRef>
        </p:style>
        <p:txBody>
          <a:bodyPr>
            <a:normAutofit fontScale="90000"/>
          </a:bodyPr>
          <a:lstStyle/>
          <a:p>
            <a:pPr algn="ctr"/>
            <a:r>
              <a:rPr lang="fr-FR" sz="6600" b="1" dirty="0" smtClean="0">
                <a:solidFill>
                  <a:srgbClr val="FF0000"/>
                </a:solidFill>
              </a:rPr>
              <a:t> </a:t>
            </a:r>
            <a:r>
              <a:rPr lang="fr-FR" sz="4400" b="1" dirty="0" smtClean="0">
                <a:solidFill>
                  <a:schemeClr val="bg1"/>
                </a:solidFill>
                <a:latin typeface="Arial Black" pitchFamily="34" charset="0"/>
              </a:rPr>
              <a:t>XI- GÉNÉRALITÉS SUR</a:t>
            </a:r>
            <a:br>
              <a:rPr lang="fr-FR" sz="4400" b="1" dirty="0" smtClean="0">
                <a:solidFill>
                  <a:schemeClr val="bg1"/>
                </a:solidFill>
                <a:latin typeface="Arial Black" pitchFamily="34" charset="0"/>
              </a:rPr>
            </a:br>
            <a:r>
              <a:rPr lang="fr-FR" sz="4400" b="1" dirty="0" smtClean="0">
                <a:solidFill>
                  <a:schemeClr val="bg1"/>
                </a:solidFill>
                <a:latin typeface="Arial Black" pitchFamily="34" charset="0"/>
              </a:rPr>
              <a:t> LES PSYCHOTROPES :</a:t>
            </a:r>
            <a:endParaRPr lang="fr-FR" sz="4400" b="1" dirty="0">
              <a:solidFill>
                <a:schemeClr val="bg1"/>
              </a:solidFill>
              <a:latin typeface="Arial Black" pitchFamily="34" charset="0"/>
            </a:endParaRPr>
          </a:p>
        </p:txBody>
      </p:sp>
      <p:pic>
        <p:nvPicPr>
          <p:cNvPr id="1026" name="Picture 2" descr="C:\Users\hp\Desktop\médicaments-300x216.jpg"/>
          <p:cNvPicPr>
            <a:picLocks noChangeAspect="1" noChangeArrowheads="1"/>
          </p:cNvPicPr>
          <p:nvPr/>
        </p:nvPicPr>
        <p:blipFill>
          <a:blip r:embed="rId2"/>
          <a:srcRect/>
          <a:stretch>
            <a:fillRect/>
          </a:stretch>
        </p:blipFill>
        <p:spPr bwMode="auto">
          <a:xfrm>
            <a:off x="1385126" y="3068960"/>
            <a:ext cx="6570013" cy="3496669"/>
          </a:xfrm>
          <a:prstGeom prst="rect">
            <a:avLst/>
          </a:prstGeom>
          <a:noFill/>
        </p:spPr>
      </p:pic>
    </p:spTree>
  </p:cSld>
  <p:clrMapOvr>
    <a:masterClrMapping/>
  </p:clrMapOvr>
  <p:transition>
    <p:newsflash/>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2384165604"/>
              </p:ext>
            </p:extLst>
          </p:nvPr>
        </p:nvGraphicFramePr>
        <p:xfrm>
          <a:off x="179512" y="188640"/>
          <a:ext cx="8568952" cy="6480720"/>
        </p:xfrm>
        <a:graphic>
          <a:graphicData uri="http://schemas.openxmlformats.org/drawingml/2006/table">
            <a:tbl>
              <a:tblPr firstRow="1" bandRow="1">
                <a:tableStyleId>{5C22544A-7EE6-4342-B048-85BDC9FD1C3A}</a:tableStyleId>
              </a:tblPr>
              <a:tblGrid>
                <a:gridCol w="4896544"/>
                <a:gridCol w="3672408"/>
              </a:tblGrid>
              <a:tr h="1208875">
                <a:tc gridSpan="2">
                  <a:txBody>
                    <a:bodyPr/>
                    <a:lstStyle/>
                    <a:p>
                      <a:pPr algn="ctr"/>
                      <a:r>
                        <a:rPr lang="fr-FR" dirty="0" smtClean="0"/>
                        <a:t> </a:t>
                      </a:r>
                      <a:r>
                        <a:rPr lang="fr-FR" sz="3600" dirty="0" smtClean="0">
                          <a:solidFill>
                            <a:srgbClr val="002060"/>
                          </a:solidFill>
                          <a:latin typeface="Arial Black" pitchFamily="34" charset="0"/>
                        </a:rPr>
                        <a:t>LES PSYCHOTROPES</a:t>
                      </a:r>
                      <a:endParaRPr lang="fr-FR" sz="3600" dirty="0">
                        <a:solidFill>
                          <a:srgbClr val="002060"/>
                        </a:solidFill>
                        <a:latin typeface="Arial Black" pitchFamily="34" charset="0"/>
                      </a:endParaRPr>
                    </a:p>
                  </a:txBody>
                  <a:tcPr/>
                </a:tc>
                <a:tc hMerge="1">
                  <a:txBody>
                    <a:bodyPr/>
                    <a:lstStyle/>
                    <a:p>
                      <a:endParaRPr lang="fr-FR"/>
                    </a:p>
                  </a:txBody>
                  <a:tcPr/>
                </a:tc>
              </a:tr>
              <a:tr h="1413740">
                <a:tc>
                  <a:txBody>
                    <a:bodyPr/>
                    <a:lstStyle/>
                    <a:p>
                      <a:pPr algn="l"/>
                      <a:endParaRPr lang="fr-FR" sz="2000" b="1" dirty="0" smtClean="0">
                        <a:latin typeface="Arial Black" pitchFamily="34" charset="0"/>
                      </a:endParaRPr>
                    </a:p>
                    <a:p>
                      <a:pPr algn="l"/>
                      <a:r>
                        <a:rPr lang="fr-FR" sz="2000" b="1" dirty="0" smtClean="0">
                          <a:latin typeface="Arial Black" pitchFamily="34" charset="0"/>
                        </a:rPr>
                        <a:t>I- LES PSYCHOLEPTIQUES </a:t>
                      </a:r>
                      <a:endParaRPr lang="fr-FR" sz="2000" b="1" dirty="0">
                        <a:latin typeface="Arial Black" pitchFamily="34" charset="0"/>
                      </a:endParaRPr>
                    </a:p>
                  </a:txBody>
                  <a:tcPr/>
                </a:tc>
                <a:tc>
                  <a:txBody>
                    <a:bodyPr/>
                    <a:lstStyle/>
                    <a:p>
                      <a:pPr algn="l"/>
                      <a:r>
                        <a:rPr lang="fr-FR" sz="1600" b="1" dirty="0" smtClean="0">
                          <a:latin typeface="Arial Black" pitchFamily="34" charset="0"/>
                        </a:rPr>
                        <a:t>1- LES HYPNOTIUES</a:t>
                      </a:r>
                      <a:endParaRPr lang="fr-FR" sz="1600" b="1" dirty="0">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600" b="1" dirty="0" smtClean="0">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latin typeface="Arial Black" pitchFamily="34" charset="0"/>
                        </a:rPr>
                        <a:t>2- LES NEUROLEPTIUES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600" b="1" dirty="0" smtClean="0">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latin typeface="Arial Black" pitchFamily="34" charset="0"/>
                        </a:rPr>
                        <a:t>3- LES TRANQUILLISANTS</a:t>
                      </a:r>
                    </a:p>
                  </a:txBody>
                  <a:tcPr/>
                </a:tc>
              </a:tr>
              <a:tr h="1676762">
                <a:tc>
                  <a:txBody>
                    <a:bodyPr/>
                    <a:lstStyle/>
                    <a:p>
                      <a:pPr algn="l"/>
                      <a:r>
                        <a:rPr lang="fr-FR" sz="2000" b="1" baseline="0" dirty="0" smtClean="0">
                          <a:latin typeface="Arial Black" pitchFamily="34" charset="0"/>
                        </a:rPr>
                        <a:t> </a:t>
                      </a:r>
                    </a:p>
                    <a:p>
                      <a:pPr algn="l"/>
                      <a:r>
                        <a:rPr lang="fr-FR" sz="2000" b="1" dirty="0" smtClean="0">
                          <a:latin typeface="Arial Black" pitchFamily="34" charset="0"/>
                        </a:rPr>
                        <a:t>II- LES PSYCHOANALEPTIQUES</a:t>
                      </a:r>
                      <a:endParaRPr lang="fr-FR" sz="2000" b="1" dirty="0">
                        <a:latin typeface="Arial Black" pitchFamily="34" charset="0"/>
                      </a:endParaRPr>
                    </a:p>
                  </a:txBody>
                  <a:tcPr>
                    <a:lnB w="12700" cap="flat" cmpd="sng" algn="ctr">
                      <a:solidFill>
                        <a:schemeClr val="tx1"/>
                      </a:solidFill>
                      <a:prstDash val="solid"/>
                      <a:round/>
                      <a:headEnd type="none" w="med" len="med"/>
                      <a:tailEnd type="none" w="med" len="med"/>
                    </a:lnB>
                  </a:tcPr>
                </a:tc>
                <a:tc>
                  <a:txBody>
                    <a:bodyPr/>
                    <a:lstStyle/>
                    <a:p>
                      <a:pPr algn="l"/>
                      <a:r>
                        <a:rPr lang="fr-FR" sz="1600" dirty="0" smtClean="0">
                          <a:latin typeface="Arial Black" pitchFamily="34" charset="0"/>
                        </a:rPr>
                        <a:t>1- LES   </a:t>
                      </a:r>
                    </a:p>
                    <a:p>
                      <a:pPr algn="l"/>
                      <a:r>
                        <a:rPr lang="fr-FR" sz="1600" dirty="0" smtClean="0">
                          <a:latin typeface="Arial Black" pitchFamily="34" charset="0"/>
                        </a:rPr>
                        <a:t>    THYMOANALEPTIQUES</a:t>
                      </a:r>
                    </a:p>
                    <a:p>
                      <a:pPr algn="l"/>
                      <a:endParaRPr lang="fr-FR" sz="1600" dirty="0" smtClean="0">
                        <a:latin typeface="Arial Black" pitchFamily="34" charset="0"/>
                      </a:endParaRPr>
                    </a:p>
                    <a:p>
                      <a:pPr algn="l"/>
                      <a:r>
                        <a:rPr lang="fr-FR" sz="1600" dirty="0" smtClean="0">
                          <a:latin typeface="Arial Black" pitchFamily="34" charset="0"/>
                        </a:rPr>
                        <a:t>2- LES PSYCHOTONIQUES</a:t>
                      </a:r>
                    </a:p>
                    <a:p>
                      <a:pPr algn="l"/>
                      <a:endParaRPr lang="fr-FR" sz="1600" dirty="0" smtClean="0">
                        <a:latin typeface="Arial Black" pitchFamily="34" charset="0"/>
                      </a:endParaRPr>
                    </a:p>
                    <a:p>
                      <a:pPr algn="l"/>
                      <a:r>
                        <a:rPr lang="fr-FR" sz="1600" dirty="0" smtClean="0">
                          <a:latin typeface="Arial Black" pitchFamily="34" charset="0"/>
                        </a:rPr>
                        <a:t>3-</a:t>
                      </a:r>
                      <a:r>
                        <a:rPr lang="fr-FR" sz="1600" baseline="0" dirty="0" smtClean="0">
                          <a:latin typeface="Arial Black" pitchFamily="34" charset="0"/>
                        </a:rPr>
                        <a:t> LES NOOANALEPTIUES</a:t>
                      </a:r>
                      <a:endParaRPr lang="fr-FR" sz="1600" dirty="0">
                        <a:latin typeface="Arial Black" pitchFamily="34" charset="0"/>
                      </a:endParaRPr>
                    </a:p>
                  </a:txBody>
                  <a:tcPr>
                    <a:lnB w="12700" cap="flat" cmpd="sng" algn="ctr">
                      <a:solidFill>
                        <a:schemeClr val="tx1"/>
                      </a:solidFill>
                      <a:prstDash val="solid"/>
                      <a:round/>
                      <a:headEnd type="none" w="med" len="med"/>
                      <a:tailEnd type="none" w="med" len="med"/>
                    </a:lnB>
                  </a:tcPr>
                </a:tc>
              </a:tr>
              <a:tr h="2181343">
                <a:tc>
                  <a:txBody>
                    <a:bodyPr/>
                    <a:lstStyle/>
                    <a:p>
                      <a:pPr algn="l"/>
                      <a:endParaRPr lang="fr-FR" sz="2000" dirty="0" smtClean="0">
                        <a:latin typeface="Arial Black" pitchFamily="34" charset="0"/>
                      </a:endParaRPr>
                    </a:p>
                    <a:p>
                      <a:pPr algn="l"/>
                      <a:r>
                        <a:rPr lang="fr-FR" sz="2000" dirty="0" smtClean="0">
                          <a:latin typeface="Arial Black" pitchFamily="34" charset="0"/>
                        </a:rPr>
                        <a:t>III- LES PSYCHODYSLEPTIQUES</a:t>
                      </a:r>
                      <a:endParaRPr lang="fr-FR" sz="2000" dirty="0">
                        <a:latin typeface="Arial Black" pitchFamily="34" charset="0"/>
                      </a:endParaRPr>
                    </a:p>
                  </a:txBody>
                  <a:tcPr>
                    <a:lnT w="12700" cap="flat" cmpd="sng" algn="ctr">
                      <a:solidFill>
                        <a:schemeClr val="tx1"/>
                      </a:solidFill>
                      <a:prstDash val="solid"/>
                      <a:round/>
                      <a:headEnd type="none" w="med" len="med"/>
                      <a:tailEnd type="none" w="med" len="med"/>
                    </a:lnT>
                  </a:tcPr>
                </a:tc>
                <a:tc>
                  <a:txBody>
                    <a:bodyPr/>
                    <a:lstStyle/>
                    <a:p>
                      <a:pPr algn="l"/>
                      <a:r>
                        <a:rPr lang="fr-FR" sz="1600" dirty="0" smtClean="0">
                          <a:latin typeface="Arial Black" pitchFamily="34" charset="0"/>
                        </a:rPr>
                        <a:t>1- LES HALLUCINOGÈNES </a:t>
                      </a:r>
                    </a:p>
                    <a:p>
                      <a:pPr algn="l"/>
                      <a:endParaRPr lang="fr-FR" sz="1600" dirty="0" smtClean="0">
                        <a:latin typeface="Arial Black" pitchFamily="34" charset="0"/>
                      </a:endParaRPr>
                    </a:p>
                    <a:p>
                      <a:pPr algn="l"/>
                      <a:r>
                        <a:rPr lang="fr-FR" sz="1600" dirty="0" smtClean="0">
                          <a:latin typeface="Arial Black" pitchFamily="34" charset="0"/>
                        </a:rPr>
                        <a:t>2- LES SUBSTANCES</a:t>
                      </a:r>
                      <a:r>
                        <a:rPr lang="fr-FR" sz="1600" baseline="0" dirty="0" smtClean="0">
                          <a:latin typeface="Arial Black" pitchFamily="34" charset="0"/>
                        </a:rPr>
                        <a:t> </a:t>
                      </a:r>
                    </a:p>
                    <a:p>
                      <a:pPr algn="l"/>
                      <a:r>
                        <a:rPr lang="fr-FR" sz="1600" baseline="0" dirty="0" smtClean="0">
                          <a:latin typeface="Arial Black" pitchFamily="34" charset="0"/>
                        </a:rPr>
                        <a:t>    </a:t>
                      </a:r>
                      <a:r>
                        <a:rPr lang="fr-FR" sz="1600" dirty="0" smtClean="0">
                          <a:latin typeface="Arial Black" pitchFamily="34" charset="0"/>
                        </a:rPr>
                        <a:t>ÉNIVRANTES</a:t>
                      </a:r>
                    </a:p>
                    <a:p>
                      <a:pPr algn="l"/>
                      <a:endParaRPr lang="fr-FR" sz="1600" dirty="0" smtClean="0">
                        <a:latin typeface="Arial Black" pitchFamily="34" charset="0"/>
                      </a:endParaRPr>
                    </a:p>
                    <a:p>
                      <a:pPr algn="l"/>
                      <a:r>
                        <a:rPr lang="fr-FR" sz="1600" dirty="0" smtClean="0">
                          <a:latin typeface="Arial Black" pitchFamily="34" charset="0"/>
                        </a:rPr>
                        <a:t>3- LES STUPÉFIANTS </a:t>
                      </a:r>
                    </a:p>
                  </a:txBody>
                  <a:tcPr>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1277772412"/>
      </p:ext>
    </p:extLst>
  </p:cSld>
  <p:clrMapOvr>
    <a:masterClrMapping/>
  </p:clrMapOvr>
  <p:transition>
    <p:newsflash/>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85728"/>
            <a:ext cx="8358246" cy="5857916"/>
          </a:xfrm>
        </p:spPr>
        <p:txBody>
          <a:bodyPr>
            <a:normAutofit fontScale="90000"/>
          </a:bodyPr>
          <a:lstStyle/>
          <a:p>
            <a:pPr algn="ctr"/>
            <a:r>
              <a:rPr lang="fr-FR" sz="3600" b="1" dirty="0" smtClean="0">
                <a:solidFill>
                  <a:schemeClr val="tx1"/>
                </a:solidFill>
                <a:latin typeface="Arial Black" pitchFamily="34" charset="0"/>
              </a:rPr>
              <a:t>La meilleure classification clinique des </a:t>
            </a:r>
            <a:r>
              <a:rPr lang="fr-FR" sz="3600" b="1" dirty="0" smtClean="0">
                <a:solidFill>
                  <a:srgbClr val="FF0000"/>
                </a:solidFill>
                <a:latin typeface="Arial Black" pitchFamily="34" charset="0"/>
              </a:rPr>
              <a:t>psychotropes</a:t>
            </a:r>
            <a:r>
              <a:rPr lang="fr-FR" sz="3600" b="1" dirty="0" smtClean="0">
                <a:solidFill>
                  <a:schemeClr val="tx1"/>
                </a:solidFill>
                <a:latin typeface="Arial Black" pitchFamily="34" charset="0"/>
              </a:rPr>
              <a:t> a été proposée par J.DELAY &amp; P.DENIKER :</a:t>
            </a:r>
            <a:r>
              <a:rPr lang="fr-FR" sz="4000" b="1" dirty="0" smtClean="0">
                <a:solidFill>
                  <a:schemeClr val="tx1"/>
                </a:solidFill>
                <a:latin typeface="Arial Black" pitchFamily="34" charset="0"/>
              </a:rPr>
              <a:t/>
            </a:r>
            <a:br>
              <a:rPr lang="fr-FR" sz="4000" b="1" dirty="0" smtClean="0">
                <a:solidFill>
                  <a:schemeClr val="tx1"/>
                </a:solidFill>
                <a:latin typeface="Arial Black" pitchFamily="34" charset="0"/>
              </a:rPr>
            </a:br>
            <a:r>
              <a:rPr lang="fr-FR" sz="4000" dirty="0" smtClean="0">
                <a:solidFill>
                  <a:schemeClr val="tx1"/>
                </a:solidFill>
              </a:rPr>
              <a:t/>
            </a:r>
            <a:br>
              <a:rPr lang="fr-FR" sz="4000" dirty="0" smtClean="0">
                <a:solidFill>
                  <a:schemeClr val="tx1"/>
                </a:solidFill>
              </a:rPr>
            </a:br>
            <a:r>
              <a:rPr lang="fr-FR" sz="4000" dirty="0" smtClean="0">
                <a:solidFill>
                  <a:schemeClr val="tx1"/>
                </a:solidFill>
              </a:rPr>
              <a:t> </a:t>
            </a:r>
            <a:r>
              <a:rPr lang="fr-FR" sz="4000" dirty="0" smtClean="0">
                <a:solidFill>
                  <a:schemeClr val="tx1"/>
                </a:solidFill>
                <a:latin typeface="Calibri"/>
                <a:cs typeface="Calibri"/>
              </a:rPr>
              <a:t>❶ </a:t>
            </a:r>
            <a:r>
              <a:rPr lang="fr-FR" sz="4000" b="1" dirty="0" smtClean="0">
                <a:solidFill>
                  <a:srgbClr val="FF0000"/>
                </a:solidFill>
                <a:latin typeface="Arial Black" pitchFamily="34" charset="0"/>
                <a:cs typeface="Calibri"/>
              </a:rPr>
              <a:t>LES PSYCHOLEPTIQUES</a:t>
            </a:r>
            <a:r>
              <a:rPr lang="fr-FR" sz="4000" b="1" dirty="0" smtClean="0">
                <a:solidFill>
                  <a:schemeClr val="tx1"/>
                </a:solidFill>
                <a:latin typeface="Arial Black" pitchFamily="34" charset="0"/>
                <a:cs typeface="Calibri"/>
              </a:rPr>
              <a:t>                     </a:t>
            </a:r>
            <a:r>
              <a:rPr lang="fr-FR" sz="4000" dirty="0" smtClean="0">
                <a:solidFill>
                  <a:schemeClr val="tx1"/>
                </a:solidFill>
                <a:latin typeface="Calibri"/>
                <a:cs typeface="Calibri"/>
              </a:rPr>
              <a:t>(diminuent l’activité mentale).</a:t>
            </a:r>
            <a:br>
              <a:rPr lang="fr-FR" sz="4000" dirty="0" smtClean="0">
                <a:solidFill>
                  <a:schemeClr val="tx1"/>
                </a:solidFill>
                <a:latin typeface="Calibri"/>
                <a:cs typeface="Calibri"/>
              </a:rPr>
            </a:br>
            <a:r>
              <a:rPr lang="fr-FR" sz="4000" dirty="0" smtClean="0">
                <a:solidFill>
                  <a:schemeClr val="tx1"/>
                </a:solidFill>
                <a:latin typeface="Calibri"/>
                <a:cs typeface="Calibri"/>
              </a:rPr>
              <a:t> ❷ </a:t>
            </a:r>
            <a:r>
              <a:rPr lang="fr-FR" sz="4000" dirty="0" smtClean="0">
                <a:solidFill>
                  <a:srgbClr val="00B0F0"/>
                </a:solidFill>
                <a:latin typeface="Arial Black" pitchFamily="34" charset="0"/>
                <a:cs typeface="Calibri"/>
              </a:rPr>
              <a:t>LES PSYCHOANALEPTIQUES             </a:t>
            </a:r>
            <a:r>
              <a:rPr lang="fr-FR" sz="4000" dirty="0" smtClean="0">
                <a:solidFill>
                  <a:schemeClr val="tx1"/>
                </a:solidFill>
                <a:latin typeface="Calibri"/>
                <a:cs typeface="Calibri"/>
              </a:rPr>
              <a:t>(Stimulent l’activité mentale).</a:t>
            </a:r>
            <a:br>
              <a:rPr lang="fr-FR" sz="4000" dirty="0" smtClean="0">
                <a:solidFill>
                  <a:schemeClr val="tx1"/>
                </a:solidFill>
                <a:latin typeface="Calibri"/>
                <a:cs typeface="Calibri"/>
              </a:rPr>
            </a:br>
            <a:r>
              <a:rPr lang="fr-FR" sz="4000" dirty="0" smtClean="0">
                <a:solidFill>
                  <a:schemeClr val="tx1"/>
                </a:solidFill>
                <a:latin typeface="Calibri"/>
                <a:cs typeface="Calibri"/>
              </a:rPr>
              <a:t> ❸ </a:t>
            </a:r>
            <a:r>
              <a:rPr lang="fr-FR" sz="4000" dirty="0" smtClean="0">
                <a:solidFill>
                  <a:srgbClr val="00B050"/>
                </a:solidFill>
                <a:latin typeface="Arial Black" pitchFamily="34" charset="0"/>
                <a:cs typeface="Calibri"/>
              </a:rPr>
              <a:t>LES PSYCHODYSLEPTIQUES</a:t>
            </a:r>
            <a:r>
              <a:rPr lang="fr-FR" sz="4000" dirty="0" smtClean="0">
                <a:solidFill>
                  <a:schemeClr val="tx1"/>
                </a:solidFill>
                <a:latin typeface="Arial Black" pitchFamily="34" charset="0"/>
                <a:cs typeface="Calibri"/>
              </a:rPr>
              <a:t>                              </a:t>
            </a:r>
            <a:r>
              <a:rPr lang="fr-FR" sz="4000" dirty="0" smtClean="0">
                <a:solidFill>
                  <a:schemeClr val="tx1"/>
                </a:solidFill>
                <a:latin typeface="Calibri"/>
                <a:cs typeface="Calibri"/>
              </a:rPr>
              <a:t>(Onirogènes pour l’activité mentale). </a:t>
            </a:r>
            <a:r>
              <a:rPr lang="fr-FR" dirty="0" smtClean="0">
                <a:latin typeface="Calibri"/>
                <a:cs typeface="Calibri"/>
              </a:rPr>
              <a:t/>
            </a:r>
            <a:br>
              <a:rPr lang="fr-FR" dirty="0" smtClean="0">
                <a:latin typeface="Calibri"/>
                <a:cs typeface="Calibri"/>
              </a:rPr>
            </a:br>
            <a:endParaRPr lang="fr-FR" dirty="0"/>
          </a:p>
        </p:txBody>
      </p:sp>
    </p:spTree>
  </p:cSld>
  <p:clrMapOvr>
    <a:masterClrMapping/>
  </p:clrMapOvr>
  <p:transition>
    <p:newsflash/>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4828</TotalTime>
  <Words>1582</Words>
  <Application>Microsoft Office PowerPoint</Application>
  <PresentationFormat>Affichage à l'écran (4:3)</PresentationFormat>
  <Paragraphs>251</Paragraphs>
  <Slides>165</Slides>
  <Notes>2</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165</vt:i4>
      </vt:variant>
    </vt:vector>
  </HeadingPairs>
  <TitlesOfParts>
    <vt:vector size="167" baseType="lpstr">
      <vt:lpstr>Oriel</vt:lpstr>
      <vt:lpstr>Acrobat Document</vt:lpstr>
      <vt:lpstr>                                                                                            INTRODUCTION  À LA  PSYCHOPHARMACOLOGIE</vt:lpstr>
      <vt:lpstr>Présentation PowerPoint</vt:lpstr>
      <vt:lpstr>                                         I- POURQUOI  DE LA PSYCHOPHARMACOLOGIE  POUR PSYCHOLOGUES ?  </vt:lpstr>
      <vt:lpstr> la psychologie clinique et  la psychiatrie ont relativement                       le même objet d’étude :   le patient ou le malade mental.  En plus la psychologie clinique, tend théoriquement vers le champ moderne des « neurosciences ». Autrement dit, les sciences du cerveau où se déroule la plupart de nos activités mentales…     </vt:lpstr>
      <vt:lpstr> Pour que le psychologue clinicien puisse travailler efficacement, il faut qu’il soit formé parfaitement sur deux volets principaux :   1- Une connaissance théorico-pratique sur      les thérapies cognitives et      comportementales, la thérapies      Interpersonnelles, la thérapie systémique,      les thérapies de médiation, le      neurobiofeedback...etc.  2- Une formation de qualité sur les      indications et les contre-indications des      médicaments psychotropes destinés aux      malades mentaux. </vt:lpstr>
      <vt:lpstr>Présentation PowerPoint</vt:lpstr>
      <vt:lpstr>   II- HISTOIRE  DE LA RECHERCHE  EN PHARMACOLOGIE: </vt:lpstr>
      <vt:lpstr>    1796 : 14 MAI 1796 ÉDOUARD JENNER DÉCOUVRE                                                LE VACCIN CONTRE LA VARIOLE.      1817: F. W. SERTÜRNER, découvre  LA MORPHINE «Jeune pharmacien  d'Eimbeck  près de  Hanovre » .   </vt:lpstr>
      <vt:lpstr>1820: Découverte de la QUININE PAR les chimistes français JOSEPH PELLETIER et JOSEPH CAVENTOU. Ils ont pu extraire les principes actifs    de l'écorce de quinquina, arbuste originaire d'Amérique du Sud connu au dix-huitième siècle, qui contient un  alcaloïde naturel  antipyrétique,  analgésique et, surtout antipaludique.                            </vt:lpstr>
      <vt:lpstr>1882: LOUIS PASTEUR découvre le vaccin contre      la rage.  </vt:lpstr>
      <vt:lpstr>    1906:  découverte du premier médicaments anti-syphilis  (La syphilis est une infection transmissible sexuellement (ITS), causée par la bactérie Tréponema pallidum.) Le traitement consiste en l'administration d'une dose d‘antibiotique à base de pénicilline par voie I.M.           </vt:lpstr>
      <vt:lpstr>    1921:  découverte du BCG. Le vaccin bilié de Calmette  et Guérin, le plus souvent dénommé LE BCG, C’est un VACCIN contre la tuberculose.   </vt:lpstr>
      <vt:lpstr> 1935: découverte des sulfamides (des agents antimicrobiens)  GERHARDT DOMAGK a été couronné en 1939 par le prix Nobel pour sa découverte de l'action du Prontosil sur les maladies à streptocoques.   </vt:lpstr>
      <vt:lpstr>1935 : Découverte des ANTI-INFECTIEUX :  dont La streptomycine  menée par un scientifique d’origine russe, travaillant aux Etats-Unis depuis 1910, SELMAN ABRAHAM  WAKSMAN (lauréat du prix Nobel de physiologie  en 1952).  </vt:lpstr>
      <vt:lpstr> 1935: Frederick Grant Banting avec l'aide de Charles Best un étudiant en médecine                et de J. B. Collip un chimiste Découvrent L’insuline ,utilisée pour la première fois comme médicament hypoglycémiant.      </vt:lpstr>
      <vt:lpstr>Présentation PowerPoint</vt:lpstr>
      <vt:lpstr>    1940: Découverte  de                        la  pénicilline (antibiotiques) PAR ALEXANDER FLEMING  biologiste et   pharmacologue britannique  À la base, la pénicilline est une toxine synthétisée par certaines espèces de moisissures du genre Penicillium .      </vt:lpstr>
      <vt:lpstr>1942:  Découverte de la chimiothérapie contre le cancer. C’est un traitement comportant l'administration de plusieurs médicaments qui agissent sur les cellules cancéreuses, soit en les détruisant, soit en les empêchant de se multiplier. </vt:lpstr>
      <vt:lpstr>    1949 : découverte de                   la cortisone, produite                     dans la zona fasciculata  des corticosurrénales situées au pôle supérieur des reins, est un précurseur inactif du cortisol.        </vt:lpstr>
      <vt:lpstr>      La cortisone a un rôle essentiel dans la régulation de certaines grandes fonctions de l'organisme : métabolisme des sucres, les défenses immunitaires, action sur l'inflammation…  Chaque individu produit de façon quotidienne du cortisol qui est nécessaire au bon fonctionnement de l'organisme. </vt:lpstr>
      <vt:lpstr> 1950: Découverte DES NEUROLEPTIQUES,                       Une véritable révolution EN PSYCHIATRIE.          </vt:lpstr>
      <vt:lpstr>1953:  Découverte de la structure de l’ADN.</vt:lpstr>
      <vt:lpstr> 1953: Découverte de la contraception orale.   </vt:lpstr>
      <vt:lpstr>1967:  Découverte des premiers  broncho-dilatateurs inhalés (asthme) </vt:lpstr>
      <vt:lpstr>1970: Découverte de la Levodopa (dopamine pour la maladie de  Parkinson).  </vt:lpstr>
      <vt:lpstr>1976 : Découverte de la cyclosporine (immunosuppresseur  dans la transplantation) </vt:lpstr>
      <vt:lpstr>1977: éradication de la variole par le técovirimat. </vt:lpstr>
      <vt:lpstr>1978: naissance de Louise Brown, 1er bébé issu de la fécondation in vitro. </vt:lpstr>
      <vt:lpstr>1980: production des interférons par  recombinaison génétique.           </vt:lpstr>
      <vt:lpstr>1983 : identification du virus VIH. </vt:lpstr>
      <vt:lpstr>1983 : Découverte du TRIPTAN (ANTIMIGRAINEUX).</vt:lpstr>
      <vt:lpstr>1984 : éradication de                  l’helicobacter Pylori  (ulcère  gastroduodénal).</vt:lpstr>
      <vt:lpstr>1987: Découverte de la Zidovudine , premier traitement contre le  VIH/ SIDA. </vt:lpstr>
      <vt:lpstr>1989: Découverte de l’OMEPRAZOLE. </vt:lpstr>
      <vt:lpstr> 1993: Découverte de l’interféron ß, premier traitement contre                                  la sclérose en plaques.</vt:lpstr>
      <vt:lpstr>1995: Découverte de la première  monothérapie contre l’épilepsie. </vt:lpstr>
      <vt:lpstr>1996: Découverte de l’OLANZAPINE, nouvelle génération de Neuroleptique contre                        la schizophrénie. </vt:lpstr>
      <vt:lpstr>1996 : LANCEMENT DES TRITHÉRAPIES ANTIRÉTROVIRALE CONTRE LE VIH/SIDA A SAVOIR :  1/- LAMIVUDINE  2/- EMTRICITABINE 3/- TENOFOVIR         N.B/ La trithérapie se dit de tout traitement Médicamenteux comprenant trois principes actifs agissant différemment.</vt:lpstr>
      <vt:lpstr> 1997: Premiers traitements anti-Alzheimer</vt:lpstr>
      <vt:lpstr>Présentation PowerPoint</vt:lpstr>
      <vt:lpstr>  III- GÉNÉRALITÉS  SUR  LA PHARMACIE… </vt:lpstr>
      <vt:lpstr>          DÉFINITION : Le terme « pharmacie » vient du grec (pharmakôn) qui signifie littéralement DROGUE, VENIN  ou POISON.  </vt:lpstr>
      <vt:lpstr>   EN PHARMACIE ON ÉTUDIE:  ° la mise en forme, ° Le contrôle, ° La conservation et  ° La dispense des médicaments.   </vt:lpstr>
      <vt:lpstr>Présentation PowerPoint</vt:lpstr>
      <vt:lpstr>I / La pharmacie s'intéresse  à concevoir  et  préparer les médicaments. tenant compte, des interférences entre les molécules chimiques, ainsi que le contrôle des doses et des contre-indications.     </vt:lpstr>
      <vt:lpstr>       L’activité pharmaceutique        est liée à d’autres disciplines scientifiques :  LA BIOLOGIE,                       LA BIOCHIMIE, et                LES SCIENCES MÉDICALES.</vt:lpstr>
      <vt:lpstr>L’activité pharmaceutique se distingue par trois catégories qui se regroupent par leurs activités de recherche, de fabrication et de commercialisation des médicaments pour la médecine humaine ou vétérinaire:        </vt:lpstr>
      <vt:lpstr>   a) LA PHARMACIE CHIMIQUE ou PHARMACOCHIMIE  :                         C’est l’étude des produits chimiques, organiques et minéraux, utilisés comme médicaments, seuls ou en combinaisons. (ex: solutions, sirops, pommades, ….etc.).  </vt:lpstr>
      <vt:lpstr>B/ LA PHARMACIE GALÉNIQUE :                 C’est l’étude des modes          de préparation et des formes sous lesquelles                   les médicaments sont administrés aux malades.  </vt:lpstr>
      <vt:lpstr>C/ La PARAPHARMACIE : Ensemble des articles vendus en pharmacie        à l'exclusion des médicaments et des autres produits spécifiquement du ressort du pharmacien : (ex: maquillage, crème solaire, purées amaigrissantes,  pèse-personne… etc .</vt:lpstr>
      <vt:lpstr>             IV- QU’EST-CE QUE LA PHARMACOLOGIE ? </vt:lpstr>
      <vt:lpstr>Présentation PowerPoint</vt:lpstr>
      <vt:lpstr>Présentation PowerPoint</vt:lpstr>
      <vt:lpstr>Présentation PowerPoint</vt:lpstr>
      <vt:lpstr>La pharmacologie médicale se subdivise en spécialités multiples :</vt:lpstr>
      <vt:lpstr>     A- LA PHARMACOLOGIE MOLÉCULAIRE : elle étudie les effets membranaires et cytosoliques.           B- LA PHARMACOCINÉTIQUE : elle étudie le devenir des médicaments au sein des organismes vivants.  </vt:lpstr>
      <vt:lpstr>Présentation PowerPoint</vt:lpstr>
      <vt:lpstr>F- LA PHARMACOVIGILANCE : étudie les effets indésirables des médicaments.  G- LA PHARMACODÉPENDANCE :  étudie les abus ou dépendance aux substances psycho-actives ( ex: les addictions).  H- LA TOXICOLOGIE : étudie les effets des surdosages médicamenteux.  I- LA PHARMACO-ÉPIDÉMIOLOGIE : étudie les effets des médicaments sur les populations.</vt:lpstr>
      <vt:lpstr>   J- LA PHARMACO-ÉCONOMIE : étudie les effets économiques des médicament.  K- LA PHARMACOGÉNÉTIQUE : étudie les relations entre le gènes et les  médicaments.      L- LA PHARMACOLOGIE SOCIALE : étudie la consommation des médicaments au sein des sociétés.</vt:lpstr>
      <vt:lpstr>V - QU’EST-CE QU’UN MÉDICAMENT ? </vt:lpstr>
      <vt:lpstr>          Le médicament est toute substance ou composition  présentée comme possédant des propriétés préventives ou curative à l’égard des maladies humaines  ou animales.  C’est aussi, tout produit pouvant être administré à l’homme ou l’animal en vue d’établir un diagnostic médical, restaurer, corriger ou modifier leurs fonctions organiques. </vt:lpstr>
      <vt:lpstr>        l’article 170 de la loi algérienne 85-05 DU 16/02/1985 relative à  la promotion de la santé, définit le médicament               comme suit :     </vt:lpstr>
      <vt:lpstr>Présentation PowerPoint</vt:lpstr>
      <vt:lpstr>        </vt:lpstr>
      <vt:lpstr>La vie d’un médicament passe par un ensemble d’étapes durant environ 15ans.  1ère étape : démarrage de la recherche publique ou privée et étude des marchés.  2ème étape : Screening c’est-à-dire triage rapide de la molécule de choix.  3ème étape : Pharmacologie expérimentale  c’est-à-dire une fois le tri de la molécule est effectué, elle est utilisée d’abord chez l’animal ensuite chez l’être  humain.   </vt:lpstr>
      <vt:lpstr>L’étape expérimentale passe par trois phases:  PHASE I: C’est déterminer les doses tolérées chez des sujets sains et sur des patients (malades).  PHASE II: Elle a pour Objectifs d’établir la relation dose-effet du produit sur un petit nombre de patients (malades).  PHASE III : C’est la démonstration de l’efficacité  et de la tolérance du produit dans les conditions d’utilisation les plus larges.</vt:lpstr>
      <vt:lpstr>Lorsque les études montrent que le médicament présente un bénéfice potentiel pour les patients et pour les laboratoires, le producteur demande alors une autorisation pour le commercialiser  AMM  sur laquelle sont mentionnées clairement  :  1/- Les indications thérapeutiques. 2/- Les modalités d’administrations.                                         (doses, rythme, durée, … ) 3/- Les précautions d’emploi. 4/- Les contre-indications. </vt:lpstr>
      <vt:lpstr>Le médicament  peut être utilisé :  1/- A titre préventif : ex: vaccins comme       prévention des maladies… 2/- A titre substitutif : ex: vitamines,       insuline…  3/- A titre curatif : pour éliminer les causes        des maladies.  4/- A titre correctif : pour réduire les       conséquences de certaines maladies                         (diabète, maladies C.V, troubles        psychiatriques ) ou retarder leur        évolution (cancer, sida, Alzheimer ,        rhumatismes). </vt:lpstr>
      <vt:lpstr>VI - DE QUOI EST COMPOSÉ  UN MÉDICAMENT ? </vt:lpstr>
      <vt:lpstr>  Un médicament comprend une partie responsable de ses effets sur l’organisme humain :  UNE SUBSTANCE ACTIVE,  et le plus souvent, une partie inactive faite D’UN OU PLUSIEURS EXCIPIENTS.   </vt:lpstr>
      <vt:lpstr>Présentation PowerPoint</vt:lpstr>
      <vt:lpstr>  La Dénomination des médicaments : On distingue trois dénominations pour                un médicament :  1/-  LE NOM CHIMIQUE qui correspond à la          formule chimique ; exemple : acide        acétyle salicylique.  2/- LA DÉNOMINATION COMMUNE         INTERNATIONALE (DCI):  exemple Aspirine  3/- LE ou LES  NOMS COMMERCIAUX :  exemple       Aspégic*, Kardégic*, etc.  </vt:lpstr>
      <vt:lpstr>VII - QU’EST-CE QU’UN MÉDICAMENT GÉNÉRIQUE  ? </vt:lpstr>
      <vt:lpstr>   On désigne par médicament générique toute spécialité dont la composition en principe(s) actif(s) est essentiellement similaire au médicament princeps tant sur le plan qualitatif et quantitatif.    </vt:lpstr>
      <vt:lpstr>Il est présenté sous la même forme pharmaceutique et que lorsque nécessaire  la bioéquivalence avec           le princeps a été démontrée.</vt:lpstr>
      <vt:lpstr>ALORS, UN MEDICAMENT PRINCEPS, C’est  tout produit pharmaceutique original  (le premier prototype).      </vt:lpstr>
      <vt:lpstr>Exemple: AMOXICILLINE Nom de la marque: CLAMOXYL par le laboratoire GlaxoSmithKline (princeps)   Générique : AMOXYPEN  fabriqué par SAIDAL (Générique).      </vt:lpstr>
      <vt:lpstr>  VIII – D’OÙ EST L’ORIGINE            DES  MÉDICAMENTS  ? </vt:lpstr>
      <vt:lpstr>  LES MÉDICAMENTS PEUVENT AVOIR                PLUSIEURS ORIGINES :   A - Une origine NATURELLE.   B - Une origine SEMI-SYNTHÉTIQUE.   C - Une origine SYNTHÉTIQUE.   </vt:lpstr>
      <vt:lpstr>          A - L’ORIGINE NATURELLE :  Les principes actifs sont isolés dans ce cas à partir du :  1- L’ANIMAL :  Il s’agit essentiellement d’hormones extraites de pancréas de bœuf ou de porc, qu’on utilise dans le traitement palliatif de maladies caractérisées par un déficit sécrétoire.          Exemple :  INSULINE,  </vt:lpstr>
      <vt:lpstr>2 -LE VÉGÉTAL :  Exemple 1: Atropine , est extraite à partir de la  belladone, douée d’activités antispasmodique, anti-sécrétoire, antidiarréhique , utilisé aussi contre le mal de transport.     Exemple 2: Codéine, extraite à partir du pavot à opium, douée d’activité antitussive et analgésique .  </vt:lpstr>
      <vt:lpstr>3 - LE MINÉRALE :   exemple 1: Sels d’aluminium et de magnésium, pour les  pansements gastriques utilisés comme antiacide par exemple : malox.   Exemple 2: sels de lithium, utilisés pour e traitement des dépressions.  </vt:lpstr>
      <vt:lpstr>B -  L’ORIGINE SEMI-SYNTHÉTIQUE : l’hémisynthèse est une production de molécules par adjonction de groupements chimique sur une substance naturelle, afin d’améliorer les propriétés pharmacocinétiques et pharmacodynamiques et ou diminuer la toxicité.    </vt:lpstr>
      <vt:lpstr>Présentation PowerPoint</vt:lpstr>
      <vt:lpstr>C- Synthétique:  molécules nouvelles qu’on ne retrouve pas dans la nature, qui ne dérivent pas de substances naturelles; elles sont obtenues par synthèse chimique totale.   exemple:  acébutotol c’est-à-dire le sectral (béta bloquant) pour les pathologies cardiovasculaires.     </vt:lpstr>
      <vt:lpstr> IX- QU’ELLES SONT LES CLASSIFICATIONS DES MÉDICAMENTS ?  </vt:lpstr>
      <vt:lpstr>on distingue trois classes de médicaments :   a) MÉDICAMENT MAGISTRAL :   il est préparé par le pharmacien à la demande du médecin. c’est une sorte de médicaments couramment utilisés par les dermatologues.    </vt:lpstr>
      <vt:lpstr>B) MÉDICAMENT OFFICINAL:   il désigne des médicaments préparés à la pharmacie ou à l’hôpital suivant une prescription du « codex » exemple : la teinture d’iode, la solution d’éosine 2%, mercurochrome, l’alcool chirurgical...etc.       N.B/  « le codex » est un manuel où sont représentées                 les préparations pharmaceutiques. </vt:lpstr>
      <vt:lpstr>C) MÉDICAMENTS SPÉCIALISÉS:   ce sont des médicaments préparés à l’avance par l’industrie pharmaceutique, conditionnés de manière standardisée  et vendus en officine.     </vt:lpstr>
      <vt:lpstr>    CLASSIFICATION DU MEDICAMENT :     TABLEAU A : PRODUITS TOXIQUES ;   TABLEAU B : PRODUITS STUPÉFIANTS ;   TABLEAU C : PRODUITS DANGEREUX.     </vt:lpstr>
      <vt:lpstr> X- QUEL EST L’OBJECTIF THÉRAPEUTIQUE DU MÉDCAMENT ? </vt:lpstr>
      <vt:lpstr>OBJECTIF N°1 :   ►le médicament a un effet sur les symptômes de la maladie sans agir sur les causes : (effet symptomatologique).   Exemple : Aspirine, supprime ou diminue la douleur sans guérir la maladie dentaire causée par la carie ou par inflammation de la gencive.    </vt:lpstr>
      <vt:lpstr>OBJECTIF N° 2: Le médicament est prescrit sous une forme de posologie. Elle désigne la quantité de médicament par jour et par prise pour obtenir l’effet thérapeutique sans toxicité.  ● 1mg/ Kg de poids sur les 24h             chez l’adulte. ● En m2 de surface corporelle             sur  24h chez l’enfant.                               S.C = (4 P + 7) / (P + 90).  </vt:lpstr>
      <vt:lpstr>OBJECTIF N° 3:   les critères d’efficacité d’un médicament peuvent être subjectifs (se sentir mieux), soit objectifs basés sur les signes biologiques et cliniques.       </vt:lpstr>
      <vt:lpstr>☺les signes cliniques : amélioration de l’état général, disparition des signes d’affection, normalisation de la pression artérielle…etc.    ☺les signes biologiques : avec comme exemple, la diminution du taux du glucose dans le sang (glycémie) lors de la prise d’hypoglicémiants.  </vt:lpstr>
      <vt:lpstr>     LE MÉDICAMENT EST CONSIDÉRÉ              INNÉFICACE LORSQUE:  ❶ Le malade ne suit pas convenablement son traitement.   ❷ Une mauvaise adaptation du traitement: utilisation d’un antibiotique inefficace contre un germe résistant.   ❸ Utilisation d’un autre médicament en même temps, pouvant neutraliser  le premier par l’effet d’interaction.  </vt:lpstr>
      <vt:lpstr> XI- GÉNÉRALITÉS SUR  LES PSYCHOTROPES :</vt:lpstr>
      <vt:lpstr>Présentation PowerPoint</vt:lpstr>
      <vt:lpstr>La meilleure classification clinique des psychotropes a été proposée par J.DELAY &amp; P.DENIKER :   ❶ LES PSYCHOLEPTIQUES                     (diminuent l’activité mentale).  ❷ LES PSYCHOANALEPTIQUES             (Stimulent l’activité mentale).  ❸ LES PSYCHODYSLEPTIQUES                              (Onirogènes pour l’activité mentale).  </vt:lpstr>
      <vt:lpstr>    Les psychotropes sont l’ensemble des substances chimiques d’origine naturelle ou artificielle, qui ont un tropisme « psychologique », c’est-à-dire susceptible de modifier  l’activité mentale. </vt:lpstr>
      <vt:lpstr>       LES PRINCIPAUX PSYCHOTROPES        UTILISÉES  EN PSYCHIATRIE SONT :     1. LES ANTIPSYCHOTIQUES,    2. LES ANTIDÉPRESSEURS,    3. LES THYMORÉGULATEURS,    4. LES ANXIOLYTIQUES,    5. LES HYPNOTIQUES,    6. LES PSYCHOSTIMULANTS. </vt:lpstr>
      <vt:lpstr>I- LES ANTIPSYCHOTIQUES: </vt:lpstr>
      <vt:lpstr>                                             les antipsychotiques sont indiqués dans le traitement des troubles psychotiques (troubles schizophréniques et troubles délirants persistants) et certains d’entre eux sont indiqués à visée antimaniaque et antidépressive  dans les troubles bipolaires  (ex: psychose maniaco-dépressive).   </vt:lpstr>
      <vt:lpstr>SUR LE PALAN PHARMACOLOGIQUE,                            LA CARACTÉRISTIQUE COMMUNE DE TOUS LES ANTIPSYCHOTIQUES EST D’ÊTRE ANTAGONISTE DES RÉCEPTEURS DOPAMINERGIQUES DE TYPE D2. </vt:lpstr>
      <vt:lpstr>Présentation PowerPoint</vt:lpstr>
      <vt:lpstr>I.1- LES ANTIPSYCHOTIQUES DE         PREMIÈRE GÉNÉRATION :   - CHLORPROMAZINE (LARGACTIL®)  - CYAMÉMAZINE (TERCIAN®)  - ALIMÉMAZINE (THÉRALÈNE®)  - LÉVOPROMAZINE (NOZINAN®)  - HALOPÉRIDOL ( HALDOL®) </vt:lpstr>
      <vt:lpstr>Présentation PowerPoint</vt:lpstr>
      <vt:lpstr>1.2 - LES ANTIPSYCHOTIQUES DE               DEUXIÈME GÉNÉRATION :   - AMISULPRIDE     (SOLIAN ®)  - LOXAPINE           (LOXAPAC®)  - OLANZAPINE      (ZYPREXA®)  - CLOZAPINE         (LEPONEX®)  - QUETIAPINE       (XEROQUEL®)  - RISPÉRIDONE     (RISPERDAL®)  - PALIPERIDONE   (XEPLION®)  - ARIPIPRAZOLE   (ABILIFY®)</vt:lpstr>
      <vt:lpstr>Présentation PowerPoint</vt:lpstr>
      <vt:lpstr>    I.3- MODALITÉS DE PRESCRIPTION          DES ANTIPSYCHOTIQUES :       INDICATIONS :    a .TROUBLES PSYCHOTIQUES :            •troubles schizo-affectifs,                                          •troubles schizophréniques,           •trouble délirant persistant…  b. TROUBLES DE L’HUMEUR:   • épisode maniaque avec ou sans caractéristiques psychotiques,  • épisode dépressif caractérisé avec ou    sans caractéristiques psychotiques,   </vt:lpstr>
      <vt:lpstr> c. traitement symptomatique de courte durée de l’anxiété de l’adulte en cas d’échec des thérapeutiques habituelles (ex: cymémazine)  d. Symptômes psycho-comportementaux de la démence.  e. États d’agitation psychomotrice.     </vt:lpstr>
      <vt:lpstr> I.4 - LES CONTRE-INDICATIONS:  • Hypersensibilité connue à la molécule; • Bradycardie &lt; 65/minute et hypokaliémie; • Diabète ou intolérance au glucose        ( ex: olanzapine et clozapine) • maladie de parkinson (clozapine privilégié) • Grossesse et allaitement; • Sevrage d’alcool • Des précautions d’emploi sont nécessaires       en cas d’insuffisance cardiaque,      respiratoire, hépatique ou rénale; •  Les interactions médicamenteuses.</vt:lpstr>
      <vt:lpstr>     I.5-LES RÈGLES GALÉNIQUES :   la plupart des molécules (antipsychotiques) sont disponibles par voie orale et par  voie intramusculaire . Dans les situations d’urgence , la voie d’administration orale doit être privilégiée et en cas d’impossibilité, la voie intramusculaire peut-être choisie.        </vt:lpstr>
      <vt:lpstr>Pour certains molécules (antipsychotiques) une forme intramusculaire à libération prolongée  existe, on parle de « formes retard » qui peuvent être proposées au patient dans l’objectif d’améliorer l’observance. Attention, ces formes retard ne peuvent être mises en place qu’après une période de stabilisation clinique avec  le traitement per os.       </vt:lpstr>
      <vt:lpstr>I.6- BILAN PRÉ-THÉRAPEUTIQUE : Le bilan pré-thérapeutique  avant un traitement antipsychotique est guidé par la recherche de contre indications  et par le bilan « métabolique » afin de dépister , de suivre l’évolution et éventuellement de traiter un trouble métabolique possiblement induit ou aggravé par ce traitement.    </vt:lpstr>
      <vt:lpstr>Présentation PowerPoint</vt:lpstr>
      <vt:lpstr>Un bilan clinique s’effectue par : - recherche par l’interrogatoire des antécédents du patient, notamment les antécédents personnels et familiaux d’obésité, de dyslipidémie, de maladie cardiovasculaire.  Un bilan biologique  standard : fns, glycémie à jeun,  prolactinémie, ecg…etc.     </vt:lpstr>
      <vt:lpstr>Présentation PowerPoint</vt:lpstr>
      <vt:lpstr>     I.7- LES REGLES DE PRESCRIPTION                         DES  ANTIPSYCHOTIQUES:   ► Au moment de l’initiation, il est      recommandé de débuter toujours avec un      antipsychotique de 2ème génération.  ►  Il faut privilégier la molécule qui       présente le moins d’effet indésirable.  ► Rechercher la posologie efficace et la      monothérapie.  ► Le recours à des antipsychotiques à visée sédative par voie intramusculaire doit être réservé aux états d’agitations sévères.</vt:lpstr>
      <vt:lpstr>I.8- LA DUREE DU TRAITEMENT :  ► Après un épisode psychotique unique,  il est recommandé au psychiatre de poursuivre le traitement au moins 2 ans après avoir obtenu la rémission totale des symptômes psychotiques; voir  5 ans après la rémission totale des symptômes psychotiques.  </vt:lpstr>
      <vt:lpstr> I.9- LES MODALIRTÉS DE SURVEILLANCE:  ►Surveillance de la régression des symptômes cibles lors de l’initiation du traitement.  ► Surveillance de l’absence de nouvel épisode lors du traitement d’entretien.  ► Surveiller la tolérance.  </vt:lpstr>
      <vt:lpstr>         I.10- LES EFFETS INDÉSIRABLES                  NEUROLOGIQUES :  ► En dehors des AVC et de crises épileptiques, les effets indésirables neurologiques surviennent surtout avec  les antipsychotiques de première génération.  ►Les dystonies (dyskinésies) aigues s’observent à l’initiation ou lors du changement de posologie.   ► Le syndrome parkinsonien repose sur la triade akinésie, hypertonie, et tremblement se manifeste si le traitement passe de la première génération à la deuxième génération. </vt:lpstr>
      <vt:lpstr>► Les dyskinésies tardives  sont des mouvements anormaux , involontaires, répétitifs  et incontrôlables touchant la face ( mouvements de mastication) et les membres (balancement, mouvement choréo-athétosiques). Leurs survenue est imprévisible (souvent après plusieurs mois, voire plusieurs années de traitement). Elles sont parfois irréversibles.  ► Une crise convulsive iatrogène. Le seuil épiletogène est abaissé  de manière différente selon les molécules . la CLOZAPINE présente un risque élevé.      </vt:lpstr>
      <vt:lpstr>               I.11- LE SYNDROME MALIN DES                      NEUROLEPTIQUES :  Cliniquement, il associe un mode de début rapide et progressif :   ► Une hyperthermie  (40° à 41°) ou une       hypothermie ( &lt; 36°); ► Une rigidité extrapyramidale;  ► Des sueurs profuses ► Une tachycardie;  ► Une hypotension artérielle; ► Des troubles de la vigilance; ► Des troubles cardiorespiratoires; ► Des possibles convulsions.  </vt:lpstr>
      <vt:lpstr>      Chez un patient sous antipsychotique, une hyperthermie avec un syndrome confusionnel doit faire évoquer un syndrome malin et doit faire suspendre immédiatement le traitement.  Le patient doit être informé des bénéfices attendus ainsi que des effets indésirables pouvant survenir. Il est également informé  qu’il s’agit d’un traitement qu’il doit prendre tous les jours , et qui ne peut être arrêté brutalement.      </vt:lpstr>
      <vt:lpstr>Présentation PowerPoint</vt:lpstr>
      <vt:lpstr>  II- LES ANTIDÉPRESSEURS :  </vt:lpstr>
      <vt:lpstr>Présentation PowerPoint</vt:lpstr>
      <vt:lpstr> Les antidépresseurs sont des psychotropes indiqués dans le traitement des troubles dépressifs  et des troubles anxieux. La classification des antidépresseurs se distingue selon leurs mécanismes d’actions:    </vt:lpstr>
      <vt:lpstr>Présentation PowerPoint</vt:lpstr>
      <vt:lpstr>A- Les principales molécules des antidépresseurs :    ► LES ISRS =  - escitalopram (seroplex®)  - sertraline (zoloft®)  - paroxétine (déroxat®);   ►LES IRSNA =   - venlafaxine (effexor®) - les imipraminiques = amitriptyline    (laroxyl®)  - clomipramine (anafranil®);  </vt:lpstr>
      <vt:lpstr>Présentation PowerPoint</vt:lpstr>
      <vt:lpstr>B- LES MODALITÉS DE PRESCRIPTION :    1- troubles de l’humeur :        - épisode dépressif caractérisé.       - trouble dépressif récurrent.    2- Trouble anxieux :        - trouble anxieux généralisé ,         - trouble panique       - trouble phobique       - trouble de stress post-traumatique       - trouble obsessionnel compulsif           </vt:lpstr>
      <vt:lpstr>  3- douleurs neuropathiques;   4- céphalées rebelles et migraines;   5- troubles du sommeil ( narcolepsie       avec catalepsie, énurésie…).    </vt:lpstr>
      <vt:lpstr>C- BILAN PRÉ-THÉRAPEUTIQUE :    - Pour les ISRS et les ISRNA : pas de bilan paraclinique systématique.  - Pour les imipraminiques : ecg, bilan rénal, bilan hépatique, eeg  si antécédent d’épilepsie, un bilan ophtalmologique est également réalisé en cas de risque de glaucome à angle fermé .  </vt:lpstr>
      <vt:lpstr>Présentation PowerPoint</vt:lpstr>
      <vt:lpstr>D- durée du traitement :   elle est d’au moins 6 à 8 mois après la rémission d’un épisode dépressif caractérisé. En cas de trouble dépressif récurrent  et/ou de troubles anxieux, le traitement est indiqué pour une durée plus longue              (2 ans pour le tdr).  Les posologies seront diminuées progressivement pour éviter le syndrome d’arrêt des antidépresseurs :  - anxiété – irritabilité – perturbations du sommeil – sensations vertigineuses…etc.    </vt:lpstr>
      <vt:lpstr>III- LES THYMORÉGULATEURS:  </vt:lpstr>
      <vt:lpstr>LES THYMORÉGULATEURS sont des stabilisateurs de l’humeur dont l’action principale est la diminution de la fréquence , de la durée  et de l’intensité des épisodes thymiques (maniaque ou dépressif).   On distingue :           • LES SELS DE LITHIUM: (carbonate de         lithium (teralithe®);     • Certains ANTIÉPILEPTIQUES :            DIVALOPRATE DE SODIUM (depakote®)        VALPROMID (depamide®) ;       CARBAMAZÉPINE (tegretol®)         LAPOTRIGINE (lamictal®).  </vt:lpstr>
      <vt:lpstr>Présentation PowerPoint</vt:lpstr>
      <vt:lpstr>III.I – LES MODALITÉS DE PRESCRIPTIONS:    Les thymorégulateurs sont indiqués :           1. Dans le traitement curatif de l’épisode maniaque ou dépressif caractérisé dans la cadre d’un trouble bipolaire.           2. Dans le traitement préventif de la récidive dans le trouble bipolaire et le trouble schizo-affectif.    </vt:lpstr>
      <vt:lpstr> LE TROUBLE BIPOLAIRE est un « trouble de l'humeur » caractérisé par une succession d'épisodes maniaques et dépressifs. Il se distingue en T.B:TYPE 1 ; T.B: TYPE 2                  et T.B: Non spécifié.    LE TROUBLE SCHIZO-AFFECTIF, schizophrénie dysthymique ou psychose aiguë schizo-affective, est un trouble mental associant des symptômes d'un trouble bipolaire et des symptômes d'une schizophrénie. La schizophrénie dysthymique affecte plus particulièrement la cognition et l'émotion.</vt:lpstr>
      <vt:lpstr>III.II- LES RÈGLES DE PRESCRIPTIONS :   La voie d’administration orale est la seule possible pour le lithium et les antiépileptiques. Pour le lithium,           il existe une forme à libération immédiate (250mg) nécessitant plusieurs prises par jour, et une forme de libération prolongée (400mg) en une seule prise quotidienne.    </vt:lpstr>
      <vt:lpstr>Le bilan biologique pré-thérapeutique avant un traitement thymorégulateur est guidé par la recherche de contre-indications et d’interactions médicamenteuses :  - FNS (formule de numération sanguine); - GLYCÉMIE à jeun (0,70 ≈ 1g – le diabète est à 1,26 g) ; - CALCÉMIE;  - IONOGRAMME SANGUIN (sodium (Na+), potassium (K+), chlore (Cl-), parfois associés aux bicarbonates) ;  - ECG…etc.  - BILAN THYROÏDIEN (dosage de la     thyréostimuline (TSH), produite    par l'hypophyse (T3 et T4) ;      </vt:lpstr>
      <vt:lpstr>IV-  LES ANXIOLYTIQUES : </vt:lpstr>
      <vt:lpstr>LES ANXIOLYTIQUES sont indiqués en cas de manifestations anxieuses intenses et invalidantes. On distingue plusieurs classes de médicaments anxiolytiques:    A - LES ANXIOLYTIQUES       BENZODIAZÉPINIQUES.    B - LES ANXIOLYTIQUES NON       BENZODIAZÉPINIQUES.    </vt:lpstr>
      <vt:lpstr> A- LES ANXIOLYTIQUES (BENZODIAZÉPINES) :  les benzodiazépines constituent la classe principale des anxiolytiques. Elles facilitent la transmission GABAergique (Gamma aminobutyrique acide) et permettent de diminuer l’hyperexcitabilité neuronale associée à l’anxiété. Cette propriété leur confère des effets :      * Anxiolytiques;      * Sédatifs;      * Anticonvulsifs;     * Myorelaxant;     * Amnésiants;     * Orexygène.   </vt:lpstr>
      <vt:lpstr>IV.I- LES PRINCIPALES MOLÉCULES DE BENZODIAZÉPINES SONT :   - OXAZÉPAM     (SERESTA®) - LORAZÉPAM   (TEMESTA®) - ALPRAZOLAM (XANAX®) - DIAZÉPAM       (VALIUM®)        </vt:lpstr>
      <vt:lpstr>IV.II- LES PRINCIPALES INDICATIONS SONT :   - Traitement symptomatique des        manifestations anxieuses intenses et/ou     invalidantes.  - Traitement préventif dans le cadre du    sevrage de l’alcool. - Traitement des crises convulsives et des    épilepsies. - Douleurs neuropathiques.       </vt:lpstr>
      <vt:lpstr>IV.III- CONTRE-INDICATIONS ET INTERACTIONS MÉDICAMENTEUSES:              </vt:lpstr>
      <vt:lpstr>Pour les ANXIOLYTIQUES la voie orale doit être privilégiée. En cas d’impossibilité la voie IM peut être choisie. Alors que la voie IV lente est rarement utilisée en pratique.       </vt:lpstr>
      <vt:lpstr>IV.IV- LE BILAN PRÉ-THÉRAPEUTIQUE :   l’interrogatoire et l’examen clinique doivent s’attacher à éliminer toute contre indication. Ainsi que toute interaction médicamenteuse.       </vt:lpstr>
      <vt:lpstr>IV.V- LES RÈGLES DE PRESCRIPTIONS DOIVENT ÊTRE RESPECTÉES:     - Pas de benzodiazépines sans le respect de      la posologie recommandée à des doses      minimales efficaces.     -  Il n’y a pas lieu d’associer deux        benzodiazépines.     - Un benzodiazépine ne peut être reconduit       après 04 semaines.     - L’arrêt du benzodiazépine doit être       toujours progressif , sur une durée       adaptée à la durée du traitement.   </vt:lpstr>
      <vt:lpstr> - La durée de prescription maximale règlementaire (incluant la période de sevrage) est de 4 à 12 semaines pour les benzodiazépines.  - La prescription des benzodiazépines ne doit pas être reconduite systématiquement, ni être arrêtée brutalement après un traitement de plusieurs semaines.      </vt:lpstr>
      <vt:lpstr>IV.VI- LES MODALITÉS DE SURVEILLANCE:   - Il est indispensable de surveiller la régression des symptômes et de surveiller également les effets indésirables tels que :           • La sédation (somnolence diurne, asthénie, sensation vertigineuse, altération de la vigilance…           • Les altérations cognitives de la mémoire et des capacités de réactions.            • Les perturbations du comportement c’est-à-dire l’effet désinhibiteur favorisé par la consommation d’alcool.    </vt:lpstr>
      <vt:lpstr>    • Les réactions paradoxales, c’est-à-dire        agitation et agressivité favorisées par        la consommation d’alcool chez les        jeunes adultes.       • Les amnésies automatiques qui peuvent        avoir des conséquences médico-légales.      • La dépendance (arrêt du traitement en        cas de perte de l’efficacité).        </vt:lpstr>
      <vt:lpstr>• En cas d’intoxication aigue  et de surdosage, le pronostic vital peut être menacé . Les signes de surdosage se manifestent principalement par une dépression du SNC pouvant aller de la somnolence jusqu’au COMA.   [ Un antidote est prescrit dans ses conditions : FLUMAZÉNIL (ANEXATE®) ]       </vt:lpstr>
      <vt:lpstr> B – LES ANXIOLYTIQUES NON         BENZODIAZÉPINIQUES :   Parmi eux on distingue les :    • ANTIHISTAMINIQUES        (HYDROXYZINE : (ATARAX®).   • BÉTABLOQUANTS                                       (PROPRANOLOL : (AVLOCARDYL®).    • LA BUSPIRONE (BUSPAR®)  </vt:lpstr>
      <vt:lpstr>Présentation PowerPoint</vt:lpstr>
      <vt:lpstr> REMARQUE :    - Les antidépresseurs constituent le traitement pharmacologique de fond des troubles anxieux.   - certains antipsychotiques comme la CYAMÉMAZINE (TERCIAN®), la LÉVOPROMAZINE (NOZINAN®) présentent un effet anxiolytique et sédatif.   </vt:lpstr>
      <vt:lpstr>     V- LES HYPNOTIQUES :  </vt:lpstr>
      <vt:lpstr>Présentation PowerPoint</vt:lpstr>
      <vt:lpstr>Présentation PowerPoint</vt:lpstr>
      <vt:lpstr>Présentation PowerPoint</vt:lpstr>
      <vt:lpstr>     MERCI POUR VOTRE AIMABLE  ATTENTION  « Jamais la psychologie détient         la vérité sur la folie, puisque c’est     la folie qui détient la vérité          de la psychologie »                                  M. Foucault.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PSYCHOPHARMACOLOGIE</dc:title>
  <dc:creator>Mcd</dc:creator>
  <cp:lastModifiedBy>smarttech</cp:lastModifiedBy>
  <cp:revision>503</cp:revision>
  <dcterms:created xsi:type="dcterms:W3CDTF">2014-02-21T10:26:55Z</dcterms:created>
  <dcterms:modified xsi:type="dcterms:W3CDTF">2025-03-07T17:19:50Z</dcterms:modified>
</cp:coreProperties>
</file>