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256" r:id="rId2"/>
    <p:sldId id="272" r:id="rId3"/>
    <p:sldId id="257" r:id="rId4"/>
    <p:sldId id="265" r:id="rId5"/>
    <p:sldId id="258" r:id="rId6"/>
    <p:sldId id="259" r:id="rId7"/>
    <p:sldId id="271" r:id="rId8"/>
    <p:sldId id="261" r:id="rId9"/>
    <p:sldId id="262" r:id="rId10"/>
    <p:sldId id="263" r:id="rId11"/>
    <p:sldId id="264" r:id="rId12"/>
    <p:sldId id="267" r:id="rId13"/>
    <p:sldId id="266" r:id="rId14"/>
    <p:sldId id="268" r:id="rId15"/>
    <p:sldId id="274" r:id="rId16"/>
    <p:sldId id="269" r:id="rId17"/>
    <p:sldId id="273" r:id="rId18"/>
    <p:sldId id="270" r:id="rId19"/>
  </p:sldIdLst>
  <p:sldSz cx="12192000" cy="6858000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ine" initials="l" lastIdx="1" clrIdx="0">
    <p:extLst>
      <p:ext uri="{19B8F6BF-5375-455C-9EA6-DF929625EA0E}">
        <p15:presenceInfo xmlns:p15="http://schemas.microsoft.com/office/powerpoint/2012/main" userId="lam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4" autoAdjust="0"/>
    <p:restoredTop sz="94649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2147F-AF6A-4E7C-AE4A-ECC661C28CE8}" type="doc">
      <dgm:prSet loTypeId="urn:microsoft.com/office/officeart/2005/8/layout/chart3" loCatId="cycle" qsTypeId="urn:microsoft.com/office/officeart/2005/8/quickstyle/3d3" qsCatId="3D" csTypeId="urn:microsoft.com/office/officeart/2005/8/colors/accent2_4" csCatId="accent2" phldr="1"/>
      <dgm:spPr/>
    </dgm:pt>
    <dgm:pt modelId="{478C5A87-2F29-49D2-ADB7-8E1761338106}">
      <dgm:prSet phldrT="[نص]" custT="1"/>
      <dgm:spPr/>
      <dgm:t>
        <a:bodyPr/>
        <a:lstStyle/>
        <a:p>
          <a:pPr rtl="1"/>
          <a:r>
            <a:rPr lang="fr-FR" sz="3200" smtClean="0">
              <a:latin typeface="Corbel" panose="020B0503020204020204" pitchFamily="34" charset="0"/>
            </a:rPr>
            <a:t>Pour les opérations d’achat</a:t>
          </a:r>
          <a:endParaRPr lang="ar-DZ" sz="3200">
            <a:latin typeface="Corbel" panose="020B0503020204020204" pitchFamily="34" charset="0"/>
          </a:endParaRPr>
        </a:p>
      </dgm:t>
    </dgm:pt>
    <dgm:pt modelId="{EB8ED350-FB29-41B2-BC44-A1514C343812}" type="parTrans" cxnId="{FC6465F3-63D6-46A6-851F-5C87D363A7C9}">
      <dgm:prSet/>
      <dgm:spPr/>
      <dgm:t>
        <a:bodyPr/>
        <a:lstStyle/>
        <a:p>
          <a:pPr rtl="1"/>
          <a:endParaRPr lang="ar-DZ"/>
        </a:p>
      </dgm:t>
    </dgm:pt>
    <dgm:pt modelId="{C16B8454-51D4-4F7C-8AB3-2A77F853492A}" type="sibTrans" cxnId="{FC6465F3-63D6-46A6-851F-5C87D363A7C9}">
      <dgm:prSet/>
      <dgm:spPr/>
      <dgm:t>
        <a:bodyPr/>
        <a:lstStyle/>
        <a:p>
          <a:pPr rtl="1"/>
          <a:endParaRPr lang="ar-DZ"/>
        </a:p>
      </dgm:t>
    </dgm:pt>
    <dgm:pt modelId="{34F2C50A-77EF-4177-AB58-1C525C9FDA80}">
      <dgm:prSet phldrT="[نص]" custT="1"/>
      <dgm:spPr/>
      <dgm:t>
        <a:bodyPr/>
        <a:lstStyle/>
        <a:p>
          <a:pPr rtl="1">
            <a:lnSpc>
              <a:spcPct val="100000"/>
            </a:lnSpc>
          </a:pPr>
          <a:r>
            <a:rPr lang="fr-FR" sz="3200" b="1" i="0" smtClean="0">
              <a:latin typeface="Agency FB" panose="020B0503020202020204" pitchFamily="34" charset="0"/>
              <a:cs typeface="+mj-cs"/>
            </a:rPr>
            <a:t>Transport assuré par un transporteur</a:t>
          </a:r>
          <a:endParaRPr lang="ar-DZ" sz="3200" b="1" i="0">
            <a:latin typeface="Agency FB" panose="020B0503020202020204" pitchFamily="34" charset="0"/>
            <a:cs typeface="+mj-cs"/>
          </a:endParaRPr>
        </a:p>
      </dgm:t>
    </dgm:pt>
    <dgm:pt modelId="{5089701A-8BD0-4D7B-8C4E-4326CA8A52E1}" type="parTrans" cxnId="{375D1480-AF2B-47B5-812C-AD86F2561F22}">
      <dgm:prSet/>
      <dgm:spPr/>
      <dgm:t>
        <a:bodyPr/>
        <a:lstStyle/>
        <a:p>
          <a:pPr rtl="1"/>
          <a:endParaRPr lang="ar-DZ"/>
        </a:p>
      </dgm:t>
    </dgm:pt>
    <dgm:pt modelId="{78E0446F-C921-4E9E-8F07-A520D1BAFD88}" type="sibTrans" cxnId="{375D1480-AF2B-47B5-812C-AD86F2561F22}">
      <dgm:prSet/>
      <dgm:spPr/>
      <dgm:t>
        <a:bodyPr/>
        <a:lstStyle/>
        <a:p>
          <a:pPr rtl="1"/>
          <a:endParaRPr lang="ar-DZ"/>
        </a:p>
      </dgm:t>
    </dgm:pt>
    <dgm:pt modelId="{F62D0AAE-4381-4AC4-AF98-93BB927E138A}">
      <dgm:prSet phldrT="[نص]" custT="1"/>
      <dgm:spPr/>
      <dgm:t>
        <a:bodyPr/>
        <a:lstStyle/>
        <a:p>
          <a:pPr rtl="1"/>
          <a:r>
            <a:rPr lang="fr-FR" sz="3200" b="1" i="0" smtClean="0">
              <a:latin typeface="Agency FB" panose="020B0503020202020204" pitchFamily="34" charset="0"/>
              <a:cs typeface="+mj-cs"/>
            </a:rPr>
            <a:t>Transport assuré par le fournisseur</a:t>
          </a:r>
          <a:endParaRPr lang="ar-DZ" sz="3200">
            <a:latin typeface="Agency FB" panose="020B0503020202020204" pitchFamily="34" charset="0"/>
            <a:cs typeface="+mj-cs"/>
          </a:endParaRPr>
        </a:p>
      </dgm:t>
    </dgm:pt>
    <dgm:pt modelId="{9C7106BB-0AF3-449A-98AD-7E1B8136C100}" type="parTrans" cxnId="{EC2A8AFA-C4E0-4736-8FA5-91ADFDC9CA63}">
      <dgm:prSet/>
      <dgm:spPr/>
      <dgm:t>
        <a:bodyPr/>
        <a:lstStyle/>
        <a:p>
          <a:pPr rtl="1"/>
          <a:endParaRPr lang="ar-DZ"/>
        </a:p>
      </dgm:t>
    </dgm:pt>
    <dgm:pt modelId="{6E452A4C-A102-43CB-B820-3EF2580C74E3}" type="sibTrans" cxnId="{EC2A8AFA-C4E0-4736-8FA5-91ADFDC9CA63}">
      <dgm:prSet/>
      <dgm:spPr/>
      <dgm:t>
        <a:bodyPr/>
        <a:lstStyle/>
        <a:p>
          <a:pPr rtl="1"/>
          <a:endParaRPr lang="ar-DZ"/>
        </a:p>
      </dgm:t>
    </dgm:pt>
    <dgm:pt modelId="{DB7C9C95-0393-4CC8-9193-9DFCF2FEBFAA}" type="pres">
      <dgm:prSet presAssocID="{4FF2147F-AF6A-4E7C-AE4A-ECC661C28CE8}" presName="compositeShape" presStyleCnt="0">
        <dgm:presLayoutVars>
          <dgm:chMax val="7"/>
          <dgm:dir/>
          <dgm:resizeHandles val="exact"/>
        </dgm:presLayoutVars>
      </dgm:prSet>
      <dgm:spPr/>
    </dgm:pt>
    <dgm:pt modelId="{DE886890-2F3D-4350-8B48-CC69DA5A6AEA}" type="pres">
      <dgm:prSet presAssocID="{4FF2147F-AF6A-4E7C-AE4A-ECC661C28CE8}" presName="wedge1" presStyleLbl="node1" presStyleIdx="0" presStyleCnt="3" custLinFactNeighborX="-559" custLinFactNeighborY="1397"/>
      <dgm:spPr/>
      <dgm:t>
        <a:bodyPr/>
        <a:lstStyle/>
        <a:p>
          <a:pPr rtl="1"/>
          <a:endParaRPr lang="ar-DZ"/>
        </a:p>
      </dgm:t>
    </dgm:pt>
    <dgm:pt modelId="{BFCC3A65-6A68-4EDB-A59B-8038AD5E31B9}" type="pres">
      <dgm:prSet presAssocID="{4FF2147F-AF6A-4E7C-AE4A-ECC661C28CE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AD4935E4-531D-4F1E-87BC-DB5677507AA5}" type="pres">
      <dgm:prSet presAssocID="{4FF2147F-AF6A-4E7C-AE4A-ECC661C28CE8}" presName="wedge2" presStyleLbl="node1" presStyleIdx="1" presStyleCnt="3"/>
      <dgm:spPr/>
      <dgm:t>
        <a:bodyPr/>
        <a:lstStyle/>
        <a:p>
          <a:pPr rtl="1"/>
          <a:endParaRPr lang="ar-DZ"/>
        </a:p>
      </dgm:t>
    </dgm:pt>
    <dgm:pt modelId="{23CBBBF7-39F1-45CE-8153-A89F3B483BB7}" type="pres">
      <dgm:prSet presAssocID="{4FF2147F-AF6A-4E7C-AE4A-ECC661C28CE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E27366FB-59BB-4798-B07B-A191B6FF01B7}" type="pres">
      <dgm:prSet presAssocID="{4FF2147F-AF6A-4E7C-AE4A-ECC661C28CE8}" presName="wedge3" presStyleLbl="node1" presStyleIdx="2" presStyleCnt="3"/>
      <dgm:spPr/>
      <dgm:t>
        <a:bodyPr/>
        <a:lstStyle/>
        <a:p>
          <a:pPr rtl="1"/>
          <a:endParaRPr lang="ar-DZ"/>
        </a:p>
      </dgm:t>
    </dgm:pt>
    <dgm:pt modelId="{09FBCE64-39D2-4ABF-89FF-A6EDDD836456}" type="pres">
      <dgm:prSet presAssocID="{4FF2147F-AF6A-4E7C-AE4A-ECC661C28CE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</dgm:ptLst>
  <dgm:cxnLst>
    <dgm:cxn modelId="{7FFE4184-E199-43E7-9BDD-20EC31F872D5}" type="presOf" srcId="{F62D0AAE-4381-4AC4-AF98-93BB927E138A}" destId="{E27366FB-59BB-4798-B07B-A191B6FF01B7}" srcOrd="0" destOrd="0" presId="urn:microsoft.com/office/officeart/2005/8/layout/chart3"/>
    <dgm:cxn modelId="{A23F518C-A97D-4628-8666-020072FB4A5D}" type="presOf" srcId="{34F2C50A-77EF-4177-AB58-1C525C9FDA80}" destId="{23CBBBF7-39F1-45CE-8153-A89F3B483BB7}" srcOrd="1" destOrd="0" presId="urn:microsoft.com/office/officeart/2005/8/layout/chart3"/>
    <dgm:cxn modelId="{BDEE92B2-3DD6-4ECC-9D6E-44E91FD97CDC}" type="presOf" srcId="{478C5A87-2F29-49D2-ADB7-8E1761338106}" destId="{DE886890-2F3D-4350-8B48-CC69DA5A6AEA}" srcOrd="0" destOrd="0" presId="urn:microsoft.com/office/officeart/2005/8/layout/chart3"/>
    <dgm:cxn modelId="{FC6465F3-63D6-46A6-851F-5C87D363A7C9}" srcId="{4FF2147F-AF6A-4E7C-AE4A-ECC661C28CE8}" destId="{478C5A87-2F29-49D2-ADB7-8E1761338106}" srcOrd="0" destOrd="0" parTransId="{EB8ED350-FB29-41B2-BC44-A1514C343812}" sibTransId="{C16B8454-51D4-4F7C-8AB3-2A77F853492A}"/>
    <dgm:cxn modelId="{EC2A8AFA-C4E0-4736-8FA5-91ADFDC9CA63}" srcId="{4FF2147F-AF6A-4E7C-AE4A-ECC661C28CE8}" destId="{F62D0AAE-4381-4AC4-AF98-93BB927E138A}" srcOrd="2" destOrd="0" parTransId="{9C7106BB-0AF3-449A-98AD-7E1B8136C100}" sibTransId="{6E452A4C-A102-43CB-B820-3EF2580C74E3}"/>
    <dgm:cxn modelId="{1551B9BF-FFAF-431A-942E-BBB84569FF45}" type="presOf" srcId="{4FF2147F-AF6A-4E7C-AE4A-ECC661C28CE8}" destId="{DB7C9C95-0393-4CC8-9193-9DFCF2FEBFAA}" srcOrd="0" destOrd="0" presId="urn:microsoft.com/office/officeart/2005/8/layout/chart3"/>
    <dgm:cxn modelId="{375D1480-AF2B-47B5-812C-AD86F2561F22}" srcId="{4FF2147F-AF6A-4E7C-AE4A-ECC661C28CE8}" destId="{34F2C50A-77EF-4177-AB58-1C525C9FDA80}" srcOrd="1" destOrd="0" parTransId="{5089701A-8BD0-4D7B-8C4E-4326CA8A52E1}" sibTransId="{78E0446F-C921-4E9E-8F07-A520D1BAFD88}"/>
    <dgm:cxn modelId="{989D1404-10B2-4DF6-8F82-0CCB16D2B5AB}" type="presOf" srcId="{34F2C50A-77EF-4177-AB58-1C525C9FDA80}" destId="{AD4935E4-531D-4F1E-87BC-DB5677507AA5}" srcOrd="0" destOrd="0" presId="urn:microsoft.com/office/officeart/2005/8/layout/chart3"/>
    <dgm:cxn modelId="{10D17772-7CA9-4D06-BD53-4CF7428E25CF}" type="presOf" srcId="{F62D0AAE-4381-4AC4-AF98-93BB927E138A}" destId="{09FBCE64-39D2-4ABF-89FF-A6EDDD836456}" srcOrd="1" destOrd="0" presId="urn:microsoft.com/office/officeart/2005/8/layout/chart3"/>
    <dgm:cxn modelId="{1B87FB55-E5E5-4B9D-81AF-3AE16DB83032}" type="presOf" srcId="{478C5A87-2F29-49D2-ADB7-8E1761338106}" destId="{BFCC3A65-6A68-4EDB-A59B-8038AD5E31B9}" srcOrd="1" destOrd="0" presId="urn:microsoft.com/office/officeart/2005/8/layout/chart3"/>
    <dgm:cxn modelId="{5ABAE157-82E6-4FA7-A102-72420A497907}" type="presParOf" srcId="{DB7C9C95-0393-4CC8-9193-9DFCF2FEBFAA}" destId="{DE886890-2F3D-4350-8B48-CC69DA5A6AEA}" srcOrd="0" destOrd="0" presId="urn:microsoft.com/office/officeart/2005/8/layout/chart3"/>
    <dgm:cxn modelId="{0CB54A35-2DF9-487C-910F-654E3F03E26A}" type="presParOf" srcId="{DB7C9C95-0393-4CC8-9193-9DFCF2FEBFAA}" destId="{BFCC3A65-6A68-4EDB-A59B-8038AD5E31B9}" srcOrd="1" destOrd="0" presId="urn:microsoft.com/office/officeart/2005/8/layout/chart3"/>
    <dgm:cxn modelId="{4E3A3742-E172-49CE-AC9B-ECE916DD7D92}" type="presParOf" srcId="{DB7C9C95-0393-4CC8-9193-9DFCF2FEBFAA}" destId="{AD4935E4-531D-4F1E-87BC-DB5677507AA5}" srcOrd="2" destOrd="0" presId="urn:microsoft.com/office/officeart/2005/8/layout/chart3"/>
    <dgm:cxn modelId="{178F2895-4361-4E45-AB90-6F9CAC917961}" type="presParOf" srcId="{DB7C9C95-0393-4CC8-9193-9DFCF2FEBFAA}" destId="{23CBBBF7-39F1-45CE-8153-A89F3B483BB7}" srcOrd="3" destOrd="0" presId="urn:microsoft.com/office/officeart/2005/8/layout/chart3"/>
    <dgm:cxn modelId="{DA787D5B-1BE0-4F77-94F1-B704450DBBD6}" type="presParOf" srcId="{DB7C9C95-0393-4CC8-9193-9DFCF2FEBFAA}" destId="{E27366FB-59BB-4798-B07B-A191B6FF01B7}" srcOrd="4" destOrd="0" presId="urn:microsoft.com/office/officeart/2005/8/layout/chart3"/>
    <dgm:cxn modelId="{6A534E8C-55D1-44EE-8397-5EA3FD4E0B1D}" type="presParOf" srcId="{DB7C9C95-0393-4CC8-9193-9DFCF2FEBFAA}" destId="{09FBCE64-39D2-4ABF-89FF-A6EDDD83645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AEA0E-87EE-48C5-A549-4C26E60275D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B3FFAF2-7A4E-450F-91D9-3E799D8949B0}">
      <dgm:prSet phldrT="[نص]"/>
      <dgm:spPr/>
      <dgm:t>
        <a:bodyPr/>
        <a:lstStyle/>
        <a:p>
          <a:pPr rtl="1"/>
          <a:r>
            <a:rPr lang="fr-FR" smtClean="0"/>
            <a:t>Le </a:t>
          </a:r>
          <a:r>
            <a:rPr lang="fr-FR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fr-FR" smtClean="0"/>
            <a:t>abais</a:t>
          </a:r>
          <a:endParaRPr lang="ar-DZ"/>
        </a:p>
      </dgm:t>
    </dgm:pt>
    <dgm:pt modelId="{361E6BEE-05D5-40FC-83D9-1193A6FD8B63}" type="parTrans" cxnId="{4AD16222-D136-46B5-9FC5-25CF3DFB28E8}">
      <dgm:prSet/>
      <dgm:spPr/>
      <dgm:t>
        <a:bodyPr/>
        <a:lstStyle/>
        <a:p>
          <a:pPr rtl="1"/>
          <a:endParaRPr lang="ar-DZ"/>
        </a:p>
      </dgm:t>
    </dgm:pt>
    <dgm:pt modelId="{CC49A500-2D40-4808-A1ED-0D1E58CE2548}" type="sibTrans" cxnId="{4AD16222-D136-46B5-9FC5-25CF3DFB28E8}">
      <dgm:prSet/>
      <dgm:spPr/>
      <dgm:t>
        <a:bodyPr/>
        <a:lstStyle/>
        <a:p>
          <a:pPr rtl="1"/>
          <a:endParaRPr lang="ar-DZ"/>
        </a:p>
      </dgm:t>
    </dgm:pt>
    <dgm:pt modelId="{4331861F-4593-4E48-9FC0-F30A76312DF4}">
      <dgm:prSet phldrT="[نص]"/>
      <dgm:spPr/>
      <dgm:t>
        <a:bodyPr/>
        <a:lstStyle/>
        <a:p>
          <a:pPr rtl="1"/>
          <a:r>
            <a:rPr lang="fr-FR" smtClean="0"/>
            <a:t>La </a:t>
          </a:r>
          <a:r>
            <a:rPr lang="fr-FR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fr-FR" smtClean="0"/>
            <a:t>emise</a:t>
          </a:r>
          <a:endParaRPr lang="ar-DZ"/>
        </a:p>
      </dgm:t>
    </dgm:pt>
    <dgm:pt modelId="{13BBFBFE-3400-4BEC-BA11-6057A09D2547}" type="parTrans" cxnId="{05D07EAB-2CA2-47AE-99C8-4EF5D0D85E3F}">
      <dgm:prSet/>
      <dgm:spPr/>
      <dgm:t>
        <a:bodyPr/>
        <a:lstStyle/>
        <a:p>
          <a:pPr rtl="1"/>
          <a:endParaRPr lang="ar-DZ"/>
        </a:p>
      </dgm:t>
    </dgm:pt>
    <dgm:pt modelId="{96AB420F-3F23-431D-B976-0504E8C52F88}" type="sibTrans" cxnId="{05D07EAB-2CA2-47AE-99C8-4EF5D0D85E3F}">
      <dgm:prSet/>
      <dgm:spPr/>
      <dgm:t>
        <a:bodyPr/>
        <a:lstStyle/>
        <a:p>
          <a:pPr rtl="1"/>
          <a:endParaRPr lang="ar-DZ"/>
        </a:p>
      </dgm:t>
    </dgm:pt>
    <dgm:pt modelId="{33DB67A3-2907-467B-A3E9-43803C9B03FE}">
      <dgm:prSet phldrT="[نص]"/>
      <dgm:spPr/>
      <dgm:t>
        <a:bodyPr/>
        <a:lstStyle/>
        <a:p>
          <a:pPr rtl="1"/>
          <a:r>
            <a:rPr lang="fr-FR" smtClean="0"/>
            <a:t>La </a:t>
          </a:r>
          <a:r>
            <a:rPr lang="fr-FR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fr-FR" smtClean="0"/>
            <a:t>istourne</a:t>
          </a:r>
          <a:endParaRPr lang="ar-DZ"/>
        </a:p>
      </dgm:t>
    </dgm:pt>
    <dgm:pt modelId="{FC185894-C5C6-4E36-9712-F9CF21C54BE0}" type="parTrans" cxnId="{8A1BCFB0-8310-4291-A9BC-64E1EC17FDCD}">
      <dgm:prSet/>
      <dgm:spPr/>
      <dgm:t>
        <a:bodyPr/>
        <a:lstStyle/>
        <a:p>
          <a:pPr rtl="1"/>
          <a:endParaRPr lang="ar-DZ"/>
        </a:p>
      </dgm:t>
    </dgm:pt>
    <dgm:pt modelId="{3DBAED58-AA6D-4F17-8FAB-CBECA551EDE7}" type="sibTrans" cxnId="{8A1BCFB0-8310-4291-A9BC-64E1EC17FDCD}">
      <dgm:prSet/>
      <dgm:spPr/>
      <dgm:t>
        <a:bodyPr/>
        <a:lstStyle/>
        <a:p>
          <a:pPr rtl="1"/>
          <a:endParaRPr lang="ar-DZ"/>
        </a:p>
      </dgm:t>
    </dgm:pt>
    <dgm:pt modelId="{6519D8F5-B3E0-4563-AB38-B25950AD0902}">
      <dgm:prSet phldrT="[نص]"/>
      <dgm:spPr/>
      <dgm:t>
        <a:bodyPr/>
        <a:lstStyle/>
        <a:p>
          <a:pPr rtl="1"/>
          <a:r>
            <a:rPr lang="fr-FR" smtClean="0"/>
            <a:t>L'escompte</a:t>
          </a:r>
          <a:endParaRPr lang="ar-DZ"/>
        </a:p>
      </dgm:t>
    </dgm:pt>
    <dgm:pt modelId="{A68C5F43-C8E2-45D3-98C4-2761D376BCC4}" type="parTrans" cxnId="{3E24B486-B384-4141-9BDE-229ADE80469A}">
      <dgm:prSet/>
      <dgm:spPr/>
      <dgm:t>
        <a:bodyPr/>
        <a:lstStyle/>
        <a:p>
          <a:pPr rtl="1"/>
          <a:endParaRPr lang="ar-DZ"/>
        </a:p>
      </dgm:t>
    </dgm:pt>
    <dgm:pt modelId="{7A2DBF3D-D3D1-4A77-831D-6B07AAE6159F}" type="sibTrans" cxnId="{3E24B486-B384-4141-9BDE-229ADE80469A}">
      <dgm:prSet/>
      <dgm:spPr/>
      <dgm:t>
        <a:bodyPr/>
        <a:lstStyle/>
        <a:p>
          <a:pPr rtl="1"/>
          <a:endParaRPr lang="ar-DZ"/>
        </a:p>
      </dgm:t>
    </dgm:pt>
    <dgm:pt modelId="{4B5F8463-F036-4537-B107-DB2DCEAC8F52}" type="pres">
      <dgm:prSet presAssocID="{7A2AEA0E-87EE-48C5-A549-4C26E60275D7}" presName="CompostProcess" presStyleCnt="0">
        <dgm:presLayoutVars>
          <dgm:dir/>
          <dgm:resizeHandles val="exact"/>
        </dgm:presLayoutVars>
      </dgm:prSet>
      <dgm:spPr/>
    </dgm:pt>
    <dgm:pt modelId="{68A31393-BF55-4040-89A9-705CF4353156}" type="pres">
      <dgm:prSet presAssocID="{7A2AEA0E-87EE-48C5-A549-4C26E60275D7}" presName="arrow" presStyleLbl="bgShp" presStyleIdx="0" presStyleCnt="1"/>
      <dgm:spPr>
        <a:solidFill>
          <a:srgbClr val="FFC000"/>
        </a:solidFill>
      </dgm:spPr>
    </dgm:pt>
    <dgm:pt modelId="{D2E4FA99-68CC-4498-8432-DCDE70A637BC}" type="pres">
      <dgm:prSet presAssocID="{7A2AEA0E-87EE-48C5-A549-4C26E60275D7}" presName="linearProcess" presStyleCnt="0"/>
      <dgm:spPr/>
    </dgm:pt>
    <dgm:pt modelId="{7893B9E7-48A9-4E48-BE85-008BBD60289C}" type="pres">
      <dgm:prSet presAssocID="{FB3FFAF2-7A4E-450F-91D9-3E799D8949B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0D9E090D-90B6-4C80-8A11-AE6900668CD2}" type="pres">
      <dgm:prSet presAssocID="{CC49A500-2D40-4808-A1ED-0D1E58CE2548}" presName="sibTrans" presStyleCnt="0"/>
      <dgm:spPr/>
    </dgm:pt>
    <dgm:pt modelId="{24E3C271-37CE-4FC7-80A9-4A7582983312}" type="pres">
      <dgm:prSet presAssocID="{4331861F-4593-4E48-9FC0-F30A76312DF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054C3DDD-A481-420A-BBF8-4FE0D157A1D3}" type="pres">
      <dgm:prSet presAssocID="{96AB420F-3F23-431D-B976-0504E8C52F88}" presName="sibTrans" presStyleCnt="0"/>
      <dgm:spPr/>
    </dgm:pt>
    <dgm:pt modelId="{2EB568F0-AD8B-4ECF-B096-219CD2A6F9D4}" type="pres">
      <dgm:prSet presAssocID="{33DB67A3-2907-467B-A3E9-43803C9B03F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4CD20E20-541E-4EFF-B972-29682D7F15D9}" type="pres">
      <dgm:prSet presAssocID="{3DBAED58-AA6D-4F17-8FAB-CBECA551EDE7}" presName="sibTrans" presStyleCnt="0"/>
      <dgm:spPr/>
    </dgm:pt>
    <dgm:pt modelId="{743421B6-A4A1-4624-805D-C8513E09B82B}" type="pres">
      <dgm:prSet presAssocID="{6519D8F5-B3E0-4563-AB38-B25950AD090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</dgm:ptLst>
  <dgm:cxnLst>
    <dgm:cxn modelId="{A5AB9736-77EF-43BA-951A-05D07677E84C}" type="presOf" srcId="{7A2AEA0E-87EE-48C5-A549-4C26E60275D7}" destId="{4B5F8463-F036-4537-B107-DB2DCEAC8F52}" srcOrd="0" destOrd="0" presId="urn:microsoft.com/office/officeart/2005/8/layout/hProcess9"/>
    <dgm:cxn modelId="{7675B05B-6C81-4C45-A173-8694AEDB3BD0}" type="presOf" srcId="{4331861F-4593-4E48-9FC0-F30A76312DF4}" destId="{24E3C271-37CE-4FC7-80A9-4A7582983312}" srcOrd="0" destOrd="0" presId="urn:microsoft.com/office/officeart/2005/8/layout/hProcess9"/>
    <dgm:cxn modelId="{3E24B486-B384-4141-9BDE-229ADE80469A}" srcId="{7A2AEA0E-87EE-48C5-A549-4C26E60275D7}" destId="{6519D8F5-B3E0-4563-AB38-B25950AD0902}" srcOrd="3" destOrd="0" parTransId="{A68C5F43-C8E2-45D3-98C4-2761D376BCC4}" sibTransId="{7A2DBF3D-D3D1-4A77-831D-6B07AAE6159F}"/>
    <dgm:cxn modelId="{4AD16222-D136-46B5-9FC5-25CF3DFB28E8}" srcId="{7A2AEA0E-87EE-48C5-A549-4C26E60275D7}" destId="{FB3FFAF2-7A4E-450F-91D9-3E799D8949B0}" srcOrd="0" destOrd="0" parTransId="{361E6BEE-05D5-40FC-83D9-1193A6FD8B63}" sibTransId="{CC49A500-2D40-4808-A1ED-0D1E58CE2548}"/>
    <dgm:cxn modelId="{B279D3CB-C476-42AF-A72F-E28705867E57}" type="presOf" srcId="{33DB67A3-2907-467B-A3E9-43803C9B03FE}" destId="{2EB568F0-AD8B-4ECF-B096-219CD2A6F9D4}" srcOrd="0" destOrd="0" presId="urn:microsoft.com/office/officeart/2005/8/layout/hProcess9"/>
    <dgm:cxn modelId="{8A1BCFB0-8310-4291-A9BC-64E1EC17FDCD}" srcId="{7A2AEA0E-87EE-48C5-A549-4C26E60275D7}" destId="{33DB67A3-2907-467B-A3E9-43803C9B03FE}" srcOrd="2" destOrd="0" parTransId="{FC185894-C5C6-4E36-9712-F9CF21C54BE0}" sibTransId="{3DBAED58-AA6D-4F17-8FAB-CBECA551EDE7}"/>
    <dgm:cxn modelId="{D2AE7476-E672-43C3-BA75-82AC1003E54C}" type="presOf" srcId="{FB3FFAF2-7A4E-450F-91D9-3E799D8949B0}" destId="{7893B9E7-48A9-4E48-BE85-008BBD60289C}" srcOrd="0" destOrd="0" presId="urn:microsoft.com/office/officeart/2005/8/layout/hProcess9"/>
    <dgm:cxn modelId="{D757440B-CC0D-4E2F-9172-3CFC3091D526}" type="presOf" srcId="{6519D8F5-B3E0-4563-AB38-B25950AD0902}" destId="{743421B6-A4A1-4624-805D-C8513E09B82B}" srcOrd="0" destOrd="0" presId="urn:microsoft.com/office/officeart/2005/8/layout/hProcess9"/>
    <dgm:cxn modelId="{05D07EAB-2CA2-47AE-99C8-4EF5D0D85E3F}" srcId="{7A2AEA0E-87EE-48C5-A549-4C26E60275D7}" destId="{4331861F-4593-4E48-9FC0-F30A76312DF4}" srcOrd="1" destOrd="0" parTransId="{13BBFBFE-3400-4BEC-BA11-6057A09D2547}" sibTransId="{96AB420F-3F23-431D-B976-0504E8C52F88}"/>
    <dgm:cxn modelId="{50BF9CBD-3CFA-4183-9A20-332726A84FBE}" type="presParOf" srcId="{4B5F8463-F036-4537-B107-DB2DCEAC8F52}" destId="{68A31393-BF55-4040-89A9-705CF4353156}" srcOrd="0" destOrd="0" presId="urn:microsoft.com/office/officeart/2005/8/layout/hProcess9"/>
    <dgm:cxn modelId="{B58ED5E4-CD43-4CA5-9A51-86FEB43B992D}" type="presParOf" srcId="{4B5F8463-F036-4537-B107-DB2DCEAC8F52}" destId="{D2E4FA99-68CC-4498-8432-DCDE70A637BC}" srcOrd="1" destOrd="0" presId="urn:microsoft.com/office/officeart/2005/8/layout/hProcess9"/>
    <dgm:cxn modelId="{F3D08BD2-487E-4965-BCF5-E7FBB06D9FF2}" type="presParOf" srcId="{D2E4FA99-68CC-4498-8432-DCDE70A637BC}" destId="{7893B9E7-48A9-4E48-BE85-008BBD60289C}" srcOrd="0" destOrd="0" presId="urn:microsoft.com/office/officeart/2005/8/layout/hProcess9"/>
    <dgm:cxn modelId="{3D7735FC-4C7A-4C94-9D95-311DF68A1B02}" type="presParOf" srcId="{D2E4FA99-68CC-4498-8432-DCDE70A637BC}" destId="{0D9E090D-90B6-4C80-8A11-AE6900668CD2}" srcOrd="1" destOrd="0" presId="urn:microsoft.com/office/officeart/2005/8/layout/hProcess9"/>
    <dgm:cxn modelId="{229CC210-6E64-48E7-A90F-B2A8BD4CBAA7}" type="presParOf" srcId="{D2E4FA99-68CC-4498-8432-DCDE70A637BC}" destId="{24E3C271-37CE-4FC7-80A9-4A7582983312}" srcOrd="2" destOrd="0" presId="urn:microsoft.com/office/officeart/2005/8/layout/hProcess9"/>
    <dgm:cxn modelId="{50761990-2752-4940-8F58-BFBA7CB2A8B5}" type="presParOf" srcId="{D2E4FA99-68CC-4498-8432-DCDE70A637BC}" destId="{054C3DDD-A481-420A-BBF8-4FE0D157A1D3}" srcOrd="3" destOrd="0" presId="urn:microsoft.com/office/officeart/2005/8/layout/hProcess9"/>
    <dgm:cxn modelId="{D5D8C10E-C637-4691-A39F-6048ED58F94A}" type="presParOf" srcId="{D2E4FA99-68CC-4498-8432-DCDE70A637BC}" destId="{2EB568F0-AD8B-4ECF-B096-219CD2A6F9D4}" srcOrd="4" destOrd="0" presId="urn:microsoft.com/office/officeart/2005/8/layout/hProcess9"/>
    <dgm:cxn modelId="{AC98ACF4-E4F7-40F7-BA3D-E1AEF9E033E4}" type="presParOf" srcId="{D2E4FA99-68CC-4498-8432-DCDE70A637BC}" destId="{4CD20E20-541E-4EFF-B972-29682D7F15D9}" srcOrd="5" destOrd="0" presId="urn:microsoft.com/office/officeart/2005/8/layout/hProcess9"/>
    <dgm:cxn modelId="{C2C4B5EE-59AE-4897-B5A4-02406292C810}" type="presParOf" srcId="{D2E4FA99-68CC-4498-8432-DCDE70A637BC}" destId="{743421B6-A4A1-4624-805D-C8513E09B82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86890-2F3D-4350-8B48-CC69DA5A6AEA}">
      <dsp:nvSpPr>
        <dsp:cNvPr id="0" name=""/>
        <dsp:cNvSpPr/>
      </dsp:nvSpPr>
      <dsp:spPr>
        <a:xfrm>
          <a:off x="2122564" y="460666"/>
          <a:ext cx="4883715" cy="4883715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smtClean="0">
              <a:latin typeface="Corbel" panose="020B0503020204020204" pitchFamily="34" charset="0"/>
            </a:rPr>
            <a:t>Pour les opérations d’achat</a:t>
          </a:r>
          <a:endParaRPr lang="ar-DZ" sz="3200" kern="1200">
            <a:latin typeface="Corbel" panose="020B0503020204020204" pitchFamily="34" charset="0"/>
          </a:endParaRPr>
        </a:p>
      </dsp:txBody>
      <dsp:txXfrm>
        <a:off x="4777794" y="1361828"/>
        <a:ext cx="1656974" cy="1627905"/>
      </dsp:txXfrm>
    </dsp:sp>
    <dsp:sp modelId="{AD4935E4-531D-4F1E-87BC-DB5677507AA5}">
      <dsp:nvSpPr>
        <dsp:cNvPr id="0" name=""/>
        <dsp:cNvSpPr/>
      </dsp:nvSpPr>
      <dsp:spPr>
        <a:xfrm>
          <a:off x="1898120" y="537790"/>
          <a:ext cx="4883715" cy="4883715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shade val="50000"/>
            <a:hueOff val="-78077"/>
            <a:satOff val="-383"/>
            <a:lumOff val="286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0" kern="1200" smtClean="0">
              <a:latin typeface="Agency FB" panose="020B0503020202020204" pitchFamily="34" charset="0"/>
              <a:cs typeface="+mj-cs"/>
            </a:rPr>
            <a:t>Transport assuré par un transporteur</a:t>
          </a:r>
          <a:endParaRPr lang="ar-DZ" sz="3200" b="1" i="0" kern="1200">
            <a:latin typeface="Agency FB" panose="020B0503020202020204" pitchFamily="34" charset="0"/>
            <a:cs typeface="+mj-cs"/>
          </a:endParaRPr>
        </a:p>
      </dsp:txBody>
      <dsp:txXfrm>
        <a:off x="3235328" y="3619182"/>
        <a:ext cx="2209299" cy="1511626"/>
      </dsp:txXfrm>
    </dsp:sp>
    <dsp:sp modelId="{E27366FB-59BB-4798-B07B-A191B6FF01B7}">
      <dsp:nvSpPr>
        <dsp:cNvPr id="0" name=""/>
        <dsp:cNvSpPr/>
      </dsp:nvSpPr>
      <dsp:spPr>
        <a:xfrm>
          <a:off x="1898120" y="537790"/>
          <a:ext cx="4883715" cy="4883715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shade val="50000"/>
            <a:hueOff val="-78077"/>
            <a:satOff val="-383"/>
            <a:lumOff val="286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i="0" kern="1200" smtClean="0">
              <a:latin typeface="Agency FB" panose="020B0503020202020204" pitchFamily="34" charset="0"/>
              <a:cs typeface="+mj-cs"/>
            </a:rPr>
            <a:t>Transport assuré par le fournisseur</a:t>
          </a:r>
          <a:endParaRPr lang="ar-DZ" sz="3200" kern="1200">
            <a:latin typeface="Agency FB" panose="020B0503020202020204" pitchFamily="34" charset="0"/>
            <a:cs typeface="+mj-cs"/>
          </a:endParaRPr>
        </a:p>
      </dsp:txBody>
      <dsp:txXfrm>
        <a:off x="2421376" y="1497091"/>
        <a:ext cx="1656974" cy="1627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31393-BF55-4040-89A9-705CF4353156}">
      <dsp:nvSpPr>
        <dsp:cNvPr id="0" name=""/>
        <dsp:cNvSpPr/>
      </dsp:nvSpPr>
      <dsp:spPr>
        <a:xfrm>
          <a:off x="779621" y="0"/>
          <a:ext cx="8835707" cy="3311524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3B9E7-48A9-4E48-BE85-008BBD60289C}">
      <dsp:nvSpPr>
        <dsp:cNvPr id="0" name=""/>
        <dsp:cNvSpPr/>
      </dsp:nvSpPr>
      <dsp:spPr>
        <a:xfrm>
          <a:off x="3552" y="993457"/>
          <a:ext cx="2377692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smtClean="0"/>
            <a:t>Le </a:t>
          </a:r>
          <a:r>
            <a:rPr lang="fr-FR" sz="33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fr-FR" sz="3300" kern="1200" smtClean="0"/>
            <a:t>abais</a:t>
          </a:r>
          <a:endParaRPr lang="ar-DZ" sz="3300" kern="1200"/>
        </a:p>
      </dsp:txBody>
      <dsp:txXfrm>
        <a:off x="68214" y="1058119"/>
        <a:ext cx="2248368" cy="1195285"/>
      </dsp:txXfrm>
    </dsp:sp>
    <dsp:sp modelId="{24E3C271-37CE-4FC7-80A9-4A7582983312}">
      <dsp:nvSpPr>
        <dsp:cNvPr id="0" name=""/>
        <dsp:cNvSpPr/>
      </dsp:nvSpPr>
      <dsp:spPr>
        <a:xfrm>
          <a:off x="2673603" y="993457"/>
          <a:ext cx="2377692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smtClean="0"/>
            <a:t>La </a:t>
          </a:r>
          <a:r>
            <a:rPr lang="fr-FR" sz="33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fr-FR" sz="3300" kern="1200" smtClean="0"/>
            <a:t>emise</a:t>
          </a:r>
          <a:endParaRPr lang="ar-DZ" sz="3300" kern="1200"/>
        </a:p>
      </dsp:txBody>
      <dsp:txXfrm>
        <a:off x="2738265" y="1058119"/>
        <a:ext cx="2248368" cy="1195285"/>
      </dsp:txXfrm>
    </dsp:sp>
    <dsp:sp modelId="{2EB568F0-AD8B-4ECF-B096-219CD2A6F9D4}">
      <dsp:nvSpPr>
        <dsp:cNvPr id="0" name=""/>
        <dsp:cNvSpPr/>
      </dsp:nvSpPr>
      <dsp:spPr>
        <a:xfrm>
          <a:off x="5343653" y="993457"/>
          <a:ext cx="2377692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smtClean="0"/>
            <a:t>La </a:t>
          </a:r>
          <a:r>
            <a:rPr lang="fr-FR" sz="3300" b="1" u="sng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fr-FR" sz="3300" kern="1200" smtClean="0"/>
            <a:t>istourne</a:t>
          </a:r>
          <a:endParaRPr lang="ar-DZ" sz="3300" kern="1200"/>
        </a:p>
      </dsp:txBody>
      <dsp:txXfrm>
        <a:off x="5408315" y="1058119"/>
        <a:ext cx="2248368" cy="1195285"/>
      </dsp:txXfrm>
    </dsp:sp>
    <dsp:sp modelId="{743421B6-A4A1-4624-805D-C8513E09B82B}">
      <dsp:nvSpPr>
        <dsp:cNvPr id="0" name=""/>
        <dsp:cNvSpPr/>
      </dsp:nvSpPr>
      <dsp:spPr>
        <a:xfrm>
          <a:off x="8013704" y="993457"/>
          <a:ext cx="2377692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300" kern="1200" smtClean="0"/>
            <a:t>L'escompte</a:t>
          </a:r>
          <a:endParaRPr lang="ar-DZ" sz="3300" kern="1200"/>
        </a:p>
      </dsp:txBody>
      <dsp:txXfrm>
        <a:off x="8078366" y="1058119"/>
        <a:ext cx="2248368" cy="1195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01F7B3-5FF5-47BD-81E0-B93AA9F336E8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DZ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DD35C4-DAE4-4208-B648-EF0AB99ED18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66316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35C4-DAE4-4208-B648-EF0AB99ED180}" type="slidenum">
              <a:rPr lang="ar-DZ" smtClean="0"/>
              <a:t>9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47670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35C4-DAE4-4208-B648-EF0AB99ED180}" type="slidenum">
              <a:rPr lang="ar-DZ" smtClean="0"/>
              <a:t>16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9173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864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6358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51032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804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78628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80382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65696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76351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1269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76136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02368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95197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5677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0462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8833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237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62377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15A82C7-B722-4414-9FE0-87C94F632949}" type="datetimeFigureOut">
              <a:rPr lang="ar-DZ" smtClean="0"/>
              <a:t>10-08-1443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FE793E-7A96-46F2-8D01-2F83907BF892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3068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2.png"/><Relationship Id="rId7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8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23.png"/><Relationship Id="rId7" Type="http://schemas.openxmlformats.org/officeDocument/2006/relationships/image" Target="../media/image60.png"/><Relationship Id="rId12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3.png"/><Relationship Id="rId5" Type="http://schemas.openxmlformats.org/officeDocument/2006/relationships/image" Target="../media/image27.png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5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47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52.png"/><Relationship Id="rId9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0.png"/><Relationship Id="rId7" Type="http://schemas.openxmlformats.org/officeDocument/2006/relationships/image" Target="../media/image7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42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11.png"/><Relationship Id="rId5" Type="http://schemas.openxmlformats.org/officeDocument/2006/relationships/image" Target="../media/image81.png"/><Relationship Id="rId10" Type="http://schemas.openxmlformats.org/officeDocument/2006/relationships/image" Target="../media/image10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9240" r="3525" b="14712"/>
          <a:stretch/>
        </p:blipFill>
        <p:spPr>
          <a:xfrm>
            <a:off x="8470900" y="4140200"/>
            <a:ext cx="3721100" cy="271780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8382000" y="4051300"/>
            <a:ext cx="3810000" cy="88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7" name="مستطيل 6"/>
          <p:cNvSpPr/>
          <p:nvPr/>
        </p:nvSpPr>
        <p:spPr>
          <a:xfrm>
            <a:off x="8382000" y="4051300"/>
            <a:ext cx="101600" cy="2806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282700" y="1587500"/>
            <a:ext cx="9315451" cy="2006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sz="8800" dirty="0" smtClean="0">
                <a:cs typeface="+mj-cs"/>
              </a:rPr>
              <a:t>Les réductions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2616200" y="3820467"/>
            <a:ext cx="50514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smtClean="0"/>
              <a:t>Dr – Mira Mohammed Lamine</a:t>
            </a:r>
            <a:endParaRPr lang="ar-DZ" sz="2400"/>
          </a:p>
        </p:txBody>
      </p:sp>
    </p:spTree>
    <p:extLst>
      <p:ext uri="{BB962C8B-B14F-4D97-AF65-F5344CB8AC3E}">
        <p14:creationId xmlns:p14="http://schemas.microsoft.com/office/powerpoint/2010/main" val="20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2192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fr-FR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04/03 :</a:t>
            </a:r>
            <a:r>
              <a:rPr 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Achat de marchandises (M02) : Q=1.000U ; PU : 200DA, remise 01% ; droits de douane 10.000DA, frais de chargement 2000DA, frais de transport 5.000 DA, payement de l’achat et des prestations de services par banque, réception le même jour.(facture n°25, chèque n°31, bon d’entrée n°15).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68300"/>
              </p:ext>
            </p:extLst>
          </p:nvPr>
        </p:nvGraphicFramePr>
        <p:xfrm>
          <a:off x="-2" y="1791260"/>
          <a:ext cx="12191999" cy="5066743"/>
        </p:xfrm>
        <a:graphic>
          <a:graphicData uri="http://schemas.openxmlformats.org/drawingml/2006/table">
            <a:tbl>
              <a:tblPr/>
              <a:tblGrid>
                <a:gridCol w="1593147"/>
                <a:gridCol w="1593147"/>
                <a:gridCol w="1593147"/>
                <a:gridCol w="2633117"/>
                <a:gridCol w="1593147"/>
                <a:gridCol w="1593147"/>
                <a:gridCol w="1593147"/>
              </a:tblGrid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1211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77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77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277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9652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 n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753" y="2146406"/>
            <a:ext cx="816935" cy="64013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185" y="2087368"/>
            <a:ext cx="1390008" cy="64013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3" y="2495455"/>
            <a:ext cx="2048434" cy="64623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5182" y="2466473"/>
            <a:ext cx="1048603" cy="64013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946" y="2942385"/>
            <a:ext cx="804742" cy="64013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185" y="2942384"/>
            <a:ext cx="1390008" cy="64013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753" y="3363427"/>
            <a:ext cx="2865368" cy="74987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6352" y="3485713"/>
            <a:ext cx="1219306" cy="64013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8750" y="3863414"/>
            <a:ext cx="2219136" cy="62943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7055" y="3895223"/>
            <a:ext cx="1048603" cy="64013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1137" y="4215290"/>
            <a:ext cx="2926334" cy="74987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5181" y="4342657"/>
            <a:ext cx="1048603" cy="640135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1134" y="4630236"/>
            <a:ext cx="2786113" cy="762066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3978" y="4752167"/>
            <a:ext cx="1390008" cy="64013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39612" y="2046754"/>
            <a:ext cx="1390008" cy="640135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01989" y="2495455"/>
            <a:ext cx="1390008" cy="640135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5851" y="5519934"/>
            <a:ext cx="1390008" cy="640135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01989" y="5996511"/>
            <a:ext cx="13900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72716" y="150734"/>
            <a:ext cx="11919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05/03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Vente de la totalité de marchandises (M1), PU : 180 DA/U</a:t>
            </a:r>
            <a:r>
              <a:rPr 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 payement par banque. Le transport est assuré par le vendeur et est facturé pour 10.000 DA au client, payement par caisse et livraison le même jour. (</a:t>
            </a: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Facture n° 26, chèque n°32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bon de caisse n° 15</a:t>
            </a:r>
            <a:r>
              <a:rPr lang="fr-FR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bon de sortie n °10).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16166"/>
              </p:ext>
            </p:extLst>
          </p:nvPr>
        </p:nvGraphicFramePr>
        <p:xfrm>
          <a:off x="272716" y="2979463"/>
          <a:ext cx="11690688" cy="3878537"/>
        </p:xfrm>
        <a:graphic>
          <a:graphicData uri="http://schemas.openxmlformats.org/drawingml/2006/table">
            <a:tbl>
              <a:tblPr/>
              <a:tblGrid>
                <a:gridCol w="1527640"/>
                <a:gridCol w="1527640"/>
                <a:gridCol w="1527640"/>
                <a:gridCol w="2524848"/>
                <a:gridCol w="1527640"/>
                <a:gridCol w="1527640"/>
                <a:gridCol w="1527640"/>
              </a:tblGrid>
              <a:tr h="472739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39"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20"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840"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20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39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01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39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0" y="3489932"/>
            <a:ext cx="877900" cy="64013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01" y="4003302"/>
            <a:ext cx="707197" cy="64013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750" y="4979329"/>
            <a:ext cx="877900" cy="64013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312" y="3489932"/>
            <a:ext cx="816935" cy="64013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5913" y="3439366"/>
            <a:ext cx="1390008" cy="640135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6324" y="3908180"/>
            <a:ext cx="2926334" cy="749873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1263" y="3995143"/>
            <a:ext cx="1219306" cy="640135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144" y="4561274"/>
            <a:ext cx="1896020" cy="640135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58801" y="3924800"/>
            <a:ext cx="1219306" cy="640135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5055" y="5496476"/>
            <a:ext cx="1219306" cy="6401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0750" y="5619464"/>
            <a:ext cx="877900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708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50333" y="3433695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360000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76587" y="4993267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360000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85889" y="4631350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370000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7320" y="0"/>
            <a:ext cx="119192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05/03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Vente de la totalité de marchandises (M1), PU : 180 </a:t>
            </a: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DA/U;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 payement par banque. Le transport est assuré par le vendeur et est facturé pour 10.000 DA au client, payement par caisse et </a:t>
            </a: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livraison le même jour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(Facture n° 26, chèque n°32, bon de caisse n° 15, bon de sortie n °10).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862107"/>
              </p:ext>
            </p:extLst>
          </p:nvPr>
        </p:nvGraphicFramePr>
        <p:xfrm>
          <a:off x="152400" y="3357562"/>
          <a:ext cx="12014203" cy="2232660"/>
        </p:xfrm>
        <a:graphic>
          <a:graphicData uri="http://schemas.openxmlformats.org/drawingml/2006/table">
            <a:tbl>
              <a:tblPr/>
              <a:tblGrid>
                <a:gridCol w="1569914"/>
                <a:gridCol w="1569914"/>
                <a:gridCol w="1569914"/>
                <a:gridCol w="2594719"/>
                <a:gridCol w="1569914"/>
                <a:gridCol w="1569914"/>
                <a:gridCol w="1569914"/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 de sortie n °10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0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44500" y="287568"/>
            <a:ext cx="11569700" cy="14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Aft>
                <a:spcPts val="1000"/>
              </a:spcAft>
            </a:pPr>
            <a:r>
              <a:rPr lang="fr-FR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08/03 :</a:t>
            </a:r>
            <a:r>
              <a:rPr lang="fr-FR" sz="24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d’un bâtiment à usage commercial : Q : 01, prix 2.000.000 DA, remise 01%. Payement de 800.000 DA par banque, le reste à crédit. (Facture n°27, chèque n°33).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68738"/>
              </p:ext>
            </p:extLst>
          </p:nvPr>
        </p:nvGraphicFramePr>
        <p:xfrm>
          <a:off x="88900" y="2374893"/>
          <a:ext cx="11785600" cy="3429006"/>
        </p:xfrm>
        <a:graphic>
          <a:graphicData uri="http://schemas.openxmlformats.org/drawingml/2006/table">
            <a:tbl>
              <a:tblPr/>
              <a:tblGrid>
                <a:gridCol w="1254316"/>
                <a:gridCol w="1564790"/>
                <a:gridCol w="1341248"/>
                <a:gridCol w="2405546"/>
                <a:gridCol w="1765300"/>
                <a:gridCol w="1701800"/>
                <a:gridCol w="1752600"/>
              </a:tblGrid>
              <a:tr h="571501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501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n°27, chèque n°33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81" y="2926043"/>
            <a:ext cx="1164437" cy="853514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81" y="3352800"/>
            <a:ext cx="1164437" cy="85351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080" y="4046253"/>
            <a:ext cx="1164437" cy="853514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978" y="2926043"/>
            <a:ext cx="1097375" cy="85351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888" y="3014943"/>
            <a:ext cx="2066723" cy="85351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4092" y="3566093"/>
            <a:ext cx="2792210" cy="85351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9559" y="3662639"/>
            <a:ext cx="1615580" cy="85351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8043" y="4124900"/>
            <a:ext cx="1072989" cy="85351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2071" y="4258239"/>
            <a:ext cx="2066723" cy="853514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6000" y="2929786"/>
            <a:ext cx="2066723" cy="85351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00280" y="3449357"/>
            <a:ext cx="1841152" cy="853514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97521" y="4079310"/>
            <a:ext cx="203624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7800" y="346485"/>
            <a:ext cx="11760200" cy="12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fr-FR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10/03 :</a:t>
            </a:r>
            <a:r>
              <a:rPr lang="fr-FR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Achat de marchandises (M03) : Q=1.000U ; PU : 150DA, frais de transport 3.000 DA, payement de l’achat par banque et la prestation de service (transport) par caisse, réception le même jour. (Facture n°28, chèque n°34, bon de caisse n°16, bon d’entrée en stock n°16).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3713"/>
              </p:ext>
            </p:extLst>
          </p:nvPr>
        </p:nvGraphicFramePr>
        <p:xfrm>
          <a:off x="177801" y="1892303"/>
          <a:ext cx="11861800" cy="4965697"/>
        </p:xfrm>
        <a:graphic>
          <a:graphicData uri="http://schemas.openxmlformats.org/drawingml/2006/table">
            <a:tbl>
              <a:tblPr/>
              <a:tblGrid>
                <a:gridCol w="1549999"/>
                <a:gridCol w="1549999"/>
                <a:gridCol w="1549999"/>
                <a:gridCol w="2561806"/>
                <a:gridCol w="1549999"/>
                <a:gridCol w="1549999"/>
                <a:gridCol w="1549999"/>
              </a:tblGrid>
              <a:tr h="491397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1397"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124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397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397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397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n°28, chèque n°34, bon de caisse n°16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397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1397"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397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397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 d’entrée en stock n°16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50" y="2372332"/>
            <a:ext cx="877900" cy="64013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550" y="3012467"/>
            <a:ext cx="877900" cy="64013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901" y="3477232"/>
            <a:ext cx="707197" cy="64013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01" y="5331432"/>
            <a:ext cx="707197" cy="64013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198" y="5971567"/>
            <a:ext cx="877900" cy="640135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0496" y="5331431"/>
            <a:ext cx="1390008" cy="640135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0048" y="5971566"/>
            <a:ext cx="1390008" cy="64013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0750" y="3543369"/>
            <a:ext cx="1048603" cy="640135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7992" y="2943969"/>
            <a:ext cx="1390008" cy="640135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0496" y="2303834"/>
            <a:ext cx="1390008" cy="640135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6575" y="2456949"/>
            <a:ext cx="816935" cy="640135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1744" y="2372332"/>
            <a:ext cx="1390008" cy="64013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6666" y="2902729"/>
            <a:ext cx="2926334" cy="74987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1523" y="2957597"/>
            <a:ext cx="1048603" cy="640135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722" y="3509046"/>
            <a:ext cx="1896020" cy="64013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488" y="3487497"/>
            <a:ext cx="1390008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72716" y="150734"/>
            <a:ext cx="11919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12/03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l’entreprise accorde à son client sur facture d’avoir une remise 01% et un escompte 01% sur la vente du 05/03, elle rembourse le client par banque le même jour (Facture d’avoir n 29, chèque n  45)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553780"/>
              </p:ext>
            </p:extLst>
          </p:nvPr>
        </p:nvGraphicFramePr>
        <p:xfrm>
          <a:off x="272716" y="2979463"/>
          <a:ext cx="11690688" cy="3878537"/>
        </p:xfrm>
        <a:graphic>
          <a:graphicData uri="http://schemas.openxmlformats.org/drawingml/2006/table">
            <a:tbl>
              <a:tblPr/>
              <a:tblGrid>
                <a:gridCol w="1527640"/>
                <a:gridCol w="1527640"/>
                <a:gridCol w="1527640"/>
                <a:gridCol w="2524848"/>
                <a:gridCol w="1527640"/>
                <a:gridCol w="1527640"/>
                <a:gridCol w="1527640"/>
              </a:tblGrid>
              <a:tr h="472739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12/03</a:t>
                      </a:r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39"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20"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buFont typeface="Arial" panose="020B0604020202020204" pitchFamily="34" charset="0"/>
                        <a:buNone/>
                      </a:pPr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9840"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7620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39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2501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39"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" name="صورة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312" y="3489932"/>
            <a:ext cx="816935" cy="640135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12" y="3908539"/>
            <a:ext cx="2048434" cy="646232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807" y="4432140"/>
            <a:ext cx="804742" cy="640135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913" y="4483173"/>
            <a:ext cx="1390008" cy="640135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312" y="4882155"/>
            <a:ext cx="2389839" cy="646232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4519" y="4918731"/>
            <a:ext cx="1048603" cy="640135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6616" y="3923026"/>
            <a:ext cx="1048603" cy="64013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7451857" y="3464671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360000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59699" y="5472352"/>
            <a:ext cx="2380765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à recevoir</a:t>
            </a:r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16880" y="5478878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7146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86311" y="3431957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3600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0231" y="3464671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709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0231" y="4054789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668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45701" y="4822284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53122" y="3908539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3564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538537" y="4743368"/>
            <a:ext cx="1436242" cy="499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7146</a:t>
            </a:r>
            <a:endParaRPr lang="fr-F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0155" y="1265185"/>
            <a:ext cx="6730421" cy="37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14300" y="109768"/>
            <a:ext cx="11912600" cy="169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Aft>
                <a:spcPts val="1000"/>
              </a:spcAft>
            </a:pPr>
            <a:r>
              <a:rPr lang="fr-FR" sz="28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14/03 :</a:t>
            </a:r>
            <a:r>
              <a:rPr lang="fr-FR" sz="280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Vente à crédit de 60% du stock de marchandises (M03) pour 200.000 DA, rabais 1%. Livraison le même jour. (Facture n°29, bon d’entrée en stock n° 17).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6909"/>
              </p:ext>
            </p:extLst>
          </p:nvPr>
        </p:nvGraphicFramePr>
        <p:xfrm>
          <a:off x="114295" y="1997239"/>
          <a:ext cx="11912604" cy="4860760"/>
        </p:xfrm>
        <a:graphic>
          <a:graphicData uri="http://schemas.openxmlformats.org/drawingml/2006/table">
            <a:tbl>
              <a:tblPr/>
              <a:tblGrid>
                <a:gridCol w="1556638"/>
                <a:gridCol w="1556638"/>
                <a:gridCol w="1556638"/>
                <a:gridCol w="2572776"/>
                <a:gridCol w="1556638"/>
                <a:gridCol w="1556638"/>
                <a:gridCol w="1556638"/>
              </a:tblGrid>
              <a:tr h="486076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14/03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n°29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bon d’entrée en stock n° 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6076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71" y="2344199"/>
            <a:ext cx="987638" cy="74987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546" y="3402979"/>
            <a:ext cx="1012024" cy="74987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71" y="4637193"/>
            <a:ext cx="1012024" cy="74987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2546" y="5387066"/>
            <a:ext cx="816935" cy="74987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882" y="2440452"/>
            <a:ext cx="951058" cy="74987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6945" y="2416388"/>
            <a:ext cx="1597290" cy="749873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8211" y="2898662"/>
            <a:ext cx="1877731" cy="74987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9153" y="2898662"/>
            <a:ext cx="1207113" cy="74987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9978" y="3356872"/>
            <a:ext cx="938865" cy="74987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0938" y="3356871"/>
            <a:ext cx="1597290" cy="749873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3040" y="2416388"/>
            <a:ext cx="1597290" cy="74987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19842" y="3392019"/>
            <a:ext cx="1597290" cy="74987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7640" y="4799902"/>
            <a:ext cx="1402202" cy="749873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24697" y="5389084"/>
            <a:ext cx="140220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7101" y="241300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fr-FR" cap="none" smtClean="0">
                <a:cs typeface="AL-Mohanad Bold" pitchFamily="2" charset="-78"/>
              </a:rPr>
              <a:t>https://elearning.univ-bejaia.dz/</a:t>
            </a:r>
            <a:endParaRPr lang="ar-DZ" cap="none"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90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757683057"/>
              </p:ext>
            </p:extLst>
          </p:nvPr>
        </p:nvGraphicFramePr>
        <p:xfrm>
          <a:off x="1228299" y="900752"/>
          <a:ext cx="8931701" cy="5813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 5"/>
          <p:cNvSpPr/>
          <p:nvPr/>
        </p:nvSpPr>
        <p:spPr>
          <a:xfrm>
            <a:off x="2615290" y="254421"/>
            <a:ext cx="62824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b="1" i="1" u="sng" dirty="0">
                <a:solidFill>
                  <a:srgbClr val="333333"/>
                </a:solidFill>
                <a:latin typeface="Roboto"/>
              </a:rPr>
              <a:t>les frais de </a:t>
            </a:r>
            <a:r>
              <a:rPr lang="fr-FR" sz="4800" b="1" i="1" u="sng" dirty="0" smtClean="0">
                <a:solidFill>
                  <a:srgbClr val="333333"/>
                </a:solidFill>
                <a:latin typeface="Roboto"/>
              </a:rPr>
              <a:t>transport</a:t>
            </a:r>
            <a:endParaRPr lang="ar-DZ" sz="4800" b="1" dirty="0"/>
          </a:p>
        </p:txBody>
      </p:sp>
    </p:spTree>
    <p:extLst>
      <p:ext uri="{BB962C8B-B14F-4D97-AF65-F5344CB8AC3E}">
        <p14:creationId xmlns:p14="http://schemas.microsoft.com/office/powerpoint/2010/main" val="14631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600"/>
              <a:t>ordre de calcul</a:t>
            </a:r>
            <a:endParaRPr lang="ar-DZ" sz="660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2434982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0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92993514"/>
              </p:ext>
            </p:extLst>
          </p:nvPr>
        </p:nvGraphicFramePr>
        <p:xfrm>
          <a:off x="215900" y="834253"/>
          <a:ext cx="11823700" cy="5767292"/>
        </p:xfrm>
        <a:graphic>
          <a:graphicData uri="http://schemas.openxmlformats.org/drawingml/2006/table">
            <a:tbl>
              <a:tblPr/>
              <a:tblGrid>
                <a:gridCol w="2955925"/>
                <a:gridCol w="2955925"/>
                <a:gridCol w="2955925"/>
                <a:gridCol w="2955925"/>
              </a:tblGrid>
              <a:tr h="555226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Rabais</a:t>
                      </a:r>
                    </a:p>
                  </a:txBody>
                  <a:tcPr marL="28571" marR="28571" marT="45713" marB="45713" anchor="ctr">
                    <a:lnL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7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Remises</a:t>
                      </a:r>
                    </a:p>
                  </a:txBody>
                  <a:tcPr marL="28571" marR="28571" marT="45713" marB="45713" anchor="ctr">
                    <a:lnL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7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Ristournes</a:t>
                      </a:r>
                    </a:p>
                  </a:txBody>
                  <a:tcPr marL="28571" marR="28571" marT="45713" marB="45713" anchor="ctr">
                    <a:lnL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7F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Escompte</a:t>
                      </a:r>
                    </a:p>
                  </a:txBody>
                  <a:tcPr marL="28571" marR="28571" marT="45713" marB="45713" anchor="ctr">
                    <a:lnL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7FC4"/>
                    </a:solidFill>
                  </a:tcPr>
                </a:tc>
              </a:tr>
              <a:tr h="3756025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2800" b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Un défaut de qualité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2800" b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Les produits non-conformités à la commande du client</a:t>
                      </a:r>
                    </a:p>
                    <a:p>
                      <a:pPr algn="ctr" rtl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2800" b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Un retard de livraison</a:t>
                      </a:r>
                    </a:p>
                  </a:txBody>
                  <a:tcPr marL="28571" marR="28571" marT="45713" marB="45713" anchor="ctr">
                    <a:lnL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r-FR" sz="2800" b="0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L'importance de la quantité achetée </a:t>
                      </a:r>
                      <a:r>
                        <a:rPr lang="fr-FR" sz="2800" b="0" dirty="0" smtClean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;</a:t>
                      </a:r>
                      <a:endParaRPr lang="fr-FR" sz="2800" b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cs typeface="AF_Najed" pitchFamily="2" charset="-78"/>
                      </a:endParaRPr>
                    </a:p>
                  </a:txBody>
                  <a:tcPr marL="28571" marR="28571" marT="45713" marB="45713" anchor="ctr">
                    <a:lnL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fr-FR" sz="2800" dirty="0" smtClean="0"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Cette réduction se calcule sur le chiffre d'affaires réalisé pendant une période déterminée.</a:t>
                      </a:r>
                    </a:p>
                  </a:txBody>
                  <a:tcPr marL="28571" marR="28571" marT="45713" marB="45713" anchor="ctr">
                    <a:lnL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</a:pPr>
                      <a:r>
                        <a:rPr lang="fr-FR" sz="2800">
                          <a:effectLst/>
                          <a:latin typeface="Corbel" panose="020B0503020204020204" pitchFamily="34" charset="0"/>
                          <a:cs typeface="AF_Najed" pitchFamily="2" charset="-78"/>
                        </a:rPr>
                        <a:t>Paiement au comptant ou anticipé</a:t>
                      </a:r>
                    </a:p>
                  </a:txBody>
                  <a:tcPr marL="28571" marR="28571" marT="45713" marB="45713" anchor="ctr">
                    <a:lnL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7C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4199" y="91002"/>
            <a:ext cx="107997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altLang="ar-DZ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/>
              </a:rPr>
              <a:t>L'entreprise accorde des réductions lorsqu'il y en a :</a:t>
            </a:r>
            <a:endParaRPr kumimoji="0" lang="ar-DZ" altLang="ar-DZ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93553" y="0"/>
            <a:ext cx="11379200" cy="1464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200000"/>
              </a:lnSpc>
              <a:spcAft>
                <a:spcPts val="1000"/>
              </a:spcAft>
            </a:pPr>
            <a:r>
              <a:rPr lang="fr-FR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01/03 :</a:t>
            </a:r>
            <a:r>
              <a:rPr lang="fr-FR" sz="24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Achat de marchandises (M01). Q : 2.000U, PU : 100DA/U, remise 01%, payement par banque, réception le même jour.(facture n°23, chèque n°29, bon d’entrée n°14).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966870"/>
              </p:ext>
            </p:extLst>
          </p:nvPr>
        </p:nvGraphicFramePr>
        <p:xfrm>
          <a:off x="193551" y="1485176"/>
          <a:ext cx="11871448" cy="5372825"/>
        </p:xfrm>
        <a:graphic>
          <a:graphicData uri="http://schemas.openxmlformats.org/drawingml/2006/table">
            <a:tbl>
              <a:tblPr/>
              <a:tblGrid>
                <a:gridCol w="1610699"/>
                <a:gridCol w="1610699"/>
                <a:gridCol w="1610699"/>
                <a:gridCol w="2207254"/>
                <a:gridCol w="1610699"/>
                <a:gridCol w="1610699"/>
                <a:gridCol w="1610699"/>
              </a:tblGrid>
              <a:tr h="541243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01/03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243"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9728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243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243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243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n 23 ; chéque 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243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//</a:t>
                      </a:r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41243"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1243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3153"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 n 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8" y="2368263"/>
            <a:ext cx="1012024" cy="749873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88" y="3308063"/>
            <a:ext cx="1012024" cy="74987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617" y="2253962"/>
            <a:ext cx="951058" cy="74987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055" y="2253962"/>
            <a:ext cx="1597290" cy="74987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930" y="2743199"/>
            <a:ext cx="2371550" cy="76206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0143" y="2743199"/>
            <a:ext cx="1207113" cy="74987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8713" y="3308063"/>
            <a:ext cx="938865" cy="749873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6743" y="3308063"/>
            <a:ext cx="1597290" cy="74987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4277" y="5213063"/>
            <a:ext cx="816935" cy="749873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3988" y="5708363"/>
            <a:ext cx="1012024" cy="749873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12345" y="5210962"/>
            <a:ext cx="1597290" cy="74987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4798" y="5708363"/>
            <a:ext cx="1597290" cy="749873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1382" y="2303995"/>
            <a:ext cx="1597290" cy="749873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62914" y="2973854"/>
            <a:ext cx="159729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139700"/>
            <a:ext cx="11671300" cy="14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Aft>
                <a:spcPts val="1000"/>
              </a:spcAft>
            </a:pPr>
            <a:r>
              <a:rPr lang="fr-FR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02/03 :</a:t>
            </a:r>
            <a:r>
              <a:rPr lang="fr-FR" sz="24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Acquisition d’un micro ordinateur ; Q : 01 ; prix : 60.000 DA, remise 01%,  payement par banque. (Facture n°24, chèque n°30).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052695"/>
              </p:ext>
            </p:extLst>
          </p:nvPr>
        </p:nvGraphicFramePr>
        <p:xfrm>
          <a:off x="387349" y="1803400"/>
          <a:ext cx="11506201" cy="4610101"/>
        </p:xfrm>
        <a:graphic>
          <a:graphicData uri="http://schemas.openxmlformats.org/drawingml/2006/table">
            <a:tbl>
              <a:tblPr/>
              <a:tblGrid>
                <a:gridCol w="1561143"/>
                <a:gridCol w="1561143"/>
                <a:gridCol w="814714"/>
                <a:gridCol w="2885772"/>
                <a:gridCol w="1561143"/>
                <a:gridCol w="1561143"/>
                <a:gridCol w="1561143"/>
              </a:tblGrid>
              <a:tr h="761669"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02/03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1669"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01756"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1669"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1669"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1669"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n 24 ; chéque 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399" y="2693374"/>
            <a:ext cx="1225402" cy="963251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720" y="2693373"/>
            <a:ext cx="1828959" cy="96325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23" y="3371339"/>
            <a:ext cx="3066554" cy="96934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938" y="3371339"/>
            <a:ext cx="1316850" cy="963251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1399" y="4211406"/>
            <a:ext cx="1207113" cy="96325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5719" y="4208527"/>
            <a:ext cx="1828959" cy="963251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7765" y="2693373"/>
            <a:ext cx="1828959" cy="963251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74036" y="4208527"/>
            <a:ext cx="1828959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17781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rtl="1"/>
              <a:tblGrid>
                <a:gridCol w="5750256"/>
                <a:gridCol w="668740"/>
                <a:gridCol w="5773004"/>
              </a:tblGrid>
              <a:tr h="670545"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</a:rPr>
                        <a:t>La facture d'avoir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B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40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B0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4000">
                          <a:effectLst/>
                          <a:latin typeface="arial" panose="020B0604020202020204" pitchFamily="34" charset="0"/>
                        </a:rPr>
                        <a:t>La facture de doit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B03"/>
                    </a:solidFill>
                  </a:tcPr>
                </a:tc>
              </a:tr>
              <a:tr h="2289073">
                <a:tc>
                  <a:txBody>
                    <a:bodyPr/>
                    <a:lstStyle/>
                    <a:p>
                      <a:pPr lvl="1" algn="l" rtl="0">
                        <a:lnSpc>
                          <a:spcPct val="200000"/>
                        </a:lnSpc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</a:rPr>
                        <a:t>C'est une créance de l'acheteur sur le fournisseur (Il s'agit d'une dette pour le fournisseur).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</a:pPr>
                      <a:endParaRPr lang="fr-FR" sz="2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just" rtl="0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</a:rPr>
                        <a:t>C’est une créance du fournisseur </a:t>
                      </a:r>
                      <a:r>
                        <a:rPr lang="fr-FR" sz="2400" smtClean="0">
                          <a:effectLst/>
                          <a:latin typeface="arial" panose="020B0604020202020204" pitchFamily="34" charset="0"/>
                        </a:rPr>
                        <a:t>sur </a:t>
                      </a:r>
                      <a:r>
                        <a:rPr lang="fr-FR" sz="2400">
                          <a:effectLst/>
                          <a:latin typeface="arial" panose="020B0604020202020204" pitchFamily="34" charset="0"/>
                        </a:rPr>
                        <a:t>l’acheteur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382">
                <a:tc>
                  <a:txBody>
                    <a:bodyPr/>
                    <a:lstStyle/>
                    <a:p>
                      <a:pPr lvl="1" algn="l" rtl="0">
                        <a:lnSpc>
                          <a:spcPct val="200000"/>
                        </a:lnSpc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</a:rPr>
                        <a:t>Elle justifie le changement sur les opérations effectuées, soit lors d'un retour de marchandises, soit lors d'une réduction commerciale ou financière effectuée hors facture de doit.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</a:pPr>
                      <a:endParaRPr lang="fr-FR" sz="24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1" algn="just" rtl="0">
                        <a:lnSpc>
                          <a:spcPct val="150000"/>
                        </a:lnSpc>
                      </a:pPr>
                      <a:r>
                        <a:rPr lang="fr-FR" sz="2400">
                          <a:effectLst/>
                          <a:latin typeface="arial" panose="020B0604020202020204" pitchFamily="34" charset="0"/>
                        </a:rPr>
                        <a:t>Elle justifie les opérations entre le </a:t>
                      </a:r>
                      <a:r>
                        <a:rPr lang="fr-FR" sz="2400" smtClean="0">
                          <a:effectLst/>
                          <a:latin typeface="arial" panose="020B0604020202020204" pitchFamily="34" charset="0"/>
                        </a:rPr>
                        <a:t>client </a:t>
                      </a:r>
                      <a:r>
                        <a:rPr lang="fr-FR" sz="2400">
                          <a:effectLst/>
                          <a:latin typeface="arial" panose="020B0604020202020204" pitchFamily="34" charset="0"/>
                        </a:rPr>
                        <a:t>(acheteur, acquéreur) et le fournisseur (vendeur)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60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5600" y="232185"/>
            <a:ext cx="1169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Aft>
                <a:spcPts val="1000"/>
              </a:spcAft>
            </a:pPr>
            <a:r>
              <a:rPr lang="fr-FR" sz="20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03/03 :</a:t>
            </a:r>
            <a:r>
              <a:rPr lang="fr-FR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fournisseur accorde à l’entreprise sur facture d’avoir </a:t>
            </a:r>
            <a:r>
              <a:rPr 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 escompte de 01%</a:t>
            </a:r>
            <a:r>
              <a:rPr lang="fr-FR" sz="2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 remise de 02% </a:t>
            </a:r>
            <a:r>
              <a:rPr lang="fr-FR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 l’achat du 01/03. Il rembourse l’entreprise par chèque bancaire le même jour. (Facture d’avoir N °24, chèque N°125)</a:t>
            </a:r>
            <a:endParaRPr lang="en-US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1" y="1443037"/>
            <a:ext cx="9626600" cy="5414963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469900" y="3019336"/>
            <a:ext cx="11239500" cy="28263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fr-FR" sz="2000" b="0" i="0" smtClean="0">
                <a:solidFill>
                  <a:srgbClr val="000000"/>
                </a:solidFill>
                <a:effectLst/>
                <a:latin typeface="Myriad Pro"/>
                <a:cs typeface="+mj-cs"/>
              </a:rPr>
              <a:t>Les comptes utilisés pour enregistrer </a:t>
            </a:r>
            <a:r>
              <a:rPr lang="fr-FR" sz="2000" b="1" i="0" smtClean="0">
                <a:solidFill>
                  <a:srgbClr val="000000"/>
                </a:solidFill>
                <a:effectLst/>
                <a:latin typeface="Myriad Pro"/>
                <a:cs typeface="+mj-cs"/>
              </a:rPr>
              <a:t>les réductions commerciales</a:t>
            </a:r>
            <a:r>
              <a:rPr lang="fr-FR" sz="2000" b="0" i="0" smtClean="0">
                <a:solidFill>
                  <a:srgbClr val="000000"/>
                </a:solidFill>
                <a:effectLst/>
                <a:latin typeface="Myriad Pro"/>
                <a:cs typeface="+mj-cs"/>
              </a:rPr>
              <a:t> accordées dans </a:t>
            </a:r>
            <a:r>
              <a:rPr lang="fr-FR" sz="2000" b="1" i="0" smtClean="0">
                <a:solidFill>
                  <a:srgbClr val="000000"/>
                </a:solidFill>
                <a:effectLst/>
                <a:latin typeface="Myriad Pro"/>
                <a:cs typeface="+mj-cs"/>
              </a:rPr>
              <a:t>une facture d'avoir</a:t>
            </a:r>
            <a:r>
              <a:rPr lang="fr-FR" sz="2000" b="0" i="0" smtClean="0">
                <a:solidFill>
                  <a:srgbClr val="000000"/>
                </a:solidFill>
                <a:effectLst/>
                <a:latin typeface="Myriad Pro"/>
                <a:cs typeface="+mj-cs"/>
              </a:rPr>
              <a:t> :</a:t>
            </a: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000" b="1" i="0" smtClean="0">
                <a:solidFill>
                  <a:srgbClr val="000000"/>
                </a:solidFill>
                <a:effectLst/>
                <a:latin typeface="Myriad Pro"/>
                <a:cs typeface="+mj-cs"/>
              </a:rPr>
              <a:t>c/60</a:t>
            </a:r>
            <a:r>
              <a:rPr lang="fr-FR" sz="2000" b="1" i="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cs typeface="+mj-cs"/>
              </a:rPr>
              <a:t>9</a:t>
            </a:r>
            <a:r>
              <a:rPr lang="fr-FR" sz="2000" b="0" i="0" smtClean="0">
                <a:solidFill>
                  <a:srgbClr val="000000"/>
                </a:solidFill>
                <a:effectLst/>
                <a:latin typeface="Myriad Pro"/>
                <a:cs typeface="+mj-cs"/>
              </a:rPr>
              <a:t> Rabais, remises et ristournes obtenus sur achats.</a:t>
            </a:r>
          </a:p>
          <a:p>
            <a:pPr marL="342900" indent="-342900" algn="l" rtl="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000" b="1" i="0" smtClean="0">
                <a:solidFill>
                  <a:srgbClr val="000000"/>
                </a:solidFill>
                <a:effectLst/>
                <a:latin typeface="Myriad Pro"/>
                <a:cs typeface="+mj-cs"/>
              </a:rPr>
              <a:t>c/70</a:t>
            </a:r>
            <a:r>
              <a:rPr lang="fr-FR" sz="20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cs typeface="+mj-cs"/>
              </a:rPr>
              <a:t>9</a:t>
            </a:r>
            <a:r>
              <a:rPr lang="fr-FR" sz="2000" b="0" i="0" smtClean="0">
                <a:solidFill>
                  <a:srgbClr val="000000"/>
                </a:solidFill>
                <a:effectLst/>
                <a:latin typeface="Myriad Pro"/>
                <a:cs typeface="+mj-cs"/>
              </a:rPr>
              <a:t> Rabais, remises et ristournes accordés.</a:t>
            </a:r>
            <a:endParaRPr lang="fr-FR" sz="2000" b="0" i="0">
              <a:solidFill>
                <a:srgbClr val="000000"/>
              </a:solidFill>
              <a:effectLst/>
              <a:latin typeface="Myriad Pro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466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5600" y="232185"/>
            <a:ext cx="1169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Aft>
                <a:spcPts val="1000"/>
              </a:spcAft>
            </a:pPr>
            <a:r>
              <a:rPr lang="fr-FR" sz="20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03/03 :</a:t>
            </a:r>
            <a:r>
              <a:rPr lang="fr-FR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Le fournisseur accorde à l’entreprise sur </a:t>
            </a:r>
            <a:r>
              <a:rPr lang="fr-FR" sz="2000" b="1" u="sng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facture d’avoir </a:t>
            </a:r>
            <a:r>
              <a:rPr 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 escompte de 01%</a:t>
            </a:r>
            <a:r>
              <a:rPr lang="fr-FR" sz="20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 </a:t>
            </a:r>
            <a:r>
              <a:rPr lang="fr-FR" sz="2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une remise de 02% </a:t>
            </a:r>
            <a:r>
              <a:rPr lang="fr-FR" sz="20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sur l’achat du 01/03. Il rembourse l’entreprise par chèque bancaire le même jour. (Facture d’avoir N °24, chèque N°125)</a:t>
            </a:r>
            <a:endParaRPr lang="en-US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839939"/>
              </p:ext>
            </p:extLst>
          </p:nvPr>
        </p:nvGraphicFramePr>
        <p:xfrm>
          <a:off x="0" y="2171179"/>
          <a:ext cx="12191999" cy="4108576"/>
        </p:xfrm>
        <a:graphic>
          <a:graphicData uri="http://schemas.openxmlformats.org/drawingml/2006/table">
            <a:tbl>
              <a:tblPr/>
              <a:tblGrid>
                <a:gridCol w="1593147"/>
                <a:gridCol w="1593147"/>
                <a:gridCol w="1106306"/>
                <a:gridCol w="3119958"/>
                <a:gridCol w="1593147"/>
                <a:gridCol w="1593147"/>
                <a:gridCol w="1593147"/>
              </a:tblGrid>
              <a:tr h="578244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8244"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8678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8244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8678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8244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ar-DZ" sz="3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3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ar-DZ" sz="3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8244"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facture d'avoir n 24 ; chéque </a:t>
                      </a:r>
                      <a:r>
                        <a:rPr lang="fr-FR" sz="28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  <a:endParaRPr lang="fr-FR" sz="2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ar-DZ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2760943"/>
            <a:ext cx="1164437" cy="85351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181" y="3986813"/>
            <a:ext cx="1164437" cy="85351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0028" y="3986813"/>
            <a:ext cx="1731414" cy="85351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1482" y="4769953"/>
            <a:ext cx="1390008" cy="85351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0712" y="2760943"/>
            <a:ext cx="1097375" cy="853514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7610" y="2760943"/>
            <a:ext cx="1841152" cy="85351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6240" y="3334160"/>
            <a:ext cx="2719052" cy="865707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182" y="3312100"/>
            <a:ext cx="1390008" cy="85351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7571" y="3842355"/>
            <a:ext cx="1072989" cy="853514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4997" y="3916439"/>
            <a:ext cx="1841152" cy="853514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2608" y="4501849"/>
            <a:ext cx="3182388" cy="865707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292" y="4448548"/>
            <a:ext cx="1731414" cy="853514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3165" y="5088913"/>
            <a:ext cx="3017782" cy="853514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9006" y="5121648"/>
            <a:ext cx="1731414" cy="853514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0878" y="2734352"/>
            <a:ext cx="1731414" cy="853514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35447" y="115038"/>
            <a:ext cx="8696325" cy="2771775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29041" y="4617683"/>
            <a:ext cx="1357400" cy="10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الحدث الرئيسي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الحدث الرئيسي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925</TotalTime>
  <Words>290</Words>
  <Application>Microsoft Office PowerPoint</Application>
  <PresentationFormat>Widescreen</PresentationFormat>
  <Paragraphs>375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AF_Najed</vt:lpstr>
      <vt:lpstr>Agency FB</vt:lpstr>
      <vt:lpstr>AL-Mohanad Bold</vt:lpstr>
      <vt:lpstr>arial</vt:lpstr>
      <vt:lpstr>arial</vt:lpstr>
      <vt:lpstr>Calibri</vt:lpstr>
      <vt:lpstr>Corbel</vt:lpstr>
      <vt:lpstr>Impact</vt:lpstr>
      <vt:lpstr>Myriad Pro</vt:lpstr>
      <vt:lpstr>Roboto</vt:lpstr>
      <vt:lpstr>Times New Roman</vt:lpstr>
      <vt:lpstr>Wingdings</vt:lpstr>
      <vt:lpstr>الحدث الرئيسي</vt:lpstr>
      <vt:lpstr>PowerPoint Presentation</vt:lpstr>
      <vt:lpstr>PowerPoint Presentation</vt:lpstr>
      <vt:lpstr>ordre de calcul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https://elearning.univ-bejaia.dz/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lamine</dc:creator>
  <cp:lastModifiedBy>lamine mira</cp:lastModifiedBy>
  <cp:revision>48</cp:revision>
  <dcterms:created xsi:type="dcterms:W3CDTF">2021-05-14T05:50:41Z</dcterms:created>
  <dcterms:modified xsi:type="dcterms:W3CDTF">2022-03-13T18:27:20Z</dcterms:modified>
</cp:coreProperties>
</file>