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7" r:id="rId2"/>
    <p:sldId id="257" r:id="rId3"/>
    <p:sldId id="288" r:id="rId4"/>
    <p:sldId id="28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A729-AF1B-421F-84DD-603A7BAF8476}" type="datetimeFigureOut">
              <a:rPr lang="fr-FR" smtClean="0"/>
              <a:pPr/>
              <a:t>21/12/2021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58B8-EE56-4634-9223-98366DFE57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A729-AF1B-421F-84DD-603A7BAF8476}" type="datetimeFigureOut">
              <a:rPr lang="fr-FR" smtClean="0"/>
              <a:pPr/>
              <a:t>21/12/2021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58B8-EE56-4634-9223-98366DFE57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A729-AF1B-421F-84DD-603A7BAF8476}" type="datetimeFigureOut">
              <a:rPr lang="fr-FR" smtClean="0"/>
              <a:pPr/>
              <a:t>21/12/2021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58B8-EE56-4634-9223-98366DFE57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A729-AF1B-421F-84DD-603A7BAF8476}" type="datetimeFigureOut">
              <a:rPr lang="fr-FR" smtClean="0"/>
              <a:pPr/>
              <a:t>21/12/2021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58B8-EE56-4634-9223-98366DFE57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A729-AF1B-421F-84DD-603A7BAF8476}" type="datetimeFigureOut">
              <a:rPr lang="fr-FR" smtClean="0"/>
              <a:pPr/>
              <a:t>21/12/2021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2DB58B8-EE56-4634-9223-98366DFE57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A729-AF1B-421F-84DD-603A7BAF8476}" type="datetimeFigureOut">
              <a:rPr lang="fr-FR" smtClean="0"/>
              <a:pPr/>
              <a:t>21/12/2021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58B8-EE56-4634-9223-98366DFE57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A729-AF1B-421F-84DD-603A7BAF8476}" type="datetimeFigureOut">
              <a:rPr lang="fr-FR" smtClean="0"/>
              <a:pPr/>
              <a:t>21/12/2021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58B8-EE56-4634-9223-98366DFE57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A729-AF1B-421F-84DD-603A7BAF8476}" type="datetimeFigureOut">
              <a:rPr lang="fr-FR" smtClean="0"/>
              <a:pPr/>
              <a:t>21/12/2021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58B8-EE56-4634-9223-98366DFE57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A729-AF1B-421F-84DD-603A7BAF8476}" type="datetimeFigureOut">
              <a:rPr lang="fr-FR" smtClean="0"/>
              <a:pPr/>
              <a:t>21/12/2021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58B8-EE56-4634-9223-98366DFE57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A729-AF1B-421F-84DD-603A7BAF8476}" type="datetimeFigureOut">
              <a:rPr lang="fr-FR" smtClean="0"/>
              <a:pPr/>
              <a:t>21/12/2021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58B8-EE56-4634-9223-98366DFE57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A729-AF1B-421F-84DD-603A7BAF8476}" type="datetimeFigureOut">
              <a:rPr lang="fr-FR" smtClean="0"/>
              <a:pPr/>
              <a:t>21/12/2021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58B8-EE56-4634-9223-98366DFE57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E9A729-AF1B-421F-84DD-603A7BAF8476}" type="datetimeFigureOut">
              <a:rPr lang="fr-FR" smtClean="0"/>
              <a:pPr/>
              <a:t>21/12/2021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DB58B8-EE56-4634-9223-98366DFE57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صورة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عنوان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584325"/>
          </a:xfrm>
        </p:spPr>
        <p:txBody>
          <a:bodyPr/>
          <a:lstStyle/>
          <a:p>
            <a:pPr algn="ctr" eaLnBrk="1" hangingPunct="1"/>
            <a:r>
              <a:rPr lang="fr-FR" sz="2400" dirty="0" smtClean="0">
                <a:solidFill>
                  <a:schemeClr val="tx1"/>
                </a:solidFill>
              </a:rPr>
              <a:t>Université Abderrahmane Mira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Bejaia</a:t>
            </a:r>
            <a:r>
              <a:rPr lang="fr-FR" sz="2400" dirty="0" smtClean="0">
                <a:solidFill>
                  <a:schemeClr val="bg1"/>
                </a:solidFill>
              </a:rPr>
              <a:t/>
            </a:r>
            <a:br>
              <a:rPr lang="fr-FR" sz="2400" dirty="0" smtClean="0">
                <a:solidFill>
                  <a:schemeClr val="bg1"/>
                </a:solidFill>
              </a:rPr>
            </a:br>
            <a:r>
              <a:rPr lang="ar-SA" sz="2400" b="1" dirty="0" smtClean="0">
                <a:cs typeface="Traditional Arabic" pitchFamily="18" charset="-78"/>
              </a:rPr>
              <a:t> </a:t>
            </a:r>
            <a:r>
              <a:rPr lang="ar-DZ" sz="2400" b="1" dirty="0" smtClean="0">
                <a:cs typeface="Traditional Arabic" pitchFamily="18" charset="-78"/>
              </a:rPr>
              <a:t/>
            </a:r>
            <a:br>
              <a:rPr lang="ar-DZ" sz="2400" b="1" dirty="0" smtClean="0">
                <a:cs typeface="Traditional Arabic" pitchFamily="18" charset="-78"/>
              </a:rPr>
            </a:br>
            <a:endParaRPr lang="fr-FR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5900" y="1214438"/>
            <a:ext cx="8713788" cy="2376487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DZ" dirty="0" smtClean="0">
              <a:cs typeface="+mn-cs"/>
            </a:endParaRPr>
          </a:p>
          <a:p>
            <a:pPr marL="0" indent="0" algn="ctr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r-FR" sz="4000" b="1" dirty="0" smtClean="0">
                <a:solidFill>
                  <a:srgbClr val="FFFF00"/>
                </a:solidFill>
                <a:latin typeface="Calibri"/>
                <a:ea typeface="Times New Roman"/>
                <a:cs typeface="Simplified Arabic"/>
              </a:rPr>
              <a:t>Bibliographie pour le module des</a:t>
            </a:r>
            <a:endParaRPr lang="fr-FR" sz="4000" b="1" dirty="0" smtClean="0">
              <a:solidFill>
                <a:srgbClr val="FFFF00"/>
              </a:solidFill>
              <a:latin typeface="Calibri"/>
              <a:ea typeface="Times New Roman"/>
              <a:cs typeface="Simplified Arabic"/>
            </a:endParaRPr>
          </a:p>
          <a:p>
            <a:pPr marL="0" indent="0" algn="ctr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r-FR" sz="4000" b="1" dirty="0" smtClean="0">
                <a:solidFill>
                  <a:srgbClr val="FFFF00"/>
                </a:solidFill>
                <a:latin typeface="Calibri"/>
                <a:ea typeface="Times New Roman"/>
                <a:cs typeface="Simplified Arabic"/>
              </a:rPr>
              <a:t>Techniques d’investigation clinique</a:t>
            </a:r>
            <a:endParaRPr lang="ar-SA" sz="4000" b="1" dirty="0">
              <a:solidFill>
                <a:srgbClr val="FFFF00"/>
              </a:solidFill>
              <a:latin typeface="Calibri"/>
              <a:ea typeface="Times New Roman"/>
              <a:cs typeface="Simplified Arabic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0" y="1570038"/>
            <a:ext cx="8640763" cy="2089150"/>
          </a:xfrm>
          <a:prstGeom prst="roundRect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126" name="مستطيل 5"/>
          <p:cNvSpPr>
            <a:spLocks noChangeArrowheads="1"/>
          </p:cNvSpPr>
          <p:nvPr/>
        </p:nvSpPr>
        <p:spPr bwMode="auto">
          <a:xfrm rot="10474190" flipV="1">
            <a:off x="468313" y="4045900"/>
            <a:ext cx="8640762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 rtl="1">
              <a:spcBef>
                <a:spcPct val="20000"/>
              </a:spcBef>
              <a:buClr>
                <a:srgbClr val="009DD9"/>
              </a:buClr>
              <a:buSzPct val="70000"/>
            </a:pPr>
            <a:r>
              <a:rPr lang="fr-FR" sz="3200" b="1" dirty="0" smtClean="0">
                <a:latin typeface="Traditional Arabic" pitchFamily="18" charset="-78"/>
                <a:cs typeface="Traditional Arabic" pitchFamily="18" charset="-78"/>
              </a:rPr>
              <a:t>Bibliographie </a:t>
            </a:r>
            <a:r>
              <a:rPr lang="fr-FR" sz="3200" b="1" dirty="0">
                <a:latin typeface="Traditional Arabic" pitchFamily="18" charset="-78"/>
                <a:cs typeface="Traditional Arabic" pitchFamily="18" charset="-78"/>
              </a:rPr>
              <a:t>destiné au 2</a:t>
            </a:r>
            <a:r>
              <a:rPr lang="fr-FR" sz="3200" b="1" baseline="30000" dirty="0">
                <a:latin typeface="Traditional Arabic" pitchFamily="18" charset="-78"/>
                <a:cs typeface="Traditional Arabic" pitchFamily="18" charset="-78"/>
              </a:rPr>
              <a:t>ème</a:t>
            </a:r>
            <a:r>
              <a:rPr lang="fr-FR" sz="3200" b="1" dirty="0">
                <a:latin typeface="Traditional Arabic" pitchFamily="18" charset="-78"/>
                <a:cs typeface="Traditional Arabic" pitchFamily="18" charset="-78"/>
              </a:rPr>
              <a:t> année Master</a:t>
            </a:r>
          </a:p>
          <a:p>
            <a:pPr lvl="2" algn="ctr" rtl="1">
              <a:spcBef>
                <a:spcPct val="20000"/>
              </a:spcBef>
              <a:buClr>
                <a:srgbClr val="009DD9"/>
              </a:buClr>
              <a:buSzPct val="70000"/>
            </a:pPr>
            <a:r>
              <a:rPr lang="fr-FR" sz="32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Présenté </a:t>
            </a:r>
            <a:r>
              <a:rPr lang="fr-FR" sz="3200" b="1" dirty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par la Pr. </a:t>
            </a:r>
            <a:r>
              <a:rPr lang="fr-FR" sz="3200" b="1" dirty="0" err="1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Ikardouchene</a:t>
            </a:r>
            <a:r>
              <a:rPr lang="fr-FR" sz="3200" b="1" dirty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Zahia</a:t>
            </a:r>
            <a:endParaRPr lang="ar-SA" sz="32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127" name="مستطيل 8"/>
          <p:cNvSpPr>
            <a:spLocks noChangeArrowheads="1"/>
          </p:cNvSpPr>
          <p:nvPr/>
        </p:nvSpPr>
        <p:spPr bwMode="auto">
          <a:xfrm>
            <a:off x="3222625" y="6292850"/>
            <a:ext cx="4376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fr-FR" sz="2400" b="1" dirty="0">
                <a:latin typeface="Traditional Arabic" pitchFamily="18" charset="-78"/>
                <a:cs typeface="Traditional Arabic" pitchFamily="18" charset="-78"/>
              </a:rPr>
              <a:t>Année universitaire </a:t>
            </a:r>
            <a:r>
              <a:rPr lang="fr-FR" sz="2400" b="1" dirty="0" smtClean="0">
                <a:latin typeface="Traditional Arabic" pitchFamily="18" charset="-78"/>
                <a:cs typeface="Traditional Arabic" pitchFamily="18" charset="-78"/>
              </a:rPr>
              <a:t>2021/2022/</a:t>
            </a:r>
            <a:r>
              <a:rPr lang="ar-DZ" sz="24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fr-FR" sz="24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r-FR" dirty="0" smtClean="0"/>
              <a:t>Bibliographie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1. </a:t>
            </a:r>
            <a:r>
              <a:rPr lang="fr-FR" dirty="0" err="1" smtClean="0"/>
              <a:t>Azoulay</a:t>
            </a:r>
            <a:r>
              <a:rPr lang="fr-FR" dirty="0" smtClean="0"/>
              <a:t> C., 1998, « l’entretient autour des tests projectifs », In </a:t>
            </a:r>
            <a:r>
              <a:rPr lang="fr-FR" dirty="0" err="1" smtClean="0"/>
              <a:t>Cyssan</a:t>
            </a:r>
            <a:r>
              <a:rPr lang="fr-FR" dirty="0" smtClean="0"/>
              <a:t> C., L’entretien en clinique, Ed. In </a:t>
            </a:r>
            <a:r>
              <a:rPr lang="fr-FR" dirty="0" err="1" smtClean="0"/>
              <a:t>Press</a:t>
            </a:r>
            <a:r>
              <a:rPr lang="fr-FR" dirty="0" smtClean="0"/>
              <a:t>, Coll. Psychologie, Paris, pp. 121-129.</a:t>
            </a:r>
          </a:p>
          <a:p>
            <a:r>
              <a:rPr lang="fr-FR" dirty="0" smtClean="0"/>
              <a:t>2. Chabert C., (2007) P. Roman,, «les méthodes projectives en psychopathologie», In Roussillon R., et Al., Manuel de psychologie et de psychopathologie clinique générale, Paris,  Elsevier Masson, PP. 555-581.</a:t>
            </a:r>
          </a:p>
          <a:p>
            <a:r>
              <a:rPr lang="fr-FR" dirty="0" smtClean="0"/>
              <a:t>3. Chabert C., (1987), La psychopathologie à l’épreuve du Rorschach, Paris, </a:t>
            </a:r>
            <a:r>
              <a:rPr lang="fr-FR" dirty="0" err="1" smtClean="0"/>
              <a:t>Dunod</a:t>
            </a:r>
            <a:r>
              <a:rPr lang="fr-FR" dirty="0" smtClean="0"/>
              <a:t>.</a:t>
            </a:r>
          </a:p>
          <a:p>
            <a:r>
              <a:rPr lang="fr-FR" dirty="0" smtClean="0"/>
              <a:t>4. Chabert C., (1998), Psychanalyse et méthodes projectives, Paris, </a:t>
            </a:r>
            <a:r>
              <a:rPr lang="fr-FR" dirty="0" err="1" smtClean="0"/>
              <a:t>Dunod</a:t>
            </a:r>
            <a:r>
              <a:rPr lang="fr-FR" dirty="0" smtClean="0"/>
              <a:t>.</a:t>
            </a:r>
          </a:p>
          <a:p>
            <a:r>
              <a:rPr lang="fr-FR" dirty="0" smtClean="0"/>
              <a:t>5. Emmanuelli M., (2004),  (sous la direction de), l’examen psychologique en clinique, situation et méthodes et étude de cas, Paris, </a:t>
            </a:r>
            <a:r>
              <a:rPr lang="fr-FR" dirty="0" err="1" smtClean="0"/>
              <a:t>Dunod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r-FR" dirty="0" smtClean="0"/>
              <a:t>Bibliographie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. Fernandez L. (2001), </a:t>
            </a:r>
            <a:r>
              <a:rPr lang="fr-FR" dirty="0" err="1" smtClean="0"/>
              <a:t>Catteeuw</a:t>
            </a:r>
            <a:r>
              <a:rPr lang="fr-FR" dirty="0" smtClean="0"/>
              <a:t> M., La recherche en psychologie clinique, Paris, Nathan, </a:t>
            </a:r>
          </a:p>
          <a:p>
            <a:r>
              <a:rPr lang="fr-FR" dirty="0" smtClean="0"/>
              <a:t>7. Perron R., (1979), «Les problèmes de la preuve dans la démarche de la psychologie dite clinique, plaidoyer pour l’unité de la psychologie», in </a:t>
            </a:r>
            <a:r>
              <a:rPr lang="fr-FR" i="1" dirty="0" smtClean="0"/>
              <a:t>psychologie française,</a:t>
            </a:r>
            <a:r>
              <a:rPr lang="fr-FR" dirty="0" smtClean="0"/>
              <a:t> T.24, n°1, pp. 37-47</a:t>
            </a:r>
          </a:p>
          <a:p>
            <a:r>
              <a:rPr lang="fr-FR" dirty="0" smtClean="0"/>
              <a:t>8. Perron-Borelli M., Perron R., (1986), L’examen psychologique de l’enfant, Paris, </a:t>
            </a:r>
            <a:r>
              <a:rPr lang="fr-FR" dirty="0" err="1" smtClean="0"/>
              <a:t>Puf</a:t>
            </a:r>
            <a:r>
              <a:rPr lang="fr-FR" dirty="0" smtClean="0"/>
              <a:t>.</a:t>
            </a:r>
          </a:p>
          <a:p>
            <a:r>
              <a:rPr lang="fr-FR" dirty="0" smtClean="0"/>
              <a:t>9. Robinson B., (2005, Psychologie clinique, de l’initiation à la recherche, Bruxelles, de </a:t>
            </a:r>
            <a:r>
              <a:rPr lang="fr-FR" dirty="0" err="1" smtClean="0"/>
              <a:t>boeck</a:t>
            </a:r>
            <a:r>
              <a:rPr lang="fr-FR" dirty="0" smtClean="0"/>
              <a:t>. </a:t>
            </a:r>
          </a:p>
          <a:p>
            <a:r>
              <a:rPr lang="ar-DZ" dirty="0" smtClean="0"/>
              <a:t>1</a:t>
            </a:r>
            <a:r>
              <a:rPr lang="fr-FR" dirty="0" smtClean="0"/>
              <a:t>0. </a:t>
            </a:r>
            <a:r>
              <a:rPr lang="fr-FR" dirty="0" err="1" smtClean="0"/>
              <a:t>Shentoub</a:t>
            </a:r>
            <a:r>
              <a:rPr lang="fr-FR" dirty="0" smtClean="0"/>
              <a:t> V. et al., (1990), Manuel d’utilisation du TAT, approche psychanalytique, Paris,  </a:t>
            </a:r>
            <a:r>
              <a:rPr lang="fr-FR" dirty="0" err="1" smtClean="0"/>
              <a:t>Dunod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r-FR" dirty="0" smtClean="0"/>
              <a:t>Bibliographie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 smtClean="0"/>
              <a:t>Shentoub</a:t>
            </a:r>
            <a:r>
              <a:rPr lang="fr-FR" dirty="0" smtClean="0"/>
              <a:t> V. et </a:t>
            </a:r>
            <a:r>
              <a:rPr lang="fr-FR" dirty="0" err="1" smtClean="0"/>
              <a:t>Rauch</a:t>
            </a:r>
            <a:r>
              <a:rPr lang="fr-FR" dirty="0" smtClean="0"/>
              <a:t> De </a:t>
            </a:r>
            <a:r>
              <a:rPr lang="fr-FR" dirty="0" err="1" smtClean="0"/>
              <a:t>Traubenberg</a:t>
            </a:r>
            <a:r>
              <a:rPr lang="fr-FR" dirty="0" smtClean="0"/>
              <a:t> N., (1982),  «Test de projection de personnalité», in E.M.C. Psychiatrie. pp. 2-6.</a:t>
            </a:r>
          </a:p>
          <a:p>
            <a:r>
              <a:rPr lang="fr-FR" dirty="0" smtClean="0"/>
              <a:t>12. </a:t>
            </a:r>
            <a:r>
              <a:rPr lang="fr-FR" dirty="0" err="1" smtClean="0"/>
              <a:t>Shentoub</a:t>
            </a:r>
            <a:r>
              <a:rPr lang="fr-FR" dirty="0" smtClean="0"/>
              <a:t> V., (1981), «TAT test de créativité»,  in psychologie française</a:t>
            </a:r>
            <a:r>
              <a:rPr lang="fr-FR" i="1" dirty="0" smtClean="0"/>
              <a:t>. </a:t>
            </a:r>
            <a:r>
              <a:rPr lang="fr-FR" dirty="0" smtClean="0"/>
              <a:t>26 n°1, pp. 66-70</a:t>
            </a:r>
            <a:r>
              <a:rPr lang="ar-DZ" dirty="0" smtClean="0"/>
              <a:t>.</a:t>
            </a:r>
            <a:endParaRPr lang="fr-FR" dirty="0" smtClean="0"/>
          </a:p>
          <a:p>
            <a:r>
              <a:rPr lang="fr-FR" dirty="0" smtClean="0"/>
              <a:t>13. Si </a:t>
            </a:r>
            <a:r>
              <a:rPr lang="fr-FR" dirty="0" err="1" smtClean="0"/>
              <a:t>Moussi</a:t>
            </a:r>
            <a:r>
              <a:rPr lang="fr-FR" dirty="0" smtClean="0"/>
              <a:t> A., (1997/1998), «plaidoyer pour plus de psychologie dans le système éducatif», Revue de psychologie et des sciences de l’éducation, Université d’Alger, no 7, PP. 69-102.</a:t>
            </a:r>
          </a:p>
          <a:p>
            <a:r>
              <a:rPr lang="fr-FR" dirty="0" smtClean="0"/>
              <a:t>14. Weismann-</a:t>
            </a:r>
            <a:r>
              <a:rPr lang="fr-FR" dirty="0" err="1" smtClean="0"/>
              <a:t>Arcache</a:t>
            </a:r>
            <a:r>
              <a:rPr lang="fr-FR" dirty="0" smtClean="0"/>
              <a:t> C., In Emmanuelli M., (2004),  (sous la direction de), l’examen psychologique en clinique, situation et méthodes et étude de cas, Paris, </a:t>
            </a:r>
            <a:r>
              <a:rPr lang="fr-FR" dirty="0" err="1" smtClean="0"/>
              <a:t>Dunod</a:t>
            </a:r>
            <a:r>
              <a:rPr lang="fr-FR" dirty="0" smtClean="0"/>
              <a:t>.</a:t>
            </a:r>
          </a:p>
          <a:p>
            <a:r>
              <a:rPr lang="ar-SY" b="1" dirty="0" smtClean="0"/>
              <a:t> 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2871</TotalTime>
  <Words>76</Words>
  <Application>Microsoft Office PowerPoint</Application>
  <PresentationFormat>Affichage à l'écran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Apex</vt:lpstr>
      <vt:lpstr>Université Abderrahmane Mira Bejaia   </vt:lpstr>
      <vt:lpstr>Bibliographie </vt:lpstr>
      <vt:lpstr>Bibliographie </vt:lpstr>
      <vt:lpstr>Bibliographie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L’examen clinique</dc:title>
  <dc:creator>Dell</dc:creator>
  <cp:lastModifiedBy>Dell</cp:lastModifiedBy>
  <cp:revision>250</cp:revision>
  <dcterms:created xsi:type="dcterms:W3CDTF">2021-10-17T15:24:09Z</dcterms:created>
  <dcterms:modified xsi:type="dcterms:W3CDTF">2021-12-21T21:20:42Z</dcterms:modified>
</cp:coreProperties>
</file>