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7753428"/>
      </p:ext>
    </p:extLst>
  </p:cSld>
  <p:clrMapOvr>
    <a:masterClrMapping/>
  </p:clrMapOvr>
  <p:transition spd="med"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898788"/>
      </p:ext>
    </p:extLst>
  </p:cSld>
  <p:clrMapOvr>
    <a:masterClrMapping/>
  </p:clrMapOvr>
  <p:transition spd="med"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0444776"/>
      </p:ext>
    </p:extLst>
  </p:cSld>
  <p:clrMapOvr>
    <a:masterClrMapping/>
  </p:clrMapOvr>
  <p:transition spd="med"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6561653"/>
      </p:ext>
    </p:extLst>
  </p:cSld>
  <p:clrMapOvr>
    <a:masterClrMapping/>
  </p:clrMapOvr>
  <p:transition spd="med"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638142"/>
      </p:ext>
    </p:extLst>
  </p:cSld>
  <p:clrMapOvr>
    <a:masterClrMapping/>
  </p:clrMapOvr>
  <p:transition spd="med"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542452"/>
      </p:ext>
    </p:extLst>
  </p:cSld>
  <p:clrMapOvr>
    <a:masterClrMapping/>
  </p:clrMapOvr>
  <p:transition spd="med"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6921130"/>
      </p:ext>
    </p:extLst>
  </p:cSld>
  <p:clrMapOvr>
    <a:masterClrMapping/>
  </p:clrMapOvr>
  <p:transition spd="med"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8504182"/>
      </p:ext>
    </p:extLst>
  </p:cSld>
  <p:clrMapOvr>
    <a:masterClrMapping/>
  </p:clrMapOvr>
  <p:transition spd="med"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88475"/>
      </p:ext>
    </p:extLst>
  </p:cSld>
  <p:clrMapOvr>
    <a:masterClrMapping/>
  </p:clrMapOvr>
  <p:transition spd="med"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165019"/>
      </p:ext>
    </p:extLst>
  </p:cSld>
  <p:clrMapOvr>
    <a:masterClrMapping/>
  </p:clrMapOvr>
  <p:transition spd="med"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994996"/>
      </p:ext>
    </p:extLst>
  </p:cSld>
  <p:clrMapOvr>
    <a:masterClrMapping/>
  </p:clrMapOvr>
  <p:transition spd="med"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01BFB6-DC89-4204-8A9B-682C68A5BE34}" type="datetimeFigureOut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23/11/2023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21960-C270-4552-9D6B-DA5829C48E7E}" type="slidenum">
              <a:rPr lang="fr-FR" smtClean="0">
                <a:solidFill>
                  <a:prstClr val="black">
                    <a:tint val="75000"/>
                  </a:prstClr>
                </a:solidFill>
              </a:rPr>
              <a:pPr/>
              <a:t>‹N°›</a:t>
            </a:fld>
            <a:endParaRPr lang="fr-F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239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pull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683568" y="2132856"/>
            <a:ext cx="75724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B- L’APPRENTISSAGE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 LA  PROPRETÉ.  </a:t>
            </a:r>
          </a:p>
        </p:txBody>
      </p:sp>
    </p:spTree>
    <p:extLst>
      <p:ext uri="{BB962C8B-B14F-4D97-AF65-F5344CB8AC3E}">
        <p14:creationId xmlns:p14="http://schemas.microsoft.com/office/powerpoint/2010/main" val="1449196589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0"/>
            <a:ext cx="896448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MAIS, IL CONTINUERA À AVOIR BESOIN DE SES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SOINS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ET DE SA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NOURRITURE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QU’IL NE PEUT PROCURER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PAR LUI-MÊME.</a:t>
            </a:r>
            <a:endParaRPr lang="fr-FR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6058555"/>
      </p:ext>
    </p:extLst>
  </p:cSld>
  <p:clrMapOvr>
    <a:masterClrMapping/>
  </p:clrMapOvr>
  <p:transition spd="med"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71480"/>
            <a:ext cx="89644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CETTE INDÉPENDANCE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EST RENDUE POSSIBLE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ET NÉCESSAIRE PAR LA DÉCOUVERTE CLAIRE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QUE FAIT L’ENFANT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SON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SEXE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cs typeface="Arial" pitchFamily="34" charset="0"/>
              </a:rPr>
              <a:t> </a:t>
            </a:r>
            <a:endParaRPr lang="fr-FR" sz="5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414417"/>
      </p:ext>
    </p:extLst>
  </p:cSld>
  <p:clrMapOvr>
    <a:masterClrMapping/>
  </p:clrMapOvr>
  <p:transition spd="med"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-923328"/>
            <a:ext cx="9144000" cy="6863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N’EST PLUS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</a:t>
            </a:r>
            <a:r>
              <a:rPr lang="fr-FR" sz="40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DE SA MAMAN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»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OU ENCORE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</a:t>
            </a:r>
            <a:r>
              <a:rPr lang="fr-FR" sz="36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 PETIT TRÉSOR DE MAMAN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4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966865"/>
      </p:ext>
    </p:extLst>
  </p:cSld>
  <p:clrMapOvr>
    <a:masterClrMapping/>
  </p:clrMapOvr>
  <p:transition spd="med"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268760"/>
            <a:ext cx="88204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MAIS,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GARÇON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400" dirty="0" smtClean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OU </a:t>
            </a:r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UNE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FILLE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VIVANT(E)  DANS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UNE FAMILLE…  </a:t>
            </a:r>
            <a:endParaRPr lang="fr-FR" sz="4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2998005"/>
      </p:ext>
    </p:extLst>
  </p:cSld>
  <p:clrMapOvr>
    <a:masterClrMapping/>
  </p:clrMapOvr>
  <p:transition spd="med"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00108"/>
            <a:ext cx="9144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RELATION AUX AUTRES MÈNE À </a:t>
            </a:r>
            <a:r>
              <a:rPr lang="fr-FR" sz="48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FÉMININ 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OU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MASCULIN »</a:t>
            </a: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;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À DIRE COMME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MAMAN OU COMME PAPA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fr-FR" sz="1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 </a:t>
            </a:r>
            <a:endParaRPr lang="fr-FR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78962"/>
      </p:ext>
    </p:extLst>
  </p:cSld>
  <p:clrMapOvr>
    <a:masterClrMapping/>
  </p:clrMapOvr>
  <p:transition spd="med"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00808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S’IDENTIFIE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AU PARENT DU MÊME SEXE, EN ADOPTE LEURS DÉSIRS, QUAND TOUT CELA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MARCHE BIEN. </a:t>
            </a:r>
            <a:endParaRPr lang="fr-FR" sz="4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318283"/>
      </p:ext>
    </p:extLst>
  </p:cSld>
  <p:clrMapOvr>
    <a:masterClrMapping/>
  </p:clrMapOvr>
  <p:transition spd="med"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42984"/>
            <a:ext cx="9144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PEUT SE PRENDRE EN CHARGE DANS SES PAROLES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ET  PARLE  DE LUI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À LA PREMIÈRE PERSONNE 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JE »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ET NON PLUS À LA TROISIÈME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 IL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ou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ELLE »</a:t>
            </a:r>
            <a:endParaRPr lang="fr-FR" sz="4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7164795"/>
      </p:ext>
    </p:extLst>
  </p:cSld>
  <p:clrMapOvr>
    <a:masterClrMapping/>
  </p:clrMapOvr>
  <p:transition spd="med"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07504" y="2276872"/>
            <a:ext cx="903649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V- EQUIPEMENT  PSYCHOMOTEUR                         ET  SOCIABILITÉ :</a:t>
            </a:r>
            <a:endParaRPr lang="fr-FR" sz="4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85279"/>
      </p:ext>
    </p:extLst>
  </p:cSld>
  <p:clrMapOvr>
    <a:masterClrMapping/>
  </p:clrMapOvr>
  <p:transition spd="med"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268760"/>
            <a:ext cx="882047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3600" dirty="0">
              <a:solidFill>
                <a:prstClr val="black"/>
              </a:solidFill>
              <a:latin typeface="Arial Black" pitchFamily="34" charset="0"/>
            </a:endParaRP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L’ENFANT ACQUIERT UNE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</a:rPr>
              <a:t>AUTONOMIE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</a:rPr>
              <a:t>CORPORELLE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 PROGRESSIVE SUR LE PLAN MOTEUR.   </a:t>
            </a:r>
            <a:endParaRPr lang="fr-FR" sz="3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64343"/>
      </p:ext>
    </p:extLst>
  </p:cSld>
  <p:clrMapOvr>
    <a:masterClrMapping/>
  </p:clrMapOvr>
  <p:transition spd="med"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1214422"/>
            <a:ext cx="896448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IL PEUT VIVRE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SUR UN RYTHME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(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SOMMEIL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,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REPAS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,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ACTIVITÉ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) À PEU PRÉS IDENTIQUE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 À CELUI DES ADULTES</a:t>
            </a:r>
            <a:r>
              <a:rPr lang="fr-FR" sz="2800" dirty="0">
                <a:solidFill>
                  <a:prstClr val="black"/>
                </a:solidFill>
                <a:latin typeface="Arial Black" pitchFamily="34" charset="0"/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val="1057816835"/>
      </p:ext>
    </p:extLst>
  </p:cSld>
  <p:clrMapOvr>
    <a:masterClrMapping/>
  </p:clrMapOvr>
  <p:transition spd="med"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0" y="0"/>
            <a:ext cx="914400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endParaRPr lang="fr-FR" sz="2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endParaRPr lang="fr-FR" sz="2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endParaRPr lang="fr-FR" sz="2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LES PARENTS N’ONT PAS FORCÉMENT LES  MÊMES EXIGENCES ET CERTAINS DIRONT QUE LEUR ENFANT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N’A ÉTÉ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PROPRE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QUE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TRÈS TÔT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» ( À 1AN ET ½)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OU « 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TRÈS TARD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»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(À 3ANS).     </a:t>
            </a:r>
            <a:endParaRPr lang="fr-FR" sz="6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04718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28604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IL </a:t>
            </a:r>
            <a:r>
              <a:rPr lang="fr-FR" sz="5400" dirty="0">
                <a:solidFill>
                  <a:srgbClr val="FF0000"/>
                </a:solidFill>
                <a:latin typeface="Arial Black" pitchFamily="34" charset="0"/>
              </a:rPr>
              <a:t>S’IDENTIFIE</a:t>
            </a:r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fr-FR" sz="5400" dirty="0">
                <a:solidFill>
                  <a:srgbClr val="FF0000"/>
                </a:solidFill>
                <a:latin typeface="Arial Black" pitchFamily="34" charset="0"/>
              </a:rPr>
              <a:t>ACTIVEMENT</a:t>
            </a:r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fr-FR" sz="5400" dirty="0">
                <a:solidFill>
                  <a:srgbClr val="FF0000"/>
                </a:solidFill>
                <a:latin typeface="Arial Black" pitchFamily="34" charset="0"/>
              </a:rPr>
              <a:t>AUX</a:t>
            </a:r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fr-FR" sz="5400" dirty="0">
                <a:solidFill>
                  <a:srgbClr val="FF0000"/>
                </a:solidFill>
                <a:latin typeface="Arial Black" pitchFamily="34" charset="0"/>
              </a:rPr>
              <a:t>ADULTES</a:t>
            </a:r>
          </a:p>
          <a:p>
            <a:pPr algn="ctr"/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 ( TRAVAUX À LA MAISON, AIDES </a:t>
            </a:r>
          </a:p>
          <a:p>
            <a:pPr algn="ctr"/>
            <a:r>
              <a:rPr lang="fr-FR" sz="5400" dirty="0">
                <a:solidFill>
                  <a:prstClr val="black"/>
                </a:solidFill>
                <a:latin typeface="Arial Black" pitchFamily="34" charset="0"/>
              </a:rPr>
              <a:t>AUX PARENTS, IMITATIONS…etc.) </a:t>
            </a:r>
            <a:endParaRPr lang="fr-FR" sz="5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770423"/>
      </p:ext>
    </p:extLst>
  </p:cSld>
  <p:clrMapOvr>
    <a:masterClrMapping/>
  </p:clrMapOvr>
  <p:transition spd="med"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830996"/>
            <a:ext cx="8892480" cy="45858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endParaRPr lang="fr-FR" dirty="0">
              <a:solidFill>
                <a:prstClr val="black"/>
              </a:solidFill>
              <a:latin typeface="Book Antiqua" pitchFamily="18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endParaRPr lang="fr-FR" dirty="0">
              <a:solidFill>
                <a:prstClr val="black"/>
              </a:solidFill>
              <a:latin typeface="Book Antiqua" pitchFamily="18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LE MOMENT DE LA </a:t>
            </a:r>
            <a:r>
              <a:rPr lang="fr-FR" sz="3600" dirty="0" smtClean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MISE     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À  L’ÉCOLE  ET AFFRONTER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 GROUPE D’ENFANTS ÉTRANGERS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POUR S’Y FAIRE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UNE PLACE.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4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898468"/>
      </p:ext>
    </p:extLst>
  </p:cSld>
  <p:clrMapOvr>
    <a:masterClrMapping/>
  </p:clrMapOvr>
  <p:transition spd="med"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000108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COMMENCE A VIVRE  UN CONFLIT PARADOXAL ENTRE : SON </a:t>
            </a:r>
            <a:r>
              <a:rPr lang="fr-FR" sz="48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DÉSIR DE GRANDIR</a:t>
            </a: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DE </a:t>
            </a:r>
            <a:r>
              <a:rPr lang="fr-FR" sz="48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S’AUTONOMISER</a:t>
            </a: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ET CELUI DE </a:t>
            </a:r>
            <a:r>
              <a:rPr lang="fr-FR" sz="48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PROLONGER</a:t>
            </a:r>
            <a:r>
              <a:rPr lang="fr-FR" sz="4800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SA </a:t>
            </a:r>
            <a:r>
              <a:rPr lang="fr-FR" sz="48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DÉPENDANCE</a:t>
            </a:r>
            <a:r>
              <a:rPr lang="fr-FR" sz="4800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AUX PARENTS..</a:t>
            </a:r>
            <a:r>
              <a:rPr lang="fr-FR" sz="4000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4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137939"/>
      </p:ext>
    </p:extLst>
  </p:cSld>
  <p:clrMapOvr>
    <a:masterClrMapping/>
  </p:clrMapOvr>
  <p:transition spd="med"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7166"/>
            <a:ext cx="9144000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POUR ÉCHAPPER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L’ANGOISSE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QUI NAIT DE CE BLOCAGE DE DÉVELOPPEMENT.    IL VA CONSTRUIRE DIVERS SYSTÈMES SYMBOLIQUES QUI VISERONT À LA FOIS À PROTESTER CONTRE LES ENNUIS, À DEMANDER DE L’AIDE, À SE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PROTÉGER DES DANGERS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fr-FR" sz="48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66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432969"/>
      </p:ext>
    </p:extLst>
  </p:cSld>
  <p:clrMapOvr>
    <a:masterClrMapping/>
  </p:clrMapOvr>
  <p:transition spd="med"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1"/>
          <p:cNvSpPr>
            <a:spLocks noChangeArrowheads="1"/>
          </p:cNvSpPr>
          <p:nvPr/>
        </p:nvSpPr>
        <p:spPr bwMode="auto">
          <a:xfrm>
            <a:off x="179512" y="1477328"/>
            <a:ext cx="8964488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VA MONTRER SA BONNE VOLONTÉ,     À RÉALISER L’IMPOSSIBLE…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JUSQUE LÀ, IL VA  ENTRER DANS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UNE AUTRE  PHASE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 DEVELOPPEMENT</a:t>
            </a:r>
            <a:r>
              <a:rPr lang="fr-FR" sz="3600" b="1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200" dirty="0">
              <a:solidFill>
                <a:prstClr val="black"/>
              </a:solidFill>
              <a:latin typeface="Book Antiqua" pitchFamily="18" charset="0"/>
              <a:ea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9094360"/>
      </p:ext>
    </p:extLst>
  </p:cSld>
  <p:clrMapOvr>
    <a:masterClrMapping/>
  </p:clrMapOvr>
  <p:transition spd="med">
    <p:pull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692696"/>
            <a:ext cx="871296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2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CETTE ÉPOQUE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EST CONÇUE AUSSI COMME CELLE DU </a:t>
            </a:r>
            <a:r>
              <a:rPr lang="fr-FR" sz="32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DÉVELOPPEMENT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L’INTELLIGENCE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CENTRÉE SUR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i="1" dirty="0">
                <a:solidFill>
                  <a:srgbClr val="7030A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FORMATION SCOLAIRE</a:t>
            </a:r>
            <a:r>
              <a:rPr lang="fr-FR" sz="2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 </a:t>
            </a:r>
            <a:endParaRPr lang="fr-FR" sz="36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26032"/>
      </p:ext>
    </p:extLst>
  </p:cSld>
  <p:clrMapOvr>
    <a:masterClrMapping/>
  </p:clrMapOvr>
  <p:transition spd="med">
    <p:pull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802451"/>
            <a:ext cx="8568952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ACQUIERT LÀ L’ESSENTIEL </a:t>
            </a:r>
            <a:r>
              <a:rPr lang="fr-FR" sz="3600" dirty="0" smtClean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CE QUI SERA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SA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MAITRISE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3600" dirty="0" smtClean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DES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MOTS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DES IDÉES ET DES RAISONNEMENTS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047310"/>
      </p:ext>
    </p:extLst>
  </p:cSld>
  <p:clrMapOvr>
    <a:masterClrMapping/>
  </p:clrMapOvr>
  <p:transition spd="med">
    <p:pull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1"/>
          <p:cNvSpPr>
            <a:spLocks noChangeArrowheads="1"/>
          </p:cNvSpPr>
          <p:nvPr/>
        </p:nvSpPr>
        <p:spPr bwMode="auto">
          <a:xfrm>
            <a:off x="180440" y="2420888"/>
            <a:ext cx="871543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VI- LE DEVELOPPEMENT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INTELLECTUEL DE  L’ENFANT .</a:t>
            </a:r>
            <a:r>
              <a:rPr lang="fr-FR" sz="3200" b="1" dirty="0">
                <a:solidFill>
                  <a:srgbClr val="FF0000"/>
                </a:solidFill>
                <a:latin typeface="Book Antiqua" pitchFamily="18" charset="0"/>
                <a:ea typeface="Calibri" pitchFamily="34" charset="0"/>
                <a:cs typeface="Arial" pitchFamily="34" charset="0"/>
              </a:rPr>
              <a:t>  </a:t>
            </a:r>
            <a:endParaRPr lang="fr-FR" sz="32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561428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Rectangle 1"/>
          <p:cNvSpPr>
            <a:spLocks noChangeArrowheads="1"/>
          </p:cNvSpPr>
          <p:nvPr/>
        </p:nvSpPr>
        <p:spPr bwMode="auto">
          <a:xfrm>
            <a:off x="107504" y="-209147"/>
            <a:ext cx="9144000" cy="7109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2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EST INDISSOCIABLE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L’ENSEMBLE DU CHANGEMENT DE L’ENFANT SUR LE PLAN</a:t>
            </a:r>
            <a:r>
              <a:rPr lang="fr-FR" sz="44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AFFECTIF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SOCIO-CULTUREL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ET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SOMATIQUE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1063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738899"/>
            <a:ext cx="865008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32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L’INTELLIGENCE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N’ÉTANT QU’UN SECTEUR PARMI SES DIFFERENTS VECTEURS DE LA VIE.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17098"/>
      </p:ext>
    </p:extLst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28604"/>
            <a:ext cx="914400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OR,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MATURATION ORGANIQUE 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PERMETTANT LE CONTRÔLE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DES SPHINCTERS EST À PEU PRÉS LA MÊME POUR TOUS LES ENFANTS…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(MIS À PART, LES RARES MALFORMATIONS CONGÉNITALES).</a:t>
            </a:r>
            <a:endParaRPr lang="fr-FR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260200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908720"/>
            <a:ext cx="8784976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 DOMAINE </a:t>
            </a:r>
            <a:r>
              <a:rPr lang="fr-FR" sz="32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INTELLECTUEL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EST UNE PARTIE </a:t>
            </a:r>
            <a:r>
              <a:rPr lang="fr-FR" sz="3200" dirty="0" smtClean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PERSONNALITÉ.</a:t>
            </a:r>
            <a:endParaRPr lang="fr-FR" sz="32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6714308"/>
      </p:ext>
    </p:extLst>
  </p:cSld>
  <p:clrMapOvr>
    <a:masterClrMapping/>
  </p:clrMapOvr>
  <p:transition spd="med">
    <p:pull dir="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1"/>
          <p:cNvSpPr>
            <a:spLocks noChangeArrowheads="1"/>
          </p:cNvSpPr>
          <p:nvPr/>
        </p:nvSpPr>
        <p:spPr bwMode="auto">
          <a:xfrm>
            <a:off x="0" y="0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 0 à 02 MOIS</a:t>
            </a:r>
            <a:r>
              <a:rPr lang="fr-FR" sz="4800" b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800" b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8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Stade des réflexes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IL Y A DES BESOINS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QUE L’ENFANT TEND À SATISFAIRE PAR DES RÉPONSES RÉFLEXES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(ex: TÉTER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LORSQU’IL A FAIM)</a:t>
            </a:r>
            <a:endParaRPr lang="fr-FR" sz="66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4476545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1"/>
          <p:cNvSpPr>
            <a:spLocks noChangeArrowheads="1"/>
          </p:cNvSpPr>
          <p:nvPr/>
        </p:nvSpPr>
        <p:spPr bwMode="auto">
          <a:xfrm>
            <a:off x="0" y="-523220"/>
            <a:ext cx="9144000" cy="58785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b="1" dirty="0">
              <a:solidFill>
                <a:srgbClr val="FF0000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b="1" dirty="0">
              <a:solidFill>
                <a:srgbClr val="FF0000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02 à 07 MOIS</a:t>
            </a:r>
            <a:r>
              <a:rPr lang="fr-FR" sz="3600" b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b="1" dirty="0">
              <a:solidFill>
                <a:srgbClr val="FF0000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STADE  NARCISSIQUE, PREMIÈRES HABITUDES  MOTRICES.</a:t>
            </a:r>
            <a:endParaRPr lang="fr-FR" sz="32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2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LES RÉACTIONS ET LES PERCEPTIONS S’AMÉLIORENT CHEZ L’ENFANT A CET ÂGE. </a:t>
            </a:r>
            <a:endParaRPr lang="fr-FR" sz="4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5723577"/>
      </p:ext>
    </p:extLst>
  </p:cSld>
  <p:clrMapOvr>
    <a:masterClrMapping/>
  </p:clrMapOvr>
  <p:transition spd="med">
    <p:pull dir="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13962" y="1196752"/>
            <a:ext cx="8820472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D’OÙ ACQUISITION DE NOUVELLES CONDUITES PAR DES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« 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RÉACTIONS CIRCULAIRES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» PRIMAIRES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5074625"/>
      </p:ext>
    </p:extLst>
  </p:cSld>
  <p:clrMapOvr>
    <a:masterClrMapping/>
  </p:clrMapOvr>
  <p:transition spd="med">
    <p:pull dir="d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692696"/>
            <a:ext cx="874846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4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 CHERCHE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À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REPRODUIRE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LES  EFFETS QUI LUI SEMBLENT SATISFAISANTS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6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58600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Rectangle 1"/>
          <p:cNvSpPr>
            <a:spLocks noChangeArrowheads="1"/>
          </p:cNvSpPr>
          <p:nvPr/>
        </p:nvSpPr>
        <p:spPr bwMode="auto">
          <a:xfrm>
            <a:off x="0" y="1412776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07 MOIS à 02 ANS</a:t>
            </a:r>
            <a:r>
              <a:rPr lang="fr-FR" sz="3200" b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Stade de l’intelligence sensori-motrice (antérieur au langage).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2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 MANIPULE  LES  OBJETS, EXPÉRIMENTE  INTENTIONNELLEMENT, CONSTRUIT LES « CATÉGORIES ». </a:t>
            </a:r>
            <a:endParaRPr lang="fr-FR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518986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142984"/>
            <a:ext cx="889248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CONSTRUIT DES (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IDÉES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GÉNÉRALES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): D’OBJETS, D’ESPACE,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CAUSALITÉ ET DE TEMPORALITÉ.  </a:t>
            </a:r>
            <a:endParaRPr lang="fr-FR" sz="48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5495742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3558" y="1052736"/>
            <a:ext cx="866093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L’ÉPOQUE OÙ IL SE SITUE PAR RAPPORT AU MONDE EXTÉRIEUR,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OÙ IL FAIT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L’EXPÉRIENCE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DES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LIMITES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DE SON PROPRE CORPS.</a:t>
            </a:r>
            <a:r>
              <a:rPr lang="fr-FR" sz="3200" dirty="0">
                <a:solidFill>
                  <a:prstClr val="black"/>
                </a:solidFill>
                <a:latin typeface="Book Antiqua" pitchFamily="18" charset="0"/>
                <a:ea typeface="Calibri" pitchFamily="34" charset="0"/>
                <a:cs typeface="Arial" pitchFamily="34" charset="0"/>
              </a:rPr>
              <a:t>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702617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28604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200" b="1" dirty="0">
                <a:solidFill>
                  <a:srgbClr val="FF0000"/>
                </a:solidFill>
                <a:latin typeface="Arial Black" pitchFamily="34" charset="0"/>
              </a:rPr>
              <a:t>2 ANS - 07 ANS</a:t>
            </a:r>
            <a:r>
              <a:rPr lang="fr-FR" sz="3200" dirty="0">
                <a:solidFill>
                  <a:srgbClr val="FF0000"/>
                </a:solidFill>
                <a:latin typeface="Arial Black" pitchFamily="34" charset="0"/>
              </a:rPr>
              <a:t> : </a:t>
            </a:r>
          </a:p>
          <a:p>
            <a:pPr algn="ctr"/>
            <a:r>
              <a:rPr lang="fr-FR" sz="3200" b="1" dirty="0">
                <a:solidFill>
                  <a:srgbClr val="FF0000"/>
                </a:solidFill>
                <a:latin typeface="Arial Black" pitchFamily="34" charset="0"/>
              </a:rPr>
              <a:t>STADE  DE  L’INTELLIGENCE INTUITIVE, ET  DE  LA  PENSÉE « ÉGOCENTRIQUE » </a:t>
            </a:r>
          </a:p>
          <a:p>
            <a:pPr algn="ctr"/>
            <a:endParaRPr lang="fr-FR" sz="3200" b="1" dirty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fr-FR" sz="3200" b="1" dirty="0">
                <a:solidFill>
                  <a:srgbClr val="FF0000"/>
                </a:solidFill>
                <a:latin typeface="Arial Black" pitchFamily="34" charset="0"/>
              </a:rPr>
              <a:t>(AVEC  APPARITION  DU  LANGAGE)</a:t>
            </a:r>
            <a:r>
              <a:rPr lang="fr-FR" sz="3200" dirty="0">
                <a:solidFill>
                  <a:srgbClr val="FF0000"/>
                </a:solidFill>
                <a:latin typeface="Arial Black" pitchFamily="34" charset="0"/>
              </a:rPr>
              <a:t>.</a:t>
            </a:r>
          </a:p>
          <a:p>
            <a:pPr algn="ctr"/>
            <a:endParaRPr lang="fr-FR" sz="3200" dirty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fr-FR" sz="3200" dirty="0">
                <a:solidFill>
                  <a:prstClr val="black"/>
                </a:solidFill>
              </a:rPr>
              <a:t> 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L’ENFANT GRÂCE AU LANGAGE, PEUT RECONSTITUER LE PASSÉ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ET ENVISAGER L’AVENIR …  </a:t>
            </a:r>
          </a:p>
        </p:txBody>
      </p:sp>
    </p:spTree>
    <p:extLst>
      <p:ext uri="{BB962C8B-B14F-4D97-AF65-F5344CB8AC3E}">
        <p14:creationId xmlns:p14="http://schemas.microsoft.com/office/powerpoint/2010/main" val="756576287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1196752"/>
            <a:ext cx="8820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3600" dirty="0">
              <a:solidFill>
                <a:prstClr val="black"/>
              </a:solidFill>
              <a:latin typeface="Arial Black" pitchFamily="34" charset="0"/>
            </a:endParaRP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IL Y A UN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ÉCHANGE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 POSSIBLE AVEC LES AUTRES,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REPRÉSENTATION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IMAGÉE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 DES ACTES. LA PENSÉE INTÉRIEURE EST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</a:rPr>
              <a:t>VERBALISÉE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</a:rPr>
              <a:t> . </a:t>
            </a:r>
            <a:endParaRPr lang="fr-FR" sz="3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796644"/>
      </p:ext>
    </p:extLst>
  </p:cSld>
  <p:clrMapOvr>
    <a:masterClrMapping/>
  </p:clrMapOvr>
  <p:transition spd="med"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57166"/>
            <a:ext cx="91440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A CE STADE ON ASSISTE À L’ÉCLOSION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DU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DÉSIR D’APPRENDRE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D’EMMAGASINER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LES CONNAISSANCES, DE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LES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ANALYSER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ET D’EN FAIRE PART,  ENSUITE DANS CE MÊME MOUVEMENT : </a:t>
            </a:r>
            <a:r>
              <a:rPr lang="fr-FR" sz="3600" b="1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GARDER – RETENIR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ET </a:t>
            </a:r>
            <a:r>
              <a:rPr lang="fr-FR" sz="3600" b="1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DONNER - REJETER</a:t>
            </a:r>
            <a:endParaRPr lang="fr-FR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242172"/>
      </p:ext>
    </p:extLst>
  </p:cSld>
  <p:clrMapOvr>
    <a:masterClrMapping/>
  </p:clrMapOvr>
  <p:transition spd="med">
    <p:pull dir="d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965" y="548680"/>
            <a:ext cx="882047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400" dirty="0">
              <a:solidFill>
                <a:prstClr val="black"/>
              </a:solidFill>
              <a:latin typeface="Arial Black" pitchFamily="34" charset="0"/>
            </a:endParaRP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AU DÉBUT, L’ENFANT RAMÈNE TOUT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À LUI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</a:rPr>
              <a:t>(ÉGOCENTRISME)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 IL EST 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LE CENTRE</a:t>
            </a:r>
          </a:p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</a:rPr>
              <a:t> DE TOUT.  </a:t>
            </a:r>
          </a:p>
        </p:txBody>
      </p:sp>
    </p:spTree>
    <p:extLst>
      <p:ext uri="{BB962C8B-B14F-4D97-AF65-F5344CB8AC3E}">
        <p14:creationId xmlns:p14="http://schemas.microsoft.com/office/powerpoint/2010/main" val="1027905973"/>
      </p:ext>
    </p:extLst>
  </p:cSld>
  <p:clrMapOvr>
    <a:masterClrMapping/>
  </p:clrMapOvr>
  <p:transition spd="med">
    <p:pull dir="d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00043"/>
            <a:ext cx="8964488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4800" dirty="0">
              <a:solidFill>
                <a:prstClr val="black"/>
              </a:solidFill>
              <a:latin typeface="Arial Black" pitchFamily="34" charset="0"/>
            </a:endParaRP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PEU À PEU, IL SE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</a:rPr>
              <a:t>SOCIALISE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, D’ABORD PAR L’IMITATION, PUIS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PAR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</a:rPr>
              <a:t>L’ÉCHANGE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</a:rPr>
              <a:t> AVEC SES SEMBLABLES…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246359"/>
      </p:ext>
    </p:extLst>
  </p:cSld>
  <p:clrMapOvr>
    <a:masterClrMapping/>
  </p:clrMapOvr>
  <p:transition spd="med">
    <p:pull dir="d"/>
  </p:transition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5" name="Rectangle 1"/>
          <p:cNvSpPr>
            <a:spLocks noChangeArrowheads="1"/>
          </p:cNvSpPr>
          <p:nvPr/>
        </p:nvSpPr>
        <p:spPr bwMode="auto">
          <a:xfrm>
            <a:off x="14401" y="620688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MAIS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JUSQU’À 07 ANS 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ENVIRON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NE PEUT SE METTRE TOTALEMENT À LA PLACE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L’AUTRE.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5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168581"/>
      </p:ext>
    </p:extLst>
  </p:cSld>
  <p:clrMapOvr>
    <a:masterClrMapping/>
  </p:clrMapOvr>
  <p:transition spd="med">
    <p:pull dir="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571612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ATTRIBUE AUX AUTRES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SES PENSÉES ET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SES SENTIMENTS.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6704587"/>
      </p:ext>
    </p:extLst>
  </p:cSld>
  <p:clrMapOvr>
    <a:masterClrMapping/>
  </p:clrMapOvr>
  <p:transition spd="med">
    <p:pull dir="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285728"/>
            <a:ext cx="889248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PERÇOIT LES OBJETS INANIMÉS DOUÉS DE VOLONTÉ :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lang="fr-FR" sz="4000" i="1" dirty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LA TABLE EST MÉCHANTE QUAND ON S’Y COGNE -  LES </a:t>
            </a:r>
            <a:r>
              <a:rPr lang="fr-FR" sz="4000" i="1" dirty="0" smtClean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NUAGES ONT </a:t>
            </a:r>
            <a:r>
              <a:rPr lang="fr-FR" sz="4000" i="1" dirty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PEUR  ET </a:t>
            </a:r>
          </a:p>
          <a:p>
            <a:pPr algn="ctr"/>
            <a:r>
              <a:rPr lang="fr-FR" sz="4000" i="1" dirty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SE SAUVENT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). 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929261"/>
      </p:ext>
    </p:extLst>
  </p:cSld>
  <p:clrMapOvr>
    <a:masterClrMapping/>
  </p:clrMapOvr>
  <p:transition spd="med">
    <p:pull dir="d"/>
  </p:transition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71480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POUR AINSI DIRE 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 STADE DE LA PENSÉE MAGIQUE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L’ENFANT A LA NOTION D’OBJET MAIS PAS ENCORE CELLE DE QUANTITÉ…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(</a:t>
            </a:r>
            <a:r>
              <a:rPr lang="fr-FR" sz="3600" b="1" dirty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LA MODIFICATION DE LA FORME D’UNE BOULE DE TERRE PAR EXEMPLE LUI FAIT CROIRE À UN CHANGEMENT DE VOLUME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7030A0"/>
                </a:solidFill>
                <a:ea typeface="Calibri" pitchFamily="34" charset="0"/>
                <a:cs typeface="Arial" pitchFamily="34" charset="0"/>
              </a:rPr>
              <a:t>OU DE POIDS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).</a:t>
            </a:r>
            <a:endParaRPr lang="fr-FR" sz="54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788398"/>
      </p:ext>
    </p:extLst>
  </p:cSld>
  <p:clrMapOvr>
    <a:masterClrMapping/>
  </p:clrMapOvr>
  <p:transition spd="med">
    <p:pull dir="d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29" name="Rectangle 1"/>
          <p:cNvSpPr>
            <a:spLocks noChangeArrowheads="1"/>
          </p:cNvSpPr>
          <p:nvPr/>
        </p:nvSpPr>
        <p:spPr bwMode="auto">
          <a:xfrm>
            <a:off x="0" y="0"/>
            <a:ext cx="91440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7ANS – 12ANS</a:t>
            </a: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 : </a:t>
            </a: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STADE DES OPÉRATIONS INTELLECTUELLES CONCRÈTES.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(PENSÉE LOGIQUE):</a:t>
            </a:r>
            <a:endParaRPr lang="fr-FR" sz="3600" dirty="0">
              <a:solidFill>
                <a:srgbClr val="FF0000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LES RÈGLES MORALES, SONT REPRISES PAR L’ENFANT (INTÉRIORISATION) ET PAS SEULEMENT IMPOSÉES PAR LES PARENTS, OU OBTENUES POUR  UN GAIN D’AMOUR IMMÉDIAT.  </a:t>
            </a:r>
            <a:endParaRPr lang="fr-FR" sz="5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224351"/>
      </p:ext>
    </p:extLst>
  </p:cSld>
  <p:clrMapOvr>
    <a:masterClrMapping/>
  </p:clrMapOvr>
  <p:transition spd="med">
    <p:pull dir="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785795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endParaRPr lang="fr-FR" sz="36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 DEVIENT CAPABLE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</a:t>
            </a:r>
            <a:r>
              <a:rPr lang="fr-FR" sz="36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COOPÉRATION</a:t>
            </a:r>
            <a:r>
              <a:rPr lang="fr-FR" sz="3600" i="1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PEUT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SE METTRE À LA PLACE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DES AUTRES ET ENVISAGER </a:t>
            </a:r>
          </a:p>
          <a:p>
            <a:pPr algn="ctr"/>
            <a:r>
              <a:rPr lang="fr-FR" sz="36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LEUR POINT DE VUE.  </a:t>
            </a:r>
            <a:endParaRPr lang="fr-FR" sz="3600" dirty="0">
              <a:solidFill>
                <a:prstClr val="black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429445"/>
      </p:ext>
    </p:extLst>
  </p:cSld>
  <p:clrMapOvr>
    <a:masterClrMapping/>
  </p:clrMapOvr>
  <p:transition spd="med">
    <p:pull dir="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214422"/>
            <a:ext cx="91440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IL PEUT À PARTIR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D’UN MATÉRIEL CONCRET, AVOIR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UNE PENSÉE LOGIQUE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MAIS IL A ENCORE BESOIN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DE BASE CONCRÈTE POUR Y CROIRE...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130949"/>
      </p:ext>
    </p:extLst>
  </p:cSld>
  <p:clrMapOvr>
    <a:masterClrMapping/>
  </p:clrMapOvr>
  <p:transition spd="med">
    <p:pull dir="d"/>
  </p:transition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Rectangle 1"/>
          <p:cNvSpPr>
            <a:spLocks noChangeArrowheads="1"/>
          </p:cNvSpPr>
          <p:nvPr/>
        </p:nvSpPr>
        <p:spPr bwMode="auto">
          <a:xfrm>
            <a:off x="0" y="0"/>
            <a:ext cx="91440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3200" b="1" dirty="0">
              <a:solidFill>
                <a:prstClr val="black"/>
              </a:solidFill>
              <a:latin typeface="Book Antiqua" pitchFamily="18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A PARTIR DE 12 ANS 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STADE DE LA PENSÉE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HYPOTHÉTICO-DÉDUCTIVE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OU ABSTRAITE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srgbClr val="FF0000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L’APPARITION DE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PENSÉE ADULTE. </a:t>
            </a:r>
          </a:p>
        </p:txBody>
      </p:sp>
    </p:spTree>
    <p:extLst>
      <p:ext uri="{BB962C8B-B14F-4D97-AF65-F5344CB8AC3E}">
        <p14:creationId xmlns:p14="http://schemas.microsoft.com/office/powerpoint/2010/main" val="3334553591"/>
      </p:ext>
    </p:extLst>
  </p:cSld>
  <p:clrMapOvr>
    <a:masterClrMapping/>
  </p:clrMapOvr>
  <p:transition spd="med"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857232"/>
            <a:ext cx="90011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C’EST DONC LÀ AUSSI, QU’APPARAIT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LES PREMIERS DÉBUTS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DU </a:t>
            </a:r>
            <a:r>
              <a:rPr lang="fr-FR" sz="40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VÉRITABLE LANGAGE </a:t>
            </a:r>
          </a:p>
          <a:p>
            <a:pPr algn="ctr"/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(JEU AVEC LES MOTS QUI SONT DES PRODUITS, QU’IL EST LIBRE </a:t>
            </a:r>
            <a:r>
              <a:rPr lang="fr-FR" sz="40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D’EXPRIMER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OU </a:t>
            </a:r>
          </a:p>
          <a:p>
            <a:pPr algn="ctr"/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</a:t>
            </a:r>
            <a:r>
              <a:rPr lang="fr-FR" sz="40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RETENIR</a:t>
            </a:r>
            <a:r>
              <a:rPr lang="fr-FR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.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)</a:t>
            </a:r>
            <a:endParaRPr lang="fr-F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922975"/>
      </p:ext>
    </p:extLst>
  </p:cSld>
  <p:clrMapOvr>
    <a:masterClrMapping/>
  </p:clrMapOvr>
  <p:transition spd="med">
    <p:pull dir="d"/>
  </p:transition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357166"/>
            <a:ext cx="90364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PEUT RAISONNER SANS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LE SUPPORT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DU CONCRET, À PARTIR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DES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IDÉES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</a:t>
            </a:r>
            <a:endParaRPr lang="fr-FR" sz="66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756328"/>
      </p:ext>
    </p:extLst>
  </p:cSld>
  <p:clrMapOvr>
    <a:masterClrMapping/>
  </p:clrMapOvr>
  <p:transition spd="med"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1"/>
          <p:cNvSpPr>
            <a:spLocks noChangeArrowheads="1"/>
          </p:cNvSpPr>
          <p:nvPr/>
        </p:nvSpPr>
        <p:spPr bwMode="auto">
          <a:xfrm>
            <a:off x="-29517" y="2924944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b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C- L’ENTREE  DANS LA PHASE SEXUÉE: </a:t>
            </a:r>
            <a:endParaRPr lang="fr-FR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4879503"/>
      </p:ext>
    </p:extLst>
  </p:cSld>
  <p:clrMapOvr>
    <a:masterClrMapping/>
  </p:clrMapOvr>
  <p:transition spd="med"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0" y="0"/>
            <a:ext cx="9144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5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</a:t>
            </a:r>
            <a:r>
              <a:rPr lang="fr-FR" sz="5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03 À 07ANS</a:t>
            </a:r>
            <a:r>
              <a:rPr lang="fr-FR" sz="5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, EN MOYENNE, S’ÉTEND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5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LA PÉRIODE FINALE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5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DU </a:t>
            </a:r>
            <a:r>
              <a:rPr lang="fr-FR" sz="54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DÉVELOPPEMENT DE LA PERSONNALITÉ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5400" i="1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L’ENFANT</a:t>
            </a:r>
            <a:r>
              <a:rPr lang="fr-FR" sz="40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.  </a:t>
            </a:r>
            <a:endParaRPr lang="fr-FR" sz="6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150056"/>
      </p:ext>
    </p:extLst>
  </p:cSld>
  <p:clrMapOvr>
    <a:masterClrMapping/>
  </p:clrMapOvr>
  <p:transition spd="med"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79512" y="500042"/>
            <a:ext cx="896448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CELLE, OÙ LA </a:t>
            </a:r>
            <a:r>
              <a:rPr lang="fr-FR" sz="44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CONSCIENCE DE  SOI-MÊME </a:t>
            </a:r>
            <a:r>
              <a:rPr lang="fr-FR" sz="4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COMME D’UNE PERSONNE AUTONOME APPARAIT ET S’INSTALLE.</a:t>
            </a:r>
            <a:endParaRPr lang="fr-FR" sz="4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493790"/>
      </p:ext>
    </p:extLst>
  </p:cSld>
  <p:clrMapOvr>
    <a:masterClrMapping/>
  </p:clrMapOvr>
  <p:transition spd="med"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7504" y="492442"/>
            <a:ext cx="9036496" cy="5386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2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endParaRPr lang="fr-FR" sz="4000" dirty="0">
              <a:solidFill>
                <a:prstClr val="black"/>
              </a:solidFill>
              <a:latin typeface="Arial Black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L’ENFANT JUSQUE-LÀ RATTACHÉ À SA MÈRE COMME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UN ORGANE SUPPLÉMENTAIRE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CELLE-CI,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VA FINIR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S’EN SÉPARER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DE SON </a:t>
            </a:r>
            <a:r>
              <a:rPr lang="fr-FR" sz="3200" dirty="0">
                <a:solidFill>
                  <a:srgbClr val="FF0000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DÉSIR</a:t>
            </a: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32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À ELLE. 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  <a:tab pos="449263" algn="l"/>
              </a:tabLst>
            </a:pPr>
            <a:r>
              <a:rPr lang="fr-FR" sz="2400" dirty="0">
                <a:solidFill>
                  <a:prstClr val="black"/>
                </a:solidFill>
                <a:latin typeface="Arial Black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4000" dirty="0">
              <a:solidFill>
                <a:prstClr val="black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2183331"/>
      </p:ext>
    </p:extLst>
  </p:cSld>
  <p:clrMapOvr>
    <a:masterClrMapping/>
  </p:clrMapOvr>
  <p:transition spd="med">
    <p:pull dir="d"/>
  </p:transition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873</Words>
  <Application>Microsoft Office PowerPoint</Application>
  <PresentationFormat>Affichage à l'écran (4:3)</PresentationFormat>
  <Paragraphs>221</Paragraphs>
  <Slides>50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50</vt:i4>
      </vt:variant>
    </vt:vector>
  </HeadingPairs>
  <TitlesOfParts>
    <vt:vector size="51" baseType="lpstr">
      <vt:lpstr>1_Thème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smarttech</dc:creator>
  <cp:lastModifiedBy>smarttech</cp:lastModifiedBy>
  <cp:revision>3</cp:revision>
  <dcterms:created xsi:type="dcterms:W3CDTF">2023-11-23T07:55:05Z</dcterms:created>
  <dcterms:modified xsi:type="dcterms:W3CDTF">2023-11-23T08:50:22Z</dcterms:modified>
</cp:coreProperties>
</file>