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60" r:id="rId3"/>
    <p:sldId id="258" r:id="rId4"/>
    <p:sldId id="259" r:id="rId5"/>
    <p:sldId id="261" r:id="rId6"/>
    <p:sldId id="262" r:id="rId7"/>
    <p:sldId id="263" r:id="rId8"/>
    <p:sldId id="265" r:id="rId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87" autoAdjust="0"/>
    <p:restoredTop sz="86380" autoAdjust="0"/>
  </p:normalViewPr>
  <p:slideViewPr>
    <p:cSldViewPr>
      <p:cViewPr varScale="1">
        <p:scale>
          <a:sx n="73" d="100"/>
          <a:sy n="73" d="100"/>
        </p:scale>
        <p:origin x="-1920" y="-102"/>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fr-F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fr-FR"/>
          </a:p>
        </p:txBody>
      </p:sp>
      <p:sp>
        <p:nvSpPr>
          <p:cNvPr id="4" name="3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fr-F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3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fr-F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3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fr-F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3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fr-F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5" name="4 Marcador de pie de página"/>
          <p:cNvSpPr>
            <a:spLocks noGrp="1"/>
          </p:cNvSpPr>
          <p:nvPr>
            <p:ph type="ftr" sz="quarter" idx="11"/>
          </p:nvPr>
        </p:nvSpPr>
        <p:spPr/>
        <p:txBody>
          <a:bodyPr/>
          <a:lstStyle/>
          <a:p>
            <a:endParaRPr lang="fr-FR"/>
          </a:p>
        </p:txBody>
      </p:sp>
      <p:sp>
        <p:nvSpPr>
          <p:cNvPr id="6" name="5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fr-F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5" name="4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fr-F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7" name="6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8" name="7 Marcador de pie de página"/>
          <p:cNvSpPr>
            <a:spLocks noGrp="1"/>
          </p:cNvSpPr>
          <p:nvPr>
            <p:ph type="ftr" sz="quarter" idx="11"/>
          </p:nvPr>
        </p:nvSpPr>
        <p:spPr/>
        <p:txBody>
          <a:bodyPr/>
          <a:lstStyle/>
          <a:p>
            <a:endParaRPr lang="fr-FR"/>
          </a:p>
        </p:txBody>
      </p:sp>
      <p:sp>
        <p:nvSpPr>
          <p:cNvPr id="9" name="8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fr-FR"/>
          </a:p>
        </p:txBody>
      </p:sp>
      <p:sp>
        <p:nvSpPr>
          <p:cNvPr id="3" name="2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4" name="3 Marcador de pie de página"/>
          <p:cNvSpPr>
            <a:spLocks noGrp="1"/>
          </p:cNvSpPr>
          <p:nvPr>
            <p:ph type="ftr" sz="quarter" idx="11"/>
          </p:nvPr>
        </p:nvSpPr>
        <p:spPr/>
        <p:txBody>
          <a:bodyPr/>
          <a:lstStyle/>
          <a:p>
            <a:endParaRPr lang="fr-FR"/>
          </a:p>
        </p:txBody>
      </p:sp>
      <p:sp>
        <p:nvSpPr>
          <p:cNvPr id="5" name="4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3" name="2 Marcador de pie de página"/>
          <p:cNvSpPr>
            <a:spLocks noGrp="1"/>
          </p:cNvSpPr>
          <p:nvPr>
            <p:ph type="ftr" sz="quarter" idx="11"/>
          </p:nvPr>
        </p:nvSpPr>
        <p:spPr/>
        <p:txBody>
          <a:bodyPr/>
          <a:lstStyle/>
          <a:p>
            <a:endParaRPr lang="fr-FR"/>
          </a:p>
        </p:txBody>
      </p:sp>
      <p:sp>
        <p:nvSpPr>
          <p:cNvPr id="4" name="3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fr-F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fr-F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F479AB9-0392-41DB-89F7-FEA1B2A321B1}" type="datetimeFigureOut">
              <a:rPr lang="fr-FR" smtClean="0"/>
              <a:t>18/12/2022</a:t>
            </a:fld>
            <a:endParaRPr lang="fr-FR"/>
          </a:p>
        </p:txBody>
      </p:sp>
      <p:sp>
        <p:nvSpPr>
          <p:cNvPr id="6" name="5 Marcador de pie de página"/>
          <p:cNvSpPr>
            <a:spLocks noGrp="1"/>
          </p:cNvSpPr>
          <p:nvPr>
            <p:ph type="ftr" sz="quarter" idx="11"/>
          </p:nvPr>
        </p:nvSpPr>
        <p:spPr/>
        <p:txBody>
          <a:bodyPr/>
          <a:lstStyle/>
          <a:p>
            <a:endParaRPr lang="fr-FR"/>
          </a:p>
        </p:txBody>
      </p:sp>
      <p:sp>
        <p:nvSpPr>
          <p:cNvPr id="7" name="6 Marcador de número de diapositiva"/>
          <p:cNvSpPr>
            <a:spLocks noGrp="1"/>
          </p:cNvSpPr>
          <p:nvPr>
            <p:ph type="sldNum" sz="quarter" idx="12"/>
          </p:nvPr>
        </p:nvSpPr>
        <p:spPr/>
        <p:txBody>
          <a:bodyPr/>
          <a:lstStyle/>
          <a:p>
            <a:fld id="{2CF6DBAE-EB38-4F83-AC0B-5B35B3C9F9B0}" type="slidenum">
              <a:rPr lang="fr-FR" smtClean="0"/>
              <a:t>‹Nº›</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fr-F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fr-F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79AB9-0392-41DB-89F7-FEA1B2A321B1}" type="datetimeFigureOut">
              <a:rPr lang="fr-FR" smtClean="0"/>
              <a:t>18/12/2022</a:t>
            </a:fld>
            <a:endParaRPr lang="fr-F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F6DBAE-EB38-4F83-AC0B-5B35B3C9F9B0}" type="slidenum">
              <a:rPr lang="fr-FR" smtClean="0"/>
              <a:t>‹Nº›</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2708920"/>
            <a:ext cx="7772400" cy="1470025"/>
          </a:xfrm>
          <a:noFill/>
          <a:ln w="38100">
            <a:gradFill>
              <a:gsLst>
                <a:gs pos="0">
                  <a:srgbClr val="FFF200"/>
                </a:gs>
                <a:gs pos="45000">
                  <a:srgbClr val="FF7A00"/>
                </a:gs>
                <a:gs pos="70000">
                  <a:srgbClr val="FF0300"/>
                </a:gs>
                <a:gs pos="100000">
                  <a:srgbClr val="4D0808"/>
                </a:gs>
              </a:gsLst>
              <a:lin ang="5400000" scaled="0"/>
            </a:gradFill>
          </a:ln>
        </p:spPr>
        <p:txBody>
          <a:bodyPr rtlCol="0">
            <a:normAutofit/>
          </a:bodyPr>
          <a:lstStyle/>
          <a:p>
            <a:pPr eaLnBrk="1" fontAlgn="auto" hangingPunct="1">
              <a:spcAft>
                <a:spcPts val="0"/>
              </a:spcAft>
              <a:defRPr/>
            </a:pPr>
            <a:r>
              <a:rPr lang="es-ES" b="1" dirty="0" err="1" smtClean="0">
                <a:solidFill>
                  <a:srgbClr val="0070C0"/>
                </a:solidFill>
                <a:effectLst>
                  <a:outerShdw blurRad="38100" dist="38100" dir="2700000" algn="tl">
                    <a:srgbClr val="000000">
                      <a:alpha val="43137"/>
                    </a:srgbClr>
                  </a:outerShdw>
                </a:effectLst>
              </a:rPr>
              <a:t>Chapitre</a:t>
            </a:r>
            <a:r>
              <a:rPr lang="es-ES" b="1" dirty="0" smtClean="0">
                <a:solidFill>
                  <a:srgbClr val="0070C0"/>
                </a:solidFill>
                <a:effectLst>
                  <a:outerShdw blurRad="38100" dist="38100" dir="2700000" algn="tl">
                    <a:srgbClr val="000000">
                      <a:alpha val="43137"/>
                    </a:srgbClr>
                  </a:outerShdw>
                </a:effectLst>
              </a:rPr>
              <a:t> </a:t>
            </a:r>
            <a:r>
              <a:rPr lang="es-ES" b="1" dirty="0" smtClean="0">
                <a:solidFill>
                  <a:srgbClr val="0070C0"/>
                </a:solidFill>
                <a:effectLst>
                  <a:outerShdw blurRad="38100" dist="38100" dir="2700000" algn="tl">
                    <a:srgbClr val="000000">
                      <a:alpha val="43137"/>
                    </a:srgbClr>
                  </a:outerShdw>
                </a:effectLst>
              </a:rPr>
              <a:t>VII. </a:t>
            </a:r>
            <a:r>
              <a:rPr lang="es-ES" b="1" dirty="0" err="1" smtClean="0">
                <a:solidFill>
                  <a:srgbClr val="0070C0"/>
                </a:solidFill>
                <a:effectLst>
                  <a:outerShdw blurRad="38100" dist="38100" dir="2700000" algn="tl">
                    <a:srgbClr val="000000">
                      <a:alpha val="43137"/>
                    </a:srgbClr>
                  </a:outerShdw>
                </a:effectLst>
              </a:rPr>
              <a:t>Outil</a:t>
            </a:r>
            <a:r>
              <a:rPr lang="es-ES" b="1" dirty="0" smtClean="0">
                <a:solidFill>
                  <a:srgbClr val="0070C0"/>
                </a:solidFill>
                <a:effectLst>
                  <a:outerShdw blurRad="38100" dist="38100" dir="2700000" algn="tl">
                    <a:srgbClr val="000000">
                      <a:alpha val="43137"/>
                    </a:srgbClr>
                  </a:outerShdw>
                </a:effectLst>
              </a:rPr>
              <a:t> CRISPR-Cas9 (</a:t>
            </a:r>
            <a:r>
              <a:rPr lang="es-ES" b="1" dirty="0" err="1" smtClean="0">
                <a:solidFill>
                  <a:srgbClr val="0070C0"/>
                </a:solidFill>
                <a:effectLst>
                  <a:outerShdw blurRad="38100" dist="38100" dir="2700000" algn="tl">
                    <a:srgbClr val="000000">
                      <a:alpha val="43137"/>
                    </a:srgbClr>
                  </a:outerShdw>
                </a:effectLst>
              </a:rPr>
              <a:t>ciseaux</a:t>
            </a:r>
            <a:r>
              <a:rPr lang="es-ES" b="1" dirty="0" smtClean="0">
                <a:solidFill>
                  <a:srgbClr val="0070C0"/>
                </a:solidFill>
                <a:effectLst>
                  <a:outerShdw blurRad="38100" dist="38100" dir="2700000" algn="tl">
                    <a:srgbClr val="000000">
                      <a:alpha val="43137"/>
                    </a:srgbClr>
                  </a:outerShdw>
                </a:effectLst>
              </a:rPr>
              <a:t> </a:t>
            </a:r>
            <a:r>
              <a:rPr lang="es-ES" b="1" dirty="0" err="1" smtClean="0">
                <a:solidFill>
                  <a:srgbClr val="0070C0"/>
                </a:solidFill>
                <a:effectLst>
                  <a:outerShdw blurRad="38100" dist="38100" dir="2700000" algn="tl">
                    <a:srgbClr val="000000">
                      <a:alpha val="43137"/>
                    </a:srgbClr>
                  </a:outerShdw>
                </a:effectLst>
              </a:rPr>
              <a:t>moléculaires</a:t>
            </a:r>
            <a:r>
              <a:rPr lang="es-ES" b="1" dirty="0" smtClean="0">
                <a:solidFill>
                  <a:srgbClr val="0070C0"/>
                </a:solidFill>
                <a:effectLst>
                  <a:outerShdw blurRad="38100" dist="38100" dir="2700000" algn="tl">
                    <a:srgbClr val="000000">
                      <a:alpha val="43137"/>
                    </a:srgbClr>
                  </a:outerShdw>
                </a:effectLst>
              </a:rPr>
              <a:t>)</a:t>
            </a:r>
            <a:endParaRPr lang="fr-FR" b="1" dirty="0" smtClean="0">
              <a:solidFill>
                <a:srgbClr val="0070C0"/>
              </a:solidFill>
              <a:effectLst>
                <a:outerShdw blurRad="38100" dist="38100" dir="2700000" algn="tl">
                  <a:srgbClr val="000000">
                    <a:alpha val="43137"/>
                  </a:srgbClr>
                </a:outerShdw>
              </a:effectLst>
            </a:endParaRPr>
          </a:p>
        </p:txBody>
      </p:sp>
      <p:sp>
        <p:nvSpPr>
          <p:cNvPr id="2053" name="2 CuadroTexto"/>
          <p:cNvSpPr txBox="1">
            <a:spLocks noChangeArrowheads="1"/>
          </p:cNvSpPr>
          <p:nvPr/>
        </p:nvSpPr>
        <p:spPr bwMode="auto">
          <a:xfrm>
            <a:off x="6660232" y="6165304"/>
            <a:ext cx="2016224" cy="369888"/>
          </a:xfrm>
          <a:prstGeom prst="rect">
            <a:avLst/>
          </a:prstGeom>
          <a:noFill/>
          <a:ln w="9525">
            <a:noFill/>
            <a:miter lim="800000"/>
            <a:headEnd/>
            <a:tailEnd/>
          </a:ln>
        </p:spPr>
        <p:txBody>
          <a:bodyPr wrap="square">
            <a:spAutoFit/>
          </a:bodyPr>
          <a:lstStyle/>
          <a:p>
            <a:r>
              <a:rPr lang="es-ES" b="1"/>
              <a:t>Dr. YANAT. B</a:t>
            </a:r>
            <a:endParaRPr lang="fr-FR" b="1"/>
          </a:p>
        </p:txBody>
      </p:sp>
      <p:sp>
        <p:nvSpPr>
          <p:cNvPr id="6" name="5 Rectángulo"/>
          <p:cNvSpPr/>
          <p:nvPr/>
        </p:nvSpPr>
        <p:spPr>
          <a:xfrm>
            <a:off x="2143125" y="0"/>
            <a:ext cx="5214938" cy="923925"/>
          </a:xfrm>
          <a:prstGeom prst="rect">
            <a:avLst/>
          </a:prstGeom>
        </p:spPr>
        <p:txBody>
          <a:bodyPr>
            <a:spAutoFit/>
          </a:bodyPr>
          <a:lstStyle/>
          <a:p>
            <a:pPr indent="30163" algn="ctr" eaLnBrk="0" hangingPunct="0">
              <a:tabLst>
                <a:tab pos="3086100" algn="l"/>
              </a:tabLst>
              <a:defRPr/>
            </a:pPr>
            <a:r>
              <a:rPr lang="fr-FR" b="1" dirty="0">
                <a:cs typeface="Times New Roman" pitchFamily="18" charset="0"/>
              </a:rPr>
              <a:t>Université A.MIRA-BEJAIA</a:t>
            </a:r>
            <a:endParaRPr lang="fr-FR" sz="1050" dirty="0"/>
          </a:p>
          <a:p>
            <a:pPr indent="30163" algn="ctr" eaLnBrk="0" hangingPunct="0">
              <a:tabLst>
                <a:tab pos="3086100" algn="l"/>
              </a:tabLst>
              <a:defRPr/>
            </a:pPr>
            <a:r>
              <a:rPr lang="fr-FR" b="1" dirty="0">
                <a:cs typeface="Times New Roman" pitchFamily="18" charset="0"/>
              </a:rPr>
              <a:t>Faculté des Sciences de la Nature et de la Vie</a:t>
            </a:r>
            <a:r>
              <a:rPr lang="fr-FR" dirty="0">
                <a:cs typeface="Times New Roman" pitchFamily="18" charset="0"/>
              </a:rPr>
              <a:t> </a:t>
            </a:r>
            <a:endParaRPr lang="fr-FR" sz="1050" dirty="0"/>
          </a:p>
          <a:p>
            <a:pPr indent="30163" algn="ctr" eaLnBrk="0" hangingPunct="0">
              <a:tabLst>
                <a:tab pos="3086100" algn="l"/>
              </a:tabLst>
              <a:defRPr/>
            </a:pPr>
            <a:r>
              <a:rPr lang="fr-FR" b="1" dirty="0">
                <a:cs typeface="Times New Roman" pitchFamily="18" charset="0"/>
              </a:rPr>
              <a:t>            Département de Microbiologie</a:t>
            </a:r>
            <a:endParaRPr lang="fr-FR" dirty="0"/>
          </a:p>
        </p:txBody>
      </p:sp>
      <p:pic>
        <p:nvPicPr>
          <p:cNvPr id="2055" name="Picture 4" descr="logo ub taille papetrie (1)"/>
          <p:cNvPicPr>
            <a:picLocks noChangeAspect="1" noChangeArrowheads="1"/>
          </p:cNvPicPr>
          <p:nvPr/>
        </p:nvPicPr>
        <p:blipFill>
          <a:blip r:embed="rId2" cstate="print"/>
          <a:srcRect/>
          <a:stretch>
            <a:fillRect/>
          </a:stretch>
        </p:blipFill>
        <p:spPr bwMode="auto">
          <a:xfrm>
            <a:off x="0" y="0"/>
            <a:ext cx="1428750" cy="928688"/>
          </a:xfrm>
          <a:prstGeom prst="rect">
            <a:avLst/>
          </a:prstGeom>
          <a:noFill/>
          <a:ln w="9525">
            <a:noFill/>
            <a:miter lim="800000"/>
            <a:headEnd/>
            <a:tailEnd/>
          </a:ln>
        </p:spPr>
      </p:pic>
      <p:sp>
        <p:nvSpPr>
          <p:cNvPr id="2056" name="9 CuadroTexto"/>
          <p:cNvSpPr txBox="1">
            <a:spLocks noChangeArrowheads="1"/>
          </p:cNvSpPr>
          <p:nvPr/>
        </p:nvSpPr>
        <p:spPr bwMode="auto">
          <a:xfrm>
            <a:off x="1042988" y="1428750"/>
            <a:ext cx="7345362" cy="923925"/>
          </a:xfrm>
          <a:prstGeom prst="rect">
            <a:avLst/>
          </a:prstGeom>
          <a:noFill/>
          <a:ln w="9525">
            <a:noFill/>
            <a:miter lim="800000"/>
            <a:headEnd/>
            <a:tailEnd/>
          </a:ln>
        </p:spPr>
        <p:txBody>
          <a:bodyPr>
            <a:spAutoFit/>
          </a:bodyPr>
          <a:lstStyle/>
          <a:p>
            <a:pPr algn="ctr"/>
            <a:r>
              <a:rPr lang="es-ES" b="1" dirty="0" err="1">
                <a:solidFill>
                  <a:srgbClr val="002060"/>
                </a:solidFill>
              </a:rPr>
              <a:t>Cours</a:t>
            </a:r>
            <a:r>
              <a:rPr lang="es-ES" b="1" dirty="0">
                <a:solidFill>
                  <a:srgbClr val="002060"/>
                </a:solidFill>
              </a:rPr>
              <a:t> </a:t>
            </a:r>
            <a:r>
              <a:rPr lang="es-ES" b="1" dirty="0" smtClean="0">
                <a:solidFill>
                  <a:srgbClr val="002060"/>
                </a:solidFill>
              </a:rPr>
              <a:t>7 </a:t>
            </a:r>
            <a:r>
              <a:rPr lang="es-ES" b="1" dirty="0">
                <a:solidFill>
                  <a:srgbClr val="002060"/>
                </a:solidFill>
              </a:rPr>
              <a:t>de </a:t>
            </a:r>
            <a:r>
              <a:rPr lang="es-ES" b="1" dirty="0" err="1">
                <a:solidFill>
                  <a:srgbClr val="002060"/>
                </a:solidFill>
              </a:rPr>
              <a:t>Technique</a:t>
            </a:r>
            <a:r>
              <a:rPr lang="es-ES" b="1" dirty="0">
                <a:solidFill>
                  <a:srgbClr val="002060"/>
                </a:solidFill>
              </a:rPr>
              <a:t> De </a:t>
            </a:r>
            <a:r>
              <a:rPr lang="es-ES" b="1" dirty="0" err="1">
                <a:solidFill>
                  <a:srgbClr val="002060"/>
                </a:solidFill>
              </a:rPr>
              <a:t>Biologie</a:t>
            </a:r>
            <a:r>
              <a:rPr lang="es-ES" b="1" dirty="0">
                <a:solidFill>
                  <a:srgbClr val="002060"/>
                </a:solidFill>
              </a:rPr>
              <a:t> </a:t>
            </a:r>
            <a:r>
              <a:rPr lang="es-ES" b="1" dirty="0" err="1">
                <a:solidFill>
                  <a:srgbClr val="002060"/>
                </a:solidFill>
              </a:rPr>
              <a:t>Moléculaire</a:t>
            </a:r>
            <a:endParaRPr lang="es-ES" b="1" dirty="0">
              <a:solidFill>
                <a:srgbClr val="002060"/>
              </a:solidFill>
            </a:endParaRPr>
          </a:p>
          <a:p>
            <a:pPr algn="ctr"/>
            <a:r>
              <a:rPr lang="es-ES" b="1" dirty="0" err="1">
                <a:solidFill>
                  <a:srgbClr val="002060"/>
                </a:solidFill>
              </a:rPr>
              <a:t>Master</a:t>
            </a:r>
            <a:r>
              <a:rPr lang="es-ES" b="1" dirty="0">
                <a:solidFill>
                  <a:srgbClr val="002060"/>
                </a:solidFill>
              </a:rPr>
              <a:t> 1                                                                                  </a:t>
            </a:r>
            <a:r>
              <a:rPr lang="es-ES" b="1" dirty="0" smtClean="0">
                <a:solidFill>
                  <a:srgbClr val="002060"/>
                </a:solidFill>
              </a:rPr>
              <a:t>                        </a:t>
            </a:r>
            <a:r>
              <a:rPr lang="es-ES" b="1" dirty="0" err="1">
                <a:solidFill>
                  <a:srgbClr val="002060"/>
                </a:solidFill>
              </a:rPr>
              <a:t>Microbiologie</a:t>
            </a:r>
            <a:r>
              <a:rPr lang="es-ES" b="1" dirty="0">
                <a:solidFill>
                  <a:srgbClr val="002060"/>
                </a:solidFill>
              </a:rPr>
              <a:t> </a:t>
            </a:r>
            <a:r>
              <a:rPr lang="es-ES" b="1" dirty="0" err="1">
                <a:solidFill>
                  <a:srgbClr val="002060"/>
                </a:solidFill>
              </a:rPr>
              <a:t>fondamentale</a:t>
            </a:r>
            <a:r>
              <a:rPr lang="es-ES" b="1" dirty="0">
                <a:solidFill>
                  <a:srgbClr val="002060"/>
                </a:solidFill>
              </a:rPr>
              <a:t>/</a:t>
            </a:r>
            <a:r>
              <a:rPr lang="es-ES" b="1" dirty="0" err="1">
                <a:solidFill>
                  <a:srgbClr val="002060"/>
                </a:solidFill>
              </a:rPr>
              <a:t>Microbiologie</a:t>
            </a:r>
            <a:r>
              <a:rPr lang="es-ES" b="1" dirty="0">
                <a:solidFill>
                  <a:srgbClr val="002060"/>
                </a:solidFill>
              </a:rPr>
              <a:t> </a:t>
            </a:r>
            <a:r>
              <a:rPr lang="es-ES" b="1" dirty="0" err="1">
                <a:solidFill>
                  <a:srgbClr val="002060"/>
                </a:solidFill>
              </a:rPr>
              <a:t>appliquée</a:t>
            </a:r>
            <a:endParaRPr lang="fr-FR" b="1" dirty="0">
              <a:solidFill>
                <a:srgbClr val="002060"/>
              </a:solidFill>
            </a:endParaRPr>
          </a:p>
        </p:txBody>
      </p:sp>
      <p:sp>
        <p:nvSpPr>
          <p:cNvPr id="21506" name="AutoShape 2" descr="CRISPR Can Create Unwanted Duplications During Knock-ins | The Scientist  Magaz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1508" name="AutoShape 4" descr="CRISPR Can Create Unwanted Duplications During Knock-ins | The Scientist  Magazin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1510" name="Picture 6" descr="CRISPR Can Create Unwanted Duplications During Knock-ins | The Scientist  Magazine®"/>
          <p:cNvPicPr>
            <a:picLocks noChangeAspect="1" noChangeArrowheads="1"/>
          </p:cNvPicPr>
          <p:nvPr/>
        </p:nvPicPr>
        <p:blipFill>
          <a:blip r:embed="rId3" cstate="print"/>
          <a:srcRect/>
          <a:stretch>
            <a:fillRect/>
          </a:stretch>
        </p:blipFill>
        <p:spPr bwMode="auto">
          <a:xfrm>
            <a:off x="2339752" y="4365104"/>
            <a:ext cx="4128393" cy="222860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323528" y="214482"/>
            <a:ext cx="8496944" cy="32316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smtClean="0">
                <a:ln>
                  <a:noFill/>
                </a:ln>
                <a:solidFill>
                  <a:schemeClr val="accent6">
                    <a:lumMod val="75000"/>
                  </a:schemeClr>
                </a:solidFill>
                <a:effectLst/>
                <a:latin typeface="Times New Roman" pitchFamily="18" charset="0"/>
                <a:cs typeface="Times New Roman" pitchFamily="18" charset="0"/>
              </a:rPr>
              <a:t>Le système CRISPR-Cas </a:t>
            </a:r>
          </a:p>
          <a:p>
            <a:pPr marL="0" marR="0" lvl="0" indent="0" algn="just" defTabSz="914400" rtl="0" eaLnBrk="1" fontAlgn="base" latinLnBrk="0" hangingPunct="1">
              <a:lnSpc>
                <a:spcPct val="100000"/>
              </a:lnSpc>
              <a:spcBef>
                <a:spcPct val="0"/>
              </a:spcBef>
              <a:spcAft>
                <a:spcPct val="0"/>
              </a:spcAft>
              <a:buClrTx/>
              <a:buSzTx/>
              <a:buFontTx/>
              <a:buNone/>
              <a:tabLst/>
            </a:pPr>
            <a:r>
              <a:rPr lang="fr-FR" dirty="0" smtClean="0">
                <a:latin typeface="Times New Roman" pitchFamily="18" charset="0"/>
                <a:cs typeface="Times New Roman" pitchFamily="18" charset="0"/>
              </a:rPr>
              <a:t>Il</a:t>
            </a:r>
            <a:r>
              <a:rPr lang="fr-FR" b="1" dirty="0" smtClean="0">
                <a:latin typeface="Times New Roman" pitchFamily="18" charset="0"/>
                <a:cs typeface="Times New Roman" pitchFamily="18" charset="0"/>
              </a:rPr>
              <a:t> </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est constitué du locus </a:t>
            </a:r>
            <a:r>
              <a:rPr kumimoji="0" lang="fr-FR" sz="1800" b="1" i="1" u="none" strike="noStrike" cap="none" normalizeH="0" baseline="0" dirty="0" smtClean="0">
                <a:ln>
                  <a:noFill/>
                </a:ln>
                <a:solidFill>
                  <a:schemeClr val="tx1"/>
                </a:solidFill>
                <a:effectLst/>
                <a:latin typeface="Times New Roman" pitchFamily="18" charset="0"/>
                <a:cs typeface="Times New Roman" pitchFamily="18" charset="0"/>
              </a:rPr>
              <a:t>CRISPR</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de l’anglais </a:t>
            </a:r>
            <a:r>
              <a:rPr kumimoji="0" lang="fr-FR" sz="1800" b="1" i="1" u="none" strike="noStrike" cap="none" normalizeH="0" baseline="0" dirty="0" err="1" smtClean="0">
                <a:ln>
                  <a:noFill/>
                </a:ln>
                <a:solidFill>
                  <a:schemeClr val="tx1"/>
                </a:solidFill>
                <a:effectLst/>
                <a:latin typeface="Times New Roman" pitchFamily="18" charset="0"/>
                <a:cs typeface="Times New Roman" pitchFamily="18" charset="0"/>
              </a:rPr>
              <a:t>clustered</a:t>
            </a:r>
            <a:r>
              <a:rPr kumimoji="0" lang="fr-FR" sz="18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1" i="1" u="none" strike="noStrike" cap="none" normalizeH="0" baseline="0" dirty="0" err="1" smtClean="0">
                <a:ln>
                  <a:noFill/>
                </a:ln>
                <a:solidFill>
                  <a:schemeClr val="tx1"/>
                </a:solidFill>
                <a:effectLst/>
                <a:latin typeface="Times New Roman" pitchFamily="18" charset="0"/>
                <a:cs typeface="Times New Roman" pitchFamily="18" charset="0"/>
              </a:rPr>
              <a:t>regularly</a:t>
            </a:r>
            <a:r>
              <a:rPr kumimoji="0" lang="fr-FR" sz="18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1" i="1" u="none" strike="noStrike" cap="none" normalizeH="0" baseline="0" dirty="0" err="1" smtClean="0">
                <a:ln>
                  <a:noFill/>
                </a:ln>
                <a:solidFill>
                  <a:schemeClr val="tx1"/>
                </a:solidFill>
                <a:effectLst/>
                <a:latin typeface="Times New Roman" pitchFamily="18" charset="0"/>
                <a:cs typeface="Times New Roman" pitchFamily="18" charset="0"/>
              </a:rPr>
              <a:t>interspaced</a:t>
            </a:r>
            <a:r>
              <a:rPr kumimoji="0" lang="fr-FR" sz="1800" b="1" i="1" u="none" strike="noStrike" cap="none" normalizeH="0" baseline="0" dirty="0" smtClean="0">
                <a:ln>
                  <a:noFill/>
                </a:ln>
                <a:solidFill>
                  <a:schemeClr val="tx1"/>
                </a:solidFill>
                <a:effectLst/>
                <a:latin typeface="Times New Roman" pitchFamily="18" charset="0"/>
                <a:cs typeface="Times New Roman" pitchFamily="18" charset="0"/>
              </a:rPr>
              <a:t> short </a:t>
            </a:r>
            <a:r>
              <a:rPr kumimoji="0" lang="fr-FR" sz="1800" b="1" i="1" u="none" strike="noStrike" cap="none" normalizeH="0" baseline="0" dirty="0" err="1" smtClean="0">
                <a:ln>
                  <a:noFill/>
                </a:ln>
                <a:solidFill>
                  <a:schemeClr val="tx1"/>
                </a:solidFill>
                <a:effectLst/>
                <a:latin typeface="Times New Roman" pitchFamily="18" charset="0"/>
                <a:cs typeface="Times New Roman" pitchFamily="18" charset="0"/>
              </a:rPr>
              <a:t>palindromic</a:t>
            </a:r>
            <a:r>
              <a:rPr kumimoji="0" lang="fr-FR" sz="1800" b="1" i="1"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1" i="1" u="none" strike="noStrike" cap="none" normalizeH="0" baseline="0" dirty="0" err="1" smtClean="0">
                <a:ln>
                  <a:noFill/>
                </a:ln>
                <a:solidFill>
                  <a:schemeClr val="tx1"/>
                </a:solidFill>
                <a:effectLst/>
                <a:latin typeface="Times New Roman" pitchFamily="18" charset="0"/>
                <a:cs typeface="Times New Roman" pitchFamily="18" charset="0"/>
              </a:rPr>
              <a:t>repeats</a:t>
            </a: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et de gènes </a:t>
            </a:r>
            <a:r>
              <a:rPr kumimoji="0" lang="fr-FR" sz="1800" b="1" i="1" u="none" strike="noStrike" cap="none" normalizeH="0" baseline="0" dirty="0" smtClean="0">
                <a:ln>
                  <a:noFill/>
                </a:ln>
                <a:solidFill>
                  <a:schemeClr val="tx1"/>
                </a:solidFill>
                <a:effectLst/>
                <a:latin typeface="Times New Roman" pitchFamily="18" charset="0"/>
                <a:cs typeface="Times New Roman" pitchFamily="18" charset="0"/>
              </a:rPr>
              <a:t>cas</a:t>
            </a: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1" i="1" u="none" strike="noStrike" cap="none" normalizeH="0" baseline="0" dirty="0" smtClean="0">
                <a:ln>
                  <a:noFill/>
                </a:ln>
                <a:solidFill>
                  <a:schemeClr val="tx1"/>
                </a:solidFill>
                <a:effectLst/>
                <a:latin typeface="Times New Roman" pitchFamily="18" charset="0"/>
                <a:cs typeface="Times New Roman" pitchFamily="18" charset="0"/>
              </a:rPr>
              <a:t>CRISPR-</a:t>
            </a:r>
            <a:r>
              <a:rPr kumimoji="0" lang="fr-FR" sz="1800" b="1" i="1" u="none" strike="noStrike" cap="none" normalizeH="0" baseline="0" dirty="0" err="1" smtClean="0">
                <a:ln>
                  <a:noFill/>
                </a:ln>
                <a:solidFill>
                  <a:schemeClr val="tx1"/>
                </a:solidFill>
                <a:effectLst/>
                <a:latin typeface="Times New Roman" pitchFamily="18" charset="0"/>
                <a:cs typeface="Times New Roman" pitchFamily="18" charset="0"/>
              </a:rPr>
              <a:t>associated</a:t>
            </a: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Ce locus est composé de courtes séquences nucléotidiques répétées (appelées répétitions) intercalées de courtes séquences nucléotidiques variables et souvent uniques (appelées </a:t>
            </a: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espaceurs</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de l’anglais </a:t>
            </a:r>
            <a:r>
              <a:rPr kumimoji="0" lang="fr-FR" sz="1800" b="0" i="1" u="none" strike="noStrike" cap="none" normalizeH="0" baseline="0" dirty="0" err="1" smtClean="0">
                <a:ln>
                  <a:noFill/>
                </a:ln>
                <a:solidFill>
                  <a:schemeClr val="tx1"/>
                </a:solidFill>
                <a:effectLst/>
                <a:latin typeface="Times New Roman" pitchFamily="18" charset="0"/>
                <a:cs typeface="Times New Roman" pitchFamily="18" charset="0"/>
              </a:rPr>
              <a:t>spacers</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Cette structure génétique fut découverte pour la première fois dans le génome de la bactérie </a:t>
            </a:r>
            <a:r>
              <a:rPr kumimoji="0" lang="fr-FR" sz="1800" b="0" i="1" u="none" strike="noStrike" cap="none" normalizeH="0" baseline="0" dirty="0" smtClean="0">
                <a:ln>
                  <a:noFill/>
                </a:ln>
                <a:solidFill>
                  <a:schemeClr val="tx1"/>
                </a:solidFill>
                <a:effectLst/>
                <a:latin typeface="Times New Roman" pitchFamily="18" charset="0"/>
                <a:cs typeface="Times New Roman" pitchFamily="18" charset="0"/>
              </a:rPr>
              <a:t>E. coli</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en 1987. Sa fonction biologique resta inconnue pendant environ 20 ans. La description de la biochimie du système CRISPR-CAS9 a été réalisée essentiellement autour de 2012-2013, en particulier par Emmanuelle Charpentier et Jennifer </a:t>
            </a: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Doudna</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(Prix Nobel de chimie 2020!!!)</a:t>
            </a:r>
            <a:r>
              <a:rPr kumimoji="0" lang="fr-FR" sz="1800" b="0" i="0" u="none" strike="noStrike" cap="none" normalizeH="0" baseline="30000" dirty="0" smtClean="0">
                <a:ln>
                  <a:noFill/>
                </a:ln>
                <a:solidFill>
                  <a:schemeClr val="tx1"/>
                </a:solidFill>
                <a:effectLst/>
                <a:latin typeface="Times New Roman" pitchFamily="18" charset="0"/>
                <a:cs typeface="Times New Roman" pitchFamily="18" charset="0"/>
              </a:rPr>
              <a:t>.</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AutoShape 3" descr="CRISPR : Emmanuelle Charpentier et Jennifer Doudna récompensées par le prix  Nobel de chimie - Geneth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3" name="AutoShape 5" descr="CRISPR : Emmanuelle Charpentier et Jennifer Doudna récompensées par le prix  Nobel de chimie - Geneth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5" name="AutoShape 7" descr="CRISPR : Emmanuelle Charpentier et Jennifer Doudna récompensées par le prix  Nobel de chimie - Geneth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7" name="AutoShape 9" descr="CRISPR : Emmanuelle Charpentier et Jennifer Doudna récompensées par le prix  Nobel de chimie - Geneth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2059" name="AutoShape 11" descr="CRISPR : Emmanuelle Charpentier et Jennifer Doudna récompensées par le prix  Nobel de chimie - Genethiqu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061" name="Picture 13" descr="https://www.genethique.org/wp-content/uploads/2020/10/Charpentier-y-Doudna-premio-Princesa-de-Asturias-de-Investigacion-Cientifica-y-Tecnica_image_380.jpg"/>
          <p:cNvPicPr>
            <a:picLocks noChangeAspect="1" noChangeArrowheads="1"/>
          </p:cNvPicPr>
          <p:nvPr/>
        </p:nvPicPr>
        <p:blipFill>
          <a:blip r:embed="rId2" cstate="print"/>
          <a:srcRect/>
          <a:stretch>
            <a:fillRect/>
          </a:stretch>
        </p:blipFill>
        <p:spPr bwMode="auto">
          <a:xfrm>
            <a:off x="971600" y="3573016"/>
            <a:ext cx="6686550" cy="328498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095375" y="0"/>
            <a:ext cx="8048625" cy="6768752"/>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467544" y="748155"/>
            <a:ext cx="8352928"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CRISPR/Cas9 est le système de ciseaux moléculaires le mieux décrit. Il </a:t>
            </a:r>
            <a:r>
              <a:rPr kumimoji="0" lang="fr-FR" sz="1800" b="0" i="0" u="none" strike="noStrike" cap="none" normalizeH="0" baseline="0" dirty="0" smtClean="0">
                <a:ln>
                  <a:noFill/>
                </a:ln>
                <a:solidFill>
                  <a:srgbClr val="000000"/>
                </a:solidFill>
                <a:effectLst/>
                <a:latin typeface="Times New Roman" pitchFamily="18" charset="0"/>
                <a:cs typeface="Times New Roman" pitchFamily="18" charset="0"/>
              </a:rPr>
              <a:t>est considéré comme un système immunitaire </a:t>
            </a:r>
            <a:r>
              <a:rPr kumimoji="0" lang="fr-FR" sz="1800" b="0" i="0" u="none" strike="noStrike" cap="none" normalizeH="0" baseline="0" dirty="0" err="1" smtClean="0">
                <a:ln>
                  <a:noFill/>
                </a:ln>
                <a:solidFill>
                  <a:srgbClr val="000000"/>
                </a:solidFill>
                <a:effectLst/>
                <a:latin typeface="Times New Roman" pitchFamily="18" charset="0"/>
                <a:cs typeface="Times New Roman" pitchFamily="18" charset="0"/>
              </a:rPr>
              <a:t>adaptaif</a:t>
            </a:r>
            <a:r>
              <a:rPr kumimoji="0" lang="fr-FR" sz="1800" b="0" i="0" u="none" strike="noStrike" cap="none" normalizeH="0" baseline="0" dirty="0" smtClean="0">
                <a:ln>
                  <a:noFill/>
                </a:ln>
                <a:solidFill>
                  <a:srgbClr val="000000"/>
                </a:solidFill>
                <a:effectLst/>
                <a:latin typeface="Times New Roman" pitchFamily="18" charset="0"/>
                <a:cs typeface="Times New Roman" pitchFamily="18" charset="0"/>
              </a:rPr>
              <a:t> de la bactérie pouvant la protéger de l'attaque des bactériophages.</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Le locus CRISPR synthétise un ARN précurseur ainsi qu’un autre petit</a:t>
            </a:r>
            <a:r>
              <a:rPr kumimoji="0" lang="fr-FR" sz="1800" b="0" i="0" u="none" strike="noStrike" cap="none" normalizeH="0" baseline="0" dirty="0" smtClean="0">
                <a:ln>
                  <a:noFill/>
                </a:ln>
                <a:solidFill>
                  <a:srgbClr val="000000"/>
                </a:solidFill>
                <a:effectLst/>
                <a:latin typeface="Times New Roman" pitchFamily="18" charset="0"/>
                <a:cs typeface="Times New Roman" pitchFamily="18" charset="0"/>
              </a:rPr>
              <a:t> ARN, qu’on appelle ARN Traceur (pour « </a:t>
            </a:r>
            <a:r>
              <a:rPr kumimoji="0" lang="fr-FR" sz="1800" b="0" i="0" u="none" strike="noStrike" cap="none" normalizeH="0" baseline="0" dirty="0" err="1" smtClean="0">
                <a:ln>
                  <a:noFill/>
                </a:ln>
                <a:solidFill>
                  <a:srgbClr val="000000"/>
                </a:solidFill>
                <a:effectLst/>
                <a:latin typeface="Times New Roman" pitchFamily="18" charset="0"/>
                <a:cs typeface="Times New Roman" pitchFamily="18" charset="0"/>
              </a:rPr>
              <a:t>TransActing</a:t>
            </a:r>
            <a:r>
              <a:rPr kumimoji="0" lang="fr-FR" sz="1800" b="0" i="0" u="none" strike="noStrike" cap="none" normalizeH="0" baseline="0" dirty="0" smtClean="0">
                <a:ln>
                  <a:noFill/>
                </a:ln>
                <a:solidFill>
                  <a:srgbClr val="000000"/>
                </a:solidFill>
                <a:effectLst/>
                <a:latin typeface="Times New Roman" pitchFamily="18" charset="0"/>
                <a:cs typeface="Times New Roman" pitchFamily="18" charset="0"/>
              </a:rPr>
              <a:t> CRISPR ARN »). </a:t>
            </a:r>
          </a:p>
          <a:p>
            <a:pPr marL="0" marR="0" lvl="0" indent="0" algn="just" defTabSz="914400" rtl="0" eaLnBrk="1" fontAlgn="base" latinLnBrk="0" hangingPunct="1">
              <a:lnSpc>
                <a:spcPct val="100000"/>
              </a:lnSpc>
              <a:spcBef>
                <a:spcPct val="0"/>
              </a:spcBef>
              <a:spcAft>
                <a:spcPct val="0"/>
              </a:spcAft>
              <a:buClrTx/>
              <a:buSzTx/>
              <a:buFontTx/>
              <a:buNone/>
              <a:tabLst/>
            </a:pPr>
            <a:endParaRPr lang="fr-FR" dirty="0">
              <a:solidFill>
                <a:srgbClr val="000000"/>
              </a:solidFill>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itchFamily="18" charset="0"/>
                <a:cs typeface="Times New Roman" pitchFamily="18" charset="0"/>
              </a:rPr>
              <a:t>Ce dernier est essentiel au fonctionnement de ce système ; il est homologue aux répétitions de l’ARN précurseur et va s’hybrider pour former l’« ARN duplex », qui sera reconnu d’une part par Cas9 et de l’autre par une ARNase1.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itchFamily="18" charset="0"/>
                <a:cs typeface="Times New Roman" pitchFamily="18" charset="0"/>
              </a:rPr>
              <a:t>Ce processus conduit à la synthèse des petits ARN-guides.</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fr-FR" sz="1800" b="0" i="0" u="none" strike="noStrike" cap="none" normalizeH="0" baseline="0" dirty="0" smtClean="0">
                <a:ln>
                  <a:noFill/>
                </a:ln>
                <a:solidFill>
                  <a:srgbClr val="000000"/>
                </a:solidFill>
                <a:effectLst/>
                <a:latin typeface="Times New Roman" pitchFamily="18" charset="0"/>
                <a:cs typeface="Times New Roman" pitchFamily="18" charset="0"/>
              </a:rPr>
              <a:t>On obtient, à la fin de ces réactions, un complexe nucléoprotéique comprenant à la fois Cas9 et ces deux ARN. Ce complexe effectue la surveillance dans la cellule ; il est en permanence en train de scanner l’ADN présent dans la bactérie. Lorsqu’il identifie une séquence homologue au guide, il peut détruire cette séquence.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rgbClr val="000000"/>
                </a:solidFill>
                <a:effectLst/>
                <a:latin typeface="Times New Roman" pitchFamily="18" charset="0"/>
                <a:cs typeface="Times New Roman" pitchFamily="18" charset="0"/>
              </a:rPr>
              <a:t>Il agit donc en deux étapes: une première étape </a:t>
            </a:r>
            <a:r>
              <a:rPr kumimoji="0" lang="fr-FR" sz="1800" b="1" i="0" u="none" strike="noStrike" cap="none" normalizeH="0" baseline="0" dirty="0" smtClean="0">
                <a:ln>
                  <a:noFill/>
                </a:ln>
                <a:solidFill>
                  <a:srgbClr val="000000"/>
                </a:solidFill>
                <a:effectLst/>
                <a:latin typeface="Times New Roman" pitchFamily="18" charset="0"/>
                <a:cs typeface="Times New Roman" pitchFamily="18" charset="0"/>
              </a:rPr>
              <a:t>d'</a:t>
            </a: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Immunisation</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par l’intégration de gènes de bactériophages et d'une deuxième étape </a:t>
            </a: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d'immunité</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par l’expression de ces gènes CRISPR en ARN-guides qui s’associent avec un complexe Cas pour détruire les séquences homologues de pathogènes.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395536" y="0"/>
            <a:ext cx="8064896" cy="461665"/>
          </a:xfrm>
          <a:prstGeom prst="rect">
            <a:avLst/>
          </a:prstGeom>
        </p:spPr>
        <p:txBody>
          <a:bodyPr wrap="square">
            <a:spAutoFit/>
          </a:bodyPr>
          <a:lstStyle/>
          <a:p>
            <a:r>
              <a:rPr lang="fr-FR" sz="2400" b="1" dirty="0">
                <a:solidFill>
                  <a:srgbClr val="00B050"/>
                </a:solidFill>
              </a:rPr>
              <a:t>Comment </a:t>
            </a:r>
            <a:r>
              <a:rPr lang="fr-FR" sz="2400" b="1" dirty="0" smtClean="0">
                <a:solidFill>
                  <a:srgbClr val="00B050"/>
                </a:solidFill>
              </a:rPr>
              <a:t>fonctionnent les </a:t>
            </a:r>
            <a:r>
              <a:rPr lang="fr-FR" sz="2400" b="1" dirty="0">
                <a:solidFill>
                  <a:srgbClr val="00B050"/>
                </a:solidFill>
              </a:rPr>
              <a:t>systèmes CRISPR dans </a:t>
            </a:r>
            <a:r>
              <a:rPr lang="fr-FR" sz="2400" b="1" dirty="0" smtClean="0">
                <a:solidFill>
                  <a:srgbClr val="00B050"/>
                </a:solidFill>
              </a:rPr>
              <a:t>la nature </a:t>
            </a:r>
            <a:r>
              <a:rPr lang="fr-FR" sz="2400" b="1" dirty="0">
                <a:solidFill>
                  <a:srgbClr val="00B050"/>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p:cNvPicPr>
            <a:picLocks noChangeAspect="1" noChangeArrowheads="1"/>
          </p:cNvPicPr>
          <p:nvPr/>
        </p:nvPicPr>
        <p:blipFill>
          <a:blip r:embed="rId2" cstate="print"/>
          <a:srcRect/>
          <a:stretch>
            <a:fillRect/>
          </a:stretch>
        </p:blipFill>
        <p:spPr bwMode="auto">
          <a:xfrm>
            <a:off x="467544" y="0"/>
            <a:ext cx="7848872" cy="5517232"/>
          </a:xfrm>
          <a:prstGeom prst="rect">
            <a:avLst/>
          </a:prstGeom>
          <a:noFill/>
          <a:ln w="9525">
            <a:noFill/>
            <a:miter lim="800000"/>
            <a:headEnd/>
            <a:tailEnd/>
          </a:ln>
        </p:spPr>
      </p:pic>
      <p:sp>
        <p:nvSpPr>
          <p:cNvPr id="3" name="2 Rectángulo"/>
          <p:cNvSpPr/>
          <p:nvPr/>
        </p:nvSpPr>
        <p:spPr>
          <a:xfrm>
            <a:off x="323528" y="5589240"/>
            <a:ext cx="8496944" cy="923330"/>
          </a:xfrm>
          <a:prstGeom prst="rect">
            <a:avLst/>
          </a:prstGeom>
        </p:spPr>
        <p:txBody>
          <a:bodyPr wrap="square">
            <a:spAutoFit/>
          </a:bodyPr>
          <a:lstStyle/>
          <a:p>
            <a:pPr algn="ctr"/>
            <a:r>
              <a:rPr lang="fr-FR" b="1" i="1" dirty="0"/>
              <a:t>Immunisation par </a:t>
            </a:r>
            <a:r>
              <a:rPr lang="fr-FR" b="1" i="1" dirty="0" smtClean="0"/>
              <a:t>l’intégration de </a:t>
            </a:r>
            <a:r>
              <a:rPr lang="fr-FR" b="1" i="1" dirty="0"/>
              <a:t>gènes de bactériophages </a:t>
            </a:r>
            <a:r>
              <a:rPr lang="fr-FR" b="1" i="1" dirty="0" smtClean="0"/>
              <a:t>et immunité </a:t>
            </a:r>
            <a:r>
              <a:rPr lang="fr-FR" b="1" i="1" dirty="0"/>
              <a:t>par l’expression de </a:t>
            </a:r>
            <a:r>
              <a:rPr lang="fr-FR" b="1" i="1" dirty="0" smtClean="0"/>
              <a:t>ces gènes </a:t>
            </a:r>
            <a:r>
              <a:rPr lang="fr-FR" b="1" i="1" dirty="0"/>
              <a:t>CRISPR en </a:t>
            </a:r>
            <a:r>
              <a:rPr lang="fr-FR" b="1" i="1" dirty="0" smtClean="0"/>
              <a:t>ARN-guides qui </a:t>
            </a:r>
            <a:r>
              <a:rPr lang="fr-FR" b="1" i="1" dirty="0"/>
              <a:t>s’associent avec un </a:t>
            </a:r>
            <a:r>
              <a:rPr lang="fr-FR" b="1" i="1" dirty="0" smtClean="0"/>
              <a:t>complexe Cas </a:t>
            </a:r>
            <a:r>
              <a:rPr lang="fr-FR" b="1" i="1" dirty="0"/>
              <a:t>pour détruire les </a:t>
            </a:r>
            <a:r>
              <a:rPr lang="fr-FR" b="1" i="1" dirty="0" smtClean="0"/>
              <a:t>séquences homologues </a:t>
            </a:r>
            <a:r>
              <a:rPr lang="fr-FR" b="1" i="1" dirty="0"/>
              <a:t>de pathogènes.</a:t>
            </a:r>
            <a:endParaRPr lang="fr-FR"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79512" y="188640"/>
            <a:ext cx="8712968"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Le couplage du système </a:t>
            </a: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CRISPR/Cas9 </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avec une </a:t>
            </a: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recombinase</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a permis de révolutionner la modification des génomes bactériens par recombinaison homologue. En effet, les méthodes utilisées jusqu’alors comprenaient de nombreuses étapes qui marquaient de façon indélébile le chromosome bactérien sous la forme de « cicatrices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La machinerie Cas9 peut, elle, couper l’ADN avant qu’une recombinaison avec une séquence choisie ne soit réalisée par la </a:t>
            </a:r>
            <a:r>
              <a:rPr kumimoji="0" lang="fr-FR" sz="1800" b="0" i="0" u="none" strike="noStrike" cap="none" normalizeH="0" baseline="0" dirty="0" err="1" smtClean="0">
                <a:ln>
                  <a:noFill/>
                </a:ln>
                <a:solidFill>
                  <a:schemeClr val="tx1"/>
                </a:solidFill>
                <a:effectLst/>
                <a:latin typeface="Times New Roman" pitchFamily="18" charset="0"/>
                <a:cs typeface="Times New Roman" pitchFamily="18" charset="0"/>
              </a:rPr>
              <a:t>recombinase</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 permettant alors la modification désirée sans cicatrice exogène</a:t>
            </a:r>
            <a:r>
              <a:rPr lang="fr-FR" dirty="0">
                <a:latin typeface="Arial" pitchFamily="34" charset="0"/>
                <a:cs typeface="Arial" pitchFamily="34" charset="0"/>
              </a:rPr>
              <a:t> </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au niveau de l’ADN. </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9459" name="Picture 3" descr="C:\Users\betty\AppData\Local\Temp\ksohtml11904\wps1.png"/>
          <p:cNvPicPr>
            <a:picLocks noChangeAspect="1" noChangeArrowheads="1"/>
          </p:cNvPicPr>
          <p:nvPr/>
        </p:nvPicPr>
        <p:blipFill>
          <a:blip r:embed="rId2" cstate="print"/>
          <a:srcRect/>
          <a:stretch>
            <a:fillRect/>
          </a:stretch>
        </p:blipFill>
        <p:spPr bwMode="auto">
          <a:xfrm>
            <a:off x="1259632" y="2492896"/>
            <a:ext cx="6336704" cy="3168352"/>
          </a:xfrm>
          <a:prstGeom prst="rect">
            <a:avLst/>
          </a:prstGeom>
          <a:noFill/>
          <a:ln>
            <a:solidFill>
              <a:schemeClr val="tx1"/>
            </a:solidFill>
          </a:ln>
        </p:spPr>
      </p:pic>
      <p:sp>
        <p:nvSpPr>
          <p:cNvPr id="4" name="3 Rectángulo"/>
          <p:cNvSpPr/>
          <p:nvPr/>
        </p:nvSpPr>
        <p:spPr>
          <a:xfrm>
            <a:off x="395536" y="5805264"/>
            <a:ext cx="8748464" cy="923330"/>
          </a:xfrm>
          <a:prstGeom prst="rect">
            <a:avLst/>
          </a:prstGeom>
        </p:spPr>
        <p:txBody>
          <a:bodyPr wrap="square">
            <a:spAutoFit/>
          </a:bodyPr>
          <a:lstStyle/>
          <a:p>
            <a:pPr algn="ctr"/>
            <a:r>
              <a:rPr lang="fr-FR" b="1" dirty="0"/>
              <a:t>Expression de l’ARN précurseur et de l’ARN Traceur par les gènes CRISPR puis traitement de ces ARN par la protéine Cas et l’</a:t>
            </a:r>
            <a:r>
              <a:rPr lang="fr-FR" b="1" dirty="0" err="1"/>
              <a:t>ARNase</a:t>
            </a:r>
            <a:r>
              <a:rPr lang="fr-FR" b="1" dirty="0"/>
              <a:t> pour former les ARN-guides et le complexe nucléoprotéique de surveillance de la cellule</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51520" y="548680"/>
            <a:ext cx="8712968" cy="2031325"/>
          </a:xfrm>
          <a:prstGeom prst="rect">
            <a:avLst/>
          </a:prstGeom>
        </p:spPr>
        <p:txBody>
          <a:bodyPr wrap="square">
            <a:spAutoFit/>
          </a:bodyPr>
          <a:lstStyle/>
          <a:p>
            <a:r>
              <a:rPr lang="fr-FR" dirty="0"/>
              <a:t>On s’est récemment posé la question de savoir si on pouvait tenter d’utiliser cette capacité de Cas9 à tuer les bactéries comme une stratégie antimicrobienne, une sorte d’antibiotique intelligent en reprogrammant Cas9 pour cibler spécifiquement des gènes de résistance aux antibiotiques ou des gènes de virulence, et éliminer uniquement les bactéries qui portent ces gènes sans toucher au reste du </a:t>
            </a:r>
            <a:r>
              <a:rPr lang="fr-FR" dirty="0" err="1"/>
              <a:t>microbiome</a:t>
            </a:r>
            <a:r>
              <a:rPr lang="fr-FR" dirty="0"/>
              <a:t>. On a en fait réalisé un antibiotique à précision ultime, puisqu’on est capable d’aller tuer les bactéries en fonction des gènes qu’elles </a:t>
            </a:r>
            <a:r>
              <a:rPr lang="fr-FR" dirty="0" smtClean="0"/>
              <a:t>portent.</a:t>
            </a:r>
            <a:endParaRPr lang="fr-FR" dirty="0"/>
          </a:p>
        </p:txBody>
      </p:sp>
      <p:pic>
        <p:nvPicPr>
          <p:cNvPr id="20482" name="Picture 2" descr="C:\Users\betty\AppData\Local\Temp\ksohtml11904\wps2.png"/>
          <p:cNvPicPr>
            <a:picLocks noChangeAspect="1" noChangeArrowheads="1"/>
          </p:cNvPicPr>
          <p:nvPr/>
        </p:nvPicPr>
        <p:blipFill>
          <a:blip r:embed="rId2" cstate="print"/>
          <a:srcRect/>
          <a:stretch>
            <a:fillRect/>
          </a:stretch>
        </p:blipFill>
        <p:spPr bwMode="auto">
          <a:xfrm>
            <a:off x="899592" y="2780928"/>
            <a:ext cx="6912768" cy="1800200"/>
          </a:xfrm>
          <a:prstGeom prst="rect">
            <a:avLst/>
          </a:prstGeom>
          <a:noFill/>
        </p:spPr>
      </p:pic>
      <p:sp>
        <p:nvSpPr>
          <p:cNvPr id="20483" name="Rectangle 3"/>
          <p:cNvSpPr>
            <a:spLocks noChangeArrowheads="1"/>
          </p:cNvSpPr>
          <p:nvPr/>
        </p:nvSpPr>
        <p:spPr bwMode="auto">
          <a:xfrm>
            <a:off x="179512" y="4703564"/>
            <a:ext cx="8964488" cy="215443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chemeClr val="tx1"/>
                </a:solidFill>
                <a:effectLst/>
                <a:latin typeface="Times New Roman" pitchFamily="18" charset="0"/>
                <a:cs typeface="Times New Roman" pitchFamily="18" charset="0"/>
              </a:rPr>
              <a:t>concept du système CRISPR-Cas9 comme stratégie antimicrobienne</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On injecte le système CRISPR-Cas9 en utilisant des bactériophages comme vecteurs, ce qui revient à retourner complètement le système naturel. Ce système CRISPR est ensuite guidé pour cibler par exemple un gène de résistance à un antibiotique dans le chromosome de la bactérie et tuer les bactéries qui portent ce gène. Sur la droite de la figure  sont représentés des tapis cellulaires développés sur des boîtes de Pétri de la bactérie </a:t>
            </a:r>
            <a:r>
              <a:rPr kumimoji="0" lang="fr-FR" sz="1400" b="0" i="1" u="none" strike="noStrike" cap="none" normalizeH="0" baseline="0" dirty="0" smtClean="0">
                <a:ln>
                  <a:noFill/>
                </a:ln>
                <a:solidFill>
                  <a:schemeClr val="tx1"/>
                </a:solidFill>
                <a:effectLst/>
                <a:latin typeface="Times New Roman" pitchFamily="18" charset="0"/>
                <a:cs typeface="Times New Roman" pitchFamily="18" charset="0"/>
              </a:rPr>
              <a:t>S. aureus</a:t>
            </a: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  et sur lesquels on a déposé une goutte de cette préparation de CRISPR vectorisée par des bactériophages. Ce qu’on observe, c’est que sur la droite, il s’agit de tapis de staphylocoques qui portent un gène de résistance à la </a:t>
            </a:r>
            <a:r>
              <a:rPr kumimoji="0" lang="fr-FR" sz="1400" b="0" i="0" u="none" strike="noStrike" cap="none" normalizeH="0" baseline="0" dirty="0" err="1" smtClean="0">
                <a:ln>
                  <a:noFill/>
                </a:ln>
                <a:solidFill>
                  <a:schemeClr val="tx1"/>
                </a:solidFill>
                <a:effectLst/>
                <a:latin typeface="Times New Roman" pitchFamily="18" charset="0"/>
                <a:cs typeface="Times New Roman" pitchFamily="18" charset="0"/>
              </a:rPr>
              <a:t>kanamycine</a:t>
            </a: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 et sur la toute droite c’est le système CRISPR programmé pour cibler ce gène de résistance à la </a:t>
            </a:r>
            <a:r>
              <a:rPr kumimoji="0" lang="fr-FR" sz="1400" b="0" i="0" u="none" strike="noStrike" cap="none" normalizeH="0" baseline="0" dirty="0" err="1" smtClean="0">
                <a:ln>
                  <a:noFill/>
                </a:ln>
                <a:solidFill>
                  <a:schemeClr val="tx1"/>
                </a:solidFill>
                <a:effectLst/>
                <a:latin typeface="Times New Roman" pitchFamily="18" charset="0"/>
                <a:cs typeface="Times New Roman" pitchFamily="18" charset="0"/>
              </a:rPr>
              <a:t>kanamycine</a:t>
            </a:r>
            <a:r>
              <a:rPr kumimoji="0" lang="fr-FR" sz="1400" b="0" i="0" u="none" strike="noStrike" cap="none" normalizeH="0" baseline="0" dirty="0" smtClean="0">
                <a:ln>
                  <a:noFill/>
                </a:ln>
                <a:solidFill>
                  <a:schemeClr val="tx1"/>
                </a:solidFill>
                <a:effectLst/>
                <a:latin typeface="Times New Roman" pitchFamily="18" charset="0"/>
                <a:cs typeface="Times New Roman" pitchFamily="18" charset="0"/>
              </a:rPr>
              <a:t> qui a été déposé. On observe qu’en déposant la goutte sur le tapis de bactérie, on tue de manière efficace les bactéries </a:t>
            </a:r>
            <a:r>
              <a:rPr kumimoji="0" lang="fr-FR" sz="1800" b="0" i="0" u="none" strike="noStrike" cap="none" normalizeH="0" baseline="0" dirty="0" smtClean="0">
                <a:ln>
                  <a:noFill/>
                </a:ln>
                <a:solidFill>
                  <a:schemeClr val="tx1"/>
                </a:solidFill>
                <a:effectLst/>
                <a:latin typeface="Times New Roman" pitchFamily="18" charset="0"/>
                <a:cs typeface="Times New Roman" pitchFamily="18" charset="0"/>
              </a:rPr>
              <a:t>cibles-</a:t>
            </a: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251520" y="0"/>
            <a:ext cx="6264696" cy="461665"/>
          </a:xfrm>
          <a:prstGeom prst="rect">
            <a:avLst/>
          </a:prstGeom>
        </p:spPr>
        <p:txBody>
          <a:bodyPr wrap="square">
            <a:spAutoFit/>
          </a:bodyPr>
          <a:lstStyle/>
          <a:p>
            <a:r>
              <a:rPr lang="fr-FR" sz="2400" b="1" dirty="0" smtClean="0">
                <a:solidFill>
                  <a:schemeClr val="accent6">
                    <a:lumMod val="75000"/>
                  </a:schemeClr>
                </a:solidFill>
              </a:rPr>
              <a:t>Développement d’antibiotiques </a:t>
            </a:r>
            <a:r>
              <a:rPr lang="fr-FR" sz="2400" b="1" dirty="0">
                <a:solidFill>
                  <a:schemeClr val="accent6">
                    <a:lumMod val="75000"/>
                  </a:schemeClr>
                </a:solidFill>
              </a:rPr>
              <a:t>intelligents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323528" y="0"/>
            <a:ext cx="8424936" cy="2046714"/>
          </a:xfrm>
          <a:prstGeom prst="rect">
            <a:avLst/>
          </a:prstGeom>
        </p:spPr>
        <p:txBody>
          <a:bodyPr wrap="square">
            <a:spAutoFit/>
          </a:bodyPr>
          <a:lstStyle/>
          <a:p>
            <a:r>
              <a:rPr lang="fr-FR" sz="2800" b="1" dirty="0" smtClean="0">
                <a:solidFill>
                  <a:schemeClr val="accent6">
                    <a:lumMod val="75000"/>
                  </a:schemeClr>
                </a:solidFill>
              </a:rPr>
              <a:t>Autre applications de l’outil CRISPR-Cas9</a:t>
            </a:r>
            <a:endParaRPr lang="fr-FR" dirty="0" smtClean="0"/>
          </a:p>
          <a:p>
            <a:pPr>
              <a:lnSpc>
                <a:spcPct val="150000"/>
              </a:lnSpc>
              <a:buFont typeface="Wingdings" pitchFamily="2" charset="2"/>
              <a:buChar char="v"/>
            </a:pPr>
            <a:r>
              <a:rPr lang="fr-FR" dirty="0" smtClean="0"/>
              <a:t>Moduler l’expression des </a:t>
            </a:r>
            <a:r>
              <a:rPr lang="fr-FR" dirty="0"/>
              <a:t>gènes pour </a:t>
            </a:r>
            <a:r>
              <a:rPr lang="fr-FR" dirty="0" smtClean="0"/>
              <a:t>comprendre les </a:t>
            </a:r>
            <a:r>
              <a:rPr lang="fr-FR" dirty="0"/>
              <a:t>réseaux </a:t>
            </a:r>
            <a:r>
              <a:rPr lang="fr-FR" dirty="0" smtClean="0"/>
              <a:t>génétiques.</a:t>
            </a:r>
          </a:p>
          <a:p>
            <a:pPr>
              <a:lnSpc>
                <a:spcPct val="150000"/>
              </a:lnSpc>
              <a:buFont typeface="Wingdings" pitchFamily="2" charset="2"/>
              <a:buChar char="v"/>
            </a:pPr>
            <a:r>
              <a:rPr lang="fr-FR" dirty="0" smtClean="0"/>
              <a:t>Des </a:t>
            </a:r>
            <a:r>
              <a:rPr lang="fr-FR" dirty="0"/>
              <a:t>antibiotiques à </a:t>
            </a:r>
            <a:r>
              <a:rPr lang="fr-FR" dirty="0" smtClean="0"/>
              <a:t>la précision </a:t>
            </a:r>
            <a:r>
              <a:rPr lang="fr-FR" dirty="0"/>
              <a:t>ultime </a:t>
            </a:r>
            <a:r>
              <a:rPr lang="fr-FR" dirty="0" smtClean="0"/>
              <a:t>utilisant la </a:t>
            </a:r>
            <a:r>
              <a:rPr lang="fr-FR" dirty="0"/>
              <a:t>compétition </a:t>
            </a:r>
            <a:r>
              <a:rPr lang="fr-FR" dirty="0" smtClean="0"/>
              <a:t>bactérienne naturelle</a:t>
            </a:r>
            <a:endParaRPr lang="es-ES" dirty="0"/>
          </a:p>
          <a:p>
            <a:pPr>
              <a:lnSpc>
                <a:spcPct val="150000"/>
              </a:lnSpc>
              <a:buFont typeface="Wingdings" pitchFamily="2" charset="2"/>
              <a:buChar char="v"/>
            </a:pPr>
            <a:r>
              <a:rPr lang="fr-FR" dirty="0" smtClean="0"/>
              <a:t>Bloquer l’expression de </a:t>
            </a:r>
            <a:r>
              <a:rPr lang="fr-FR" dirty="0"/>
              <a:t>gènes et séquençage </a:t>
            </a:r>
            <a:r>
              <a:rPr lang="fr-FR" dirty="0" smtClean="0"/>
              <a:t>pour mieux </a:t>
            </a:r>
            <a:r>
              <a:rPr lang="fr-FR" dirty="0"/>
              <a:t>comprendre les </a:t>
            </a:r>
            <a:r>
              <a:rPr lang="fr-FR" dirty="0" smtClean="0"/>
              <a:t>gènes…</a:t>
            </a:r>
            <a:r>
              <a:rPr lang="fr-FR" dirty="0" err="1" smtClean="0"/>
              <a:t>ect</a:t>
            </a:r>
            <a:endParaRPr lang="fr-FR" dirty="0" smtClean="0"/>
          </a:p>
          <a:p>
            <a:endParaRPr lang="fr-FR" dirty="0"/>
          </a:p>
        </p:txBody>
      </p:sp>
      <p:sp>
        <p:nvSpPr>
          <p:cNvPr id="3" name="2 Rectángulo"/>
          <p:cNvSpPr/>
          <p:nvPr/>
        </p:nvSpPr>
        <p:spPr>
          <a:xfrm>
            <a:off x="323528" y="2060848"/>
            <a:ext cx="8424936" cy="4339650"/>
          </a:xfrm>
          <a:prstGeom prst="rect">
            <a:avLst/>
          </a:prstGeom>
        </p:spPr>
        <p:txBody>
          <a:bodyPr wrap="square">
            <a:spAutoFit/>
          </a:bodyPr>
          <a:lstStyle/>
          <a:p>
            <a:r>
              <a:rPr lang="fr-FR" sz="2400" b="1" dirty="0">
                <a:solidFill>
                  <a:schemeClr val="accent6">
                    <a:lumMod val="75000"/>
                  </a:schemeClr>
                </a:solidFill>
              </a:rPr>
              <a:t>Le début des infinies </a:t>
            </a:r>
            <a:r>
              <a:rPr lang="fr-FR" sz="2400" b="1" dirty="0" smtClean="0">
                <a:solidFill>
                  <a:schemeClr val="accent6">
                    <a:lumMod val="75000"/>
                  </a:schemeClr>
                </a:solidFill>
              </a:rPr>
              <a:t>possibilités de </a:t>
            </a:r>
            <a:r>
              <a:rPr lang="fr-FR" sz="2400" b="1" dirty="0">
                <a:solidFill>
                  <a:schemeClr val="accent6">
                    <a:lumMod val="75000"/>
                  </a:schemeClr>
                </a:solidFill>
              </a:rPr>
              <a:t>Cas9</a:t>
            </a:r>
          </a:p>
          <a:p>
            <a:pPr algn="just"/>
            <a:r>
              <a:rPr lang="fr-FR" dirty="0"/>
              <a:t>Nous avons successivement rappelé que </a:t>
            </a:r>
            <a:r>
              <a:rPr lang="fr-FR" dirty="0" smtClean="0"/>
              <a:t>cet outil </a:t>
            </a:r>
            <a:r>
              <a:rPr lang="fr-FR" dirty="0"/>
              <a:t>Cas9, qui a fait son apparition </a:t>
            </a:r>
            <a:r>
              <a:rPr lang="fr-FR" dirty="0" smtClean="0"/>
              <a:t>récemment dans </a:t>
            </a:r>
            <a:r>
              <a:rPr lang="fr-FR" dirty="0"/>
              <a:t>le monde scientifique, est </a:t>
            </a:r>
            <a:r>
              <a:rPr lang="fr-FR" dirty="0" smtClean="0"/>
              <a:t>extrêmement puissant</a:t>
            </a:r>
            <a:r>
              <a:rPr lang="fr-FR" dirty="0"/>
              <a:t>, autant pour la </a:t>
            </a:r>
            <a:r>
              <a:rPr lang="fr-FR" dirty="0" smtClean="0"/>
              <a:t>modification des </a:t>
            </a:r>
            <a:r>
              <a:rPr lang="fr-FR" dirty="0"/>
              <a:t>génomes chez les eucaryotes, </a:t>
            </a:r>
            <a:r>
              <a:rPr lang="fr-FR" dirty="0" smtClean="0"/>
              <a:t>notamment les </a:t>
            </a:r>
            <a:r>
              <a:rPr lang="fr-FR" dirty="0"/>
              <a:t>hommes, avec des exemples de </a:t>
            </a:r>
            <a:r>
              <a:rPr lang="fr-FR" dirty="0" smtClean="0"/>
              <a:t>thérapie génique</a:t>
            </a:r>
            <a:r>
              <a:rPr lang="fr-FR" dirty="0"/>
              <a:t>, mais également chez la bactérie.</a:t>
            </a:r>
          </a:p>
          <a:p>
            <a:endParaRPr lang="fr-FR" dirty="0" smtClean="0"/>
          </a:p>
          <a:p>
            <a:r>
              <a:rPr lang="fr-FR" dirty="0" smtClean="0"/>
              <a:t>On </a:t>
            </a:r>
            <a:r>
              <a:rPr lang="fr-FR" dirty="0"/>
              <a:t>a montré que Cas9 peut être utilisé </a:t>
            </a:r>
            <a:r>
              <a:rPr lang="fr-FR" dirty="0" smtClean="0"/>
              <a:t>pour tuer </a:t>
            </a:r>
            <a:r>
              <a:rPr lang="fr-FR" dirty="0"/>
              <a:t>les bactéries de manière très efficace.</a:t>
            </a:r>
          </a:p>
          <a:p>
            <a:r>
              <a:rPr lang="fr-FR" dirty="0"/>
              <a:t>Cette propriété est potentiellement riche </a:t>
            </a:r>
            <a:r>
              <a:rPr lang="fr-FR" dirty="0" smtClean="0"/>
              <a:t>d’applications. Les </a:t>
            </a:r>
            <a:r>
              <a:rPr lang="fr-FR" dirty="0"/>
              <a:t>laboratoires les étudient </a:t>
            </a:r>
            <a:r>
              <a:rPr lang="fr-FR" dirty="0" smtClean="0"/>
              <a:t>et développent </a:t>
            </a:r>
            <a:r>
              <a:rPr lang="fr-FR" dirty="0"/>
              <a:t>peut-être jusqu’au stade </a:t>
            </a:r>
            <a:r>
              <a:rPr lang="fr-FR" dirty="0" smtClean="0"/>
              <a:t>clinique pour </a:t>
            </a:r>
            <a:r>
              <a:rPr lang="fr-FR" dirty="0"/>
              <a:t>guérir efficacement certaines </a:t>
            </a:r>
            <a:r>
              <a:rPr lang="fr-FR" dirty="0" smtClean="0"/>
              <a:t>maladies infectieuses</a:t>
            </a:r>
            <a:r>
              <a:rPr lang="fr-FR" dirty="0"/>
              <a:t>.</a:t>
            </a:r>
          </a:p>
          <a:p>
            <a:pPr algn="just"/>
            <a:endParaRPr lang="fr-FR" dirty="0" smtClean="0"/>
          </a:p>
          <a:p>
            <a:pPr algn="just"/>
            <a:r>
              <a:rPr lang="fr-FR" dirty="0" smtClean="0"/>
              <a:t>Enfin</a:t>
            </a:r>
            <a:r>
              <a:rPr lang="fr-FR" dirty="0"/>
              <a:t>, nous avons indiqué les propriétés de </a:t>
            </a:r>
            <a:r>
              <a:rPr lang="fr-FR" dirty="0" smtClean="0"/>
              <a:t>ce variant </a:t>
            </a:r>
            <a:r>
              <a:rPr lang="fr-FR" dirty="0"/>
              <a:t>de Cas9, qu’on appelle dCas9, qui </a:t>
            </a:r>
            <a:r>
              <a:rPr lang="fr-FR" dirty="0" smtClean="0"/>
              <a:t>est capable </a:t>
            </a:r>
            <a:r>
              <a:rPr lang="fr-FR" dirty="0"/>
              <a:t>de bloquer l’expression de gènes </a:t>
            </a:r>
            <a:r>
              <a:rPr lang="fr-FR" dirty="0" smtClean="0"/>
              <a:t>de manière </a:t>
            </a:r>
            <a:r>
              <a:rPr lang="fr-FR" dirty="0"/>
              <a:t>très efficace.</a:t>
            </a:r>
          </a:p>
          <a:p>
            <a:pPr algn="just"/>
            <a:r>
              <a:rPr lang="fr-FR" dirty="0"/>
              <a:t>Cet outil va certainement permettre des </a:t>
            </a:r>
            <a:r>
              <a:rPr lang="fr-FR" dirty="0" smtClean="0"/>
              <a:t>progrès spectaculaires </a:t>
            </a:r>
            <a:r>
              <a:rPr lang="fr-FR" dirty="0"/>
              <a:t>dans l’étude du </a:t>
            </a:r>
            <a:r>
              <a:rPr lang="fr-FR" dirty="0" smtClean="0"/>
              <a:t>fonctionnement des </a:t>
            </a:r>
            <a:r>
              <a:rPr lang="fr-FR" dirty="0"/>
              <a:t>cellules, aussi bien des bactéries que </a:t>
            </a:r>
            <a:r>
              <a:rPr lang="fr-FR" dirty="0" smtClean="0"/>
              <a:t>des cellules </a:t>
            </a:r>
            <a:r>
              <a:rPr lang="fr-FR" dirty="0"/>
              <a:t>humaines.</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2277</TotalTime>
  <Words>984</Words>
  <Application>Microsoft Office PowerPoint</Application>
  <PresentationFormat>Presentación en pantalla (4:3)</PresentationFormat>
  <Paragraphs>36</Paragraphs>
  <Slides>8</Slides>
  <Notes>0</Notes>
  <HiddenSlides>0</HiddenSlides>
  <MMClips>0</MMClips>
  <ScaleCrop>false</ScaleCrop>
  <HeadingPairs>
    <vt:vector size="4" baseType="variant">
      <vt:variant>
        <vt:lpstr>Tema</vt:lpstr>
      </vt:variant>
      <vt:variant>
        <vt:i4>1</vt:i4>
      </vt:variant>
      <vt:variant>
        <vt:lpstr>Títulos de diapositiva</vt:lpstr>
      </vt:variant>
      <vt:variant>
        <vt:i4>8</vt:i4>
      </vt:variant>
    </vt:vector>
  </HeadingPairs>
  <TitlesOfParts>
    <vt:vector size="9" baseType="lpstr">
      <vt:lpstr>Tema de Office</vt:lpstr>
      <vt:lpstr>Chapitre VII. Outil CRISPR-Cas9 (ciseaux moléculaires)</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Chapitre VII. Outil CRISPR-Cas9 (ciseaux moléculaires)</dc:title>
  <dc:creator>betty yanat</dc:creator>
  <cp:lastModifiedBy>betty yanat</cp:lastModifiedBy>
  <cp:revision>1</cp:revision>
  <dcterms:created xsi:type="dcterms:W3CDTF">2022-12-18T07:59:23Z</dcterms:created>
  <dcterms:modified xsi:type="dcterms:W3CDTF">2022-12-19T21:57:03Z</dcterms:modified>
</cp:coreProperties>
</file>