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72" r:id="rId4"/>
    <p:sldId id="275" r:id="rId5"/>
    <p:sldId id="278" r:id="rId6"/>
    <p:sldId id="279"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926" autoAdjust="0"/>
    <p:restoredTop sz="94624" autoAdjust="0"/>
  </p:normalViewPr>
  <p:slideViewPr>
    <p:cSldViewPr>
      <p:cViewPr varScale="1">
        <p:scale>
          <a:sx n="69" d="100"/>
          <a:sy n="69" d="100"/>
        </p:scale>
        <p:origin x="-144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A309A6D-C09C-4548-B29A-6CF363A7E532}" type="datetimeFigureOut">
              <a:rPr lang="fr-FR" smtClean="0"/>
              <a:pPr/>
              <a:t>21/03/2024</a:t>
            </a:fld>
            <a:endParaRPr lang="fr-BE"/>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BE"/>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21/03/2024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AA309A6D-C09C-4548-B29A-6CF363A7E532}" type="datetimeFigureOut">
              <a:rPr lang="fr-FR" smtClean="0"/>
              <a:pPr/>
              <a:t>21/03/2024</a:t>
            </a:fld>
            <a:endParaRPr lang="fr-BE"/>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BE"/>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21/03/2024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A309A6D-C09C-4548-B29A-6CF363A7E532}" type="datetimeFigureOut">
              <a:rPr lang="fr-FR" smtClean="0"/>
              <a:pPr/>
              <a:t>21/03/2024</a:t>
            </a:fld>
            <a:endParaRPr lang="fr-BE"/>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BE"/>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21/03/2024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21/03/2024</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21/03/2024</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AA309A6D-C09C-4548-B29A-6CF363A7E532}" type="datetimeFigureOut">
              <a:rPr lang="fr-FR" smtClean="0"/>
              <a:pPr/>
              <a:t>21/03/2024</a:t>
            </a:fld>
            <a:endParaRPr lang="fr-BE"/>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21/03/2024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21/03/2024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A309A6D-C09C-4548-B29A-6CF363A7E532}" type="datetimeFigureOut">
              <a:rPr lang="fr-FR" smtClean="0"/>
              <a:pPr/>
              <a:t>21/03/2024</a:t>
            </a:fld>
            <a:endParaRPr lang="fr-BE"/>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BE"/>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28596" y="0"/>
            <a:ext cx="8286808" cy="2500331"/>
          </a:xfrm>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fr-FR" sz="1600" b="1" dirty="0" smtClean="0">
                <a:latin typeface="Times New Roman" pitchFamily="18" charset="0"/>
                <a:cs typeface="Times New Roman" pitchFamily="18" charset="0"/>
              </a:rPr>
              <a:t>                                                                 </a:t>
            </a:r>
            <a:br>
              <a:rPr lang="fr-FR" sz="1600" b="1" dirty="0" smtClean="0">
                <a:latin typeface="Times New Roman" pitchFamily="18" charset="0"/>
                <a:cs typeface="Times New Roman" pitchFamily="18" charset="0"/>
              </a:rPr>
            </a:br>
            <a:r>
              <a:rPr lang="fr-FR" sz="1600" b="1" dirty="0" smtClean="0">
                <a:latin typeface="Times New Roman" pitchFamily="18" charset="0"/>
                <a:cs typeface="Times New Roman" pitchFamily="18" charset="0"/>
              </a:rPr>
              <a:t/>
            </a:r>
            <a:br>
              <a:rPr lang="fr-FR" sz="1600" b="1" dirty="0" smtClean="0">
                <a:latin typeface="Times New Roman" pitchFamily="18" charset="0"/>
                <a:cs typeface="Times New Roman" pitchFamily="18" charset="0"/>
              </a:rPr>
            </a:br>
            <a:r>
              <a:rPr lang="fr-FR" sz="2000" b="1"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
            </a:r>
            <a:br>
              <a:rPr lang="fr-FR" sz="2000" b="1" dirty="0" smtClean="0">
                <a:latin typeface="Times New Roman" pitchFamily="18" charset="0"/>
                <a:cs typeface="Times New Roman" pitchFamily="18" charset="0"/>
              </a:rPr>
            </a:br>
            <a:r>
              <a:rPr lang="fr-FR" sz="2000" dirty="0" smtClean="0">
                <a:latin typeface="Times New Roman" pitchFamily="18" charset="0"/>
                <a:cs typeface="Times New Roman" pitchFamily="18" charset="0"/>
              </a:rPr>
              <a:t/>
            </a:r>
            <a:br>
              <a:rPr lang="fr-FR" sz="2000" dirty="0" smtClean="0">
                <a:latin typeface="Times New Roman" pitchFamily="18" charset="0"/>
                <a:cs typeface="Times New Roman" pitchFamily="18" charset="0"/>
              </a:rPr>
            </a:br>
            <a:r>
              <a:rPr lang="fr-FR" sz="2000" dirty="0" smtClean="0">
                <a:latin typeface="Times New Roman" pitchFamily="18" charset="0"/>
                <a:cs typeface="Times New Roman" pitchFamily="18" charset="0"/>
              </a:rPr>
              <a:t/>
            </a:r>
            <a:br>
              <a:rPr lang="fr-FR" sz="2000" dirty="0" smtClean="0">
                <a:latin typeface="Times New Roman" pitchFamily="18" charset="0"/>
                <a:cs typeface="Times New Roman" pitchFamily="18" charset="0"/>
              </a:rPr>
            </a:br>
            <a:r>
              <a:rPr lang="fr-FR" sz="2000" b="1" dirty="0" smtClean="0">
                <a:latin typeface="Times New Roman" pitchFamily="18" charset="0"/>
                <a:cs typeface="Times New Roman" pitchFamily="18" charset="0"/>
              </a:rPr>
              <a:t>Université </a:t>
            </a:r>
            <a:r>
              <a:rPr lang="fr-FR" sz="2000" b="1" dirty="0" smtClean="0">
                <a:latin typeface="Times New Roman" pitchFamily="18" charset="0"/>
                <a:cs typeface="Times New Roman" pitchFamily="18" charset="0"/>
              </a:rPr>
              <a:t>Abderrahmane MIRA – </a:t>
            </a:r>
            <a:r>
              <a:rPr lang="fr-FR" sz="2000" b="1" dirty="0" smtClean="0">
                <a:latin typeface="Times New Roman" pitchFamily="18" charset="0"/>
                <a:cs typeface="Times New Roman" pitchFamily="18" charset="0"/>
              </a:rPr>
              <a:t>Bejaia</a:t>
            </a:r>
            <a:br>
              <a:rPr lang="fr-FR" sz="2000" b="1" dirty="0" smtClean="0">
                <a:latin typeface="Times New Roman" pitchFamily="18" charset="0"/>
                <a:cs typeface="Times New Roman" pitchFamily="18" charset="0"/>
              </a:rPr>
            </a:br>
            <a:r>
              <a:rPr lang="fr-FR" sz="2000" b="1"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Faculté des sciences humaines et sociales</a:t>
            </a:r>
            <a:br>
              <a:rPr lang="fr-FR" sz="2000" b="1" dirty="0" smtClean="0">
                <a:latin typeface="Times New Roman" pitchFamily="18" charset="0"/>
                <a:cs typeface="Times New Roman" pitchFamily="18" charset="0"/>
              </a:rPr>
            </a:br>
            <a:r>
              <a:rPr lang="fr-FR" sz="2000" b="1"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Département de psychologie et d’orthophonie</a:t>
            </a:r>
            <a:br>
              <a:rPr lang="fr-FR" sz="2000" b="1" dirty="0" smtClean="0">
                <a:latin typeface="Times New Roman" pitchFamily="18" charset="0"/>
                <a:cs typeface="Times New Roman" pitchFamily="18" charset="0"/>
              </a:rPr>
            </a:br>
            <a:r>
              <a:rPr lang="fr-FR" sz="2800" b="1" dirty="0" smtClean="0">
                <a:latin typeface="Times New Roman" pitchFamily="18" charset="0"/>
                <a:cs typeface="Times New Roman" pitchFamily="18" charset="0"/>
              </a:rPr>
              <a:t/>
            </a:r>
            <a:br>
              <a:rPr lang="fr-FR" sz="2800" b="1" dirty="0" smtClean="0">
                <a:latin typeface="Times New Roman" pitchFamily="18" charset="0"/>
                <a:cs typeface="Times New Roman" pitchFamily="18" charset="0"/>
              </a:rPr>
            </a:br>
            <a:endParaRPr lang="fr-FR" sz="2800" b="1" dirty="0">
              <a:latin typeface="Times New Roman" pitchFamily="18" charset="0"/>
              <a:cs typeface="Times New Roman" pitchFamily="18" charset="0"/>
            </a:endParaRPr>
          </a:p>
        </p:txBody>
      </p:sp>
      <p:sp>
        <p:nvSpPr>
          <p:cNvPr id="3" name="Sous-titre 2"/>
          <p:cNvSpPr>
            <a:spLocks noGrp="1"/>
          </p:cNvSpPr>
          <p:nvPr>
            <p:ph type="subTitle" idx="1"/>
          </p:nvPr>
        </p:nvSpPr>
        <p:spPr>
          <a:xfrm>
            <a:off x="357158" y="2786058"/>
            <a:ext cx="8286808" cy="3857652"/>
          </a:xfrm>
        </p:spPr>
        <p:style>
          <a:lnRef idx="1">
            <a:schemeClr val="accent4"/>
          </a:lnRef>
          <a:fillRef idx="2">
            <a:schemeClr val="accent4"/>
          </a:fillRef>
          <a:effectRef idx="1">
            <a:schemeClr val="accent4"/>
          </a:effectRef>
          <a:fontRef idx="minor">
            <a:schemeClr val="dk1"/>
          </a:fontRef>
        </p:style>
        <p:txBody>
          <a:bodyPr>
            <a:normAutofit fontScale="25000" lnSpcReduction="20000"/>
          </a:bodyPr>
          <a:lstStyle/>
          <a:p>
            <a:endParaRPr lang="fr-FR" sz="3600" b="1" dirty="0" smtClean="0">
              <a:solidFill>
                <a:schemeClr val="tx1"/>
              </a:solidFill>
              <a:latin typeface="Times New Roman" pitchFamily="18" charset="0"/>
              <a:cs typeface="Times New Roman" pitchFamily="18" charset="0"/>
            </a:endParaRPr>
          </a:p>
          <a:p>
            <a:endParaRPr lang="fr-FR" sz="3600" b="1" dirty="0" smtClean="0">
              <a:solidFill>
                <a:schemeClr val="tx1"/>
              </a:solidFill>
              <a:latin typeface="Times New Roman" pitchFamily="18" charset="0"/>
              <a:cs typeface="Times New Roman" pitchFamily="18" charset="0"/>
            </a:endParaRPr>
          </a:p>
          <a:p>
            <a:endParaRPr lang="fr-FR" sz="11000" b="1" dirty="0" smtClean="0">
              <a:solidFill>
                <a:schemeClr val="tx1"/>
              </a:solidFill>
              <a:latin typeface="Times New Roman" pitchFamily="18" charset="0"/>
              <a:cs typeface="Times New Roman" pitchFamily="18" charset="0"/>
            </a:endParaRPr>
          </a:p>
          <a:p>
            <a:pPr algn="ctr"/>
            <a:r>
              <a:rPr lang="fr-FR" sz="11000" b="1" dirty="0" smtClean="0">
                <a:solidFill>
                  <a:schemeClr val="tx1"/>
                </a:solidFill>
                <a:latin typeface="Times New Roman" pitchFamily="18" charset="0"/>
                <a:cs typeface="Times New Roman" pitchFamily="18" charset="0"/>
              </a:rPr>
              <a:t>Cours</a:t>
            </a:r>
            <a:endParaRPr lang="fr-FR" sz="11000" b="1" dirty="0" smtClean="0">
              <a:solidFill>
                <a:schemeClr val="tx1"/>
              </a:solidFill>
              <a:latin typeface="Times New Roman" pitchFamily="18" charset="0"/>
              <a:cs typeface="Times New Roman" pitchFamily="18" charset="0"/>
            </a:endParaRPr>
          </a:p>
          <a:p>
            <a:pPr algn="ctr">
              <a:lnSpc>
                <a:spcPct val="115000"/>
              </a:lnSpc>
              <a:spcAft>
                <a:spcPts val="1000"/>
              </a:spcAft>
            </a:pPr>
            <a:r>
              <a:rPr lang="fr-FR" sz="12800" b="1" dirty="0" smtClean="0">
                <a:solidFill>
                  <a:srgbClr val="FF0000"/>
                </a:solidFill>
                <a:effectLst>
                  <a:outerShdw blurRad="38100" dist="38100" dir="2700000" algn="tl">
                    <a:srgbClr val="000000">
                      <a:alpha val="43137"/>
                    </a:srgbClr>
                  </a:outerShdw>
                </a:effectLst>
                <a:latin typeface="Times New Roman"/>
                <a:ea typeface="Calibri"/>
                <a:cs typeface="Arial"/>
              </a:rPr>
              <a:t>L’influence sociale </a:t>
            </a:r>
          </a:p>
          <a:p>
            <a:pPr algn="ctr">
              <a:lnSpc>
                <a:spcPct val="115000"/>
              </a:lnSpc>
              <a:spcAft>
                <a:spcPts val="1000"/>
              </a:spcAft>
            </a:pPr>
            <a:r>
              <a:rPr lang="fr-FR" sz="12800" b="1" dirty="0" smtClean="0">
                <a:solidFill>
                  <a:srgbClr val="FF0000"/>
                </a:solidFill>
                <a:effectLst>
                  <a:outerShdw blurRad="38100" dist="38100" dir="2700000" algn="tl">
                    <a:srgbClr val="000000">
                      <a:alpha val="43137"/>
                    </a:srgbClr>
                  </a:outerShdw>
                </a:effectLst>
                <a:latin typeface="Times New Roman"/>
                <a:ea typeface="Calibri"/>
                <a:cs typeface="Arial"/>
              </a:rPr>
              <a:t>(le conformisme) </a:t>
            </a:r>
            <a:endParaRPr lang="fr-FR" sz="12800" b="1" dirty="0" smtClean="0">
              <a:solidFill>
                <a:srgbClr val="FF0000"/>
              </a:solidFill>
              <a:effectLst>
                <a:outerShdw blurRad="38100" dist="38100" dir="2700000" algn="tl">
                  <a:srgbClr val="000000">
                    <a:alpha val="43137"/>
                  </a:srgbClr>
                </a:outerShdw>
              </a:effectLst>
              <a:ea typeface="Calibri"/>
              <a:cs typeface="Arial"/>
            </a:endParaRPr>
          </a:p>
          <a:p>
            <a:pPr algn="l"/>
            <a:endParaRPr lang="fr-FR" sz="3600" b="1" dirty="0" smtClean="0">
              <a:solidFill>
                <a:schemeClr val="tx1"/>
              </a:solidFill>
              <a:latin typeface="Times New Roman" pitchFamily="18" charset="0"/>
              <a:cs typeface="Times New Roman" pitchFamily="18" charset="0"/>
            </a:endParaRPr>
          </a:p>
          <a:p>
            <a:pPr algn="l"/>
            <a:endParaRPr lang="fr-FR" sz="3600" b="1" dirty="0" smtClean="0">
              <a:solidFill>
                <a:schemeClr val="tx1"/>
              </a:solidFill>
              <a:latin typeface="Times New Roman" pitchFamily="18" charset="0"/>
              <a:cs typeface="Times New Roman" pitchFamily="18" charset="0"/>
            </a:endParaRPr>
          </a:p>
          <a:p>
            <a:pPr algn="l"/>
            <a:endParaRPr lang="fr-FR" sz="3600" b="1" dirty="0" smtClean="0">
              <a:solidFill>
                <a:schemeClr val="tx1"/>
              </a:solidFill>
              <a:latin typeface="Times New Roman" pitchFamily="18" charset="0"/>
              <a:cs typeface="Times New Roman" pitchFamily="18" charset="0"/>
            </a:endParaRPr>
          </a:p>
          <a:p>
            <a:pPr algn="l"/>
            <a:endParaRPr lang="fr-FR" sz="3600" b="1" dirty="0" smtClean="0">
              <a:solidFill>
                <a:schemeClr val="tx1"/>
              </a:solidFill>
              <a:latin typeface="Times New Roman" pitchFamily="18" charset="0"/>
              <a:cs typeface="Times New Roman" pitchFamily="18" charset="0"/>
            </a:endParaRPr>
          </a:p>
          <a:p>
            <a:pPr algn="l"/>
            <a:r>
              <a:rPr lang="fr-FR" sz="6400" b="1" dirty="0" smtClean="0">
                <a:solidFill>
                  <a:schemeClr val="tx1"/>
                </a:solidFill>
                <a:latin typeface="Times New Roman" pitchFamily="18" charset="0"/>
                <a:cs typeface="Times New Roman" pitchFamily="18" charset="0"/>
              </a:rPr>
              <a:t> </a:t>
            </a:r>
            <a:r>
              <a:rPr lang="fr-FR" sz="6400" b="1" dirty="0" smtClean="0">
                <a:solidFill>
                  <a:schemeClr val="tx1"/>
                </a:solidFill>
                <a:latin typeface="Times New Roman" pitchFamily="18" charset="0"/>
                <a:cs typeface="Times New Roman" pitchFamily="18" charset="0"/>
              </a:rPr>
              <a:t>Dr</a:t>
            </a:r>
            <a:r>
              <a:rPr lang="fr-FR" sz="6400" b="1" dirty="0" smtClean="0">
                <a:solidFill>
                  <a:schemeClr val="tx1"/>
                </a:solidFill>
                <a:latin typeface="Times New Roman" pitchFamily="18" charset="0"/>
                <a:cs typeface="Times New Roman" pitchFamily="18" charset="0"/>
              </a:rPr>
              <a:t>. KHELOUFI </a:t>
            </a:r>
            <a:r>
              <a:rPr lang="fr-FR" sz="6400" b="1" dirty="0" err="1" smtClean="0">
                <a:solidFill>
                  <a:schemeClr val="tx1"/>
                </a:solidFill>
                <a:latin typeface="Times New Roman" pitchFamily="18" charset="0"/>
                <a:cs typeface="Times New Roman" pitchFamily="18" charset="0"/>
              </a:rPr>
              <a:t>Sihem</a:t>
            </a:r>
            <a:endParaRPr lang="fr-FR" sz="6400" b="1" dirty="0" smtClean="0">
              <a:solidFill>
                <a:schemeClr val="tx1"/>
              </a:solidFill>
              <a:latin typeface="Times New Roman" pitchFamily="18" charset="0"/>
              <a:cs typeface="Times New Roman" pitchFamily="18" charset="0"/>
            </a:endParaRPr>
          </a:p>
          <a:p>
            <a:pPr algn="l"/>
            <a:r>
              <a:rPr lang="fr-FR" sz="6400" b="1" dirty="0" smtClean="0">
                <a:solidFill>
                  <a:schemeClr val="tx1"/>
                </a:solidFill>
                <a:latin typeface="Times New Roman" pitchFamily="18" charset="0"/>
                <a:cs typeface="Times New Roman" pitchFamily="18" charset="0"/>
              </a:rPr>
              <a:t> sihem.kheloufi@univ-bejaia.dz </a:t>
            </a:r>
          </a:p>
          <a:p>
            <a:endParaRPr lang="fr-FR" sz="3600" b="1" dirty="0" smtClean="0">
              <a:solidFill>
                <a:schemeClr val="tx1"/>
              </a:solidFill>
              <a:latin typeface="Times New Roman" pitchFamily="18" charset="0"/>
              <a:cs typeface="Times New Roman" pitchFamily="18" charset="0"/>
            </a:endParaRPr>
          </a:p>
          <a:p>
            <a:r>
              <a:rPr lang="fr-FR" sz="3600" b="1" dirty="0" smtClean="0">
                <a:solidFill>
                  <a:schemeClr val="tx1"/>
                </a:solidFill>
                <a:latin typeface="Times New Roman" pitchFamily="18" charset="0"/>
                <a:cs typeface="Times New Roman" pitchFamily="18" charset="0"/>
              </a:rPr>
              <a:t> </a:t>
            </a:r>
            <a:endParaRPr lang="fr-FR" sz="3600" b="1" dirty="0">
              <a:solidFill>
                <a:schemeClr val="tx1"/>
              </a:solidFill>
              <a:latin typeface="Times New Roman" pitchFamily="18" charset="0"/>
              <a:cs typeface="Times New Roman" pitchFamily="18" charset="0"/>
            </a:endParaRPr>
          </a:p>
        </p:txBody>
      </p:sp>
      <p:pic>
        <p:nvPicPr>
          <p:cNvPr id="5" name="Image 4" descr="Logo"/>
          <p:cNvPicPr/>
          <p:nvPr/>
        </p:nvPicPr>
        <p:blipFill>
          <a:blip r:embed="rId2" cstate="print"/>
          <a:srcRect/>
          <a:stretch>
            <a:fillRect/>
          </a:stretch>
        </p:blipFill>
        <p:spPr bwMode="auto">
          <a:xfrm>
            <a:off x="500034" y="142852"/>
            <a:ext cx="2286016" cy="785818"/>
          </a:xfrm>
          <a:prstGeom prst="rect">
            <a:avLst/>
          </a:prstGeom>
          <a:noFill/>
          <a:ln w="9525">
            <a:noFill/>
            <a:miter lim="800000"/>
            <a:headEnd/>
            <a:tailEnd/>
          </a:ln>
        </p:spPr>
      </p:pic>
    </p:spTree>
  </p:cSld>
  <p:clrMapOvr>
    <a:masterClrMapping/>
  </p:clrMapOvr>
  <p:transition>
    <p:wheel spokes="3"/>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ctrTitle"/>
          </p:nvPr>
        </p:nvSpPr>
        <p:spPr>
          <a:xfrm>
            <a:off x="214282" y="3000371"/>
            <a:ext cx="8572560" cy="2571769"/>
          </a:xfrm>
        </p:spPr>
        <p:txBody>
          <a:bodyPr>
            <a:normAutofit/>
          </a:bodyPr>
          <a:lstStyle/>
          <a:p>
            <a:pPr algn="l"/>
            <a:r>
              <a:rPr lang="fr-FR" sz="2800" dirty="0" smtClean="0"/>
              <a:t/>
            </a:r>
            <a:br>
              <a:rPr lang="fr-FR" sz="2800" dirty="0" smtClean="0"/>
            </a:br>
            <a:endParaRPr lang="fr-FR" sz="2800" dirty="0">
              <a:latin typeface="Times New Roman" pitchFamily="18" charset="0"/>
              <a:cs typeface="Times New Roman" pitchFamily="18" charset="0"/>
            </a:endParaRPr>
          </a:p>
        </p:txBody>
      </p:sp>
      <p:sp>
        <p:nvSpPr>
          <p:cNvPr id="21" name="Rectangle 20"/>
          <p:cNvSpPr/>
          <p:nvPr/>
        </p:nvSpPr>
        <p:spPr>
          <a:xfrm>
            <a:off x="785786" y="571481"/>
            <a:ext cx="7358114" cy="587853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ctr"/>
            <a:endParaRPr lang="fr-FR" sz="2400" b="1" dirty="0" smtClean="0"/>
          </a:p>
          <a:p>
            <a:pPr lvl="0" algn="ctr"/>
            <a:r>
              <a:rPr lang="fr-FR" sz="2800" dirty="0" smtClean="0"/>
              <a:t>	</a:t>
            </a:r>
            <a:endParaRPr lang="fr-FR" sz="2800" dirty="0" smtClean="0"/>
          </a:p>
          <a:p>
            <a:pPr lvl="0" algn="ctr"/>
            <a:r>
              <a:rPr lang="fr-FR" sz="2800" dirty="0" smtClean="0"/>
              <a:t>La </a:t>
            </a:r>
            <a:r>
              <a:rPr lang="fr-FR" sz="2800" dirty="0" smtClean="0"/>
              <a:t>notion </a:t>
            </a:r>
            <a:r>
              <a:rPr lang="fr-FR" sz="2800" u="sng" dirty="0" smtClean="0"/>
              <a:t>d’influence sociale</a:t>
            </a:r>
            <a:r>
              <a:rPr lang="fr-FR" sz="2800" dirty="0" smtClean="0"/>
              <a:t> peut être définie comme: </a:t>
            </a:r>
            <a:r>
              <a:rPr lang="ar-SA" sz="2800" dirty="0" smtClean="0"/>
              <a:t>" </a:t>
            </a:r>
            <a:r>
              <a:rPr lang="fr-FR" sz="2800" u="sng" dirty="0" smtClean="0"/>
              <a:t>les processus</a:t>
            </a:r>
            <a:r>
              <a:rPr lang="fr-FR" sz="2800" dirty="0" smtClean="0"/>
              <a:t> d’influence qui sont relatifs aux modifications qu’entraîne dans les jugements, opinions et attitudes d’un individu ou d’un groupe le fait de prendre connaissance des  jugements, opinions et attitudes d’autres personnes sur le même sujet </a:t>
            </a:r>
            <a:r>
              <a:rPr lang="ar-SA" sz="2800" dirty="0" smtClean="0"/>
              <a:t>"</a:t>
            </a:r>
            <a:r>
              <a:rPr lang="fr-FR" sz="2800" dirty="0" smtClean="0"/>
              <a:t>. Parmi ces processus d’influence nous avons identifié la notion du </a:t>
            </a:r>
            <a:r>
              <a:rPr lang="fr-FR" sz="2800" b="1" dirty="0" smtClean="0"/>
              <a:t>conformisme</a:t>
            </a:r>
            <a:r>
              <a:rPr lang="fr-FR" sz="2800" dirty="0" smtClean="0"/>
              <a:t>. </a:t>
            </a:r>
            <a:endParaRPr lang="fr-FR" sz="2800" dirty="0" smtClean="0">
              <a:latin typeface="Times New Roman" pitchFamily="18" charset="0"/>
              <a:cs typeface="Times New Roman" pitchFamily="18" charset="0"/>
            </a:endParaRPr>
          </a:p>
          <a:p>
            <a:pPr lvl="0" indent="180975" algn="justLow" fontAlgn="base">
              <a:spcBef>
                <a:spcPct val="0"/>
              </a:spcBef>
              <a:spcAft>
                <a:spcPct val="0"/>
              </a:spcAft>
            </a:pPr>
            <a:endParaRPr lang="fr-FR" sz="2400" dirty="0" smtClean="0">
              <a:latin typeface="Times New Roman" pitchFamily="18" charset="0"/>
              <a:cs typeface="Times New Roman" pitchFamily="18" charset="0"/>
            </a:endParaRPr>
          </a:p>
          <a:p>
            <a:pPr lvl="0" indent="180975" algn="justLow" fontAlgn="base">
              <a:spcBef>
                <a:spcPct val="0"/>
              </a:spcBef>
              <a:spcAft>
                <a:spcPct val="0"/>
              </a:spcAft>
            </a:pPr>
            <a:endParaRPr lang="fr-FR" sz="2400" dirty="0" smtClean="0">
              <a:latin typeface="Times New Roman" pitchFamily="18" charset="0"/>
              <a:cs typeface="Times New Roman" pitchFamily="18" charset="0"/>
            </a:endParaRPr>
          </a:p>
          <a:p>
            <a:pPr lvl="0" indent="180975" algn="justLow" fontAlgn="base">
              <a:spcBef>
                <a:spcPct val="0"/>
              </a:spcBef>
              <a:spcAft>
                <a:spcPct val="0"/>
              </a:spcAft>
            </a:pPr>
            <a:endParaRPr lang="fr-FR" sz="2400" dirty="0" smtClean="0">
              <a:latin typeface="Arial" pitchFamily="34" charset="0"/>
              <a:cs typeface="Arial" pitchFamily="34" charset="0"/>
            </a:endParaRPr>
          </a:p>
        </p:txBody>
      </p:sp>
    </p:spTree>
  </p:cSld>
  <p:clrMapOvr>
    <a:masterClrMapping/>
  </p:clrMapOvr>
  <p:transition>
    <p:cut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57158" y="642919"/>
            <a:ext cx="8429684" cy="2800767"/>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lvl="0"/>
            <a:r>
              <a:rPr lang="fr-FR" sz="2800" b="1" dirty="0" smtClean="0">
                <a:solidFill>
                  <a:schemeClr val="bg1"/>
                </a:solidFill>
              </a:rPr>
              <a:t>1- Le </a:t>
            </a:r>
            <a:r>
              <a:rPr lang="fr-FR" sz="2800" b="1" dirty="0" smtClean="0">
                <a:solidFill>
                  <a:schemeClr val="bg1"/>
                </a:solidFill>
              </a:rPr>
              <a:t>conformisme</a:t>
            </a:r>
            <a:r>
              <a:rPr lang="fr-FR" sz="2800" b="1" dirty="0" smtClean="0">
                <a:solidFill>
                  <a:schemeClr val="bg1"/>
                </a:solidFill>
              </a:rPr>
              <a:t>:</a:t>
            </a:r>
          </a:p>
          <a:p>
            <a:pPr lvl="0"/>
            <a:endParaRPr lang="fr-FR" sz="2800" dirty="0" smtClean="0"/>
          </a:p>
          <a:p>
            <a:pPr lvl="0" indent="180975" algn="justLow" fontAlgn="base">
              <a:spcBef>
                <a:spcPct val="0"/>
              </a:spcBef>
              <a:spcAft>
                <a:spcPct val="0"/>
              </a:spcAft>
            </a:pPr>
            <a:endParaRPr lang="fr-FR"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pPr lvl="0" indent="180975" algn="justLow" fontAlgn="base">
              <a:spcBef>
                <a:spcPct val="0"/>
              </a:spcBef>
              <a:spcAft>
                <a:spcPct val="0"/>
              </a:spcAft>
            </a:pPr>
            <a:endParaRPr lang="fr-FR"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pPr lvl="0" indent="180975" algn="justLow" fontAlgn="base">
              <a:spcBef>
                <a:spcPct val="0"/>
              </a:spcBef>
              <a:spcAft>
                <a:spcPct val="0"/>
              </a:spcAft>
            </a:pPr>
            <a:endParaRPr lang="fr-FR"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pPr lvl="0" indent="180975" algn="justLow" fontAlgn="base">
              <a:spcBef>
                <a:spcPct val="0"/>
              </a:spcBef>
              <a:spcAft>
                <a:spcPct val="0"/>
              </a:spcAft>
            </a:pPr>
            <a:endParaRPr lang="fr-FR"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pPr lvl="0" indent="180975" algn="justLow" fontAlgn="base">
              <a:spcBef>
                <a:spcPct val="0"/>
              </a:spcBef>
              <a:spcAft>
                <a:spcPct val="0"/>
              </a:spcAft>
            </a:pPr>
            <a:endParaRPr lang="fr-FR"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sp>
        <p:nvSpPr>
          <p:cNvPr id="7169" name="Rectangle 1"/>
          <p:cNvSpPr>
            <a:spLocks noChangeArrowheads="1"/>
          </p:cNvSpPr>
          <p:nvPr/>
        </p:nvSpPr>
        <p:spPr bwMode="auto">
          <a:xfrm>
            <a:off x="285720" y="1428736"/>
            <a:ext cx="8501122" cy="193899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269875" algn="l"/>
              </a:tabLst>
            </a:pPr>
            <a:r>
              <a:rPr kumimoji="0" lang="fr-FR" sz="1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fr-FR" sz="2400" i="0" u="none" strike="noStrike" cap="none" normalizeH="0" baseline="0" dirty="0" smtClean="0">
                <a:ln>
                  <a:noFill/>
                </a:ln>
                <a:solidFill>
                  <a:schemeClr val="tx1"/>
                </a:solidFill>
                <a:effectLst/>
                <a:latin typeface="Times New Roman" pitchFamily="18" charset="0"/>
                <a:cs typeface="Times New Roman" pitchFamily="18" charset="0"/>
              </a:rPr>
              <a:t>Le terme (conformisme) désigne le changement d’opinion d’un individu (la cible d’influence), dans le sens des opinions affichées par une ou plusieurs autres personnes (la/les sources d’influence), ces changements sont obtenus sans pression explicite de la part de la source d’influence</a:t>
            </a:r>
            <a:r>
              <a:rPr kumimoji="0" lang="fr-FR" sz="140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fr-FR" sz="1800" i="0" u="none" strike="noStrike" cap="none" normalizeH="0" baseline="0" dirty="0" smtClean="0">
              <a:ln>
                <a:noFill/>
              </a:ln>
              <a:solidFill>
                <a:schemeClr val="tx1"/>
              </a:solidFill>
              <a:effectLst/>
              <a:latin typeface="Arial" pitchFamily="34" charset="0"/>
              <a:cs typeface="Arial" pitchFamily="34" charset="0"/>
            </a:endParaRPr>
          </a:p>
        </p:txBody>
      </p:sp>
      <p:sp>
        <p:nvSpPr>
          <p:cNvPr id="7171" name="Rectangle 3"/>
          <p:cNvSpPr>
            <a:spLocks noChangeArrowheads="1"/>
          </p:cNvSpPr>
          <p:nvPr/>
        </p:nvSpPr>
        <p:spPr bwMode="auto">
          <a:xfrm>
            <a:off x="285720" y="3643314"/>
            <a:ext cx="8501122" cy="3200876"/>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457200" marR="0" lvl="1" indent="0" algn="justLow" defTabSz="914400" rtl="0" eaLnBrk="1" fontAlgn="base" latinLnBrk="0" hangingPunct="1">
              <a:lnSpc>
                <a:spcPct val="100000"/>
              </a:lnSpc>
              <a:spcBef>
                <a:spcPct val="0"/>
              </a:spcBef>
              <a:spcAft>
                <a:spcPct val="0"/>
              </a:spcAft>
              <a:buClrTx/>
              <a:buSzTx/>
              <a:tabLst>
                <a:tab pos="269875" algn="l"/>
              </a:tabLst>
            </a:pPr>
            <a:r>
              <a:rPr lang="fr-FR" sz="2400" b="1" dirty="0" smtClean="0">
                <a:solidFill>
                  <a:srgbClr val="7030A0"/>
                </a:solidFill>
                <a:latin typeface="Times New Roman" pitchFamily="18" charset="0"/>
                <a:ea typeface="Calibri" pitchFamily="34" charset="0"/>
                <a:cs typeface="Times New Roman" pitchFamily="18" charset="0"/>
              </a:rPr>
              <a:t>1.1.</a:t>
            </a:r>
            <a:r>
              <a:rPr kumimoji="0" lang="fr-FR" sz="2400" b="1" i="0" u="none" strike="noStrike" cap="none" normalizeH="0" dirty="0" smtClean="0">
                <a:ln>
                  <a:noFill/>
                </a:ln>
                <a:solidFill>
                  <a:srgbClr val="7030A0"/>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L</a:t>
            </a:r>
            <a:r>
              <a:rPr kumimoji="0" lang="fr-FR" sz="2400" b="1" i="0" u="none" strike="noStrike" cap="none" normalizeH="0" baseline="0" dirty="0" smtClean="0">
                <a:ln>
                  <a:noFill/>
                </a:ln>
                <a:solidFill>
                  <a:srgbClr val="7030A0"/>
                </a:solidFill>
                <a:effectLst/>
                <a:latin typeface="Calibri"/>
                <a:ea typeface="Calibri" pitchFamily="34" charset="0"/>
                <a:cs typeface="Times New Roman" pitchFamily="18" charset="0"/>
              </a:rPr>
              <a:t>’</a:t>
            </a:r>
            <a:r>
              <a:rPr kumimoji="0" lang="fr-FR" sz="2400" b="1" i="0"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effet Asch:</a:t>
            </a:r>
          </a:p>
          <a:p>
            <a:pPr marL="457200" marR="0" lvl="1" indent="0" algn="justLow" defTabSz="914400" rtl="0" eaLnBrk="1" fontAlgn="base" latinLnBrk="0" hangingPunct="1">
              <a:lnSpc>
                <a:spcPct val="100000"/>
              </a:lnSpc>
              <a:spcBef>
                <a:spcPct val="0"/>
              </a:spcBef>
              <a:spcAft>
                <a:spcPct val="0"/>
              </a:spcAft>
              <a:buClrTx/>
              <a:buSzTx/>
              <a:tabLst>
                <a:tab pos="269875" algn="l"/>
              </a:tabLst>
            </a:pPr>
            <a:r>
              <a:rPr lang="fr-FR" sz="2200" dirty="0" smtClean="0"/>
              <a:t>En </a:t>
            </a:r>
            <a:r>
              <a:rPr lang="fr-FR" sz="2200" dirty="0" smtClean="0"/>
              <a:t>1951, le chercheur américain  </a:t>
            </a:r>
            <a:r>
              <a:rPr lang="fr-FR" sz="2200" dirty="0" err="1" smtClean="0"/>
              <a:t>Selomon</a:t>
            </a:r>
            <a:r>
              <a:rPr lang="fr-FR" sz="2200" dirty="0" smtClean="0"/>
              <a:t> Asch a effectué la démonstration expérimentale de cette notion (conformisme), en pointant les facteurs susceptibles de conduire les individus à céder la pression d’un groupe qui formule de toute évidence un jugement erroné.  Les expériences élaborées précédemment par ce chercheur ont pris la dénomination de </a:t>
            </a:r>
            <a:r>
              <a:rPr lang="fr-FR" sz="2200" b="1" dirty="0" smtClean="0"/>
              <a:t>(Effet Asch)</a:t>
            </a:r>
            <a:r>
              <a:rPr lang="fr-FR" sz="2200" dirty="0" smtClean="0"/>
              <a:t>.</a:t>
            </a:r>
          </a:p>
          <a:p>
            <a:pPr marL="457200" marR="0" lvl="1" indent="0" algn="justLow" defTabSz="914400" rtl="0" eaLnBrk="1" fontAlgn="base" latinLnBrk="0" hangingPunct="1">
              <a:lnSpc>
                <a:spcPct val="100000"/>
              </a:lnSpc>
              <a:spcBef>
                <a:spcPct val="0"/>
              </a:spcBef>
              <a:spcAft>
                <a:spcPct val="0"/>
              </a:spcAft>
              <a:buClrTx/>
              <a:buSzTx/>
              <a:tabLst>
                <a:tab pos="269875" algn="l"/>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ut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ctrTitle"/>
          </p:nvPr>
        </p:nvSpPr>
        <p:spPr>
          <a:xfrm>
            <a:off x="214282" y="4357694"/>
            <a:ext cx="8572560" cy="1285884"/>
          </a:xfrm>
        </p:spPr>
        <p:txBody>
          <a:bodyPr>
            <a:normAutofit/>
          </a:bodyPr>
          <a:lstStyle/>
          <a:p>
            <a:pPr algn="l"/>
            <a:r>
              <a:rPr lang="fr-FR" sz="2800" dirty="0" smtClean="0"/>
              <a:t>		</a:t>
            </a:r>
            <a:br>
              <a:rPr lang="fr-FR" sz="2800" dirty="0" smtClean="0"/>
            </a:br>
            <a:endParaRPr lang="fr-FR" sz="2800" dirty="0">
              <a:latin typeface="Times New Roman" pitchFamily="18" charset="0"/>
              <a:cs typeface="Times New Roman" pitchFamily="18" charset="0"/>
            </a:endParaRPr>
          </a:p>
        </p:txBody>
      </p:sp>
      <p:sp>
        <p:nvSpPr>
          <p:cNvPr id="21" name="Rectangle 20"/>
          <p:cNvSpPr/>
          <p:nvPr/>
        </p:nvSpPr>
        <p:spPr>
          <a:xfrm>
            <a:off x="357158" y="642918"/>
            <a:ext cx="8429684" cy="1938992"/>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lvl="0" indent="180975" algn="justLow" fontAlgn="base">
              <a:spcBef>
                <a:spcPct val="0"/>
              </a:spcBef>
              <a:spcAft>
                <a:spcPct val="0"/>
              </a:spcAft>
            </a:pPr>
            <a:endParaRPr lang="fr-FR"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pPr lvl="0" indent="180975" algn="justLow" fontAlgn="base">
              <a:spcBef>
                <a:spcPct val="0"/>
              </a:spcBef>
              <a:spcAft>
                <a:spcPct val="0"/>
              </a:spcAft>
            </a:pPr>
            <a:endParaRPr lang="fr-FR"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pPr lvl="0" indent="180975" algn="justLow" fontAlgn="base">
              <a:spcBef>
                <a:spcPct val="0"/>
              </a:spcBef>
              <a:spcAft>
                <a:spcPct val="0"/>
              </a:spcAft>
            </a:pPr>
            <a:endParaRPr lang="fr-FR"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pPr lvl="0" indent="180975" algn="justLow" fontAlgn="base">
              <a:spcBef>
                <a:spcPct val="0"/>
              </a:spcBef>
              <a:spcAft>
                <a:spcPct val="0"/>
              </a:spcAft>
            </a:pPr>
            <a:endParaRPr lang="fr-FR"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a:p>
            <a:pPr lvl="0" indent="180975" algn="justLow" fontAlgn="base">
              <a:spcBef>
                <a:spcPct val="0"/>
              </a:spcBef>
              <a:spcAft>
                <a:spcPct val="0"/>
              </a:spcAft>
            </a:pPr>
            <a:endParaRPr lang="fr-FR"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sp>
        <p:nvSpPr>
          <p:cNvPr id="11" name="Rectangle 1"/>
          <p:cNvSpPr>
            <a:spLocks noChangeArrowheads="1"/>
          </p:cNvSpPr>
          <p:nvPr/>
        </p:nvSpPr>
        <p:spPr bwMode="auto">
          <a:xfrm>
            <a:off x="142844" y="240804"/>
            <a:ext cx="8786874" cy="6432530"/>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r>
              <a:rPr lang="fr-FR" sz="1600" dirty="0" smtClean="0"/>
              <a:t>	</a:t>
            </a:r>
            <a:endParaRPr lang="fr-FR" sz="1600" dirty="0" smtClean="0"/>
          </a:p>
          <a:p>
            <a:r>
              <a:rPr lang="fr-FR" sz="1600" dirty="0" smtClean="0"/>
              <a:t> </a:t>
            </a:r>
            <a:r>
              <a:rPr lang="fr-FR" sz="1600" dirty="0" smtClean="0"/>
              <a:t>   </a:t>
            </a:r>
            <a:r>
              <a:rPr lang="fr-FR" dirty="0" smtClean="0"/>
              <a:t>Le </a:t>
            </a:r>
            <a:r>
              <a:rPr lang="fr-FR" dirty="0" smtClean="0"/>
              <a:t>paradigme expérimental élaboré par Asch est l’un des plus célèbres et l’un des moins contestés de l’histoire de la psychologie sociale expérimentale. Pour mettre à l’épreuve l’idée simple selon laquelle une majorité peut dans certaines circonstances avoir de l’influence sur une minorité, il a formulé </a:t>
            </a:r>
            <a:r>
              <a:rPr lang="fr-FR" u="sng" dirty="0" smtClean="0"/>
              <a:t>l’hypothèse suivante</a:t>
            </a:r>
            <a:r>
              <a:rPr lang="fr-FR" dirty="0" smtClean="0"/>
              <a:t>: un individu est susceptible de faire sien un jugement qu’il sait contraire au bon sens, et cela, sans que quiconque n’ait à délivrer le moindre renforcement positif ou négatif (récompense ou punition). </a:t>
            </a:r>
          </a:p>
          <a:p>
            <a:pPr lvl="0"/>
            <a:r>
              <a:rPr lang="fr-FR" b="1" dirty="0" smtClean="0">
                <a:solidFill>
                  <a:schemeClr val="tx1"/>
                </a:solidFill>
              </a:rPr>
              <a:t>Le paradigme était basé sur les conditions suivantes: </a:t>
            </a:r>
            <a:endParaRPr lang="fr-FR" b="1" dirty="0" smtClean="0">
              <a:solidFill>
                <a:schemeClr val="tx1"/>
              </a:solidFill>
            </a:endParaRPr>
          </a:p>
          <a:p>
            <a:pPr lvl="0">
              <a:buFont typeface="Wingdings" pitchFamily="2" charset="2"/>
              <a:buChar char="v"/>
            </a:pPr>
            <a:r>
              <a:rPr lang="fr-FR" b="1" dirty="0" smtClean="0">
                <a:solidFill>
                  <a:schemeClr val="tx1"/>
                </a:solidFill>
              </a:rPr>
              <a:t>Un </a:t>
            </a:r>
            <a:r>
              <a:rPr lang="fr-FR" b="1" dirty="0" smtClean="0">
                <a:solidFill>
                  <a:schemeClr val="tx1"/>
                </a:solidFill>
              </a:rPr>
              <a:t>seul sujet (cible) est confronté à une source qui est composée de plusieurs individus de même statut que lui. Dans cette situation la source répond de manière opposée clairement à celui de la cible, et la réponse que cette majorité donne est objectivement incorrecte</a:t>
            </a:r>
            <a:r>
              <a:rPr lang="fr-FR" b="1" dirty="0" smtClean="0">
                <a:solidFill>
                  <a:schemeClr val="tx1"/>
                </a:solidFill>
              </a:rPr>
              <a:t>.</a:t>
            </a:r>
          </a:p>
          <a:p>
            <a:pPr lvl="0">
              <a:buFont typeface="Wingdings" pitchFamily="2" charset="2"/>
              <a:buChar char="v"/>
            </a:pPr>
            <a:r>
              <a:rPr lang="fr-FR" b="1" dirty="0" smtClean="0">
                <a:solidFill>
                  <a:schemeClr val="tx1"/>
                </a:solidFill>
              </a:rPr>
              <a:t> La </a:t>
            </a:r>
            <a:r>
              <a:rPr lang="fr-FR" b="1" dirty="0" smtClean="0">
                <a:solidFill>
                  <a:schemeClr val="tx1"/>
                </a:solidFill>
              </a:rPr>
              <a:t>situation est totalement claire et non ambiguë, tous les sujets étaient sans aucunes difficultés capables de fournir la réponse exacte à la question posée. </a:t>
            </a:r>
            <a:endParaRPr lang="fr-FR" b="1" dirty="0" smtClean="0">
              <a:solidFill>
                <a:schemeClr val="tx1"/>
              </a:solidFill>
            </a:endParaRPr>
          </a:p>
          <a:p>
            <a:pPr lvl="0">
              <a:buFont typeface="Wingdings" pitchFamily="2" charset="2"/>
              <a:buChar char="v"/>
            </a:pPr>
            <a:r>
              <a:rPr lang="fr-FR" b="1" dirty="0" smtClean="0"/>
              <a:t>Le </a:t>
            </a:r>
            <a:r>
              <a:rPr lang="fr-FR" b="1" dirty="0" smtClean="0"/>
              <a:t>sujet cible devait répondre après avoir pris connaissance de la	 quasi-totalité des réponses des sujets de groupe (compère de l’expérimentateur</a:t>
            </a:r>
            <a:r>
              <a:rPr lang="fr-FR" b="1" dirty="0" smtClean="0"/>
              <a:t>).</a:t>
            </a:r>
          </a:p>
          <a:p>
            <a:pPr lvl="0">
              <a:buFont typeface="Wingdings" pitchFamily="2" charset="2"/>
              <a:buChar char="v"/>
            </a:pPr>
            <a:r>
              <a:rPr lang="fr-FR" b="1" dirty="0" smtClean="0"/>
              <a:t> </a:t>
            </a:r>
            <a:r>
              <a:rPr lang="fr-FR" b="1" dirty="0" smtClean="0"/>
              <a:t>Les </a:t>
            </a:r>
            <a:r>
              <a:rPr lang="fr-FR" b="1" dirty="0" smtClean="0"/>
              <a:t>réponses de sujet cible sont données oralement devant le groupe</a:t>
            </a:r>
            <a:r>
              <a:rPr lang="fr-FR" b="1" dirty="0" smtClean="0"/>
              <a:t>.</a:t>
            </a:r>
          </a:p>
          <a:p>
            <a:pPr lvl="0">
              <a:buFont typeface="Wingdings" pitchFamily="2" charset="2"/>
              <a:buChar char="v"/>
            </a:pPr>
            <a:r>
              <a:rPr lang="fr-FR" b="1" dirty="0" smtClean="0">
                <a:solidFill>
                  <a:schemeClr val="tx1"/>
                </a:solidFill>
              </a:rPr>
              <a:t> </a:t>
            </a:r>
            <a:r>
              <a:rPr lang="fr-FR" b="1" dirty="0" smtClean="0">
                <a:solidFill>
                  <a:schemeClr val="tx1"/>
                </a:solidFill>
              </a:rPr>
              <a:t>La </a:t>
            </a:r>
            <a:r>
              <a:rPr lang="fr-FR" b="1" dirty="0" smtClean="0">
                <a:solidFill>
                  <a:schemeClr val="tx1"/>
                </a:solidFill>
              </a:rPr>
              <a:t>situation demande au sujet cible de donner sa réponse personnelle (sans pression explicite de la part de groupe).  </a:t>
            </a:r>
          </a:p>
          <a:p>
            <a:endParaRPr lang="fr-FR" b="1" dirty="0" smtClean="0"/>
          </a:p>
          <a:p>
            <a:pPr marL="0" marR="0" lvl="0" indent="0" algn="l" defTabSz="914400" rtl="0" eaLnBrk="0" fontAlgn="base" latinLnBrk="0" hangingPunct="0">
              <a:lnSpc>
                <a:spcPct val="100000"/>
              </a:lnSpc>
              <a:spcBef>
                <a:spcPct val="0"/>
              </a:spcBef>
              <a:spcAft>
                <a:spcPct val="0"/>
              </a:spcAft>
              <a:buClrTx/>
              <a:buSzTx/>
              <a:buFontTx/>
              <a:buNone/>
              <a:tabLst/>
            </a:pPr>
            <a:endParaRPr lang="fr-FR" b="1" dirty="0" smtClean="0">
              <a:solidFill>
                <a:schemeClr val="tx1"/>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ut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ChangeArrowheads="1"/>
          </p:cNvSpPr>
          <p:nvPr/>
        </p:nvSpPr>
        <p:spPr bwMode="auto">
          <a:xfrm>
            <a:off x="214282" y="285729"/>
            <a:ext cx="8715436" cy="6063198"/>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lvl="1"/>
            <a:r>
              <a:rPr lang="fr-FR" sz="2400" b="1" dirty="0" smtClean="0">
                <a:solidFill>
                  <a:srgbClr val="7030A0"/>
                </a:solidFill>
                <a:latin typeface="Times New Roman" pitchFamily="18" charset="0"/>
                <a:ea typeface="Calibri" pitchFamily="34" charset="0"/>
                <a:cs typeface="Times New Roman" pitchFamily="18" charset="0"/>
              </a:rPr>
              <a:t>1.2</a:t>
            </a:r>
            <a:r>
              <a:rPr lang="fr-FR" sz="2000" b="1" dirty="0" smtClean="0">
                <a:solidFill>
                  <a:srgbClr val="7030A0"/>
                </a:solidFill>
                <a:latin typeface="Times New Roman" pitchFamily="18" charset="0"/>
                <a:ea typeface="Calibri" pitchFamily="34" charset="0"/>
                <a:cs typeface="Times New Roman" pitchFamily="18" charset="0"/>
              </a:rPr>
              <a:t>.</a:t>
            </a:r>
            <a:r>
              <a:rPr kumimoji="0" lang="fr-FR" sz="2000" b="1" i="0" u="none" strike="noStrike" cap="none" normalizeH="0" dirty="0" smtClean="0">
                <a:ln>
                  <a:noFill/>
                </a:ln>
                <a:solidFill>
                  <a:srgbClr val="7030A0"/>
                </a:solidFill>
                <a:effectLst/>
                <a:latin typeface="Times New Roman" pitchFamily="18" charset="0"/>
                <a:ea typeface="Calibri" pitchFamily="34" charset="0"/>
                <a:cs typeface="Times New Roman" pitchFamily="18" charset="0"/>
              </a:rPr>
              <a:t> </a:t>
            </a:r>
            <a:r>
              <a:rPr lang="fr-FR" sz="2200" b="1" dirty="0" smtClean="0">
                <a:solidFill>
                  <a:srgbClr val="7030A0"/>
                </a:solidFill>
              </a:rPr>
              <a:t>Influence </a:t>
            </a:r>
            <a:r>
              <a:rPr lang="fr-FR" sz="2200" b="1" dirty="0" smtClean="0">
                <a:solidFill>
                  <a:srgbClr val="7030A0"/>
                </a:solidFill>
              </a:rPr>
              <a:t>normative et influence informationnelle</a:t>
            </a:r>
            <a:r>
              <a:rPr lang="fr-FR" sz="2200" dirty="0" smtClean="0"/>
              <a:t>:</a:t>
            </a:r>
          </a:p>
          <a:p>
            <a:pPr lvl="1"/>
            <a:endParaRPr lang="fr-FR" sz="2000" dirty="0" smtClean="0"/>
          </a:p>
          <a:p>
            <a:pPr lvl="0"/>
            <a:r>
              <a:rPr lang="fr-FR" sz="2000" dirty="0" smtClean="0"/>
              <a:t>     Selon </a:t>
            </a:r>
            <a:r>
              <a:rPr lang="fr-FR" sz="2000" dirty="0" smtClean="0"/>
              <a:t>(Deutsch &amp; </a:t>
            </a:r>
            <a:r>
              <a:rPr lang="fr-FR" sz="2000" dirty="0" err="1" smtClean="0"/>
              <a:t>Gerard</a:t>
            </a:r>
            <a:r>
              <a:rPr lang="fr-FR" sz="2000" dirty="0" smtClean="0"/>
              <a:t>, 1955), deux types d’influence existent et ne se produisent pas selon les mêmes conditions  dans lesquelles sont placés les individus. Ces deux types d’influence correspondent à ce qu’ils nomment l’influence sociale normative et l’influence sociale informative</a:t>
            </a:r>
            <a:r>
              <a:rPr lang="fr-FR" sz="2000" dirty="0" smtClean="0"/>
              <a:t>.</a:t>
            </a:r>
          </a:p>
          <a:p>
            <a:pPr lvl="0"/>
            <a:endParaRPr lang="fr-FR" sz="2000" dirty="0" smtClean="0"/>
          </a:p>
          <a:p>
            <a:pPr lvl="0">
              <a:buFont typeface="Wingdings" pitchFamily="2" charset="2"/>
              <a:buChar char="v"/>
            </a:pPr>
            <a:r>
              <a:rPr lang="fr-FR" sz="2000" dirty="0" smtClean="0"/>
              <a:t> </a:t>
            </a:r>
            <a:r>
              <a:rPr lang="fr-FR" sz="2000" b="1" u="sng" dirty="0" smtClean="0">
                <a:solidFill>
                  <a:srgbClr val="7030A0"/>
                </a:solidFill>
              </a:rPr>
              <a:t>L’influence normative</a:t>
            </a:r>
            <a:r>
              <a:rPr lang="fr-FR" sz="2000" b="1" dirty="0" smtClean="0">
                <a:solidFill>
                  <a:srgbClr val="7030A0"/>
                </a:solidFill>
              </a:rPr>
              <a:t>: </a:t>
            </a:r>
            <a:r>
              <a:rPr lang="fr-FR" sz="2000" dirty="0" smtClean="0"/>
              <a:t>dans ce type d’influence l’individu peut se conformer à la réponse majoritaire du groupe, pour obtenir en retour des récompenses et/ou éviter les punitions du groupe. Autrement, l’influence normative décrit la conformité des individus en vue d’être appréciés ou acceptés par les autres. Selon l’expérience de (</a:t>
            </a:r>
            <a:r>
              <a:rPr lang="fr-FR" sz="2000" dirty="0" err="1" smtClean="0"/>
              <a:t>Gerard</a:t>
            </a:r>
            <a:r>
              <a:rPr lang="fr-FR" sz="2000" dirty="0" smtClean="0"/>
              <a:t> &amp; </a:t>
            </a:r>
            <a:r>
              <a:rPr lang="fr-FR" sz="2000" dirty="0" err="1" smtClean="0"/>
              <a:t>Rotter</a:t>
            </a:r>
            <a:r>
              <a:rPr lang="fr-FR" sz="2000" dirty="0" smtClean="0"/>
              <a:t>, 1961), la plupart des individus </a:t>
            </a:r>
            <a:r>
              <a:rPr lang="fr-FR" sz="2000" u="sng" dirty="0" smtClean="0"/>
              <a:t>qui ne se</a:t>
            </a:r>
            <a:r>
              <a:rPr lang="fr-FR" sz="2000" dirty="0" smtClean="0"/>
              <a:t> </a:t>
            </a:r>
            <a:r>
              <a:rPr lang="fr-FR" sz="2000" u="sng" dirty="0" smtClean="0"/>
              <a:t>conforment pas s’attendent à être évaluer négativement</a:t>
            </a:r>
            <a:r>
              <a:rPr lang="fr-FR" sz="2000" dirty="0" smtClean="0"/>
              <a:t> par les membres du groupes, et, à l’inverse, une majorité d’individus  </a:t>
            </a:r>
            <a:r>
              <a:rPr lang="fr-FR" sz="2000" u="sng" dirty="0" smtClean="0"/>
              <a:t>qui se conforme à la pression du groupe en attend, en retour une évaluation positive</a:t>
            </a:r>
            <a:r>
              <a:rPr lang="fr-FR" sz="2000" dirty="0" smtClean="0"/>
              <a:t>. </a:t>
            </a:r>
          </a:p>
          <a:p>
            <a:endParaRPr lang="fr-FR" sz="2000" dirty="0" smtClean="0"/>
          </a:p>
          <a:p>
            <a:endParaRPr lang="fr-FR" sz="2000" dirty="0" smtClean="0"/>
          </a:p>
          <a:p>
            <a:pPr marL="457200" marR="0" lvl="1" indent="0" algn="justLow" defTabSz="914400" rtl="0" eaLnBrk="1" fontAlgn="base" latinLnBrk="0" hangingPunct="1">
              <a:lnSpc>
                <a:spcPct val="100000"/>
              </a:lnSpc>
              <a:spcBef>
                <a:spcPct val="0"/>
              </a:spcBef>
              <a:spcAft>
                <a:spcPct val="0"/>
              </a:spcAft>
              <a:buClrTx/>
              <a:buSzTx/>
              <a:tabLst>
                <a:tab pos="269875" algn="l"/>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ut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ChangeArrowheads="1"/>
          </p:cNvSpPr>
          <p:nvPr/>
        </p:nvSpPr>
        <p:spPr bwMode="auto">
          <a:xfrm>
            <a:off x="214282" y="785794"/>
            <a:ext cx="8715436" cy="5416868"/>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endParaRPr lang="fr-FR" sz="2000" dirty="0" smtClean="0"/>
          </a:p>
          <a:p>
            <a:endParaRPr lang="fr-FR" sz="2000" dirty="0" smtClean="0"/>
          </a:p>
          <a:p>
            <a:pPr lvl="0">
              <a:buFont typeface="Wingdings" pitchFamily="2" charset="2"/>
              <a:buChar char="v"/>
            </a:pPr>
            <a:r>
              <a:rPr lang="fr-FR" sz="2400" b="1" u="sng" dirty="0" smtClean="0">
                <a:solidFill>
                  <a:srgbClr val="7030A0"/>
                </a:solidFill>
              </a:rPr>
              <a:t>L’influence informationnelle</a:t>
            </a:r>
            <a:r>
              <a:rPr lang="fr-FR" sz="2400" dirty="0" smtClean="0">
                <a:solidFill>
                  <a:srgbClr val="7030A0"/>
                </a:solidFill>
              </a:rPr>
              <a:t>: </a:t>
            </a:r>
            <a:r>
              <a:rPr lang="fr-FR" sz="2400" dirty="0" smtClean="0"/>
              <a:t>cette influence, est un type de conformité selon laquelle </a:t>
            </a:r>
            <a:r>
              <a:rPr lang="fr-FR" sz="2400" u="sng" dirty="0" smtClean="0"/>
              <a:t>les individus utilisent les attitudes et les actions qu’ils perçoivent autour</a:t>
            </a:r>
            <a:r>
              <a:rPr lang="fr-FR" sz="2400" dirty="0" smtClean="0"/>
              <a:t> </a:t>
            </a:r>
            <a:r>
              <a:rPr lang="fr-FR" sz="2400" u="sng" dirty="0" smtClean="0"/>
              <a:t>d’eux</a:t>
            </a:r>
            <a:r>
              <a:rPr lang="fr-FR" sz="2400" dirty="0" smtClean="0"/>
              <a:t> comme </a:t>
            </a:r>
            <a:r>
              <a:rPr lang="fr-FR" sz="2400" u="sng" dirty="0" smtClean="0"/>
              <a:t>des critères</a:t>
            </a:r>
            <a:r>
              <a:rPr lang="fr-FR" sz="2400" dirty="0" smtClean="0"/>
              <a:t> leur permettant </a:t>
            </a:r>
            <a:r>
              <a:rPr lang="fr-FR" sz="2400" u="sng" dirty="0" smtClean="0"/>
              <a:t>d’adapter leur propre comportement</a:t>
            </a:r>
            <a:r>
              <a:rPr lang="fr-FR" sz="2400" dirty="0" smtClean="0"/>
              <a:t>. Elle est basée sur le désir de prendre des décisions éclairées, </a:t>
            </a:r>
            <a:r>
              <a:rPr lang="fr-FR" sz="2400" u="sng" dirty="0" smtClean="0"/>
              <a:t>l’enjeu est épistémique</a:t>
            </a:r>
            <a:r>
              <a:rPr lang="fr-FR" sz="2400" dirty="0" smtClean="0"/>
              <a:t>, les individus sont motivés pour donner une réponse correcte. Cette influence est plus importante lorsque les autres sont perçus comme étant précis ou experts et/ou lorsque la situation est perçue comme étant ambiguë ou incertaine. Plus les sujets sont incertains à propos de leur jugement, plus ils ont sensibles à l’influence informationnelle.   </a:t>
            </a:r>
          </a:p>
          <a:p>
            <a:r>
              <a:rPr lang="fr-FR" dirty="0" smtClean="0"/>
              <a:t> </a:t>
            </a:r>
            <a:endParaRPr lang="fr-FR" sz="1400" dirty="0"/>
          </a:p>
        </p:txBody>
      </p:sp>
    </p:spTree>
  </p:cSld>
  <p:clrMapOvr>
    <a:masterClrMapping/>
  </p:clrMapOvr>
  <p:transition>
    <p:cut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723</TotalTime>
  <Words>351</Words>
  <PresentationFormat>Affichage à l'écran (4:3)</PresentationFormat>
  <Paragraphs>52</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Opulent</vt:lpstr>
      <vt:lpstr>                                                                                                             Université Abderrahmane MIRA – Bejaia   Faculté des sciences humaines et sociales         Département de psychologie et d’orthophonie  </vt:lpstr>
      <vt:lpstr> </vt:lpstr>
      <vt:lpstr>Diapositive 3</vt:lpstr>
      <vt:lpstr>   </vt:lpstr>
      <vt:lpstr>Diapositive 5</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samia</dc:creator>
  <cp:lastModifiedBy>samia</cp:lastModifiedBy>
  <cp:revision>74</cp:revision>
  <dcterms:created xsi:type="dcterms:W3CDTF">2022-11-11T14:24:17Z</dcterms:created>
  <dcterms:modified xsi:type="dcterms:W3CDTF">2024-03-21T23:44:37Z</dcterms:modified>
</cp:coreProperties>
</file>