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6" r:id="rId2"/>
    <p:sldId id="297" r:id="rId3"/>
    <p:sldId id="261" r:id="rId4"/>
    <p:sldId id="262" r:id="rId5"/>
    <p:sldId id="263" r:id="rId6"/>
    <p:sldId id="264" r:id="rId7"/>
    <p:sldId id="287" r:id="rId8"/>
    <p:sldId id="286" r:id="rId9"/>
    <p:sldId id="266" r:id="rId10"/>
    <p:sldId id="267" r:id="rId11"/>
    <p:sldId id="282" r:id="rId12"/>
    <p:sldId id="271" r:id="rId13"/>
    <p:sldId id="273" r:id="rId14"/>
    <p:sldId id="270" r:id="rId15"/>
    <p:sldId id="288" r:id="rId16"/>
    <p:sldId id="272" r:id="rId17"/>
    <p:sldId id="289" r:id="rId18"/>
    <p:sldId id="290" r:id="rId19"/>
    <p:sldId id="274" r:id="rId20"/>
    <p:sldId id="275" r:id="rId21"/>
    <p:sldId id="276" r:id="rId22"/>
    <p:sldId id="277" r:id="rId23"/>
    <p:sldId id="278" r:id="rId24"/>
    <p:sldId id="279" r:id="rId25"/>
    <p:sldId id="280" r:id="rId26"/>
    <p:sldId id="294" r:id="rId27"/>
    <p:sldId id="292" r:id="rId28"/>
    <p:sldId id="295" r:id="rId29"/>
    <p:sldId id="265" r:id="rId30"/>
    <p:sldId id="256" r:id="rId31"/>
    <p:sldId id="257" r:id="rId32"/>
    <p:sldId id="258" r:id="rId33"/>
    <p:sldId id="259"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706" autoAdjust="0"/>
    <p:restoredTop sz="94660"/>
  </p:normalViewPr>
  <p:slideViewPr>
    <p:cSldViewPr snapToGrid="0">
      <p:cViewPr varScale="1">
        <p:scale>
          <a:sx n="68" d="100"/>
          <a:sy n="68" d="100"/>
        </p:scale>
        <p:origin x="-83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F15FC-2044-4B46-B0A0-820B52857961}" type="datetimeFigureOut">
              <a:rPr lang="fr-FR" smtClean="0"/>
              <a:pPr/>
              <a:t>23/12/2020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8ED6B-1072-4AAA-A18A-B40190A09FAE}" type="slidenum">
              <a:rPr lang="fr-FR" smtClean="0"/>
              <a:pPr/>
              <a:t>‹N°›</a:t>
            </a:fld>
            <a:endParaRPr lang="fr-FR"/>
          </a:p>
        </p:txBody>
      </p:sp>
    </p:spTree>
    <p:extLst>
      <p:ext uri="{BB962C8B-B14F-4D97-AF65-F5344CB8AC3E}">
        <p14:creationId xmlns="" xmlns:p14="http://schemas.microsoft.com/office/powerpoint/2010/main" val="586734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niversalis.fr/encyclopedie/plasmod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universalis.fr/encyclopedie/nutrition/"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fr.wikipedia.org/wiki/M%C3%A9iose" TargetMode="External"/><Relationship Id="rId3" Type="http://schemas.openxmlformats.org/officeDocument/2006/relationships/hyperlink" Target="https://fr.wikipedia.org/wiki/Zoospore" TargetMode="External"/><Relationship Id="rId7" Type="http://schemas.openxmlformats.org/officeDocument/2006/relationships/hyperlink" Target="https://fr.wikipedia.org/wiki/Haplo%C3%AFde"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fr.wikipedia.org/wiki/Oogone" TargetMode="External"/><Relationship Id="rId5" Type="http://schemas.openxmlformats.org/officeDocument/2006/relationships/hyperlink" Target="https://fr.wikipedia.org/wiki/Aide:R%C3%A9f%C3%A9rence_n%C3%A9cessaire" TargetMode="External"/><Relationship Id="rId4" Type="http://schemas.openxmlformats.org/officeDocument/2006/relationships/hyperlink" Target="https://fr.wikipedia.org/wiki/Oomycota" TargetMode="External"/><Relationship Id="rId9" Type="http://schemas.openxmlformats.org/officeDocument/2006/relationships/hyperlink" Target="https://fr.wikipedia.org/wiki/Oospor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0" i="0" kern="1200" dirty="0" smtClean="0">
                <a:solidFill>
                  <a:schemeClr val="tx1"/>
                </a:solidFill>
                <a:effectLst/>
                <a:latin typeface="+mn-lt"/>
                <a:ea typeface="+mn-ea"/>
                <a:cs typeface="+mn-cs"/>
              </a:rPr>
              <a:t>L'absence de tout mycélium, remplacé par un </a:t>
            </a:r>
            <a:r>
              <a:rPr lang="fr-CA" sz="1200" b="0" i="0" u="sng" kern="1200" dirty="0" smtClean="0">
                <a:solidFill>
                  <a:schemeClr val="tx1"/>
                </a:solidFill>
                <a:effectLst/>
                <a:latin typeface="+mn-lt"/>
                <a:ea typeface="+mn-ea"/>
                <a:cs typeface="+mn-cs"/>
                <a:hlinkClick r:id="rId3"/>
              </a:rPr>
              <a:t>plasmode</a:t>
            </a:r>
            <a:r>
              <a:rPr lang="fr-CA" sz="1200" b="0" i="0" kern="1200" dirty="0" smtClean="0">
                <a:solidFill>
                  <a:schemeClr val="tx1"/>
                </a:solidFill>
                <a:effectLst/>
                <a:latin typeface="+mn-lt"/>
                <a:ea typeface="+mn-ea"/>
                <a:cs typeface="+mn-cs"/>
              </a:rPr>
              <a:t> nu, apte à se déplacer en se déformant et presque toujours à se nourrir par phagocytose, les rapproche des amibes ; inversement, la possibilité pour ce plasmode de cesser à un moment donné sa </a:t>
            </a:r>
            <a:r>
              <a:rPr lang="fr-CA" sz="1200" b="0" i="0" u="sng" kern="1200" dirty="0" smtClean="0">
                <a:solidFill>
                  <a:schemeClr val="tx1"/>
                </a:solidFill>
                <a:effectLst/>
                <a:latin typeface="+mn-lt"/>
                <a:ea typeface="+mn-ea"/>
                <a:cs typeface="+mn-cs"/>
                <a:hlinkClick r:id="rId4"/>
              </a:rPr>
              <a:t>nutrition</a:t>
            </a:r>
            <a:r>
              <a:rPr lang="fr-CA" sz="1200" b="0" i="0" kern="1200" dirty="0" smtClean="0">
                <a:solidFill>
                  <a:schemeClr val="tx1"/>
                </a:solidFill>
                <a:effectLst/>
                <a:latin typeface="+mn-lt"/>
                <a:ea typeface="+mn-ea"/>
                <a:cs typeface="+mn-cs"/>
              </a:rPr>
              <a:t>, de s'immobiliser et de se transformer en une masse </a:t>
            </a:r>
            <a:r>
              <a:rPr lang="fr-CA" sz="1200" b="0" i="0" kern="1200" dirty="0" err="1" smtClean="0">
                <a:solidFill>
                  <a:schemeClr val="tx1"/>
                </a:solidFill>
                <a:effectLst/>
                <a:latin typeface="+mn-lt"/>
                <a:ea typeface="+mn-ea"/>
                <a:cs typeface="+mn-cs"/>
              </a:rPr>
              <a:t>sporale</a:t>
            </a:r>
            <a:r>
              <a:rPr lang="fr-CA" sz="1200" b="0" i="0" kern="1200" dirty="0" smtClean="0">
                <a:solidFill>
                  <a:schemeClr val="tx1"/>
                </a:solidFill>
                <a:effectLst/>
                <a:latin typeface="+mn-lt"/>
                <a:ea typeface="+mn-ea"/>
                <a:cs typeface="+mn-cs"/>
              </a:rPr>
              <a:t>, traduit un mode de reproduction inconnu des animaux et, au contraire, fréquent chez les Champignons. Cette dualité était parfaitement exprimée par le terme de </a:t>
            </a:r>
            <a:r>
              <a:rPr lang="fr-CA" sz="1200" b="0" i="0" kern="1200" dirty="0" err="1" smtClean="0">
                <a:solidFill>
                  <a:schemeClr val="tx1"/>
                </a:solidFill>
                <a:effectLst/>
                <a:latin typeface="+mn-lt"/>
                <a:ea typeface="+mn-ea"/>
                <a:cs typeface="+mn-cs"/>
              </a:rPr>
              <a:t>Mycétozoaires</a:t>
            </a:r>
            <a:r>
              <a:rPr lang="fr-CA" sz="1200" b="0" i="0" kern="1200" dirty="0" smtClean="0">
                <a:solidFill>
                  <a:schemeClr val="tx1"/>
                </a:solidFill>
                <a:effectLst/>
                <a:latin typeface="+mn-lt"/>
                <a:ea typeface="+mn-ea"/>
                <a:cs typeface="+mn-cs"/>
              </a:rPr>
              <a:t>, autrefois très usité pour nommer le groupe. Quoi qu'il en soit, son attribution à l'un ou l'autre des règnes du monde organisé reste indécise, et si les Myxomycètes sont presque toujours étudiés par les botanistes, c'est plus par usage que par raison pure.</a:t>
            </a:r>
            <a:endParaRPr lang="fr-FR" dirty="0"/>
          </a:p>
        </p:txBody>
      </p:sp>
      <p:sp>
        <p:nvSpPr>
          <p:cNvPr id="4" name="Espace réservé du numéro de diapositive 3"/>
          <p:cNvSpPr>
            <a:spLocks noGrp="1"/>
          </p:cNvSpPr>
          <p:nvPr>
            <p:ph type="sldNum" sz="quarter" idx="10"/>
          </p:nvPr>
        </p:nvSpPr>
        <p:spPr/>
        <p:txBody>
          <a:bodyPr/>
          <a:lstStyle/>
          <a:p>
            <a:fld id="{A708ED6B-1072-4AAA-A18A-B40190A09FAE}" type="slidenum">
              <a:rPr lang="fr-FR" smtClean="0"/>
              <a:pPr/>
              <a:t>10</a:t>
            </a:fld>
            <a:endParaRPr lang="fr-FR"/>
          </a:p>
        </p:txBody>
      </p:sp>
    </p:spTree>
    <p:extLst>
      <p:ext uri="{BB962C8B-B14F-4D97-AF65-F5344CB8AC3E}">
        <p14:creationId xmlns="" xmlns:p14="http://schemas.microsoft.com/office/powerpoint/2010/main" val="285064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0" i="0" kern="1200" dirty="0" smtClean="0">
                <a:solidFill>
                  <a:schemeClr val="tx1"/>
                </a:solidFill>
                <a:effectLst/>
                <a:latin typeface="+mn-lt"/>
                <a:ea typeface="+mn-ea"/>
                <a:cs typeface="+mn-cs"/>
              </a:rPr>
              <a:t>La multiplication asexuée dominante est assurée par des cellules nageuses portant deux flagelles, les </a:t>
            </a:r>
            <a:r>
              <a:rPr lang="fr-CA" sz="1200" b="0" i="0" u="none" strike="noStrike" kern="1200" dirty="0" smtClean="0">
                <a:solidFill>
                  <a:schemeClr val="tx1"/>
                </a:solidFill>
                <a:effectLst/>
                <a:latin typeface="+mn-lt"/>
                <a:ea typeface="+mn-ea"/>
                <a:cs typeface="+mn-cs"/>
                <a:hlinkClick r:id="rId3" tooltip="Zoospore"/>
              </a:rPr>
              <a:t>zoospores</a:t>
            </a:r>
            <a:r>
              <a:rPr lang="fr-CA" sz="1200" b="0" i="0" kern="1200" dirty="0" smtClean="0">
                <a:solidFill>
                  <a:schemeClr val="tx1"/>
                </a:solidFill>
                <a:effectLst/>
                <a:latin typeface="+mn-lt"/>
                <a:ea typeface="+mn-ea"/>
                <a:cs typeface="+mn-cs"/>
              </a:rPr>
              <a:t> (ou </a:t>
            </a:r>
            <a:r>
              <a:rPr lang="fr-CA" sz="1200" b="0" i="0" kern="1200" dirty="0" err="1" smtClean="0">
                <a:solidFill>
                  <a:schemeClr val="tx1"/>
                </a:solidFill>
                <a:effectLst/>
                <a:latin typeface="+mn-lt"/>
                <a:ea typeface="+mn-ea"/>
                <a:cs typeface="+mn-cs"/>
              </a:rPr>
              <a:t>planospores</a:t>
            </a:r>
            <a:r>
              <a:rPr lang="fr-CA" sz="1200" b="0" i="0" kern="1200" dirty="0" smtClean="0">
                <a:solidFill>
                  <a:schemeClr val="tx1"/>
                </a:solidFill>
                <a:effectLst/>
                <a:latin typeface="+mn-lt"/>
                <a:ea typeface="+mn-ea"/>
                <a:cs typeface="+mn-cs"/>
              </a:rPr>
              <a:t>), produites au sein de </a:t>
            </a:r>
            <a:r>
              <a:rPr lang="fr-CA" sz="1200" b="0" i="0" kern="1200" dirty="0" err="1" smtClean="0">
                <a:solidFill>
                  <a:schemeClr val="tx1"/>
                </a:solidFill>
                <a:effectLst/>
                <a:latin typeface="+mn-lt"/>
                <a:ea typeface="+mn-ea"/>
                <a:cs typeface="+mn-cs"/>
              </a:rPr>
              <a:t>sporocystes</a:t>
            </a:r>
            <a:r>
              <a:rPr lang="fr-CA" sz="1200" b="0" i="0" u="none" strike="noStrike" kern="1200" baseline="30000" dirty="0" err="1" smtClean="0">
                <a:solidFill>
                  <a:schemeClr val="tx1"/>
                </a:solidFill>
                <a:effectLst/>
                <a:latin typeface="+mn-lt"/>
                <a:ea typeface="+mn-ea"/>
                <a:cs typeface="+mn-cs"/>
                <a:hlinkClick r:id="rId4"/>
              </a:rPr>
              <a:t>n</a:t>
            </a:r>
            <a:r>
              <a:rPr lang="fr-CA" sz="1200" b="0" i="0" u="none" strike="noStrike" kern="1200" baseline="30000" dirty="0" smtClean="0">
                <a:solidFill>
                  <a:schemeClr val="tx1"/>
                </a:solidFill>
                <a:effectLst/>
                <a:latin typeface="+mn-lt"/>
                <a:ea typeface="+mn-ea"/>
                <a:cs typeface="+mn-cs"/>
                <a:hlinkClick r:id="rId4"/>
              </a:rPr>
              <a:t> 1</a:t>
            </a:r>
            <a:r>
              <a:rPr lang="fr-CA" sz="1200" b="0" i="0" kern="1200" dirty="0" smtClean="0">
                <a:solidFill>
                  <a:schemeClr val="tx1"/>
                </a:solidFill>
                <a:effectLst/>
                <a:latin typeface="+mn-lt"/>
                <a:ea typeface="+mn-ea"/>
                <a:cs typeface="+mn-cs"/>
              </a:rPr>
              <a:t>. Les deux flagelles sont dissemblables : le flagelle postérieur est lisse et l'antérieur est couvert de poils particuliers. Le nom d’</a:t>
            </a:r>
            <a:r>
              <a:rPr lang="fr-CA" sz="1200" b="0" i="1" kern="1200" dirty="0" err="1" smtClean="0">
                <a:solidFill>
                  <a:schemeClr val="tx1"/>
                </a:solidFill>
                <a:effectLst/>
                <a:latin typeface="+mn-lt"/>
                <a:ea typeface="+mn-ea"/>
                <a:cs typeface="+mn-cs"/>
              </a:rPr>
              <a:t>Hétérokontes</a:t>
            </a:r>
            <a:r>
              <a:rPr lang="fr-CA" sz="1200" b="0" i="0" kern="1200" dirty="0" smtClean="0">
                <a:solidFill>
                  <a:schemeClr val="tx1"/>
                </a:solidFill>
                <a:effectLst/>
                <a:latin typeface="+mn-lt"/>
                <a:ea typeface="+mn-ea"/>
                <a:cs typeface="+mn-cs"/>
              </a:rPr>
              <a:t> donné aussi au taxon des </a:t>
            </a:r>
            <a:r>
              <a:rPr lang="fr-CA" sz="1200" b="0" i="1" kern="1200" dirty="0" err="1" smtClean="0">
                <a:solidFill>
                  <a:schemeClr val="tx1"/>
                </a:solidFill>
                <a:effectLst/>
                <a:latin typeface="+mn-lt"/>
                <a:ea typeface="+mn-ea"/>
                <a:cs typeface="+mn-cs"/>
              </a:rPr>
              <a:t>Stramenopiles</a:t>
            </a:r>
            <a:r>
              <a:rPr lang="fr-CA" sz="1200" b="0" i="0" kern="1200" dirty="0" smtClean="0">
                <a:solidFill>
                  <a:schemeClr val="tx1"/>
                </a:solidFill>
                <a:effectLst/>
                <a:latin typeface="+mn-lt"/>
                <a:ea typeface="+mn-ea"/>
                <a:cs typeface="+mn-cs"/>
              </a:rPr>
              <a:t> vient de cette hétérogénéité des flagelles (</a:t>
            </a:r>
            <a:r>
              <a:rPr lang="fr-CA" sz="1200" b="0" i="1" kern="1200" dirty="0" err="1" smtClean="0">
                <a:solidFill>
                  <a:schemeClr val="tx1"/>
                </a:solidFill>
                <a:effectLst/>
                <a:latin typeface="+mn-lt"/>
                <a:ea typeface="+mn-ea"/>
                <a:cs typeface="+mn-cs"/>
              </a:rPr>
              <a:t>hétérokonte</a:t>
            </a:r>
            <a:r>
              <a:rPr lang="fr-CA" sz="1200" b="0" i="0" u="none" strike="noStrike" kern="1200" baseline="30000" dirty="0" err="1" smtClean="0">
                <a:solidFill>
                  <a:schemeClr val="tx1"/>
                </a:solidFill>
                <a:effectLst/>
                <a:latin typeface="+mn-lt"/>
                <a:ea typeface="+mn-ea"/>
                <a:cs typeface="+mn-cs"/>
                <a:hlinkClick r:id="rId4"/>
              </a:rPr>
              <a:t>n</a:t>
            </a:r>
            <a:r>
              <a:rPr lang="fr-CA" sz="1200" b="0" i="0" u="none" strike="noStrike" kern="1200" baseline="30000" dirty="0" smtClean="0">
                <a:solidFill>
                  <a:schemeClr val="tx1"/>
                </a:solidFill>
                <a:effectLst/>
                <a:latin typeface="+mn-lt"/>
                <a:ea typeface="+mn-ea"/>
                <a:cs typeface="+mn-cs"/>
                <a:hlinkClick r:id="rId4"/>
              </a:rPr>
              <a:t> 2</a:t>
            </a:r>
            <a:r>
              <a:rPr lang="fr-CA" sz="1200" b="0" i="0" kern="1200" dirty="0" smtClean="0">
                <a:solidFill>
                  <a:schemeClr val="tx1"/>
                </a:solidFill>
                <a:effectLst/>
                <a:latin typeface="+mn-lt"/>
                <a:ea typeface="+mn-ea"/>
                <a:cs typeface="+mn-cs"/>
              </a:rPr>
              <a:t> vient du grec </a:t>
            </a:r>
            <a:r>
              <a:rPr lang="fr-CA" sz="1200" b="0" i="0" kern="1200" dirty="0" err="1" smtClean="0">
                <a:solidFill>
                  <a:schemeClr val="tx1"/>
                </a:solidFill>
                <a:effectLst/>
                <a:latin typeface="+mn-lt"/>
                <a:ea typeface="+mn-ea"/>
                <a:cs typeface="+mn-cs"/>
              </a:rPr>
              <a:t>ετερος</a:t>
            </a:r>
            <a:r>
              <a:rPr lang="fr-CA" sz="1200" b="0" i="0" kern="1200" dirty="0" smtClean="0">
                <a:solidFill>
                  <a:schemeClr val="tx1"/>
                </a:solidFill>
                <a:effectLst/>
                <a:latin typeface="+mn-lt"/>
                <a:ea typeface="+mn-ea"/>
                <a:cs typeface="+mn-cs"/>
              </a:rPr>
              <a:t> </a:t>
            </a:r>
            <a:r>
              <a:rPr lang="fr-CA" sz="1200" b="0" i="1" kern="1200" dirty="0" err="1" smtClean="0">
                <a:solidFill>
                  <a:schemeClr val="tx1"/>
                </a:solidFill>
                <a:effectLst/>
                <a:latin typeface="+mn-lt"/>
                <a:ea typeface="+mn-ea"/>
                <a:cs typeface="+mn-cs"/>
              </a:rPr>
              <a:t>heteros</a:t>
            </a:r>
            <a:r>
              <a:rPr lang="fr-CA" sz="1200" b="0" i="0" kern="1200" dirty="0" smtClean="0">
                <a:solidFill>
                  <a:schemeClr val="tx1"/>
                </a:solidFill>
                <a:effectLst/>
                <a:latin typeface="+mn-lt"/>
                <a:ea typeface="+mn-ea"/>
                <a:cs typeface="+mn-cs"/>
              </a:rPr>
              <a:t> « autre » et </a:t>
            </a:r>
            <a:r>
              <a:rPr lang="fr-CA" sz="1200" b="0" i="0" kern="1200" dirty="0" err="1" smtClean="0">
                <a:solidFill>
                  <a:schemeClr val="tx1"/>
                </a:solidFill>
                <a:effectLst/>
                <a:latin typeface="+mn-lt"/>
                <a:ea typeface="+mn-ea"/>
                <a:cs typeface="+mn-cs"/>
              </a:rPr>
              <a:t>κοντός</a:t>
            </a:r>
            <a:r>
              <a:rPr lang="fr-CA" sz="1200" b="0" i="0" kern="1200" dirty="0" smtClean="0">
                <a:solidFill>
                  <a:schemeClr val="tx1"/>
                </a:solidFill>
                <a:effectLst/>
                <a:latin typeface="+mn-lt"/>
                <a:ea typeface="+mn-ea"/>
                <a:cs typeface="+mn-cs"/>
              </a:rPr>
              <a:t> </a:t>
            </a:r>
            <a:r>
              <a:rPr lang="fr-CA" sz="1200" b="0" i="1" kern="1200" dirty="0" err="1" smtClean="0">
                <a:solidFill>
                  <a:schemeClr val="tx1"/>
                </a:solidFill>
                <a:effectLst/>
                <a:latin typeface="+mn-lt"/>
                <a:ea typeface="+mn-ea"/>
                <a:cs typeface="+mn-cs"/>
              </a:rPr>
              <a:t>kontos</a:t>
            </a:r>
            <a:r>
              <a:rPr lang="fr-CA" sz="1200" b="0" i="0" kern="1200" dirty="0" smtClean="0">
                <a:solidFill>
                  <a:schemeClr val="tx1"/>
                </a:solidFill>
                <a:effectLst/>
                <a:latin typeface="+mn-lt"/>
                <a:ea typeface="+mn-ea"/>
                <a:cs typeface="+mn-cs"/>
              </a:rPr>
              <a:t> « flagelle » </a:t>
            </a:r>
            <a:r>
              <a:rPr lang="fr-CA" sz="1200" b="0" i="0" u="none" strike="noStrike" kern="1200" baseline="30000" dirty="0" smtClean="0">
                <a:solidFill>
                  <a:schemeClr val="tx1"/>
                </a:solidFill>
                <a:effectLst/>
                <a:latin typeface="+mn-lt"/>
                <a:ea typeface="+mn-ea"/>
                <a:cs typeface="+mn-cs"/>
                <a:hlinkClick r:id="rId5" tooltip="Aide:Référence nécessaire"/>
              </a:rPr>
              <a:t>[réf. souhaitée]</a:t>
            </a:r>
            <a:r>
              <a:rPr lang="fr-CA" sz="1200" b="0" i="0" kern="1200" dirty="0" smtClean="0">
                <a:solidFill>
                  <a:schemeClr val="tx1"/>
                </a:solidFill>
                <a:effectLst/>
                <a:latin typeface="+mn-lt"/>
                <a:ea typeface="+mn-ea"/>
                <a:cs typeface="+mn-cs"/>
              </a:rPr>
              <a:t>). Les points d'insertion des flagelles peuvent se rencontrer soit en zone apicale, soit en zone latérale. Les flagelles permettent aux spores de nager dans l'eau ou de se disperser dans le sol. La zoospore peut aussi se débarrasser de ses flagelles et s'enkyster, c'est-à-dire se munir d'une paroi résistante.</a:t>
            </a:r>
          </a:p>
          <a:p>
            <a:r>
              <a:rPr lang="fr-CA" sz="1200" b="0" i="0" kern="1200" dirty="0" smtClean="0">
                <a:solidFill>
                  <a:schemeClr val="tx1"/>
                </a:solidFill>
                <a:effectLst/>
                <a:latin typeface="+mn-lt"/>
                <a:ea typeface="+mn-ea"/>
                <a:cs typeface="+mn-cs"/>
              </a:rPr>
              <a:t>La multiplication sexuée se fait directement</a:t>
            </a:r>
            <a:r>
              <a:rPr lang="fr-CA" sz="1200" b="0" i="0" u="none" strike="noStrike" kern="1200" baseline="30000" dirty="0" smtClean="0">
                <a:solidFill>
                  <a:schemeClr val="tx1"/>
                </a:solidFill>
                <a:effectLst/>
                <a:latin typeface="+mn-lt"/>
                <a:ea typeface="+mn-ea"/>
                <a:cs typeface="+mn-cs"/>
                <a:hlinkClick r:id="rId4"/>
              </a:rPr>
              <a:t>4</a:t>
            </a:r>
            <a:r>
              <a:rPr lang="fr-CA" sz="1200" b="0" i="0" kern="1200" dirty="0" smtClean="0">
                <a:solidFill>
                  <a:schemeClr val="tx1"/>
                </a:solidFill>
                <a:effectLst/>
                <a:latin typeface="+mn-lt"/>
                <a:ea typeface="+mn-ea"/>
                <a:cs typeface="+mn-cs"/>
              </a:rPr>
              <a:t>, sans participation de zoospores, à l'intérieur de sacs produits par l'hyphe, nommés </a:t>
            </a:r>
            <a:r>
              <a:rPr lang="fr-CA" sz="1200" b="0" i="1" kern="1200" dirty="0" smtClean="0">
                <a:solidFill>
                  <a:schemeClr val="tx1"/>
                </a:solidFill>
                <a:effectLst/>
                <a:latin typeface="+mn-lt"/>
                <a:ea typeface="+mn-ea"/>
                <a:cs typeface="+mn-cs"/>
              </a:rPr>
              <a:t>gamétocystes</a:t>
            </a:r>
            <a:r>
              <a:rPr lang="fr-CA" sz="1200" b="0" i="0" kern="1200" dirty="0" smtClean="0">
                <a:solidFill>
                  <a:schemeClr val="tx1"/>
                </a:solidFill>
                <a:effectLst/>
                <a:latin typeface="+mn-lt"/>
                <a:ea typeface="+mn-ea"/>
                <a:cs typeface="+mn-cs"/>
              </a:rPr>
              <a:t>. L'opération se fait entre un gamétocyste mâle, le </a:t>
            </a:r>
            <a:r>
              <a:rPr lang="fr-CA" sz="1200" b="0" i="0" kern="1200" dirty="0" err="1" smtClean="0">
                <a:solidFill>
                  <a:schemeClr val="tx1"/>
                </a:solidFill>
                <a:effectLst/>
                <a:latin typeface="+mn-lt"/>
                <a:ea typeface="+mn-ea"/>
                <a:cs typeface="+mn-cs"/>
              </a:rPr>
              <a:t>spermatocyste</a:t>
            </a:r>
            <a:r>
              <a:rPr lang="fr-CA" sz="1200" b="0" i="0" kern="1200" dirty="0" smtClean="0">
                <a:solidFill>
                  <a:schemeClr val="tx1"/>
                </a:solidFill>
                <a:effectLst/>
                <a:latin typeface="+mn-lt"/>
                <a:ea typeface="+mn-ea"/>
                <a:cs typeface="+mn-cs"/>
              </a:rPr>
              <a:t>, et un gamétocyste femelle, l'</a:t>
            </a:r>
            <a:r>
              <a:rPr lang="fr-CA" sz="1200" b="0" i="0" u="none" strike="noStrike" kern="1200" dirty="0" smtClean="0">
                <a:solidFill>
                  <a:schemeClr val="tx1"/>
                </a:solidFill>
                <a:effectLst/>
                <a:latin typeface="+mn-lt"/>
                <a:ea typeface="+mn-ea"/>
                <a:cs typeface="+mn-cs"/>
                <a:hlinkClick r:id="rId6" tooltip="Oogone"/>
              </a:rPr>
              <a:t>oogone</a:t>
            </a:r>
            <a:r>
              <a:rPr lang="fr-CA" sz="1200" b="0" i="0" kern="1200" dirty="0" smtClean="0">
                <a:solidFill>
                  <a:schemeClr val="tx1"/>
                </a:solidFill>
                <a:effectLst/>
                <a:latin typeface="+mn-lt"/>
                <a:ea typeface="+mn-ea"/>
                <a:cs typeface="+mn-cs"/>
              </a:rPr>
              <a:t>, par l'intermédiaire de tubes copulateurs qui pénètrent l'oogone. Après production de noyaux </a:t>
            </a:r>
            <a:r>
              <a:rPr lang="fr-CA" sz="1200" b="0" i="0" u="none" strike="noStrike" kern="1200" dirty="0" smtClean="0">
                <a:solidFill>
                  <a:schemeClr val="tx1"/>
                </a:solidFill>
                <a:effectLst/>
                <a:latin typeface="+mn-lt"/>
                <a:ea typeface="+mn-ea"/>
                <a:cs typeface="+mn-cs"/>
                <a:hlinkClick r:id="rId7" tooltip="Haploïde"/>
              </a:rPr>
              <a:t>haploïdes</a:t>
            </a:r>
            <a:r>
              <a:rPr lang="fr-CA" sz="1200" b="0" i="0" kern="1200" dirty="0" smtClean="0">
                <a:solidFill>
                  <a:schemeClr val="tx1"/>
                </a:solidFill>
                <a:effectLst/>
                <a:latin typeface="+mn-lt"/>
                <a:ea typeface="+mn-ea"/>
                <a:cs typeface="+mn-cs"/>
              </a:rPr>
              <a:t> dans chacun des gamétocystes (par </a:t>
            </a:r>
            <a:r>
              <a:rPr lang="fr-CA" sz="1200" b="0" i="0" u="none" strike="noStrike" kern="1200" dirty="0" smtClean="0">
                <a:solidFill>
                  <a:schemeClr val="tx1"/>
                </a:solidFill>
                <a:effectLst/>
                <a:latin typeface="+mn-lt"/>
                <a:ea typeface="+mn-ea"/>
                <a:cs typeface="+mn-cs"/>
                <a:hlinkClick r:id="rId8" tooltip="Méiose"/>
              </a:rPr>
              <a:t>méiose</a:t>
            </a:r>
            <a:r>
              <a:rPr lang="fr-CA" sz="1200" b="0" i="0" kern="1200" dirty="0" smtClean="0">
                <a:solidFill>
                  <a:schemeClr val="tx1"/>
                </a:solidFill>
                <a:effectLst/>
                <a:latin typeface="+mn-lt"/>
                <a:ea typeface="+mn-ea"/>
                <a:cs typeface="+mn-cs"/>
              </a:rPr>
              <a:t>), le tube copulateur (ou siphon) permet une fusion des protoplasmes (ou </a:t>
            </a:r>
            <a:r>
              <a:rPr lang="fr-CA" sz="1200" b="0" i="0" kern="1200" dirty="0" err="1" smtClean="0">
                <a:solidFill>
                  <a:schemeClr val="tx1"/>
                </a:solidFill>
                <a:effectLst/>
                <a:latin typeface="+mn-lt"/>
                <a:ea typeface="+mn-ea"/>
                <a:cs typeface="+mn-cs"/>
              </a:rPr>
              <a:t>plasmogamie</a:t>
            </a:r>
            <a:r>
              <a:rPr lang="fr-CA" sz="1200" b="0" i="0" kern="1200" dirty="0" smtClean="0">
                <a:solidFill>
                  <a:schemeClr val="tx1"/>
                </a:solidFill>
                <a:effectLst/>
                <a:latin typeface="+mn-lt"/>
                <a:ea typeface="+mn-ea"/>
                <a:cs typeface="+mn-cs"/>
              </a:rPr>
              <a:t>) suivie d'une fusion des noyaux haploïdes (ou caryogamie) au sein de l'oogone. Les gamètes restant à l'intérieur du protoplasme, assurent une grande sécurité à l'étape la plus vulnérable du cycle de reproduction. Les œufs formés s'appellent des </a:t>
            </a:r>
            <a:r>
              <a:rPr lang="fr-CA" sz="1200" b="0" i="0" u="none" strike="noStrike" kern="1200" dirty="0" smtClean="0">
                <a:solidFill>
                  <a:schemeClr val="tx1"/>
                </a:solidFill>
                <a:effectLst/>
                <a:latin typeface="+mn-lt"/>
                <a:ea typeface="+mn-ea"/>
                <a:cs typeface="+mn-cs"/>
                <a:hlinkClick r:id="rId9" tooltip="Oospore"/>
              </a:rPr>
              <a:t>oospores</a:t>
            </a:r>
            <a:r>
              <a:rPr lang="fr-CA" sz="1200" b="0" i="0" kern="1200" dirty="0" smtClean="0">
                <a:solidFill>
                  <a:schemeClr val="tx1"/>
                </a:solidFill>
                <a:effectLst/>
                <a:latin typeface="+mn-lt"/>
                <a:ea typeface="+mn-ea"/>
                <a:cs typeface="+mn-cs"/>
              </a:rPr>
              <a:t>. Ce mode de reproduction sexuée est appelé « oogamie </a:t>
            </a:r>
            <a:r>
              <a:rPr lang="fr-CA" sz="1200" b="0" i="0" kern="1200" dirty="0" err="1" smtClean="0">
                <a:solidFill>
                  <a:schemeClr val="tx1"/>
                </a:solidFill>
                <a:effectLst/>
                <a:latin typeface="+mn-lt"/>
                <a:ea typeface="+mn-ea"/>
                <a:cs typeface="+mn-cs"/>
              </a:rPr>
              <a:t>siphonogame</a:t>
            </a:r>
            <a:r>
              <a:rPr lang="fr-CA" sz="1200" b="0" i="0" kern="1200" dirty="0" smtClean="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A708ED6B-1072-4AAA-A18A-B40190A09FAE}" type="slidenum">
              <a:rPr lang="fr-FR" smtClean="0"/>
              <a:pPr/>
              <a:t>24</a:t>
            </a:fld>
            <a:endParaRPr lang="fr-FR"/>
          </a:p>
        </p:txBody>
      </p:sp>
    </p:spTree>
    <p:extLst>
      <p:ext uri="{BB962C8B-B14F-4D97-AF65-F5344CB8AC3E}">
        <p14:creationId xmlns="" xmlns:p14="http://schemas.microsoft.com/office/powerpoint/2010/main" val="3317193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p:cNvSpPr>
            <a:spLocks noGrp="1" noRot="1" noChangeAspect="1" noTextEdit="1"/>
          </p:cNvSpPr>
          <p:nvPr>
            <p:ph type="sldImg"/>
          </p:nvPr>
        </p:nvSpPr>
        <p:spPr>
          <a:ln/>
        </p:spPr>
      </p:sp>
      <p:sp>
        <p:nvSpPr>
          <p:cNvPr id="98307"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mtClean="0">
              <a:latin typeface="Arial" panose="020B0604020202020204" pitchFamily="34" charset="0"/>
            </a:endParaRPr>
          </a:p>
        </p:txBody>
      </p:sp>
      <p:sp>
        <p:nvSpPr>
          <p:cNvPr id="98308"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hangingPunct="1"/>
            <a:fld id="{A382633D-FC7C-4AFC-9F74-B8F1DADE7978}" type="slidenum">
              <a:rPr lang="en-US">
                <a:latin typeface="Times New Roman" panose="02020603050405020304" pitchFamily="18" charset="0"/>
              </a:rPr>
              <a:pPr eaLnBrk="1" hangingPunct="1"/>
              <a:t>32</a:t>
            </a:fld>
            <a:endParaRPr lang="en-US">
              <a:latin typeface="Times New Roman" panose="02020603050405020304" pitchFamily="18" charset="0"/>
            </a:endParaRPr>
          </a:p>
        </p:txBody>
      </p:sp>
    </p:spTree>
    <p:extLst>
      <p:ext uri="{BB962C8B-B14F-4D97-AF65-F5344CB8AC3E}">
        <p14:creationId xmlns="" xmlns:p14="http://schemas.microsoft.com/office/powerpoint/2010/main" val="358487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B011E59-0984-4D77-9A72-F6A90A2564F1}" type="datetimeFigureOut">
              <a:rPr lang="fr-FR" smtClean="0"/>
              <a:pPr/>
              <a:t>23/12/2020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B8F540-3554-4DF1-8A69-AE3618551249}" type="slidenum">
              <a:rPr lang="fr-FR" smtClean="0"/>
              <a:pPr/>
              <a:t>‹N°›</a:t>
            </a:fld>
            <a:endParaRPr lang="fr-FR"/>
          </a:p>
        </p:txBody>
      </p:sp>
    </p:spTree>
    <p:extLst>
      <p:ext uri="{BB962C8B-B14F-4D97-AF65-F5344CB8AC3E}">
        <p14:creationId xmlns="" xmlns:p14="http://schemas.microsoft.com/office/powerpoint/2010/main" val="3438660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B011E59-0984-4D77-9A72-F6A90A2564F1}" type="datetimeFigureOut">
              <a:rPr lang="fr-FR" smtClean="0"/>
              <a:pPr/>
              <a:t>23/12/2020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B8F540-3554-4DF1-8A69-AE3618551249}" type="slidenum">
              <a:rPr lang="fr-FR" smtClean="0"/>
              <a:pPr/>
              <a:t>‹N°›</a:t>
            </a:fld>
            <a:endParaRPr lang="fr-FR"/>
          </a:p>
        </p:txBody>
      </p:sp>
    </p:spTree>
    <p:extLst>
      <p:ext uri="{BB962C8B-B14F-4D97-AF65-F5344CB8AC3E}">
        <p14:creationId xmlns="" xmlns:p14="http://schemas.microsoft.com/office/powerpoint/2010/main" val="177500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B011E59-0984-4D77-9A72-F6A90A2564F1}" type="datetimeFigureOut">
              <a:rPr lang="fr-FR" smtClean="0"/>
              <a:pPr/>
              <a:t>23/12/2020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B8F540-3554-4DF1-8A69-AE3618551249}" type="slidenum">
              <a:rPr lang="fr-FR" smtClean="0"/>
              <a:pPr/>
              <a:t>‹N°›</a:t>
            </a:fld>
            <a:endParaRPr lang="fr-FR"/>
          </a:p>
        </p:txBody>
      </p:sp>
    </p:spTree>
    <p:extLst>
      <p:ext uri="{BB962C8B-B14F-4D97-AF65-F5344CB8AC3E}">
        <p14:creationId xmlns="" xmlns:p14="http://schemas.microsoft.com/office/powerpoint/2010/main" val="3124816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B011E59-0984-4D77-9A72-F6A90A2564F1}" type="datetimeFigureOut">
              <a:rPr lang="fr-FR" smtClean="0"/>
              <a:pPr/>
              <a:t>23/12/2020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B8F540-3554-4DF1-8A69-AE3618551249}" type="slidenum">
              <a:rPr lang="fr-FR" smtClean="0"/>
              <a:pPr/>
              <a:t>‹N°›</a:t>
            </a:fld>
            <a:endParaRPr lang="fr-FR"/>
          </a:p>
        </p:txBody>
      </p:sp>
    </p:spTree>
    <p:extLst>
      <p:ext uri="{BB962C8B-B14F-4D97-AF65-F5344CB8AC3E}">
        <p14:creationId xmlns="" xmlns:p14="http://schemas.microsoft.com/office/powerpoint/2010/main" val="30932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B011E59-0984-4D77-9A72-F6A90A2564F1}" type="datetimeFigureOut">
              <a:rPr lang="fr-FR" smtClean="0"/>
              <a:pPr/>
              <a:t>23/12/2020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B8F540-3554-4DF1-8A69-AE3618551249}" type="slidenum">
              <a:rPr lang="fr-FR" smtClean="0"/>
              <a:pPr/>
              <a:t>‹N°›</a:t>
            </a:fld>
            <a:endParaRPr lang="fr-FR"/>
          </a:p>
        </p:txBody>
      </p:sp>
    </p:spTree>
    <p:extLst>
      <p:ext uri="{BB962C8B-B14F-4D97-AF65-F5344CB8AC3E}">
        <p14:creationId xmlns="" xmlns:p14="http://schemas.microsoft.com/office/powerpoint/2010/main" val="344781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B011E59-0984-4D77-9A72-F6A90A2564F1}" type="datetimeFigureOut">
              <a:rPr lang="fr-FR" smtClean="0"/>
              <a:pPr/>
              <a:t>23/12/2020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B8F540-3554-4DF1-8A69-AE3618551249}" type="slidenum">
              <a:rPr lang="fr-FR" smtClean="0"/>
              <a:pPr/>
              <a:t>‹N°›</a:t>
            </a:fld>
            <a:endParaRPr lang="fr-FR"/>
          </a:p>
        </p:txBody>
      </p:sp>
    </p:spTree>
    <p:extLst>
      <p:ext uri="{BB962C8B-B14F-4D97-AF65-F5344CB8AC3E}">
        <p14:creationId xmlns="" xmlns:p14="http://schemas.microsoft.com/office/powerpoint/2010/main" val="368042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B011E59-0984-4D77-9A72-F6A90A2564F1}" type="datetimeFigureOut">
              <a:rPr lang="fr-FR" smtClean="0"/>
              <a:pPr/>
              <a:t>23/12/2020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6B8F540-3554-4DF1-8A69-AE3618551249}" type="slidenum">
              <a:rPr lang="fr-FR" smtClean="0"/>
              <a:pPr/>
              <a:t>‹N°›</a:t>
            </a:fld>
            <a:endParaRPr lang="fr-FR"/>
          </a:p>
        </p:txBody>
      </p:sp>
    </p:spTree>
    <p:extLst>
      <p:ext uri="{BB962C8B-B14F-4D97-AF65-F5344CB8AC3E}">
        <p14:creationId xmlns="" xmlns:p14="http://schemas.microsoft.com/office/powerpoint/2010/main" val="25850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B011E59-0984-4D77-9A72-F6A90A2564F1}" type="datetimeFigureOut">
              <a:rPr lang="fr-FR" smtClean="0"/>
              <a:pPr/>
              <a:t>23/12/2020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6B8F540-3554-4DF1-8A69-AE3618551249}" type="slidenum">
              <a:rPr lang="fr-FR" smtClean="0"/>
              <a:pPr/>
              <a:t>‹N°›</a:t>
            </a:fld>
            <a:endParaRPr lang="fr-FR"/>
          </a:p>
        </p:txBody>
      </p:sp>
    </p:spTree>
    <p:extLst>
      <p:ext uri="{BB962C8B-B14F-4D97-AF65-F5344CB8AC3E}">
        <p14:creationId xmlns="" xmlns:p14="http://schemas.microsoft.com/office/powerpoint/2010/main" val="3166388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B011E59-0984-4D77-9A72-F6A90A2564F1}" type="datetimeFigureOut">
              <a:rPr lang="fr-FR" smtClean="0"/>
              <a:pPr/>
              <a:t>23/12/2020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6B8F540-3554-4DF1-8A69-AE3618551249}" type="slidenum">
              <a:rPr lang="fr-FR" smtClean="0"/>
              <a:pPr/>
              <a:t>‹N°›</a:t>
            </a:fld>
            <a:endParaRPr lang="fr-FR"/>
          </a:p>
        </p:txBody>
      </p:sp>
    </p:spTree>
    <p:extLst>
      <p:ext uri="{BB962C8B-B14F-4D97-AF65-F5344CB8AC3E}">
        <p14:creationId xmlns="" xmlns:p14="http://schemas.microsoft.com/office/powerpoint/2010/main" val="157976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B011E59-0984-4D77-9A72-F6A90A2564F1}" type="datetimeFigureOut">
              <a:rPr lang="fr-FR" smtClean="0"/>
              <a:pPr/>
              <a:t>23/12/2020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B8F540-3554-4DF1-8A69-AE3618551249}" type="slidenum">
              <a:rPr lang="fr-FR" smtClean="0"/>
              <a:pPr/>
              <a:t>‹N°›</a:t>
            </a:fld>
            <a:endParaRPr lang="fr-FR"/>
          </a:p>
        </p:txBody>
      </p:sp>
    </p:spTree>
    <p:extLst>
      <p:ext uri="{BB962C8B-B14F-4D97-AF65-F5344CB8AC3E}">
        <p14:creationId xmlns="" xmlns:p14="http://schemas.microsoft.com/office/powerpoint/2010/main" val="98097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B011E59-0984-4D77-9A72-F6A90A2564F1}" type="datetimeFigureOut">
              <a:rPr lang="fr-FR" smtClean="0"/>
              <a:pPr/>
              <a:t>23/12/2020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B8F540-3554-4DF1-8A69-AE3618551249}" type="slidenum">
              <a:rPr lang="fr-FR" smtClean="0"/>
              <a:pPr/>
              <a:t>‹N°›</a:t>
            </a:fld>
            <a:endParaRPr lang="fr-FR"/>
          </a:p>
        </p:txBody>
      </p:sp>
    </p:spTree>
    <p:extLst>
      <p:ext uri="{BB962C8B-B14F-4D97-AF65-F5344CB8AC3E}">
        <p14:creationId xmlns="" xmlns:p14="http://schemas.microsoft.com/office/powerpoint/2010/main" val="142219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11E59-0984-4D77-9A72-F6A90A2564F1}" type="datetimeFigureOut">
              <a:rPr lang="fr-FR" smtClean="0"/>
              <a:pPr/>
              <a:t>23/12/2020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8F540-3554-4DF1-8A69-AE3618551249}" type="slidenum">
              <a:rPr lang="fr-FR" smtClean="0"/>
              <a:pPr/>
              <a:t>‹N°›</a:t>
            </a:fld>
            <a:endParaRPr lang="fr-FR"/>
          </a:p>
        </p:txBody>
      </p:sp>
    </p:spTree>
    <p:extLst>
      <p:ext uri="{BB962C8B-B14F-4D97-AF65-F5344CB8AC3E}">
        <p14:creationId xmlns="" xmlns:p14="http://schemas.microsoft.com/office/powerpoint/2010/main" val="2313083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fr.wikipedia.org/wiki/Fungi"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hyperlink" Target="https://fr.wikipedia.org/w/index.php?title=Pythiales&amp;action=edit&amp;redlink=1" TargetMode="External"/><Relationship Id="rId3" Type="http://schemas.openxmlformats.org/officeDocument/2006/relationships/hyperlink" Target="https://fr.wikipedia.org/w/index.php?title=Lagenidiales&amp;action=edit&amp;redlink=1" TargetMode="External"/><Relationship Id="rId7" Type="http://schemas.openxmlformats.org/officeDocument/2006/relationships/hyperlink" Target="https://fr.wikipedia.org/wiki/Peronosporales" TargetMode="External"/><Relationship Id="rId2" Type="http://schemas.openxmlformats.org/officeDocument/2006/relationships/hyperlink" Target="https://fr.wikipedia.org/w/index.php?title=Albuginales&amp;action=edit&amp;redlink=1" TargetMode="External"/><Relationship Id="rId1" Type="http://schemas.openxmlformats.org/officeDocument/2006/relationships/slideLayout" Target="../slideLayouts/slideLayout4.xml"/><Relationship Id="rId6" Type="http://schemas.openxmlformats.org/officeDocument/2006/relationships/hyperlink" Target="https://fr.wikipedia.org/w/index.php?title=Olpidiopsidales&amp;action=edit&amp;redlink=1" TargetMode="External"/><Relationship Id="rId11" Type="http://schemas.openxmlformats.org/officeDocument/2006/relationships/hyperlink" Target="https://fr.wikipedia.org/w/index.php?title=Sclerosporales&amp;action=edit&amp;redlink=1" TargetMode="External"/><Relationship Id="rId5" Type="http://schemas.openxmlformats.org/officeDocument/2006/relationships/hyperlink" Target="https://fr.wikipedia.org/w/index.php?title=Myzocytiopsidales&amp;action=edit&amp;redlink=1" TargetMode="External"/><Relationship Id="rId10" Type="http://schemas.openxmlformats.org/officeDocument/2006/relationships/hyperlink" Target="https://fr.wikipedia.org/w/index.php?title=Saprolegniales&amp;action=edit&amp;redlink=1" TargetMode="External"/><Relationship Id="rId4" Type="http://schemas.openxmlformats.org/officeDocument/2006/relationships/hyperlink" Target="https://fr.wikipedia.org/w/index.php?title=Leptomitales&amp;action=edit&amp;redlink=1" TargetMode="External"/><Relationship Id="rId9" Type="http://schemas.openxmlformats.org/officeDocument/2006/relationships/hyperlink" Target="https://fr.wikipedia.org/w/index.php?title=Rhipidiales&amp;action=edit&amp;redlink=1"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2880012"/>
            <a:ext cx="11620581" cy="18145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dirty="0" smtClean="0">
                <a:solidFill>
                  <a:srgbClr val="002060"/>
                </a:solidFill>
                <a:latin typeface="Calisto MT" pitchFamily="18" charset="0"/>
                <a:cs typeface="Times New Roman" pitchFamily="18" charset="0"/>
              </a:rPr>
              <a:t>cours</a:t>
            </a:r>
            <a:r>
              <a:rPr lang="fr-FR" sz="2600" dirty="0" smtClean="0">
                <a:solidFill>
                  <a:srgbClr val="002060"/>
                </a:solidFill>
                <a:latin typeface="Calisto MT" pitchFamily="18" charset="0"/>
                <a:cs typeface="Times New Roman" pitchFamily="18" charset="0"/>
              </a:rPr>
              <a:t> </a:t>
            </a:r>
          </a:p>
          <a:p>
            <a:r>
              <a:rPr lang="fr-FR" sz="2600" b="1" dirty="0" smtClean="0">
                <a:solidFill>
                  <a:srgbClr val="002060"/>
                </a:solidFill>
                <a:latin typeface="Calisto MT" pitchFamily="18" charset="0"/>
                <a:cs typeface="Times New Roman" pitchFamily="18" charset="0"/>
              </a:rPr>
              <a:t/>
            </a:r>
            <a:br>
              <a:rPr lang="fr-FR" sz="2600" b="1" dirty="0" smtClean="0">
                <a:solidFill>
                  <a:srgbClr val="002060"/>
                </a:solidFill>
                <a:latin typeface="Calisto MT" pitchFamily="18" charset="0"/>
                <a:cs typeface="Times New Roman" pitchFamily="18" charset="0"/>
              </a:rPr>
            </a:br>
            <a:r>
              <a:rPr lang="fr-FR" sz="2600" b="1" dirty="0" smtClean="0">
                <a:solidFill>
                  <a:srgbClr val="002060"/>
                </a:solidFill>
                <a:latin typeface="Calisto MT" pitchFamily="18" charset="0"/>
                <a:cs typeface="Times New Roman" pitchFamily="18" charset="0"/>
              </a:rPr>
              <a:t>" Mycologie-Algologie-Virologie " </a:t>
            </a:r>
            <a:r>
              <a:rPr lang="fr-FR" sz="2600" dirty="0" smtClean="0">
                <a:solidFill>
                  <a:srgbClr val="002060"/>
                </a:solidFill>
                <a:latin typeface="Calisto MT" pitchFamily="18" charset="0"/>
                <a:cs typeface="Times New Roman" pitchFamily="18" charset="0"/>
              </a:rPr>
              <a:t/>
            </a:r>
            <a:br>
              <a:rPr lang="fr-FR" sz="2600" dirty="0" smtClean="0">
                <a:solidFill>
                  <a:srgbClr val="002060"/>
                </a:solidFill>
                <a:latin typeface="Calisto MT" pitchFamily="18" charset="0"/>
                <a:cs typeface="Times New Roman" pitchFamily="18" charset="0"/>
              </a:rPr>
            </a:br>
            <a:r>
              <a:rPr lang="fr-FR" sz="2600" dirty="0" smtClean="0">
                <a:solidFill>
                  <a:srgbClr val="002060"/>
                </a:solidFill>
                <a:latin typeface="Calisto MT" pitchFamily="18" charset="0"/>
                <a:cs typeface="Times New Roman" pitchFamily="18" charset="0"/>
              </a:rPr>
              <a:t/>
            </a:r>
            <a:br>
              <a:rPr lang="fr-FR" sz="2600" dirty="0" smtClean="0">
                <a:solidFill>
                  <a:srgbClr val="002060"/>
                </a:solidFill>
                <a:latin typeface="Calisto MT" pitchFamily="18" charset="0"/>
                <a:cs typeface="Times New Roman" pitchFamily="18" charset="0"/>
              </a:rPr>
            </a:br>
            <a:r>
              <a:rPr lang="fr-FR" sz="2600" b="1" dirty="0" smtClean="0">
                <a:solidFill>
                  <a:srgbClr val="002060"/>
                </a:solidFill>
                <a:latin typeface="Calisto MT" pitchFamily="18" charset="0"/>
                <a:cs typeface="Times New Roman" pitchFamily="18" charset="0"/>
              </a:rPr>
              <a:t>" Troisième année Licence (L3) "</a:t>
            </a:r>
            <a:r>
              <a:rPr lang="fr-FR" sz="2600" dirty="0" smtClean="0">
                <a:solidFill>
                  <a:srgbClr val="002060"/>
                </a:solidFill>
                <a:latin typeface="Calisto MT" pitchFamily="18" charset="0"/>
                <a:cs typeface="Times New Roman" pitchFamily="18" charset="0"/>
              </a:rPr>
              <a:t/>
            </a:r>
            <a:br>
              <a:rPr lang="fr-FR" sz="2600" dirty="0" smtClean="0">
                <a:solidFill>
                  <a:srgbClr val="002060"/>
                </a:solidFill>
                <a:latin typeface="Calisto MT" pitchFamily="18" charset="0"/>
                <a:cs typeface="Times New Roman" pitchFamily="18" charset="0"/>
              </a:rPr>
            </a:br>
            <a:endParaRPr lang="fr-FR" sz="2600" dirty="0">
              <a:solidFill>
                <a:srgbClr val="002060"/>
              </a:solidFill>
              <a:latin typeface="Calisto MT" pitchFamily="18" charset="0"/>
              <a:cs typeface="Times New Roman" pitchFamily="18" charset="0"/>
            </a:endParaRPr>
          </a:p>
        </p:txBody>
      </p:sp>
      <p:pic>
        <p:nvPicPr>
          <p:cNvPr id="5" name="Image 6"/>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4762491" y="1428736"/>
            <a:ext cx="2458228" cy="828660"/>
          </a:xfrm>
          <a:prstGeom prst="rect">
            <a:avLst/>
          </a:prstGeom>
          <a:noFill/>
        </p:spPr>
      </p:pic>
      <p:sp>
        <p:nvSpPr>
          <p:cNvPr id="7" name="Rectangle 2"/>
          <p:cNvSpPr>
            <a:spLocks noChangeArrowheads="1"/>
          </p:cNvSpPr>
          <p:nvPr/>
        </p:nvSpPr>
        <p:spPr bwMode="auto">
          <a:xfrm>
            <a:off x="3433078" y="345851"/>
            <a:ext cx="5429435"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Ministère de l’enseignement supérieur et de la recherche scientifique</a:t>
            </a: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Université Abderrahmane MIRA de Bejaia</a:t>
            </a:r>
          </a:p>
          <a:p>
            <a:pPr lvl="0" algn="ctr" fontAlgn="base">
              <a:spcBef>
                <a:spcPct val="0"/>
              </a:spcBef>
              <a:spcAft>
                <a:spcPct val="0"/>
              </a:spcAft>
            </a:pP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Facult</a:t>
            </a:r>
            <a:r>
              <a:rPr lang="fr-FR" sz="1400" b="1" dirty="0">
                <a:latin typeface="Times New Roman" pitchFamily="18" charset="0"/>
                <a:ea typeface="Calibri" pitchFamily="34" charset="0"/>
                <a:cs typeface="Times New Roman" pitchFamily="18" charset="0"/>
              </a:rPr>
              <a:t>é</a:t>
            </a: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des Sciences de la Nature et de la Vie</a:t>
            </a: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ctr" eaLnBrk="0" fontAlgn="base" hangingPunct="0">
              <a:spcBef>
                <a:spcPct val="0"/>
              </a:spcBef>
              <a:spcAft>
                <a:spcPct val="0"/>
              </a:spcAft>
            </a:pP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lang="fr-FR" sz="1400" b="1" dirty="0">
                <a:latin typeface="Times New Roman" pitchFamily="18" charset="0"/>
                <a:ea typeface="Calibri" pitchFamily="34" charset="0"/>
                <a:cs typeface="Times New Roman" pitchFamily="18" charset="0"/>
              </a:rPr>
              <a:t>é</a:t>
            </a: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partement de</a:t>
            </a:r>
            <a:r>
              <a:rPr kumimoji="0" lang="fr-FR" sz="14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Microbiologie</a:t>
            </a: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Rectangle 6"/>
          <p:cNvSpPr>
            <a:spLocks noChangeArrowheads="1"/>
          </p:cNvSpPr>
          <p:nvPr/>
        </p:nvSpPr>
        <p:spPr bwMode="auto">
          <a:xfrm>
            <a:off x="4571990" y="6286520"/>
            <a:ext cx="214994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Ann</a:t>
            </a:r>
            <a:r>
              <a:rPr kumimoji="0" lang="fr-FR" sz="12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acad</a:t>
            </a:r>
            <a:r>
              <a:rPr kumimoji="0" lang="fr-FR" sz="12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mique 2020-2021</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3"/>
          <a:srcRect/>
          <a:stretch>
            <a:fillRect/>
          </a:stretch>
        </p:blipFill>
        <p:spPr bwMode="auto">
          <a:xfrm>
            <a:off x="285709" y="5357827"/>
            <a:ext cx="2830300" cy="1500174"/>
          </a:xfrm>
          <a:prstGeom prst="ellipse">
            <a:avLst/>
          </a:prstGeom>
          <a:ln>
            <a:noFill/>
          </a:ln>
          <a:effectLst>
            <a:softEdge rad="112500"/>
          </a:effectLst>
        </p:spPr>
      </p:pic>
      <p:pic>
        <p:nvPicPr>
          <p:cNvPr id="1027" name="Picture 3"/>
          <p:cNvPicPr>
            <a:picLocks noChangeAspect="1" noChangeArrowheads="1"/>
          </p:cNvPicPr>
          <p:nvPr/>
        </p:nvPicPr>
        <p:blipFill>
          <a:blip r:embed="rId4"/>
          <a:srcRect/>
          <a:stretch>
            <a:fillRect/>
          </a:stretch>
        </p:blipFill>
        <p:spPr bwMode="auto">
          <a:xfrm>
            <a:off x="8858270" y="5379274"/>
            <a:ext cx="3062605" cy="1478726"/>
          </a:xfrm>
          <a:prstGeom prst="ellipse">
            <a:avLst/>
          </a:prstGeom>
          <a:ln>
            <a:noFill/>
          </a:ln>
          <a:effectLst>
            <a:softEdge rad="112500"/>
          </a:effectLst>
        </p:spPr>
      </p:pic>
      <p:pic>
        <p:nvPicPr>
          <p:cNvPr id="1028" name="Picture 4"/>
          <p:cNvPicPr>
            <a:picLocks noChangeAspect="1" noChangeArrowheads="1"/>
          </p:cNvPicPr>
          <p:nvPr/>
        </p:nvPicPr>
        <p:blipFill>
          <a:blip r:embed="rId5"/>
          <a:srcRect/>
          <a:stretch>
            <a:fillRect/>
          </a:stretch>
        </p:blipFill>
        <p:spPr bwMode="auto">
          <a:xfrm>
            <a:off x="4667241" y="5214951"/>
            <a:ext cx="2857521" cy="1094967"/>
          </a:xfrm>
          <a:prstGeom prst="ellipse">
            <a:avLst/>
          </a:prstGeom>
          <a:ln>
            <a:noFill/>
          </a:ln>
          <a:effectLst>
            <a:softEdge rad="112500"/>
          </a:effectLst>
        </p:spPr>
      </p:pic>
    </p:spTree>
    <p:extLst>
      <p:ext uri="{BB962C8B-B14F-4D97-AF65-F5344CB8AC3E}">
        <p14:creationId xmlns="" xmlns:p14="http://schemas.microsoft.com/office/powerpoint/2010/main" val="2477803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6"/>
          <p:cNvSpPr>
            <a:spLocks noGrp="1"/>
          </p:cNvSpPr>
          <p:nvPr>
            <p:ph type="title"/>
          </p:nvPr>
        </p:nvSpPr>
        <p:spPr>
          <a:xfrm>
            <a:off x="8789831" y="0"/>
            <a:ext cx="3402169" cy="520505"/>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sz="2800" b="1" dirty="0" smtClean="0"/>
              <a:t>Myxomycètes</a:t>
            </a:r>
            <a:endParaRPr lang="fr-FR" sz="2800" b="1" dirty="0"/>
          </a:p>
        </p:txBody>
      </p:sp>
      <p:sp>
        <p:nvSpPr>
          <p:cNvPr id="5" name="Espace réservé du contenu 17"/>
          <p:cNvSpPr>
            <a:spLocks noGrp="1"/>
          </p:cNvSpPr>
          <p:nvPr>
            <p:ph sz="half" idx="1"/>
          </p:nvPr>
        </p:nvSpPr>
        <p:spPr>
          <a:xfrm>
            <a:off x="444390" y="407963"/>
            <a:ext cx="11069393" cy="6217920"/>
          </a:xfrm>
        </p:spPr>
        <p:txBody>
          <a:bodyPr>
            <a:noAutofit/>
          </a:bodyPr>
          <a:lstStyle/>
          <a:p>
            <a:pPr algn="just">
              <a:buFontTx/>
              <a:buNone/>
            </a:pPr>
            <a:r>
              <a:rPr lang="fr-FR" sz="2400" b="1" dirty="0" smtClean="0">
                <a:latin typeface="Comic Sans MS" panose="030F0702030302020204" pitchFamily="66" charset="0"/>
              </a:rPr>
              <a:t>Champignons dits :</a:t>
            </a:r>
          </a:p>
          <a:p>
            <a:pPr algn="just">
              <a:buFontTx/>
              <a:buNone/>
            </a:pPr>
            <a:endParaRPr lang="fr-FR" sz="2400" dirty="0" smtClean="0"/>
          </a:p>
          <a:p>
            <a:pPr algn="just">
              <a:buFont typeface="Wingdings" panose="05000000000000000000" pitchFamily="2" charset="2"/>
              <a:buChar char="v"/>
            </a:pPr>
            <a:r>
              <a:rPr lang="fr-FR" sz="2400" dirty="0" err="1" smtClean="0">
                <a:latin typeface="Comic Sans MS" panose="030F0702030302020204" pitchFamily="66" charset="0"/>
              </a:rPr>
              <a:t>Mycomycétes</a:t>
            </a:r>
            <a:r>
              <a:rPr lang="fr-FR" sz="2400" dirty="0" smtClean="0">
                <a:latin typeface="Comic Sans MS" panose="030F0702030302020204" pitchFamily="66" charset="0"/>
              </a:rPr>
              <a:t>: du grec </a:t>
            </a:r>
            <a:r>
              <a:rPr lang="fr-FR" sz="2400" dirty="0" err="1" smtClean="0">
                <a:latin typeface="Comic Sans MS" panose="030F0702030302020204" pitchFamily="66" charset="0"/>
              </a:rPr>
              <a:t>muxa</a:t>
            </a:r>
            <a:r>
              <a:rPr lang="fr-FR" sz="2400" dirty="0" smtClean="0">
                <a:latin typeface="Comic Sans MS" panose="030F0702030302020204" pitchFamily="66" charset="0"/>
              </a:rPr>
              <a:t>; </a:t>
            </a:r>
            <a:r>
              <a:rPr lang="fr-FR" sz="2400" dirty="0" err="1" smtClean="0">
                <a:latin typeface="Comic Sans MS" panose="030F0702030302020204" pitchFamily="66" charset="0"/>
              </a:rPr>
              <a:t>muscosité</a:t>
            </a:r>
            <a:endParaRPr lang="fr-FR" sz="2400" dirty="0" smtClean="0">
              <a:latin typeface="Comic Sans MS" panose="030F0702030302020204" pitchFamily="66" charset="0"/>
            </a:endParaRPr>
          </a:p>
          <a:p>
            <a:pPr marL="0" indent="0" algn="just">
              <a:buNone/>
            </a:pPr>
            <a:endParaRPr lang="fr-FR" sz="2400" dirty="0" smtClean="0">
              <a:latin typeface="Comic Sans MS" panose="030F0702030302020204" pitchFamily="66" charset="0"/>
            </a:endParaRPr>
          </a:p>
          <a:p>
            <a:pPr algn="just">
              <a:buFont typeface="Wingdings" panose="05000000000000000000" pitchFamily="2" charset="2"/>
              <a:buChar char="v"/>
            </a:pPr>
            <a:r>
              <a:rPr lang="fr-FR" sz="2400" dirty="0" smtClean="0">
                <a:latin typeface="Comic Sans MS" panose="030F0702030302020204" pitchFamily="66" charset="0"/>
              </a:rPr>
              <a:t>Traditionnellement étudiée en mycologie mais ils s’agit d’amibes</a:t>
            </a:r>
          </a:p>
          <a:p>
            <a:pPr marL="0" indent="0" algn="just">
              <a:buNone/>
            </a:pPr>
            <a:endParaRPr lang="fr-FR" sz="2400" dirty="0" smtClean="0">
              <a:latin typeface="Comic Sans MS" panose="030F0702030302020204" pitchFamily="66" charset="0"/>
            </a:endParaRPr>
          </a:p>
          <a:p>
            <a:pPr algn="just">
              <a:buFont typeface="Wingdings" panose="05000000000000000000" pitchFamily="2" charset="2"/>
              <a:buChar char="v"/>
            </a:pPr>
            <a:r>
              <a:rPr lang="fr-FR" sz="2400" dirty="0" smtClean="0">
                <a:latin typeface="Comic Sans MS" panose="030F0702030302020204" pitchFamily="66" charset="0"/>
              </a:rPr>
              <a:t>Organismes </a:t>
            </a:r>
            <a:r>
              <a:rPr lang="fr-FR" sz="2400" dirty="0" err="1" smtClean="0">
                <a:latin typeface="Comic Sans MS" panose="030F0702030302020204" pitchFamily="66" charset="0"/>
              </a:rPr>
              <a:t>fongoides</a:t>
            </a:r>
            <a:r>
              <a:rPr lang="fr-FR" sz="2400" dirty="0" smtClean="0">
                <a:latin typeface="Comic Sans MS" panose="030F0702030302020204" pitchFamily="66" charset="0"/>
              </a:rPr>
              <a:t> très primitifs </a:t>
            </a:r>
          </a:p>
          <a:p>
            <a:pPr marL="0" indent="0" algn="just">
              <a:buNone/>
            </a:pPr>
            <a:endParaRPr lang="fr-FR" sz="2400" dirty="0" smtClean="0">
              <a:latin typeface="Comic Sans MS" panose="030F0702030302020204" pitchFamily="66" charset="0"/>
            </a:endParaRPr>
          </a:p>
          <a:p>
            <a:pPr algn="just">
              <a:buFont typeface="Wingdings" panose="05000000000000000000" pitchFamily="2" charset="2"/>
              <a:buChar char="v"/>
            </a:pPr>
            <a:r>
              <a:rPr lang="fr-FR" sz="2400" dirty="0" smtClean="0">
                <a:latin typeface="Comic Sans MS" panose="030F0702030302020204" pitchFamily="66" charset="0"/>
              </a:rPr>
              <a:t>Organismes très anciens </a:t>
            </a:r>
          </a:p>
          <a:p>
            <a:pPr marL="0" indent="0" algn="just">
              <a:buNone/>
            </a:pPr>
            <a:endParaRPr lang="fr-FR" sz="2400" dirty="0" smtClean="0">
              <a:latin typeface="Comic Sans MS" panose="030F0702030302020204" pitchFamily="66" charset="0"/>
            </a:endParaRPr>
          </a:p>
          <a:p>
            <a:pPr algn="just">
              <a:buFont typeface="Wingdings" panose="05000000000000000000" pitchFamily="2" charset="2"/>
              <a:buChar char="v"/>
            </a:pPr>
            <a:r>
              <a:rPr lang="fr-FR" sz="2400" dirty="0" smtClean="0">
                <a:latin typeface="Comic Sans MS" panose="030F0702030302020204" pitchFamily="66" charset="0"/>
              </a:rPr>
              <a:t>Comprennent un millier d’</a:t>
            </a:r>
            <a:r>
              <a:rPr lang="fr-FR" sz="2400" dirty="0" err="1" smtClean="0">
                <a:latin typeface="Comic Sans MS" panose="030F0702030302020204" pitchFamily="66" charset="0"/>
              </a:rPr>
              <a:t>espéces</a:t>
            </a:r>
            <a:endParaRPr lang="fr-FR" sz="2400" dirty="0" smtClean="0">
              <a:latin typeface="Comic Sans MS" panose="030F0702030302020204" pitchFamily="66" charset="0"/>
            </a:endParaRPr>
          </a:p>
          <a:p>
            <a:pPr marL="0" indent="0" algn="just">
              <a:buNone/>
            </a:pPr>
            <a:endParaRPr lang="fr-FR" sz="2400" dirty="0" smtClean="0">
              <a:latin typeface="Comic Sans MS" panose="030F0702030302020204" pitchFamily="66" charset="0"/>
            </a:endParaRPr>
          </a:p>
          <a:p>
            <a:pPr algn="just">
              <a:buFont typeface="Wingdings" panose="05000000000000000000" pitchFamily="2" charset="2"/>
              <a:buChar char="v"/>
            </a:pPr>
            <a:r>
              <a:rPr lang="fr-FR" sz="2400" dirty="0" smtClean="0">
                <a:latin typeface="Comic Sans MS" panose="030F0702030302020204" pitchFamily="66" charset="0"/>
              </a:rPr>
              <a:t>Sous forme de masse gélatineuse, souvent de couleurs vives (jaune, rouge ou brun) </a:t>
            </a:r>
          </a:p>
          <a:p>
            <a:pPr marL="0" indent="0" algn="just">
              <a:buNone/>
            </a:pPr>
            <a:endParaRPr lang="fr-FR" dirty="0" smtClean="0">
              <a:latin typeface="Comic Sans MS" panose="030F0702030302020204" pitchFamily="66" charset="0"/>
            </a:endParaRPr>
          </a:p>
          <a:p>
            <a:pPr marL="0" indent="0" algn="just">
              <a:buNone/>
            </a:pPr>
            <a:endParaRPr lang="fr-FR" dirty="0" smtClean="0">
              <a:latin typeface="Comic Sans MS" panose="030F0702030302020204" pitchFamily="66" charset="0"/>
            </a:endParaRPr>
          </a:p>
          <a:p>
            <a:pPr marL="0" indent="0" algn="just">
              <a:buNone/>
            </a:pPr>
            <a:endParaRPr lang="fr-FR" dirty="0" smtClean="0">
              <a:latin typeface="Comic Sans MS" panose="030F0702030302020204" pitchFamily="66" charset="0"/>
            </a:endParaRPr>
          </a:p>
          <a:p>
            <a:pPr algn="just">
              <a:buFont typeface="Wingdings" panose="05000000000000000000" pitchFamily="2" charset="2"/>
              <a:buChar char="v"/>
            </a:pPr>
            <a:endParaRPr lang="fr-FR" dirty="0" smtClean="0"/>
          </a:p>
          <a:p>
            <a:pPr marL="0" indent="0" algn="just">
              <a:buNone/>
            </a:pPr>
            <a:endParaRPr lang="fr-FR" dirty="0" smtClean="0"/>
          </a:p>
          <a:p>
            <a:pPr>
              <a:buFontTx/>
              <a:buNone/>
            </a:pPr>
            <a:endParaRPr lang="fr-FR" dirty="0" smtClean="0"/>
          </a:p>
        </p:txBody>
      </p:sp>
    </p:spTree>
    <p:extLst>
      <p:ext uri="{BB962C8B-B14F-4D97-AF65-F5344CB8AC3E}">
        <p14:creationId xmlns="" xmlns:p14="http://schemas.microsoft.com/office/powerpoint/2010/main" val="51458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7933" y="3138412"/>
            <a:ext cx="10824952" cy="3046988"/>
          </a:xfrm>
          <a:prstGeom prst="rect">
            <a:avLst/>
          </a:prstGeom>
        </p:spPr>
        <p:txBody>
          <a:bodyPr wrap="square">
            <a:spAutoFit/>
          </a:bodyPr>
          <a:lstStyle/>
          <a:p>
            <a:pPr algn="just">
              <a:buFont typeface="Wingdings" panose="05000000000000000000" pitchFamily="2" charset="2"/>
              <a:buChar char="v"/>
            </a:pPr>
            <a:r>
              <a:rPr lang="fr-FR" sz="2400" dirty="0">
                <a:latin typeface="Comic Sans MS" panose="030F0702030302020204" pitchFamily="66" charset="0"/>
              </a:rPr>
              <a:t>La plupart vivent sur le bois mort, les </a:t>
            </a:r>
            <a:r>
              <a:rPr lang="fr-FR" sz="2400" dirty="0" smtClean="0">
                <a:latin typeface="Comic Sans MS" panose="030F0702030302020204" pitchFamily="66" charset="0"/>
              </a:rPr>
              <a:t>feuilles, débris végétaux…</a:t>
            </a:r>
          </a:p>
          <a:p>
            <a:pPr algn="just"/>
            <a:endParaRPr lang="fr-FR" sz="2400" dirty="0">
              <a:latin typeface="Comic Sans MS" panose="030F0702030302020204" pitchFamily="66" charset="0"/>
            </a:endParaRPr>
          </a:p>
          <a:p>
            <a:pPr algn="just">
              <a:buFont typeface="Wingdings" panose="05000000000000000000" pitchFamily="2" charset="2"/>
              <a:buChar char="v"/>
            </a:pPr>
            <a:r>
              <a:rPr lang="fr-FR" sz="2400" dirty="0">
                <a:latin typeface="Comic Sans MS" panose="030F0702030302020204" pitchFamily="66" charset="0"/>
              </a:rPr>
              <a:t>Se déplacent très lentement grâce à des pseudopodes (reptation et </a:t>
            </a:r>
            <a:r>
              <a:rPr lang="fr-FR" sz="2400" dirty="0" smtClean="0">
                <a:latin typeface="Comic Sans MS" panose="030F0702030302020204" pitchFamily="66" charset="0"/>
              </a:rPr>
              <a:t>ingestions)</a:t>
            </a:r>
          </a:p>
          <a:p>
            <a:pPr algn="just"/>
            <a:endParaRPr lang="fr-FR" sz="2400" dirty="0">
              <a:latin typeface="Comic Sans MS" panose="030F0702030302020204" pitchFamily="66" charset="0"/>
            </a:endParaRPr>
          </a:p>
          <a:p>
            <a:pPr algn="just">
              <a:buFont typeface="Wingdings" panose="05000000000000000000" pitchFamily="2" charset="2"/>
              <a:buChar char="v"/>
            </a:pPr>
            <a:r>
              <a:rPr lang="fr-FR" sz="2400" dirty="0">
                <a:latin typeface="Comic Sans MS" panose="030F0702030302020204" pitchFamily="66" charset="0"/>
              </a:rPr>
              <a:t>Mode de nutrition est analogue à celui des amibes </a:t>
            </a:r>
            <a:endParaRPr lang="fr-FR" sz="2400" dirty="0" smtClean="0">
              <a:latin typeface="Comic Sans MS" panose="030F0702030302020204" pitchFamily="66" charset="0"/>
            </a:endParaRPr>
          </a:p>
          <a:p>
            <a:pPr algn="just">
              <a:buFont typeface="Wingdings" panose="05000000000000000000" pitchFamily="2" charset="2"/>
              <a:buChar char="v"/>
            </a:pPr>
            <a:endParaRPr lang="fr-FR" sz="2400" dirty="0">
              <a:latin typeface="Comic Sans MS" panose="030F0702030302020204" pitchFamily="66" charset="0"/>
            </a:endParaRPr>
          </a:p>
          <a:p>
            <a:pPr algn="just">
              <a:buFont typeface="Wingdings" panose="05000000000000000000" pitchFamily="2" charset="2"/>
              <a:buChar char="v"/>
            </a:pPr>
            <a:r>
              <a:rPr lang="fr-FR" sz="2400" dirty="0" smtClean="0">
                <a:latin typeface="Comic Sans MS" panose="030F0702030302020204" pitchFamily="66" charset="0"/>
              </a:rPr>
              <a:t>Le plasmode se nourrit de bactérie et de champignon</a:t>
            </a:r>
            <a:endParaRPr lang="fr-FR" sz="2400" dirty="0">
              <a:latin typeface="Comic Sans MS" panose="030F0702030302020204" pitchFamily="66" charset="0"/>
            </a:endParaRPr>
          </a:p>
        </p:txBody>
      </p:sp>
      <p:sp>
        <p:nvSpPr>
          <p:cNvPr id="5" name="Rectangle 4"/>
          <p:cNvSpPr/>
          <p:nvPr/>
        </p:nvSpPr>
        <p:spPr>
          <a:xfrm>
            <a:off x="639797" y="848669"/>
            <a:ext cx="9917375" cy="1938992"/>
          </a:xfrm>
          <a:prstGeom prst="rect">
            <a:avLst/>
          </a:prstGeom>
        </p:spPr>
        <p:txBody>
          <a:bodyPr wrap="square">
            <a:spAutoFit/>
          </a:bodyPr>
          <a:lstStyle/>
          <a:p>
            <a:pPr algn="just">
              <a:buFont typeface="Wingdings" panose="05000000000000000000" pitchFamily="2" charset="2"/>
              <a:buChar char="v"/>
            </a:pPr>
            <a:r>
              <a:rPr lang="fr-FR" sz="2400" dirty="0">
                <a:latin typeface="Comic Sans MS" panose="030F0702030302020204" pitchFamily="66" charset="0"/>
              </a:rPr>
              <a:t>Absence de mycélium remplacé par un plasmode (une seule cellule non segmenté dans la quelle beigne de nombreux noyaux)</a:t>
            </a:r>
          </a:p>
          <a:p>
            <a:pPr algn="just"/>
            <a:endParaRPr lang="fr-FR" sz="2400" dirty="0">
              <a:latin typeface="Comic Sans MS" panose="030F0702030302020204" pitchFamily="66" charset="0"/>
            </a:endParaRPr>
          </a:p>
          <a:p>
            <a:pPr algn="just">
              <a:buFont typeface="Wingdings" panose="05000000000000000000" pitchFamily="2" charset="2"/>
              <a:buChar char="v"/>
            </a:pPr>
            <a:r>
              <a:rPr lang="fr-FR" sz="2400" dirty="0">
                <a:latin typeface="Comic Sans MS" panose="030F0702030302020204" pitchFamily="66" charset="0"/>
              </a:rPr>
              <a:t>Leurs dimensions peut varier de quelques millimètres à la taille d’une grosse assiette</a:t>
            </a:r>
          </a:p>
        </p:txBody>
      </p:sp>
      <p:sp>
        <p:nvSpPr>
          <p:cNvPr id="6" name="Titre 16"/>
          <p:cNvSpPr>
            <a:spLocks noGrp="1"/>
          </p:cNvSpPr>
          <p:nvPr>
            <p:ph type="title"/>
          </p:nvPr>
        </p:nvSpPr>
        <p:spPr>
          <a:xfrm>
            <a:off x="8384345" y="0"/>
            <a:ext cx="3807655" cy="56270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fr-FR" sz="2800" b="1" dirty="0" smtClean="0"/>
              <a:t>Myxomycètes</a:t>
            </a:r>
            <a:endParaRPr lang="fr-FR" sz="2800" b="1" dirty="0"/>
          </a:p>
        </p:txBody>
      </p:sp>
    </p:spTree>
    <p:extLst>
      <p:ext uri="{BB962C8B-B14F-4D97-AF65-F5344CB8AC3E}">
        <p14:creationId xmlns="" xmlns:p14="http://schemas.microsoft.com/office/powerpoint/2010/main" val="193019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17"/>
          <p:cNvSpPr>
            <a:spLocks noGrp="1"/>
          </p:cNvSpPr>
          <p:nvPr>
            <p:ph sz="half" idx="1"/>
          </p:nvPr>
        </p:nvSpPr>
        <p:spPr>
          <a:xfrm>
            <a:off x="383483" y="287491"/>
            <a:ext cx="11685688" cy="6268054"/>
          </a:xfrm>
        </p:spPr>
        <p:txBody>
          <a:bodyPr>
            <a:noAutofit/>
          </a:bodyPr>
          <a:lstStyle/>
          <a:p>
            <a:pPr algn="just">
              <a:buFontTx/>
              <a:buNone/>
            </a:pPr>
            <a:r>
              <a:rPr lang="fr-FR" sz="2400" dirty="0" smtClean="0">
                <a:latin typeface="Comic Sans MS" panose="030F0702030302020204" pitchFamily="66" charset="0"/>
              </a:rPr>
              <a:t>On distingue des myxomycètes:</a:t>
            </a:r>
          </a:p>
          <a:p>
            <a:pPr algn="just">
              <a:buFontTx/>
              <a:buNone/>
            </a:pPr>
            <a:endParaRPr lang="fr-FR" sz="2400" b="1" dirty="0">
              <a:latin typeface="Comic Sans MS" panose="030F0702030302020204" pitchFamily="66" charset="0"/>
            </a:endParaRPr>
          </a:p>
          <a:p>
            <a:pPr algn="just">
              <a:buFontTx/>
              <a:buNone/>
            </a:pPr>
            <a:r>
              <a:rPr lang="fr-FR" sz="2400" b="1" dirty="0" smtClean="0">
                <a:latin typeface="Comic Sans MS" panose="030F0702030302020204" pitchFamily="66" charset="0"/>
              </a:rPr>
              <a:t>À plasmode : </a:t>
            </a:r>
            <a:r>
              <a:rPr lang="fr-FR" sz="2400" dirty="0" smtClean="0">
                <a:latin typeface="Comic Sans MS" panose="030F0702030302020204" pitchFamily="66" charset="0"/>
              </a:rPr>
              <a:t>caractérisé par:</a:t>
            </a:r>
          </a:p>
          <a:p>
            <a:pPr algn="just">
              <a:buFontTx/>
              <a:buNone/>
            </a:pPr>
            <a:r>
              <a:rPr lang="fr-FR" sz="2400" dirty="0" smtClean="0">
                <a:latin typeface="Comic Sans MS" panose="030F0702030302020204" pitchFamily="66" charset="0"/>
              </a:rPr>
              <a:t>Un thalle </a:t>
            </a:r>
            <a:r>
              <a:rPr lang="fr-FR" sz="2400" dirty="0" err="1" smtClean="0">
                <a:latin typeface="Comic Sans MS" panose="030F0702030302020204" pitchFamily="66" charset="0"/>
              </a:rPr>
              <a:t>amiboide</a:t>
            </a:r>
            <a:r>
              <a:rPr lang="fr-FR" sz="2400" dirty="0" smtClean="0">
                <a:latin typeface="Comic Sans MS" panose="030F0702030302020204" pitchFamily="66" charset="0"/>
              </a:rPr>
              <a:t>, masse gélatineuse de forme irrégulière, parfois épaisse et condensée parfois étirée en de longs et fragiles diverticules étalés sur le sol ou les débris végétaux.</a:t>
            </a:r>
          </a:p>
          <a:p>
            <a:pPr algn="just">
              <a:buFontTx/>
              <a:buNone/>
            </a:pPr>
            <a:endParaRPr lang="fr-FR" sz="2400" dirty="0" smtClean="0">
              <a:latin typeface="Comic Sans MS" panose="030F0702030302020204" pitchFamily="66" charset="0"/>
            </a:endParaRPr>
          </a:p>
          <a:p>
            <a:pPr algn="just">
              <a:buFontTx/>
              <a:buNone/>
            </a:pPr>
            <a:r>
              <a:rPr lang="fr-FR" sz="2400" dirty="0" err="1" smtClean="0">
                <a:latin typeface="Comic Sans MS" panose="030F0702030302020204" pitchFamily="66" charset="0"/>
              </a:rPr>
              <a:t>Plurinuclée</a:t>
            </a:r>
            <a:r>
              <a:rPr lang="fr-FR" sz="2400" dirty="0" smtClean="0">
                <a:latin typeface="Comic Sans MS" panose="030F0702030302020204" pitchFamily="66" charset="0"/>
              </a:rPr>
              <a:t>, sans paroi externe, dépourvu de toute cloison.</a:t>
            </a:r>
          </a:p>
          <a:p>
            <a:pPr algn="just">
              <a:buFontTx/>
              <a:buNone/>
            </a:pPr>
            <a:endParaRPr lang="fr-FR" sz="2400" dirty="0" smtClean="0">
              <a:latin typeface="Comic Sans MS" panose="030F0702030302020204" pitchFamily="66" charset="0"/>
            </a:endParaRPr>
          </a:p>
          <a:p>
            <a:pPr algn="just">
              <a:buFontTx/>
              <a:buNone/>
            </a:pPr>
            <a:r>
              <a:rPr lang="fr-FR" sz="2400" dirty="0" smtClean="0">
                <a:latin typeface="Comic Sans MS" panose="030F0702030302020204" pitchFamily="66" charset="0"/>
              </a:rPr>
              <a:t>Comprend deux régions distinctes:</a:t>
            </a:r>
          </a:p>
          <a:p>
            <a:pPr algn="just">
              <a:buFont typeface="Wingdings" panose="05000000000000000000" pitchFamily="2" charset="2"/>
              <a:buChar char="ü"/>
            </a:pPr>
            <a:r>
              <a:rPr lang="fr-FR" sz="2400" dirty="0" smtClean="0">
                <a:solidFill>
                  <a:srgbClr val="FF0000"/>
                </a:solidFill>
                <a:latin typeface="Comic Sans MS" panose="030F0702030302020204" pitchFamily="66" charset="0"/>
              </a:rPr>
              <a:t>Endoplasme: </a:t>
            </a:r>
            <a:r>
              <a:rPr lang="fr-FR" sz="2400" dirty="0" smtClean="0">
                <a:latin typeface="Comic Sans MS" panose="030F0702030302020204" pitchFamily="66" charset="0"/>
              </a:rPr>
              <a:t>interne, de forme relativement fixe, épais et granuleux, contient de nombreux noyaux grands.</a:t>
            </a:r>
          </a:p>
          <a:p>
            <a:pPr marL="0" indent="0" algn="just">
              <a:buNone/>
            </a:pPr>
            <a:endParaRPr lang="fr-FR" sz="2400" dirty="0" smtClean="0">
              <a:latin typeface="Comic Sans MS" panose="030F0702030302020204" pitchFamily="66" charset="0"/>
            </a:endParaRPr>
          </a:p>
          <a:p>
            <a:pPr algn="just">
              <a:buFont typeface="Wingdings" panose="05000000000000000000" pitchFamily="2" charset="2"/>
              <a:buChar char="ü"/>
            </a:pPr>
            <a:r>
              <a:rPr lang="fr-FR" sz="2400" dirty="0" smtClean="0">
                <a:solidFill>
                  <a:srgbClr val="FF0000"/>
                </a:solidFill>
                <a:latin typeface="Comic Sans MS" panose="030F0702030302020204" pitchFamily="66" charset="0"/>
              </a:rPr>
              <a:t>Ectoplasme: </a:t>
            </a:r>
            <a:r>
              <a:rPr lang="fr-FR" sz="2400" dirty="0" smtClean="0">
                <a:latin typeface="Comic Sans MS" panose="030F0702030302020204" pitchFamily="66" charset="0"/>
              </a:rPr>
              <a:t>externe, est constamment soumis à des déformations qui provoquent le mouvement de la masse </a:t>
            </a:r>
            <a:r>
              <a:rPr lang="fr-FR" sz="2400" dirty="0" err="1" smtClean="0">
                <a:latin typeface="Comic Sans MS" panose="030F0702030302020204" pitchFamily="66" charset="0"/>
              </a:rPr>
              <a:t>plasmodiale</a:t>
            </a:r>
            <a:endParaRPr lang="fr-FR" sz="2400" dirty="0" smtClean="0">
              <a:latin typeface="Comic Sans MS" panose="030F0702030302020204" pitchFamily="66" charset="0"/>
            </a:endParaRPr>
          </a:p>
          <a:p>
            <a:pPr algn="just">
              <a:buFontTx/>
              <a:buNone/>
            </a:pPr>
            <a:endParaRPr lang="fr-FR" sz="2400" b="1" dirty="0"/>
          </a:p>
          <a:p>
            <a:pPr marL="0" indent="0" algn="just">
              <a:buNone/>
            </a:pPr>
            <a:endParaRPr lang="fr-FR" sz="2400" dirty="0" smtClean="0"/>
          </a:p>
          <a:p>
            <a:pPr>
              <a:buFontTx/>
              <a:buNone/>
            </a:pPr>
            <a:endParaRPr lang="fr-FR" sz="2400" dirty="0" smtClean="0"/>
          </a:p>
        </p:txBody>
      </p:sp>
      <p:sp>
        <p:nvSpPr>
          <p:cNvPr id="6" name="Titre 16"/>
          <p:cNvSpPr>
            <a:spLocks noGrp="1"/>
          </p:cNvSpPr>
          <p:nvPr>
            <p:ph type="title"/>
          </p:nvPr>
        </p:nvSpPr>
        <p:spPr>
          <a:xfrm>
            <a:off x="8789831" y="0"/>
            <a:ext cx="3402169" cy="661182"/>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sz="2800" b="1" dirty="0" smtClean="0"/>
              <a:t>Myxomycètes</a:t>
            </a:r>
            <a:endParaRPr lang="fr-FR" sz="2800" b="1" dirty="0"/>
          </a:p>
        </p:txBody>
      </p:sp>
    </p:spTree>
    <p:extLst>
      <p:ext uri="{BB962C8B-B14F-4D97-AF65-F5344CB8AC3E}">
        <p14:creationId xmlns="" xmlns:p14="http://schemas.microsoft.com/office/powerpoint/2010/main" val="31211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583981" y="791613"/>
            <a:ext cx="6705600" cy="4495800"/>
          </a:xfrm>
          <a:prstGeom prst="rect">
            <a:avLst/>
          </a:prstGeom>
        </p:spPr>
      </p:pic>
      <p:sp>
        <p:nvSpPr>
          <p:cNvPr id="2" name="Rectangle 1"/>
          <p:cNvSpPr/>
          <p:nvPr/>
        </p:nvSpPr>
        <p:spPr>
          <a:xfrm>
            <a:off x="2866592" y="5527290"/>
            <a:ext cx="3493264" cy="369332"/>
          </a:xfrm>
          <a:prstGeom prst="rect">
            <a:avLst/>
          </a:prstGeom>
        </p:spPr>
        <p:txBody>
          <a:bodyPr wrap="none">
            <a:spAutoFit/>
          </a:bodyPr>
          <a:lstStyle/>
          <a:p>
            <a:r>
              <a:rPr lang="pt-BR" b="1" i="1" dirty="0">
                <a:solidFill>
                  <a:srgbClr val="222222"/>
                </a:solidFill>
                <a:latin typeface="Arial" panose="020B0604020202020204" pitchFamily="34" charset="0"/>
              </a:rPr>
              <a:t>Fuligo septica</a:t>
            </a:r>
            <a:r>
              <a:rPr lang="pt-BR" dirty="0">
                <a:solidFill>
                  <a:srgbClr val="222222"/>
                </a:solidFill>
                <a:latin typeface="Arial" panose="020B0604020202020204" pitchFamily="34" charset="0"/>
              </a:rPr>
              <a:t> ou </a:t>
            </a:r>
            <a:r>
              <a:rPr lang="pt-BR" b="1" dirty="0">
                <a:solidFill>
                  <a:srgbClr val="222222"/>
                </a:solidFill>
                <a:latin typeface="Arial" panose="020B0604020202020204" pitchFamily="34" charset="0"/>
              </a:rPr>
              <a:t>Fleur de tan</a:t>
            </a:r>
            <a:r>
              <a:rPr lang="pt-BR" dirty="0">
                <a:solidFill>
                  <a:srgbClr val="222222"/>
                </a:solidFill>
                <a:latin typeface="Arial" panose="020B0604020202020204" pitchFamily="34" charset="0"/>
              </a:rPr>
              <a:t> </a:t>
            </a:r>
            <a:endParaRPr lang="fr-FR" dirty="0"/>
          </a:p>
        </p:txBody>
      </p:sp>
      <p:sp>
        <p:nvSpPr>
          <p:cNvPr id="4" name="Titre 16"/>
          <p:cNvSpPr>
            <a:spLocks noGrp="1"/>
          </p:cNvSpPr>
          <p:nvPr>
            <p:ph type="title"/>
          </p:nvPr>
        </p:nvSpPr>
        <p:spPr>
          <a:xfrm>
            <a:off x="8789831" y="0"/>
            <a:ext cx="3402169" cy="661182"/>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sz="2800" b="1" dirty="0" smtClean="0"/>
              <a:t>Myxomycètes</a:t>
            </a:r>
            <a:endParaRPr lang="fr-FR" sz="2800" b="1" dirty="0"/>
          </a:p>
        </p:txBody>
      </p:sp>
    </p:spTree>
    <p:extLst>
      <p:ext uri="{BB962C8B-B14F-4D97-AF65-F5344CB8AC3E}">
        <p14:creationId xmlns="" xmlns:p14="http://schemas.microsoft.com/office/powerpoint/2010/main" val="2039016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3884" y="1321680"/>
            <a:ext cx="11055895" cy="3539430"/>
          </a:xfrm>
          <a:prstGeom prst="rect">
            <a:avLst/>
          </a:prstGeom>
        </p:spPr>
        <p:txBody>
          <a:bodyPr wrap="square">
            <a:spAutoFit/>
          </a:bodyPr>
          <a:lstStyle/>
          <a:p>
            <a:pPr algn="just">
              <a:buFontTx/>
              <a:buNone/>
            </a:pPr>
            <a:r>
              <a:rPr lang="fr-FR" sz="2800" b="1" dirty="0">
                <a:latin typeface="Comic Sans MS" panose="030F0702030302020204" pitchFamily="66" charset="0"/>
              </a:rPr>
              <a:t>À cellules </a:t>
            </a:r>
            <a:r>
              <a:rPr lang="fr-FR" sz="2800" b="1" dirty="0" smtClean="0">
                <a:latin typeface="Comic Sans MS" panose="030F0702030302020204" pitchFamily="66" charset="0"/>
              </a:rPr>
              <a:t>: </a:t>
            </a:r>
          </a:p>
          <a:p>
            <a:pPr algn="just">
              <a:buFontTx/>
              <a:buNone/>
            </a:pPr>
            <a:endParaRPr lang="fr-FR" sz="2800" b="1" dirty="0">
              <a:latin typeface="Comic Sans MS" panose="030F0702030302020204" pitchFamily="66" charset="0"/>
            </a:endParaRPr>
          </a:p>
          <a:p>
            <a:pPr algn="just">
              <a:buFontTx/>
              <a:buNone/>
            </a:pPr>
            <a:r>
              <a:rPr lang="fr-FR" sz="2800" dirty="0" smtClean="0">
                <a:latin typeface="Comic Sans MS" panose="030F0702030302020204" pitchFamily="66" charset="0"/>
              </a:rPr>
              <a:t>Vivent sur les crottins et les débris</a:t>
            </a:r>
          </a:p>
          <a:p>
            <a:pPr algn="just">
              <a:buFontTx/>
              <a:buNone/>
            </a:pPr>
            <a:endParaRPr lang="fr-FR" sz="2800" dirty="0">
              <a:latin typeface="Comic Sans MS" panose="030F0702030302020204" pitchFamily="66" charset="0"/>
            </a:endParaRPr>
          </a:p>
          <a:p>
            <a:pPr algn="just">
              <a:buFontTx/>
              <a:buNone/>
            </a:pPr>
            <a:r>
              <a:rPr lang="fr-FR" sz="2800" dirty="0" smtClean="0">
                <a:latin typeface="Comic Sans MS" panose="030F0702030302020204" pitchFamily="66" charset="0"/>
              </a:rPr>
              <a:t>Il n’y a ni cellules flagellées, ni vrai plasmode</a:t>
            </a:r>
          </a:p>
          <a:p>
            <a:pPr algn="just">
              <a:buFontTx/>
              <a:buNone/>
            </a:pPr>
            <a:endParaRPr lang="fr-FR" sz="2800" dirty="0">
              <a:latin typeface="Comic Sans MS" panose="030F0702030302020204" pitchFamily="66" charset="0"/>
            </a:endParaRPr>
          </a:p>
          <a:p>
            <a:pPr algn="just">
              <a:buFontTx/>
              <a:buNone/>
            </a:pPr>
            <a:r>
              <a:rPr lang="fr-FR" sz="2800" dirty="0" smtClean="0">
                <a:latin typeface="Comic Sans MS" panose="030F0702030302020204" pitchFamily="66" charset="0"/>
              </a:rPr>
              <a:t>Les </a:t>
            </a:r>
            <a:r>
              <a:rPr lang="fr-FR" sz="2800" dirty="0" err="1" smtClean="0">
                <a:latin typeface="Comic Sans MS" panose="030F0702030302020204" pitchFamily="66" charset="0"/>
              </a:rPr>
              <a:t>myxamibes</a:t>
            </a:r>
            <a:r>
              <a:rPr lang="fr-FR" sz="2800" dirty="0" smtClean="0">
                <a:latin typeface="Comic Sans MS" panose="030F0702030302020204" pitchFamily="66" charset="0"/>
              </a:rPr>
              <a:t> provenant de la germination de Zoospore se réunissent en un « troupeau » ou pseudo plasmode sans fusionner </a:t>
            </a:r>
            <a:endParaRPr lang="fr-FR" sz="2800" dirty="0">
              <a:latin typeface="Comic Sans MS" panose="030F0702030302020204" pitchFamily="66" charset="0"/>
            </a:endParaRPr>
          </a:p>
        </p:txBody>
      </p:sp>
      <p:sp>
        <p:nvSpPr>
          <p:cNvPr id="3" name="Titre 16"/>
          <p:cNvSpPr>
            <a:spLocks noGrp="1"/>
          </p:cNvSpPr>
          <p:nvPr>
            <p:ph type="title"/>
          </p:nvPr>
        </p:nvSpPr>
        <p:spPr>
          <a:xfrm>
            <a:off x="8789831" y="0"/>
            <a:ext cx="3402169" cy="661182"/>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sz="2800" b="1" dirty="0" smtClean="0"/>
              <a:t>Myxomycètes</a:t>
            </a:r>
            <a:endParaRPr lang="fr-FR" sz="2800" b="1" dirty="0"/>
          </a:p>
        </p:txBody>
      </p:sp>
    </p:spTree>
    <p:extLst>
      <p:ext uri="{BB962C8B-B14F-4D97-AF65-F5344CB8AC3E}">
        <p14:creationId xmlns="" xmlns:p14="http://schemas.microsoft.com/office/powerpoint/2010/main" val="77852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272209" y="-123955"/>
            <a:ext cx="9220735" cy="6981956"/>
          </a:xfrm>
          <a:prstGeom prst="rect">
            <a:avLst/>
          </a:prstGeom>
        </p:spPr>
      </p:pic>
    </p:spTree>
    <p:extLst>
      <p:ext uri="{BB962C8B-B14F-4D97-AF65-F5344CB8AC3E}">
        <p14:creationId xmlns="" xmlns:p14="http://schemas.microsoft.com/office/powerpoint/2010/main" val="4249192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9367" y="633047"/>
            <a:ext cx="11068333" cy="5262979"/>
          </a:xfrm>
          <a:prstGeom prst="rect">
            <a:avLst/>
          </a:prstGeom>
        </p:spPr>
        <p:txBody>
          <a:bodyPr wrap="square">
            <a:spAutoFit/>
          </a:bodyPr>
          <a:lstStyle/>
          <a:p>
            <a:pPr algn="just"/>
            <a:r>
              <a:rPr lang="fr-CA" sz="2800" dirty="0">
                <a:solidFill>
                  <a:srgbClr val="222222"/>
                </a:solidFill>
                <a:latin typeface="Comic Sans MS" panose="030F0702030302020204" pitchFamily="66" charset="0"/>
              </a:rPr>
              <a:t>Les myxomycètes ne sont pas des </a:t>
            </a:r>
            <a:r>
              <a:rPr lang="fr-CA" sz="2800" i="1" dirty="0" err="1">
                <a:solidFill>
                  <a:srgbClr val="0B0080"/>
                </a:solidFill>
                <a:latin typeface="Comic Sans MS" panose="030F0702030302020204" pitchFamily="66" charset="0"/>
                <a:hlinkClick r:id="rId2" tooltip="Fungi"/>
              </a:rPr>
              <a:t>Fungi</a:t>
            </a:r>
            <a:r>
              <a:rPr lang="fr-CA" sz="2800" dirty="0">
                <a:solidFill>
                  <a:srgbClr val="222222"/>
                </a:solidFill>
                <a:latin typeface="Comic Sans MS" panose="030F0702030302020204" pitchFamily="66" charset="0"/>
              </a:rPr>
              <a:t> car </a:t>
            </a:r>
            <a:r>
              <a:rPr lang="fr-CA" sz="2800" dirty="0" smtClean="0">
                <a:solidFill>
                  <a:srgbClr val="222222"/>
                </a:solidFill>
                <a:latin typeface="Comic Sans MS" panose="030F0702030302020204" pitchFamily="66" charset="0"/>
              </a:rPr>
              <a:t>:</a:t>
            </a:r>
          </a:p>
          <a:p>
            <a:pPr algn="just"/>
            <a:endParaRPr lang="fr-CA" sz="2800" dirty="0">
              <a:solidFill>
                <a:srgbClr val="222222"/>
              </a:solidFill>
              <a:latin typeface="Comic Sans MS" panose="030F0702030302020204" pitchFamily="66" charset="0"/>
            </a:endParaRPr>
          </a:p>
          <a:p>
            <a:pPr algn="just">
              <a:buFont typeface="Arial" panose="020B0604020202020204" pitchFamily="34" charset="0"/>
              <a:buChar char="•"/>
            </a:pPr>
            <a:r>
              <a:rPr lang="fr-CA" sz="2800" dirty="0">
                <a:solidFill>
                  <a:srgbClr val="222222"/>
                </a:solidFill>
                <a:latin typeface="Comic Sans MS" panose="030F0702030302020204" pitchFamily="66" charset="0"/>
              </a:rPr>
              <a:t>Ils ne possèdent pas </a:t>
            </a:r>
            <a:r>
              <a:rPr lang="fr-CA" sz="2800" dirty="0" smtClean="0">
                <a:solidFill>
                  <a:srgbClr val="222222"/>
                </a:solidFill>
                <a:latin typeface="Comic Sans MS" panose="030F0702030302020204" pitchFamily="66" charset="0"/>
              </a:rPr>
              <a:t>de mycélium. </a:t>
            </a:r>
            <a:r>
              <a:rPr lang="fr-CA" sz="2800" dirty="0">
                <a:solidFill>
                  <a:srgbClr val="222222"/>
                </a:solidFill>
                <a:latin typeface="Comic Sans MS" panose="030F0702030302020204" pitchFamily="66" charset="0"/>
              </a:rPr>
              <a:t>Ils possèdent </a:t>
            </a:r>
            <a:r>
              <a:rPr lang="fr-CA" sz="2800" dirty="0" smtClean="0">
                <a:solidFill>
                  <a:srgbClr val="222222"/>
                </a:solidFill>
                <a:latin typeface="Comic Sans MS" panose="030F0702030302020204" pitchFamily="66" charset="0"/>
              </a:rPr>
              <a:t>un </a:t>
            </a:r>
            <a:r>
              <a:rPr lang="fr-CA" sz="2800" dirty="0" smtClean="0">
                <a:solidFill>
                  <a:srgbClr val="FF0000"/>
                </a:solidFill>
                <a:latin typeface="Comic Sans MS" panose="030F0702030302020204" pitchFamily="66" charset="0"/>
              </a:rPr>
              <a:t>Plasmode</a:t>
            </a:r>
            <a:r>
              <a:rPr lang="fr-CA" sz="2800" dirty="0">
                <a:solidFill>
                  <a:srgbClr val="222222"/>
                </a:solidFill>
                <a:latin typeface="Comic Sans MS" panose="030F0702030302020204" pitchFamily="66" charset="0"/>
              </a:rPr>
              <a:t>.</a:t>
            </a:r>
            <a:endParaRPr lang="fr-CA" sz="2800" dirty="0" smtClean="0">
              <a:solidFill>
                <a:srgbClr val="222222"/>
              </a:solidFill>
              <a:latin typeface="Comic Sans MS" panose="030F0702030302020204" pitchFamily="66" charset="0"/>
            </a:endParaRPr>
          </a:p>
          <a:p>
            <a:pPr algn="just"/>
            <a:endParaRPr lang="fr-CA" sz="2800" dirty="0">
              <a:solidFill>
                <a:srgbClr val="222222"/>
              </a:solidFill>
              <a:latin typeface="Comic Sans MS" panose="030F0702030302020204" pitchFamily="66" charset="0"/>
            </a:endParaRPr>
          </a:p>
          <a:p>
            <a:pPr algn="just">
              <a:buFont typeface="Arial" panose="020B0604020202020204" pitchFamily="34" charset="0"/>
              <a:buChar char="•"/>
            </a:pPr>
            <a:r>
              <a:rPr lang="fr-CA" sz="2800" dirty="0">
                <a:solidFill>
                  <a:srgbClr val="222222"/>
                </a:solidFill>
                <a:latin typeface="Comic Sans MS" panose="030F0702030302020204" pitchFamily="66" charset="0"/>
              </a:rPr>
              <a:t>Ils a</a:t>
            </a:r>
            <a:r>
              <a:rPr lang="fr-CA" sz="2800" dirty="0" smtClean="0">
                <a:solidFill>
                  <a:srgbClr val="222222"/>
                </a:solidFill>
                <a:latin typeface="Comic Sans MS" panose="030F0702030302020204" pitchFamily="66" charset="0"/>
              </a:rPr>
              <a:t>ssurent </a:t>
            </a:r>
            <a:r>
              <a:rPr lang="fr-CA" sz="2800" dirty="0">
                <a:solidFill>
                  <a:srgbClr val="222222"/>
                </a:solidFill>
                <a:latin typeface="Comic Sans MS" panose="030F0702030302020204" pitchFamily="66" charset="0"/>
              </a:rPr>
              <a:t>leur nutrition </a:t>
            </a:r>
            <a:r>
              <a:rPr lang="fr-CA" sz="2800" dirty="0" smtClean="0">
                <a:solidFill>
                  <a:srgbClr val="222222"/>
                </a:solidFill>
                <a:latin typeface="Comic Sans MS" panose="030F0702030302020204" pitchFamily="66" charset="0"/>
              </a:rPr>
              <a:t>par Phagocytose</a:t>
            </a:r>
            <a:r>
              <a:rPr lang="fr-CA" sz="2800" dirty="0">
                <a:solidFill>
                  <a:srgbClr val="222222"/>
                </a:solidFill>
                <a:latin typeface="Comic Sans MS" panose="030F0702030302020204" pitchFamily="66" charset="0"/>
              </a:rPr>
              <a:t> </a:t>
            </a:r>
            <a:r>
              <a:rPr lang="fr-CA" sz="2800" dirty="0" smtClean="0">
                <a:solidFill>
                  <a:srgbClr val="222222"/>
                </a:solidFill>
                <a:latin typeface="Comic Sans MS" panose="030F0702030302020204" pitchFamily="66" charset="0"/>
              </a:rPr>
              <a:t>(qui </a:t>
            </a:r>
            <a:r>
              <a:rPr lang="fr-CA" sz="2800" dirty="0">
                <a:solidFill>
                  <a:srgbClr val="222222"/>
                </a:solidFill>
                <a:latin typeface="Comic Sans MS" panose="030F0702030302020204" pitchFamily="66" charset="0"/>
              </a:rPr>
              <a:t>est un mode de nutrition par ingestion, ce qui les exclut également </a:t>
            </a:r>
            <a:r>
              <a:rPr lang="fr-CA" sz="2800" dirty="0" smtClean="0">
                <a:solidFill>
                  <a:srgbClr val="222222"/>
                </a:solidFill>
                <a:latin typeface="Comic Sans MS" panose="030F0702030302020204" pitchFamily="66" charset="0"/>
              </a:rPr>
              <a:t>des </a:t>
            </a:r>
            <a:r>
              <a:rPr lang="fr-CA" sz="2800" dirty="0" err="1" smtClean="0">
                <a:solidFill>
                  <a:srgbClr val="222222"/>
                </a:solidFill>
                <a:latin typeface="Comic Sans MS" panose="030F0702030302020204" pitchFamily="66" charset="0"/>
              </a:rPr>
              <a:t>Fungi</a:t>
            </a:r>
            <a:r>
              <a:rPr lang="fr-CA" sz="2800" dirty="0">
                <a:solidFill>
                  <a:srgbClr val="222222"/>
                </a:solidFill>
                <a:latin typeface="Comic Sans MS" panose="030F0702030302020204" pitchFamily="66" charset="0"/>
              </a:rPr>
              <a:t> </a:t>
            </a:r>
            <a:r>
              <a:rPr lang="fr-CA" sz="2800" dirty="0" smtClean="0">
                <a:solidFill>
                  <a:srgbClr val="222222"/>
                </a:solidFill>
                <a:latin typeface="Comic Sans MS" panose="030F0702030302020204" pitchFamily="66" charset="0"/>
              </a:rPr>
              <a:t>qui </a:t>
            </a:r>
            <a:r>
              <a:rPr lang="fr-CA" sz="2800" dirty="0">
                <a:solidFill>
                  <a:srgbClr val="222222"/>
                </a:solidFill>
                <a:latin typeface="Comic Sans MS" panose="030F0702030302020204" pitchFamily="66" charset="0"/>
              </a:rPr>
              <a:t>ont pour mode de nutrition exclusif </a:t>
            </a:r>
            <a:r>
              <a:rPr lang="fr-CA" sz="2800" dirty="0" smtClean="0">
                <a:solidFill>
                  <a:srgbClr val="222222"/>
                </a:solidFill>
                <a:latin typeface="Comic Sans MS" panose="030F0702030302020204" pitchFamily="66" charset="0"/>
              </a:rPr>
              <a:t>l'absorption).</a:t>
            </a:r>
          </a:p>
          <a:p>
            <a:pPr algn="just"/>
            <a:endParaRPr lang="fr-CA" sz="2800" dirty="0">
              <a:solidFill>
                <a:srgbClr val="222222"/>
              </a:solidFill>
              <a:latin typeface="Comic Sans MS" panose="030F0702030302020204" pitchFamily="66" charset="0"/>
            </a:endParaRPr>
          </a:p>
          <a:p>
            <a:pPr algn="just">
              <a:buFont typeface="Arial" panose="020B0604020202020204" pitchFamily="34" charset="0"/>
              <a:buChar char="•"/>
            </a:pPr>
            <a:r>
              <a:rPr lang="fr-CA" sz="2800" dirty="0">
                <a:solidFill>
                  <a:srgbClr val="222222"/>
                </a:solidFill>
                <a:latin typeface="Comic Sans MS" panose="030F0702030302020204" pitchFamily="66" charset="0"/>
              </a:rPr>
              <a:t>Ils ne possèdent pas les caractères propres au règne fongique et ne sont donc plus des champignons au sens strict ; ils ne peuvent pas non plus s'intégrer dans </a:t>
            </a:r>
            <a:r>
              <a:rPr lang="fr-CA" sz="2800" dirty="0" smtClean="0">
                <a:solidFill>
                  <a:srgbClr val="222222"/>
                </a:solidFill>
                <a:latin typeface="Comic Sans MS" panose="030F0702030302020204" pitchFamily="66" charset="0"/>
              </a:rPr>
              <a:t>les </a:t>
            </a:r>
            <a:r>
              <a:rPr lang="fr-CA" sz="2800" dirty="0">
                <a:solidFill>
                  <a:srgbClr val="222222"/>
                </a:solidFill>
                <a:latin typeface="Comic Sans MS" panose="030F0702030302020204" pitchFamily="66" charset="0"/>
              </a:rPr>
              <a:t>autres </a:t>
            </a:r>
            <a:r>
              <a:rPr lang="fr-CA" sz="2800" dirty="0" smtClean="0">
                <a:solidFill>
                  <a:srgbClr val="222222"/>
                </a:solidFill>
                <a:latin typeface="Comic Sans MS" panose="030F0702030302020204" pitchFamily="66" charset="0"/>
              </a:rPr>
              <a:t>règnes. Néanmoins certains </a:t>
            </a:r>
            <a:r>
              <a:rPr lang="fr-CA" sz="2800" dirty="0">
                <a:solidFill>
                  <a:srgbClr val="222222"/>
                </a:solidFill>
                <a:latin typeface="Comic Sans MS" panose="030F0702030302020204" pitchFamily="66" charset="0"/>
              </a:rPr>
              <a:t>les classent dans le règne des Protistes (</a:t>
            </a:r>
            <a:r>
              <a:rPr lang="fr-CA" sz="2800" dirty="0" err="1">
                <a:solidFill>
                  <a:srgbClr val="222222"/>
                </a:solidFill>
                <a:latin typeface="Comic Sans MS" panose="030F0702030302020204" pitchFamily="66" charset="0"/>
              </a:rPr>
              <a:t>Protoctista</a:t>
            </a:r>
            <a:r>
              <a:rPr lang="fr-CA" sz="2800" dirty="0">
                <a:solidFill>
                  <a:srgbClr val="222222"/>
                </a:solidFill>
                <a:latin typeface="Comic Sans MS" panose="030F0702030302020204" pitchFamily="66" charset="0"/>
              </a:rPr>
              <a:t>).</a:t>
            </a:r>
            <a:endParaRPr lang="fr-CA" sz="2800" b="0" i="0" dirty="0">
              <a:solidFill>
                <a:srgbClr val="222222"/>
              </a:solidFill>
              <a:effectLst/>
              <a:latin typeface="Comic Sans MS" panose="030F0702030302020204" pitchFamily="66" charset="0"/>
            </a:endParaRPr>
          </a:p>
        </p:txBody>
      </p:sp>
      <p:sp>
        <p:nvSpPr>
          <p:cNvPr id="3" name="Titre 16"/>
          <p:cNvSpPr>
            <a:spLocks noGrp="1"/>
          </p:cNvSpPr>
          <p:nvPr>
            <p:ph type="title"/>
          </p:nvPr>
        </p:nvSpPr>
        <p:spPr>
          <a:xfrm>
            <a:off x="8789831" y="0"/>
            <a:ext cx="3402169" cy="548640"/>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sz="2800" b="1" dirty="0" smtClean="0"/>
              <a:t>Myxomycètes</a:t>
            </a:r>
            <a:endParaRPr lang="fr-FR" sz="2800" b="1" dirty="0"/>
          </a:p>
        </p:txBody>
      </p:sp>
    </p:spTree>
    <p:extLst>
      <p:ext uri="{BB962C8B-B14F-4D97-AF65-F5344CB8AC3E}">
        <p14:creationId xmlns="" xmlns:p14="http://schemas.microsoft.com/office/powerpoint/2010/main" val="159618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329416" y="264192"/>
            <a:ext cx="5073055" cy="646331"/>
          </a:xfrm>
          <a:prstGeom prst="rect">
            <a:avLst/>
          </a:prstGeom>
          <a:noFill/>
        </p:spPr>
        <p:txBody>
          <a:bodyPr wrap="none" rtlCol="0">
            <a:spAutoFit/>
          </a:bodyPr>
          <a:lstStyle/>
          <a:p>
            <a:r>
              <a:rPr lang="fr-FR" sz="3600" dirty="0" smtClean="0"/>
              <a:t>Intérêts des Myxomycètes</a:t>
            </a:r>
            <a:endParaRPr lang="fr-FR" sz="3600" dirty="0"/>
          </a:p>
        </p:txBody>
      </p:sp>
      <p:sp>
        <p:nvSpPr>
          <p:cNvPr id="3" name="ZoneTexte 2"/>
          <p:cNvSpPr txBox="1"/>
          <p:nvPr/>
        </p:nvSpPr>
        <p:spPr>
          <a:xfrm>
            <a:off x="791570" y="1192241"/>
            <a:ext cx="7041351" cy="1261884"/>
          </a:xfrm>
          <a:prstGeom prst="rect">
            <a:avLst/>
          </a:prstGeom>
          <a:noFill/>
        </p:spPr>
        <p:txBody>
          <a:bodyPr wrap="none" rtlCol="0">
            <a:spAutoFit/>
          </a:bodyPr>
          <a:lstStyle/>
          <a:p>
            <a:r>
              <a:rPr lang="fr-FR" sz="2800" dirty="0" smtClean="0">
                <a:solidFill>
                  <a:srgbClr val="FF0000"/>
                </a:solidFill>
              </a:rPr>
              <a:t>Agents </a:t>
            </a:r>
            <a:r>
              <a:rPr lang="fr-FR" sz="2800" dirty="0" err="1">
                <a:solidFill>
                  <a:srgbClr val="FF0000"/>
                </a:solidFill>
              </a:rPr>
              <a:t>P</a:t>
            </a:r>
            <a:r>
              <a:rPr lang="fr-FR" sz="2800" dirty="0" err="1" smtClean="0">
                <a:solidFill>
                  <a:srgbClr val="FF0000"/>
                </a:solidFill>
              </a:rPr>
              <a:t>hytopathogénes</a:t>
            </a:r>
            <a:endParaRPr lang="fr-FR" sz="2800" dirty="0" smtClean="0">
              <a:solidFill>
                <a:srgbClr val="FF0000"/>
              </a:solidFill>
            </a:endParaRPr>
          </a:p>
          <a:p>
            <a:endParaRPr lang="fr-FR" sz="2400" dirty="0"/>
          </a:p>
          <a:p>
            <a:r>
              <a:rPr lang="fr-FR" sz="2400" i="1" dirty="0" err="1" smtClean="0"/>
              <a:t>Plasmodiophora</a:t>
            </a:r>
            <a:r>
              <a:rPr lang="fr-FR" sz="2400" i="1" dirty="0" smtClean="0"/>
              <a:t> </a:t>
            </a:r>
            <a:r>
              <a:rPr lang="fr-FR" sz="2400" i="1" dirty="0" err="1" smtClean="0"/>
              <a:t>brassicae</a:t>
            </a:r>
            <a:r>
              <a:rPr lang="fr-FR" sz="2400" dirty="0" smtClean="0"/>
              <a:t>:  Agent de la hernie du chou</a:t>
            </a:r>
            <a:endParaRPr lang="fr-FR" sz="2400" dirty="0"/>
          </a:p>
        </p:txBody>
      </p:sp>
      <p:pic>
        <p:nvPicPr>
          <p:cNvPr id="4" name="Image 3"/>
          <p:cNvPicPr>
            <a:picLocks noChangeAspect="1"/>
          </p:cNvPicPr>
          <p:nvPr/>
        </p:nvPicPr>
        <p:blipFill>
          <a:blip r:embed="rId2"/>
          <a:stretch>
            <a:fillRect/>
          </a:stretch>
        </p:blipFill>
        <p:spPr>
          <a:xfrm>
            <a:off x="2879677" y="2602238"/>
            <a:ext cx="6870368" cy="4150315"/>
          </a:xfrm>
          <a:prstGeom prst="rect">
            <a:avLst/>
          </a:prstGeom>
        </p:spPr>
      </p:pic>
      <p:sp>
        <p:nvSpPr>
          <p:cNvPr id="5" name="Titre 16"/>
          <p:cNvSpPr>
            <a:spLocks noGrp="1"/>
          </p:cNvSpPr>
          <p:nvPr>
            <p:ph type="title"/>
          </p:nvPr>
        </p:nvSpPr>
        <p:spPr>
          <a:xfrm>
            <a:off x="8789831" y="0"/>
            <a:ext cx="3402169" cy="661182"/>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sz="2800" b="1" dirty="0" smtClean="0"/>
              <a:t>Myxomycètes</a:t>
            </a:r>
            <a:endParaRPr lang="fr-FR" sz="2800" b="1" dirty="0"/>
          </a:p>
        </p:txBody>
      </p:sp>
    </p:spTree>
    <p:extLst>
      <p:ext uri="{BB962C8B-B14F-4D97-AF65-F5344CB8AC3E}">
        <p14:creationId xmlns="" xmlns:p14="http://schemas.microsoft.com/office/powerpoint/2010/main" val="1000037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778740" y="245659"/>
            <a:ext cx="10185957" cy="6013901"/>
          </a:xfrm>
          <a:prstGeom prst="rect">
            <a:avLst/>
          </a:prstGeom>
        </p:spPr>
      </p:pic>
    </p:spTree>
    <p:extLst>
      <p:ext uri="{BB962C8B-B14F-4D97-AF65-F5344CB8AC3E}">
        <p14:creationId xmlns="" xmlns:p14="http://schemas.microsoft.com/office/powerpoint/2010/main" val="1672792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329216" y="2006220"/>
            <a:ext cx="7456227" cy="1815153"/>
          </a:xfrm>
          <a:prstGeom prst="rect">
            <a:avLst/>
          </a:prstGeom>
          <a:solidFill>
            <a:srgbClr val="CCFF3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CA" sz="4800" b="1" dirty="0" smtClean="0">
                <a:solidFill>
                  <a:srgbClr val="663300"/>
                </a:solidFill>
                <a:effectLst>
                  <a:outerShdw blurRad="38100" dist="38100" dir="2700000" algn="tl">
                    <a:srgbClr val="000000"/>
                  </a:outerShdw>
                </a:effectLst>
                <a:latin typeface="Comic Sans MS" panose="030F0702030302020204" pitchFamily="66" charset="0"/>
              </a:rPr>
              <a:t/>
            </a:r>
            <a:br>
              <a:rPr lang="en-CA" sz="4800" b="1" dirty="0" smtClean="0">
                <a:solidFill>
                  <a:srgbClr val="663300"/>
                </a:solidFill>
                <a:effectLst>
                  <a:outerShdw blurRad="38100" dist="38100" dir="2700000" algn="tl">
                    <a:srgbClr val="000000"/>
                  </a:outerShdw>
                </a:effectLst>
                <a:latin typeface="Comic Sans MS" panose="030F0702030302020204" pitchFamily="66" charset="0"/>
              </a:rPr>
            </a:br>
            <a:r>
              <a:rPr lang="en-CA" sz="4800" b="1" dirty="0" err="1">
                <a:solidFill>
                  <a:srgbClr val="663300"/>
                </a:solidFill>
                <a:effectLst>
                  <a:outerShdw blurRad="38100" dist="38100" dir="2700000" algn="tl">
                    <a:srgbClr val="000000"/>
                  </a:outerShdw>
                </a:effectLst>
                <a:latin typeface="Comic Sans MS" panose="030F0702030302020204" pitchFamily="66" charset="0"/>
                <a:cs typeface="Arial" pitchFamily="34" charset="0"/>
              </a:rPr>
              <a:t>O</a:t>
            </a:r>
            <a:r>
              <a:rPr lang="en-CA" sz="4800" b="1" dirty="0" err="1" smtClean="0">
                <a:solidFill>
                  <a:srgbClr val="663300"/>
                </a:solidFill>
                <a:effectLst>
                  <a:outerShdw blurRad="38100" dist="38100" dir="2700000" algn="tl">
                    <a:srgbClr val="000000"/>
                  </a:outerShdw>
                </a:effectLst>
                <a:latin typeface="Comic Sans MS" panose="030F0702030302020204" pitchFamily="66" charset="0"/>
                <a:cs typeface="Arial" pitchFamily="34" charset="0"/>
              </a:rPr>
              <a:t>omycètes</a:t>
            </a:r>
            <a:r>
              <a:rPr lang="en-CA" sz="4800" b="1" dirty="0" smtClean="0">
                <a:solidFill>
                  <a:srgbClr val="663300"/>
                </a:solidFill>
                <a:effectLst>
                  <a:outerShdw blurRad="38100" dist="38100" dir="2700000" algn="tl">
                    <a:srgbClr val="000000"/>
                  </a:outerShdw>
                </a:effectLst>
                <a:latin typeface="Comic Sans MS" panose="030F0702030302020204" pitchFamily="66" charset="0"/>
                <a:cs typeface="Arial" pitchFamily="34" charset="0"/>
              </a:rPr>
              <a:t> </a:t>
            </a:r>
            <a:r>
              <a:rPr lang="en-CA" sz="4800" b="1" dirty="0" smtClean="0">
                <a:solidFill>
                  <a:srgbClr val="663300"/>
                </a:solidFill>
                <a:effectLst>
                  <a:outerShdw blurRad="38100" dist="38100" dir="2700000" algn="tl">
                    <a:srgbClr val="000000"/>
                  </a:outerShdw>
                </a:effectLst>
                <a:latin typeface="Comic Sans MS" panose="030F0702030302020204" pitchFamily="66" charset="0"/>
                <a:cs typeface="Times New Roman" pitchFamily="18" charset="0"/>
              </a:rPr>
              <a:t/>
            </a:r>
            <a:br>
              <a:rPr lang="en-CA" sz="4800" b="1" dirty="0" smtClean="0">
                <a:solidFill>
                  <a:srgbClr val="663300"/>
                </a:solidFill>
                <a:effectLst>
                  <a:outerShdw blurRad="38100" dist="38100" dir="2700000" algn="tl">
                    <a:srgbClr val="000000"/>
                  </a:outerShdw>
                </a:effectLst>
                <a:latin typeface="Comic Sans MS" panose="030F0702030302020204" pitchFamily="66" charset="0"/>
                <a:cs typeface="Times New Roman" pitchFamily="18" charset="0"/>
              </a:rPr>
            </a:br>
            <a:endParaRPr lang="en-US" sz="4800" b="1" dirty="0">
              <a:solidFill>
                <a:srgbClr val="663300"/>
              </a:solidFill>
              <a:effectLst>
                <a:outerShdw blurRad="38100" dist="38100" dir="2700000" algn="tl">
                  <a:srgbClr val="000000"/>
                </a:outerShdw>
              </a:effectLst>
              <a:latin typeface="Comic Sans MS" panose="030F0702030302020204" pitchFamily="66" charset="0"/>
              <a:cs typeface="Times New Roman" pitchFamily="18" charset="0"/>
            </a:endParaRPr>
          </a:p>
        </p:txBody>
      </p:sp>
    </p:spTree>
    <p:extLst>
      <p:ext uri="{BB962C8B-B14F-4D97-AF65-F5344CB8AC3E}">
        <p14:creationId xmlns="" xmlns:p14="http://schemas.microsoft.com/office/powerpoint/2010/main" val="1729386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72608" y="2306342"/>
            <a:ext cx="7152920" cy="1107996"/>
          </a:xfrm>
          <a:prstGeom prst="rect">
            <a:avLst/>
          </a:prstGeom>
          <a:noFill/>
        </p:spPr>
        <p:txBody>
          <a:bodyPr wrap="none" rtlCol="0">
            <a:spAutoFit/>
          </a:bodyPr>
          <a:lstStyle/>
          <a:p>
            <a:r>
              <a:rPr lang="fr-FR" sz="6600" b="1" dirty="0" smtClean="0">
                <a:effectLst>
                  <a:outerShdw blurRad="38100" dist="38100" dir="2700000" algn="tl">
                    <a:srgbClr val="000000">
                      <a:alpha val="43137"/>
                    </a:srgbClr>
                  </a:outerShdw>
                </a:effectLst>
                <a:latin typeface="Arial" pitchFamily="34" charset="0"/>
                <a:cs typeface="Arial" pitchFamily="34" charset="0"/>
              </a:rPr>
              <a:t>Partie Mycologie </a:t>
            </a:r>
            <a:endParaRPr lang="fr-FR" sz="66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6"/>
          <p:cNvSpPr>
            <a:spLocks noGrp="1"/>
          </p:cNvSpPr>
          <p:nvPr>
            <p:ph type="title"/>
          </p:nvPr>
        </p:nvSpPr>
        <p:spPr>
          <a:xfrm>
            <a:off x="8789831" y="0"/>
            <a:ext cx="3402169" cy="618978"/>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sz="2800" b="1" dirty="0"/>
              <a:t>O</a:t>
            </a:r>
            <a:r>
              <a:rPr lang="fr-FR" sz="2800" b="1" dirty="0" smtClean="0"/>
              <a:t>omycètes</a:t>
            </a:r>
            <a:endParaRPr lang="fr-FR" sz="2800" b="1" dirty="0"/>
          </a:p>
        </p:txBody>
      </p:sp>
      <p:sp>
        <p:nvSpPr>
          <p:cNvPr id="6" name="Espace réservé du contenu 17"/>
          <p:cNvSpPr>
            <a:spLocks noGrp="1"/>
          </p:cNvSpPr>
          <p:nvPr>
            <p:ph sz="half" idx="1"/>
          </p:nvPr>
        </p:nvSpPr>
        <p:spPr>
          <a:xfrm>
            <a:off x="348017" y="221070"/>
            <a:ext cx="11069393" cy="6376678"/>
          </a:xfrm>
        </p:spPr>
        <p:txBody>
          <a:bodyPr>
            <a:noAutofit/>
          </a:bodyPr>
          <a:lstStyle/>
          <a:p>
            <a:pPr algn="just">
              <a:buFontTx/>
              <a:buNone/>
            </a:pPr>
            <a:r>
              <a:rPr lang="fr-FR" b="1" dirty="0" smtClean="0"/>
              <a:t>Champignons dits :</a:t>
            </a:r>
          </a:p>
          <a:p>
            <a:pPr algn="just">
              <a:buFontTx/>
              <a:buNone/>
            </a:pPr>
            <a:endParaRPr lang="fr-FR" dirty="0" smtClean="0"/>
          </a:p>
          <a:p>
            <a:pPr algn="just">
              <a:buFont typeface="Wingdings" panose="05000000000000000000" pitchFamily="2" charset="2"/>
              <a:buChar char="v"/>
            </a:pPr>
            <a:r>
              <a:rPr lang="fr-FR" dirty="0" smtClean="0"/>
              <a:t>Terme </a:t>
            </a:r>
            <a:r>
              <a:rPr lang="fr-FR" dirty="0" err="1" smtClean="0"/>
              <a:t>oomycéte</a:t>
            </a:r>
            <a:r>
              <a:rPr lang="fr-FR" dirty="0" smtClean="0"/>
              <a:t> : en grec œuf pondre </a:t>
            </a:r>
          </a:p>
          <a:p>
            <a:pPr marL="0" indent="0" algn="just">
              <a:buNone/>
            </a:pPr>
            <a:endParaRPr lang="fr-FR" dirty="0" smtClean="0"/>
          </a:p>
          <a:p>
            <a:pPr algn="just">
              <a:buFont typeface="Wingdings" panose="05000000000000000000" pitchFamily="2" charset="2"/>
              <a:buChar char="v"/>
            </a:pPr>
            <a:r>
              <a:rPr lang="fr-FR" dirty="0" smtClean="0"/>
              <a:t>Organisme aquatique  </a:t>
            </a:r>
          </a:p>
          <a:p>
            <a:pPr marL="0" indent="0" algn="just">
              <a:buNone/>
            </a:pPr>
            <a:endParaRPr lang="fr-FR" dirty="0" smtClean="0"/>
          </a:p>
          <a:p>
            <a:pPr algn="just">
              <a:buFont typeface="Wingdings" panose="05000000000000000000" pitchFamily="2" charset="2"/>
              <a:buChar char="v"/>
            </a:pPr>
            <a:r>
              <a:rPr lang="fr-FR" dirty="0" smtClean="0"/>
              <a:t>Qualifié de </a:t>
            </a:r>
            <a:r>
              <a:rPr lang="fr-FR" dirty="0" err="1" smtClean="0"/>
              <a:t>pseudochampignon</a:t>
            </a:r>
            <a:endParaRPr lang="fr-FR" dirty="0" smtClean="0"/>
          </a:p>
          <a:p>
            <a:pPr marL="0" indent="0" algn="just">
              <a:buNone/>
            </a:pPr>
            <a:endParaRPr lang="fr-FR" dirty="0" smtClean="0"/>
          </a:p>
          <a:p>
            <a:pPr algn="just">
              <a:buFont typeface="Wingdings" panose="05000000000000000000" pitchFamily="2" charset="2"/>
              <a:buChar char="v"/>
            </a:pPr>
            <a:r>
              <a:rPr lang="fr-FR" dirty="0" smtClean="0"/>
              <a:t>Filaments non cloisonnés</a:t>
            </a:r>
          </a:p>
          <a:p>
            <a:pPr marL="0" indent="0" algn="just">
              <a:buNone/>
            </a:pPr>
            <a:endParaRPr lang="fr-FR" dirty="0" smtClean="0"/>
          </a:p>
          <a:p>
            <a:pPr algn="just">
              <a:buFont typeface="Wingdings" panose="05000000000000000000" pitchFamily="2" charset="2"/>
              <a:buChar char="v"/>
            </a:pPr>
            <a:r>
              <a:rPr lang="fr-FR" dirty="0" smtClean="0"/>
              <a:t>Paroi constituée de cellulose et dépourvu de chitine c</a:t>
            </a:r>
            <a:r>
              <a:rPr lang="fr-CA" dirty="0" smtClean="0"/>
              <a:t>e </a:t>
            </a:r>
            <a:r>
              <a:rPr lang="fr-CA" dirty="0"/>
              <a:t>qui les différencie des « vrais champignons </a:t>
            </a:r>
            <a:r>
              <a:rPr lang="fr-CA" dirty="0" smtClean="0"/>
              <a:t>» </a:t>
            </a:r>
            <a:r>
              <a:rPr lang="fr-CA" dirty="0" err="1" smtClean="0"/>
              <a:t>Eumycétes</a:t>
            </a:r>
            <a:r>
              <a:rPr lang="fr-CA" dirty="0" smtClean="0"/>
              <a:t> </a:t>
            </a:r>
            <a:r>
              <a:rPr lang="fr-CA" dirty="0"/>
              <a:t> </a:t>
            </a:r>
            <a:r>
              <a:rPr lang="fr-CA" dirty="0" smtClean="0"/>
              <a:t>dont </a:t>
            </a:r>
            <a:r>
              <a:rPr lang="fr-CA" dirty="0"/>
              <a:t>les parois contiennent de la chitine et les </a:t>
            </a:r>
            <a:r>
              <a:rPr lang="fr-CA" dirty="0" smtClean="0"/>
              <a:t>rapproche </a:t>
            </a:r>
            <a:r>
              <a:rPr lang="fr-CA" dirty="0"/>
              <a:t>de certaines algues et des </a:t>
            </a:r>
            <a:r>
              <a:rPr lang="fr-CA" dirty="0" smtClean="0"/>
              <a:t>plantes</a:t>
            </a:r>
          </a:p>
          <a:p>
            <a:pPr marL="0" indent="0" algn="just">
              <a:buNone/>
            </a:pPr>
            <a:endParaRPr lang="fr-FR" dirty="0" smtClean="0"/>
          </a:p>
          <a:p>
            <a:pPr>
              <a:buFontTx/>
              <a:buNone/>
            </a:pPr>
            <a:endParaRPr lang="fr-FR" dirty="0" smtClean="0"/>
          </a:p>
        </p:txBody>
      </p:sp>
    </p:spTree>
    <p:extLst>
      <p:ext uri="{BB962C8B-B14F-4D97-AF65-F5344CB8AC3E}">
        <p14:creationId xmlns="" xmlns:p14="http://schemas.microsoft.com/office/powerpoint/2010/main" val="108646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6155" y="856357"/>
            <a:ext cx="10845422" cy="5262979"/>
          </a:xfrm>
          <a:prstGeom prst="rect">
            <a:avLst/>
          </a:prstGeom>
        </p:spPr>
        <p:txBody>
          <a:bodyPr wrap="square">
            <a:spAutoFit/>
          </a:bodyPr>
          <a:lstStyle/>
          <a:p>
            <a:pPr algn="just">
              <a:buFont typeface="Wingdings" panose="05000000000000000000" pitchFamily="2" charset="2"/>
              <a:buChar char="v"/>
            </a:pPr>
            <a:r>
              <a:rPr lang="fr-CA" sz="2800" dirty="0"/>
              <a:t>Sont commun dans l’eau, sur les déchets organiques et les cadavres de petits </a:t>
            </a:r>
            <a:r>
              <a:rPr lang="fr-CA" sz="2800" dirty="0" smtClean="0"/>
              <a:t>animaux</a:t>
            </a:r>
          </a:p>
          <a:p>
            <a:pPr algn="just"/>
            <a:endParaRPr lang="fr-CA" sz="2800" dirty="0" smtClean="0"/>
          </a:p>
          <a:p>
            <a:pPr algn="just">
              <a:buFont typeface="Wingdings" panose="05000000000000000000" pitchFamily="2" charset="2"/>
              <a:buChar char="v"/>
            </a:pPr>
            <a:r>
              <a:rPr lang="fr-CA" sz="2800" dirty="0" smtClean="0"/>
              <a:t>Certaines espèces sont saprophytes et d’autres parasites des végétaux et d’animaux</a:t>
            </a:r>
          </a:p>
          <a:p>
            <a:pPr algn="just"/>
            <a:endParaRPr lang="fr-CA" sz="2800" dirty="0"/>
          </a:p>
          <a:p>
            <a:pPr algn="just"/>
            <a:r>
              <a:rPr lang="fr-CA" sz="2800" b="1" dirty="0" smtClean="0"/>
              <a:t>Exemples</a:t>
            </a:r>
          </a:p>
          <a:p>
            <a:pPr algn="just"/>
            <a:r>
              <a:rPr lang="fr-CA" sz="2800" dirty="0" smtClean="0"/>
              <a:t>Genre</a:t>
            </a:r>
            <a:r>
              <a:rPr lang="fr-CA" sz="2800" i="1" dirty="0" smtClean="0">
                <a:solidFill>
                  <a:srgbClr val="FF0000"/>
                </a:solidFill>
              </a:rPr>
              <a:t> </a:t>
            </a:r>
            <a:r>
              <a:rPr lang="fr-CA" sz="2800" i="1" dirty="0" err="1">
                <a:solidFill>
                  <a:srgbClr val="FF0000"/>
                </a:solidFill>
                <a:effectLst>
                  <a:outerShdw blurRad="38100" dist="38100" dir="2700000" algn="tl">
                    <a:srgbClr val="000000">
                      <a:alpha val="43137"/>
                    </a:srgbClr>
                  </a:outerShdw>
                </a:effectLst>
              </a:rPr>
              <a:t>P</a:t>
            </a:r>
            <a:r>
              <a:rPr lang="fr-CA" sz="2800" i="1" dirty="0" err="1" smtClean="0">
                <a:solidFill>
                  <a:srgbClr val="FF0000"/>
                </a:solidFill>
                <a:effectLst>
                  <a:outerShdw blurRad="38100" dist="38100" dir="2700000" algn="tl">
                    <a:srgbClr val="000000">
                      <a:alpha val="43137"/>
                    </a:srgbClr>
                  </a:outerShdw>
                </a:effectLst>
              </a:rPr>
              <a:t>hytium</a:t>
            </a:r>
            <a:r>
              <a:rPr lang="fr-CA" sz="2800" i="1" dirty="0" smtClean="0">
                <a:solidFill>
                  <a:srgbClr val="FF0000"/>
                </a:solidFill>
              </a:rPr>
              <a:t> </a:t>
            </a:r>
            <a:r>
              <a:rPr lang="fr-CA" sz="2800" dirty="0" smtClean="0"/>
              <a:t>parasite des végétaux et des animaux</a:t>
            </a:r>
          </a:p>
          <a:p>
            <a:pPr algn="just"/>
            <a:endParaRPr lang="fr-CA" sz="2800" dirty="0" smtClean="0"/>
          </a:p>
          <a:p>
            <a:pPr algn="just"/>
            <a:r>
              <a:rPr lang="fr-CA" sz="2800" dirty="0" smtClean="0"/>
              <a:t>Genre </a:t>
            </a:r>
            <a:r>
              <a:rPr lang="fr-CA" sz="2800" i="1" dirty="0" smtClean="0">
                <a:solidFill>
                  <a:srgbClr val="FF0000"/>
                </a:solidFill>
                <a:effectLst>
                  <a:outerShdw blurRad="38100" dist="38100" dir="2700000" algn="tl">
                    <a:srgbClr val="000000">
                      <a:alpha val="43137"/>
                    </a:srgbClr>
                  </a:outerShdw>
                </a:effectLst>
              </a:rPr>
              <a:t>Phytophtora</a:t>
            </a:r>
            <a:r>
              <a:rPr lang="fr-CA" sz="2800" dirty="0" smtClean="0">
                <a:effectLst>
                  <a:outerShdw blurRad="38100" dist="38100" dir="2700000" algn="tl">
                    <a:srgbClr val="000000">
                      <a:alpha val="43137"/>
                    </a:srgbClr>
                  </a:outerShdw>
                </a:effectLst>
              </a:rPr>
              <a:t> </a:t>
            </a:r>
            <a:r>
              <a:rPr lang="fr-CA" sz="2800" dirty="0" smtClean="0"/>
              <a:t>responsable des maladies chez les végétaux </a:t>
            </a:r>
          </a:p>
          <a:p>
            <a:pPr algn="just">
              <a:buFont typeface="Wingdings" panose="05000000000000000000" pitchFamily="2" charset="2"/>
              <a:buChar char="v"/>
            </a:pPr>
            <a:endParaRPr lang="fr-CA" sz="2800" dirty="0"/>
          </a:p>
          <a:p>
            <a:pPr algn="just"/>
            <a:endParaRPr lang="fr-FR" sz="2800" dirty="0"/>
          </a:p>
        </p:txBody>
      </p:sp>
      <p:sp>
        <p:nvSpPr>
          <p:cNvPr id="6" name="Titre 16"/>
          <p:cNvSpPr>
            <a:spLocks noGrp="1"/>
          </p:cNvSpPr>
          <p:nvPr>
            <p:ph type="title"/>
          </p:nvPr>
        </p:nvSpPr>
        <p:spPr>
          <a:xfrm>
            <a:off x="8789831" y="0"/>
            <a:ext cx="3402169" cy="478302"/>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sz="2800" b="1" dirty="0"/>
              <a:t>O</a:t>
            </a:r>
            <a:r>
              <a:rPr lang="fr-FR" sz="2800" b="1" dirty="0" smtClean="0"/>
              <a:t>omycètes</a:t>
            </a:r>
            <a:endParaRPr lang="fr-FR" sz="2800" b="1" dirty="0"/>
          </a:p>
        </p:txBody>
      </p:sp>
    </p:spTree>
    <p:extLst>
      <p:ext uri="{BB962C8B-B14F-4D97-AF65-F5344CB8AC3E}">
        <p14:creationId xmlns="" xmlns:p14="http://schemas.microsoft.com/office/powerpoint/2010/main" val="164819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882717" y="846160"/>
            <a:ext cx="2943760" cy="2427311"/>
          </a:xfrm>
          <a:prstGeom prst="rect">
            <a:avLst/>
          </a:prstGeom>
          <a:ln>
            <a:noFill/>
          </a:ln>
          <a:effectLst>
            <a:softEdge rad="112500"/>
          </a:effectLst>
        </p:spPr>
      </p:pic>
      <p:pic>
        <p:nvPicPr>
          <p:cNvPr id="6" name="Image 5"/>
          <p:cNvPicPr>
            <a:picLocks noChangeAspect="1"/>
          </p:cNvPicPr>
          <p:nvPr/>
        </p:nvPicPr>
        <p:blipFill>
          <a:blip r:embed="rId3"/>
          <a:stretch>
            <a:fillRect/>
          </a:stretch>
        </p:blipFill>
        <p:spPr>
          <a:xfrm>
            <a:off x="8826477" y="846160"/>
            <a:ext cx="2327101" cy="2427311"/>
          </a:xfrm>
          <a:prstGeom prst="rect">
            <a:avLst/>
          </a:prstGeom>
          <a:ln>
            <a:noFill/>
          </a:ln>
          <a:effectLst>
            <a:softEdge rad="112500"/>
          </a:effectLst>
        </p:spPr>
      </p:pic>
      <p:pic>
        <p:nvPicPr>
          <p:cNvPr id="7" name="Image 6"/>
          <p:cNvPicPr>
            <a:picLocks noChangeAspect="1"/>
          </p:cNvPicPr>
          <p:nvPr/>
        </p:nvPicPr>
        <p:blipFill>
          <a:blip r:embed="rId4"/>
          <a:stretch>
            <a:fillRect/>
          </a:stretch>
        </p:blipFill>
        <p:spPr>
          <a:xfrm>
            <a:off x="1622556" y="3702865"/>
            <a:ext cx="3240286" cy="2427311"/>
          </a:xfrm>
          <a:prstGeom prst="rect">
            <a:avLst/>
          </a:prstGeom>
          <a:ln>
            <a:noFill/>
          </a:ln>
          <a:effectLst>
            <a:softEdge rad="112500"/>
          </a:effectLst>
        </p:spPr>
      </p:pic>
      <p:sp>
        <p:nvSpPr>
          <p:cNvPr id="8" name="ZoneTexte 7"/>
          <p:cNvSpPr txBox="1"/>
          <p:nvPr/>
        </p:nvSpPr>
        <p:spPr>
          <a:xfrm>
            <a:off x="507629" y="3185957"/>
            <a:ext cx="5120825" cy="400110"/>
          </a:xfrm>
          <a:prstGeom prst="rect">
            <a:avLst/>
          </a:prstGeom>
          <a:noFill/>
        </p:spPr>
        <p:txBody>
          <a:bodyPr wrap="none" rtlCol="0">
            <a:spAutoFit/>
          </a:bodyPr>
          <a:lstStyle/>
          <a:p>
            <a:r>
              <a:rPr lang="fr-FR" sz="2000" b="1" i="1" dirty="0" smtClean="0"/>
              <a:t>Phytophtora </a:t>
            </a:r>
            <a:r>
              <a:rPr lang="fr-FR" sz="2000" b="1" i="1" dirty="0" err="1" smtClean="0"/>
              <a:t>infestans</a:t>
            </a:r>
            <a:r>
              <a:rPr lang="fr-FR" sz="2000" b="1" dirty="0" smtClean="0"/>
              <a:t> au microscope optique  </a:t>
            </a:r>
            <a:endParaRPr lang="fr-FR" sz="2000" b="1" dirty="0"/>
          </a:p>
        </p:txBody>
      </p:sp>
      <p:sp>
        <p:nvSpPr>
          <p:cNvPr id="9" name="ZoneTexte 8"/>
          <p:cNvSpPr txBox="1"/>
          <p:nvPr/>
        </p:nvSpPr>
        <p:spPr>
          <a:xfrm>
            <a:off x="6096666" y="3473526"/>
            <a:ext cx="4926285" cy="400110"/>
          </a:xfrm>
          <a:prstGeom prst="rect">
            <a:avLst/>
          </a:prstGeom>
          <a:noFill/>
        </p:spPr>
        <p:txBody>
          <a:bodyPr wrap="none" rtlCol="0">
            <a:spAutoFit/>
          </a:bodyPr>
          <a:lstStyle/>
          <a:p>
            <a:r>
              <a:rPr lang="fr-FR" sz="2000" b="1" i="1" dirty="0" smtClean="0"/>
              <a:t>Phytophtora </a:t>
            </a:r>
            <a:r>
              <a:rPr lang="fr-FR" sz="2000" b="1" i="1" dirty="0" err="1" smtClean="0"/>
              <a:t>infestans</a:t>
            </a:r>
            <a:r>
              <a:rPr lang="fr-FR" sz="2000" b="1" dirty="0" smtClean="0"/>
              <a:t>  sur pomme de terre   </a:t>
            </a:r>
            <a:endParaRPr lang="fr-FR" sz="2000" b="1" dirty="0"/>
          </a:p>
        </p:txBody>
      </p:sp>
      <p:sp>
        <p:nvSpPr>
          <p:cNvPr id="10" name="ZoneTexte 9"/>
          <p:cNvSpPr txBox="1"/>
          <p:nvPr/>
        </p:nvSpPr>
        <p:spPr>
          <a:xfrm>
            <a:off x="478647" y="725640"/>
            <a:ext cx="4719562" cy="461665"/>
          </a:xfrm>
          <a:prstGeom prst="rect">
            <a:avLst/>
          </a:prstGeom>
          <a:noFill/>
        </p:spPr>
        <p:txBody>
          <a:bodyPr wrap="none" rtlCol="0">
            <a:spAutoFit/>
          </a:bodyPr>
          <a:lstStyle/>
          <a:p>
            <a:r>
              <a:rPr lang="fr-FR" sz="2400" dirty="0" smtClean="0">
                <a:solidFill>
                  <a:srgbClr val="FF0000"/>
                </a:solidFill>
                <a:latin typeface="Comic Sans MS" panose="030F0702030302020204" pitchFamily="66" charset="0"/>
              </a:rPr>
              <a:t>Phytophtora </a:t>
            </a:r>
            <a:r>
              <a:rPr lang="fr-FR" sz="2400" dirty="0" err="1" smtClean="0">
                <a:solidFill>
                  <a:srgbClr val="FF0000"/>
                </a:solidFill>
                <a:latin typeface="Comic Sans MS" panose="030F0702030302020204" pitchFamily="66" charset="0"/>
              </a:rPr>
              <a:t>infestans</a:t>
            </a:r>
            <a:r>
              <a:rPr lang="fr-FR" sz="2400" dirty="0" smtClean="0">
                <a:solidFill>
                  <a:srgbClr val="FF0000"/>
                </a:solidFill>
                <a:latin typeface="Comic Sans MS" panose="030F0702030302020204" pitchFamily="66" charset="0"/>
              </a:rPr>
              <a:t> (Mildiou)</a:t>
            </a:r>
            <a:endParaRPr lang="fr-FR" sz="2400" dirty="0">
              <a:solidFill>
                <a:srgbClr val="FF0000"/>
              </a:solidFill>
              <a:latin typeface="Comic Sans MS" panose="030F0702030302020204" pitchFamily="66" charset="0"/>
            </a:endParaRPr>
          </a:p>
        </p:txBody>
      </p:sp>
    </p:spTree>
    <p:extLst>
      <p:ext uri="{BB962C8B-B14F-4D97-AF65-F5344CB8AC3E}">
        <p14:creationId xmlns="" xmlns:p14="http://schemas.microsoft.com/office/powerpoint/2010/main" val="200694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8637728" y="1209821"/>
            <a:ext cx="3269859" cy="39610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ZoneTexte 5"/>
          <p:cNvSpPr txBox="1"/>
          <p:nvPr/>
        </p:nvSpPr>
        <p:spPr>
          <a:xfrm>
            <a:off x="682376" y="492200"/>
            <a:ext cx="8188657" cy="5693866"/>
          </a:xfrm>
          <a:prstGeom prst="rect">
            <a:avLst/>
          </a:prstGeom>
          <a:noFill/>
        </p:spPr>
        <p:txBody>
          <a:bodyPr wrap="square" rtlCol="0">
            <a:spAutoFit/>
          </a:bodyPr>
          <a:lstStyle/>
          <a:p>
            <a:r>
              <a:rPr lang="fr-FR" sz="2800" b="1" i="1" dirty="0" smtClean="0">
                <a:solidFill>
                  <a:srgbClr val="7030A0"/>
                </a:solidFill>
              </a:rPr>
              <a:t>Responsable de la grande famine en Irlande entre  1845-1852</a:t>
            </a:r>
          </a:p>
          <a:p>
            <a:endParaRPr lang="fr-FR" sz="2800" dirty="0"/>
          </a:p>
          <a:p>
            <a:endParaRPr lang="fr-FR" sz="2800" dirty="0" smtClean="0"/>
          </a:p>
          <a:p>
            <a:r>
              <a:rPr lang="fr-FR" sz="2800" b="1" dirty="0" smtClean="0"/>
              <a:t>Conséquence sur le pays:</a:t>
            </a:r>
          </a:p>
          <a:p>
            <a:endParaRPr lang="fr-FR" sz="2800" dirty="0"/>
          </a:p>
          <a:p>
            <a:r>
              <a:rPr lang="fr-FR" sz="2800" dirty="0" smtClean="0"/>
              <a:t>1 million de morts</a:t>
            </a:r>
          </a:p>
          <a:p>
            <a:r>
              <a:rPr lang="fr-FR" sz="2800" dirty="0" smtClean="0"/>
              <a:t>2 millions d’émigrés </a:t>
            </a:r>
          </a:p>
          <a:p>
            <a:r>
              <a:rPr lang="fr-FR" sz="2800" dirty="0" smtClean="0"/>
              <a:t>(Grande </a:t>
            </a:r>
            <a:r>
              <a:rPr lang="fr-FR" sz="2800" dirty="0"/>
              <a:t>B</a:t>
            </a:r>
            <a:r>
              <a:rPr lang="fr-FR" sz="2800" dirty="0" smtClean="0"/>
              <a:t>retagne, Canada, </a:t>
            </a:r>
            <a:r>
              <a:rPr lang="fr-FR" sz="2800" dirty="0"/>
              <a:t>A</a:t>
            </a:r>
            <a:r>
              <a:rPr lang="fr-FR" sz="2800" dirty="0" smtClean="0"/>
              <a:t>ustralie et surtout Etat </a:t>
            </a:r>
            <a:r>
              <a:rPr lang="fr-FR" sz="2800" dirty="0"/>
              <a:t>U</a:t>
            </a:r>
            <a:r>
              <a:rPr lang="fr-FR" sz="2800" dirty="0" smtClean="0"/>
              <a:t>nis)</a:t>
            </a:r>
          </a:p>
          <a:p>
            <a:endParaRPr lang="fr-FR" sz="2800" dirty="0" smtClean="0"/>
          </a:p>
          <a:p>
            <a:r>
              <a:rPr lang="fr-CA" sz="2800" dirty="0">
                <a:solidFill>
                  <a:srgbClr val="0070C0"/>
                </a:solidFill>
              </a:rPr>
              <a:t>Changement permanent de la démographie, de la politique, </a:t>
            </a:r>
            <a:r>
              <a:rPr lang="fr-CA" sz="2800" dirty="0" smtClean="0">
                <a:solidFill>
                  <a:srgbClr val="0070C0"/>
                </a:solidFill>
              </a:rPr>
              <a:t>et </a:t>
            </a:r>
            <a:r>
              <a:rPr lang="fr-CA" sz="2800" dirty="0">
                <a:solidFill>
                  <a:srgbClr val="0070C0"/>
                </a:solidFill>
              </a:rPr>
              <a:t>de la culture du pays.</a:t>
            </a:r>
            <a:endParaRPr lang="fr-FR" sz="2800" dirty="0">
              <a:solidFill>
                <a:srgbClr val="0070C0"/>
              </a:solidFill>
            </a:endParaRPr>
          </a:p>
        </p:txBody>
      </p:sp>
      <p:sp>
        <p:nvSpPr>
          <p:cNvPr id="7" name="Flèche droite 6"/>
          <p:cNvSpPr/>
          <p:nvPr/>
        </p:nvSpPr>
        <p:spPr>
          <a:xfrm>
            <a:off x="243128" y="5366511"/>
            <a:ext cx="368490" cy="1620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6"/>
          <p:cNvSpPr>
            <a:spLocks noGrp="1"/>
          </p:cNvSpPr>
          <p:nvPr>
            <p:ph type="title"/>
          </p:nvPr>
        </p:nvSpPr>
        <p:spPr>
          <a:xfrm>
            <a:off x="8789831" y="0"/>
            <a:ext cx="3402169" cy="478302"/>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sz="2800" b="1" dirty="0"/>
              <a:t>O</a:t>
            </a:r>
            <a:r>
              <a:rPr lang="fr-FR" sz="2800" b="1" dirty="0" smtClean="0"/>
              <a:t>omycètes</a:t>
            </a:r>
            <a:endParaRPr lang="fr-FR" sz="2800" b="1" dirty="0"/>
          </a:p>
        </p:txBody>
      </p:sp>
    </p:spTree>
    <p:extLst>
      <p:ext uri="{BB962C8B-B14F-4D97-AF65-F5344CB8AC3E}">
        <p14:creationId xmlns="" xmlns:p14="http://schemas.microsoft.com/office/powerpoint/2010/main" val="124829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020391" y="0"/>
            <a:ext cx="5171609" cy="461665"/>
          </a:xfrm>
          <a:prstGeom prst="rect">
            <a:avLst/>
          </a:prstGeom>
          <a:noFill/>
        </p:spPr>
        <p:txBody>
          <a:bodyPr wrap="none" rtlCol="0">
            <a:spAutoFit/>
          </a:bodyPr>
          <a:lstStyle/>
          <a:p>
            <a:r>
              <a:rPr lang="fr-FR" sz="2400" b="1" dirty="0" smtClean="0">
                <a:latin typeface="Comic Sans MS" panose="030F0702030302020204" pitchFamily="66" charset="0"/>
              </a:rPr>
              <a:t>Cycle de reproduction </a:t>
            </a:r>
            <a:r>
              <a:rPr lang="fr-FR" sz="2400" b="1" dirty="0" err="1" smtClean="0">
                <a:latin typeface="Comic Sans MS" panose="030F0702030302020204" pitchFamily="66" charset="0"/>
              </a:rPr>
              <a:t>Oomycétes</a:t>
            </a:r>
            <a:endParaRPr lang="fr-FR" sz="2400" b="1" dirty="0">
              <a:latin typeface="Comic Sans MS" panose="030F0702030302020204" pitchFamily="66" charset="0"/>
            </a:endParaRPr>
          </a:p>
        </p:txBody>
      </p:sp>
      <p:pic>
        <p:nvPicPr>
          <p:cNvPr id="6" name="Image 5"/>
          <p:cNvPicPr>
            <a:picLocks noChangeAspect="1"/>
          </p:cNvPicPr>
          <p:nvPr/>
        </p:nvPicPr>
        <p:blipFill>
          <a:blip r:embed="rId3"/>
          <a:stretch>
            <a:fillRect/>
          </a:stretch>
        </p:blipFill>
        <p:spPr>
          <a:xfrm>
            <a:off x="545910" y="1"/>
            <a:ext cx="6206251" cy="6858000"/>
          </a:xfrm>
          <a:prstGeom prst="rect">
            <a:avLst/>
          </a:prstGeom>
        </p:spPr>
      </p:pic>
      <p:pic>
        <p:nvPicPr>
          <p:cNvPr id="7" name="Image 6"/>
          <p:cNvPicPr>
            <a:picLocks noChangeAspect="1"/>
          </p:cNvPicPr>
          <p:nvPr/>
        </p:nvPicPr>
        <p:blipFill>
          <a:blip r:embed="rId4"/>
          <a:stretch>
            <a:fillRect/>
          </a:stretch>
        </p:blipFill>
        <p:spPr>
          <a:xfrm>
            <a:off x="8420668" y="1621231"/>
            <a:ext cx="2609850" cy="3960562"/>
          </a:xfrm>
          <a:prstGeom prst="rect">
            <a:avLst/>
          </a:prstGeom>
        </p:spPr>
      </p:pic>
    </p:spTree>
    <p:extLst>
      <p:ext uri="{BB962C8B-B14F-4D97-AF65-F5344CB8AC3E}">
        <p14:creationId xmlns="" xmlns:p14="http://schemas.microsoft.com/office/powerpoint/2010/main" val="2794325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87105" y="709683"/>
            <a:ext cx="5171609" cy="461665"/>
          </a:xfrm>
          <a:prstGeom prst="rect">
            <a:avLst/>
          </a:prstGeom>
          <a:noFill/>
        </p:spPr>
        <p:txBody>
          <a:bodyPr wrap="none" rtlCol="0">
            <a:spAutoFit/>
          </a:bodyPr>
          <a:lstStyle/>
          <a:p>
            <a:r>
              <a:rPr lang="fr-FR" sz="2400" b="1" dirty="0" smtClean="0">
                <a:latin typeface="Comic Sans MS" panose="030F0702030302020204" pitchFamily="66" charset="0"/>
              </a:rPr>
              <a:t>Les différents ordres </a:t>
            </a:r>
            <a:r>
              <a:rPr lang="fr-FR" sz="2400" b="1" dirty="0" err="1" smtClean="0">
                <a:latin typeface="Comic Sans MS" panose="030F0702030302020204" pitchFamily="66" charset="0"/>
              </a:rPr>
              <a:t>Oomycétes</a:t>
            </a:r>
            <a:endParaRPr lang="fr-FR" sz="2400" b="1" dirty="0">
              <a:latin typeface="Comic Sans MS" panose="030F0702030302020204" pitchFamily="66" charset="0"/>
            </a:endParaRPr>
          </a:p>
        </p:txBody>
      </p:sp>
      <p:sp>
        <p:nvSpPr>
          <p:cNvPr id="7" name="Rectangle 6"/>
          <p:cNvSpPr/>
          <p:nvPr/>
        </p:nvSpPr>
        <p:spPr>
          <a:xfrm>
            <a:off x="700585" y="2352554"/>
            <a:ext cx="3296095" cy="461665"/>
          </a:xfrm>
          <a:prstGeom prst="rect">
            <a:avLst/>
          </a:prstGeom>
        </p:spPr>
        <p:txBody>
          <a:bodyPr wrap="none">
            <a:spAutoFit/>
          </a:bodyPr>
          <a:lstStyle/>
          <a:p>
            <a:r>
              <a:rPr lang="fr-FR" sz="2400" dirty="0">
                <a:latin typeface="Comic Sans MS" panose="030F0702030302020204" pitchFamily="66" charset="0"/>
              </a:rPr>
              <a:t>ordre des </a:t>
            </a:r>
            <a:r>
              <a:rPr lang="fr-FR" sz="2400" i="1" u="sng" dirty="0" err="1">
                <a:latin typeface="Comic Sans MS" panose="030F0702030302020204" pitchFamily="66" charset="0"/>
                <a:hlinkClick r:id="rId2" tooltip="Albuginales (page inexistante)"/>
              </a:rPr>
              <a:t>Albuginales</a:t>
            </a:r>
            <a:endParaRPr lang="fr-FR" sz="2400" dirty="0">
              <a:latin typeface="Comic Sans MS" panose="030F0702030302020204" pitchFamily="66" charset="0"/>
            </a:endParaRPr>
          </a:p>
        </p:txBody>
      </p:sp>
      <p:sp>
        <p:nvSpPr>
          <p:cNvPr id="8" name="Rectangle 7"/>
          <p:cNvSpPr/>
          <p:nvPr/>
        </p:nvSpPr>
        <p:spPr>
          <a:xfrm>
            <a:off x="700585" y="2943157"/>
            <a:ext cx="3406702" cy="461665"/>
          </a:xfrm>
          <a:prstGeom prst="rect">
            <a:avLst/>
          </a:prstGeom>
        </p:spPr>
        <p:txBody>
          <a:bodyPr wrap="none">
            <a:spAutoFit/>
          </a:bodyPr>
          <a:lstStyle/>
          <a:p>
            <a:r>
              <a:rPr lang="fr-FR" sz="2400" dirty="0">
                <a:solidFill>
                  <a:srgbClr val="222222"/>
                </a:solidFill>
                <a:latin typeface="Comic Sans MS" panose="030F0702030302020204" pitchFamily="66" charset="0"/>
              </a:rPr>
              <a:t>ordre des </a:t>
            </a:r>
            <a:r>
              <a:rPr lang="fr-FR" sz="2400" i="1" u="sng" dirty="0" err="1">
                <a:solidFill>
                  <a:srgbClr val="A55858"/>
                </a:solidFill>
                <a:latin typeface="Comic Sans MS" panose="030F0702030302020204" pitchFamily="66" charset="0"/>
                <a:hlinkClick r:id="rId3" tooltip="Lagenidiales (page inexistante)"/>
              </a:rPr>
              <a:t>Lagenidiales</a:t>
            </a:r>
            <a:endParaRPr lang="fr-FR" sz="2400" dirty="0">
              <a:latin typeface="Comic Sans MS" panose="030F0702030302020204" pitchFamily="66" charset="0"/>
            </a:endParaRPr>
          </a:p>
        </p:txBody>
      </p:sp>
      <p:sp>
        <p:nvSpPr>
          <p:cNvPr id="9" name="Rectangle 8"/>
          <p:cNvSpPr/>
          <p:nvPr/>
        </p:nvSpPr>
        <p:spPr>
          <a:xfrm>
            <a:off x="700585" y="3533760"/>
            <a:ext cx="6096000" cy="1200329"/>
          </a:xfrm>
          <a:prstGeom prst="rect">
            <a:avLst/>
          </a:prstGeom>
        </p:spPr>
        <p:txBody>
          <a:bodyPr>
            <a:spAutoFit/>
          </a:bodyPr>
          <a:lstStyle/>
          <a:p>
            <a:r>
              <a:rPr lang="fr-CA" sz="2400" dirty="0" smtClean="0">
                <a:solidFill>
                  <a:srgbClr val="222222"/>
                </a:solidFill>
                <a:latin typeface="Comic Sans MS" panose="030F0702030302020204" pitchFamily="66" charset="0"/>
              </a:rPr>
              <a:t>ordre </a:t>
            </a:r>
            <a:r>
              <a:rPr lang="fr-CA" sz="2400" dirty="0">
                <a:solidFill>
                  <a:srgbClr val="222222"/>
                </a:solidFill>
                <a:latin typeface="Comic Sans MS" panose="030F0702030302020204" pitchFamily="66" charset="0"/>
              </a:rPr>
              <a:t>des </a:t>
            </a:r>
            <a:r>
              <a:rPr lang="fr-CA" sz="2400" i="1" u="sng" dirty="0" err="1" smtClean="0">
                <a:solidFill>
                  <a:srgbClr val="A55858"/>
                </a:solidFill>
                <a:latin typeface="Comic Sans MS" panose="030F0702030302020204" pitchFamily="66" charset="0"/>
                <a:hlinkClick r:id="rId4" tooltip="Leptomitales (page inexistante)"/>
              </a:rPr>
              <a:t>Leptomitales</a:t>
            </a:r>
            <a:endParaRPr lang="fr-CA" sz="2400" i="1" u="sng" dirty="0" smtClean="0">
              <a:solidFill>
                <a:srgbClr val="A55858"/>
              </a:solidFill>
              <a:latin typeface="Comic Sans MS" panose="030F0702030302020204" pitchFamily="66" charset="0"/>
            </a:endParaRPr>
          </a:p>
          <a:p>
            <a:endParaRPr lang="fr-CA" sz="2400" dirty="0">
              <a:solidFill>
                <a:srgbClr val="222222"/>
              </a:solidFill>
              <a:latin typeface="Comic Sans MS" panose="030F0702030302020204" pitchFamily="66" charset="0"/>
            </a:endParaRPr>
          </a:p>
          <a:p>
            <a:r>
              <a:rPr lang="fr-CA" sz="2400" dirty="0">
                <a:solidFill>
                  <a:srgbClr val="222222"/>
                </a:solidFill>
                <a:latin typeface="Comic Sans MS" panose="030F0702030302020204" pitchFamily="66" charset="0"/>
              </a:rPr>
              <a:t>ordre des </a:t>
            </a:r>
            <a:r>
              <a:rPr lang="fr-CA" sz="2400" i="1" dirty="0" err="1">
                <a:solidFill>
                  <a:srgbClr val="A55858"/>
                </a:solidFill>
                <a:latin typeface="Comic Sans MS" panose="030F0702030302020204" pitchFamily="66" charset="0"/>
                <a:hlinkClick r:id="rId5" tooltip="Myzocytiopsidales (page inexistante)"/>
              </a:rPr>
              <a:t>Myzocytiopsidales</a:t>
            </a:r>
            <a:endParaRPr lang="fr-CA" sz="2400" b="0" i="0" dirty="0">
              <a:solidFill>
                <a:srgbClr val="222222"/>
              </a:solidFill>
              <a:effectLst/>
              <a:latin typeface="Comic Sans MS" panose="030F0702030302020204" pitchFamily="66" charset="0"/>
            </a:endParaRPr>
          </a:p>
        </p:txBody>
      </p:sp>
      <p:sp>
        <p:nvSpPr>
          <p:cNvPr id="10" name="Rectangle 9"/>
          <p:cNvSpPr/>
          <p:nvPr/>
        </p:nvSpPr>
        <p:spPr>
          <a:xfrm>
            <a:off x="6865121" y="2352554"/>
            <a:ext cx="3825086" cy="461665"/>
          </a:xfrm>
          <a:prstGeom prst="rect">
            <a:avLst/>
          </a:prstGeom>
        </p:spPr>
        <p:txBody>
          <a:bodyPr wrap="none">
            <a:spAutoFit/>
          </a:bodyPr>
          <a:lstStyle/>
          <a:p>
            <a:r>
              <a:rPr lang="fr-FR" sz="2400" dirty="0" smtClean="0">
                <a:solidFill>
                  <a:srgbClr val="222222"/>
                </a:solidFill>
                <a:latin typeface="Comic Sans MS" panose="030F0702030302020204" pitchFamily="66" charset="0"/>
              </a:rPr>
              <a:t>ordre </a:t>
            </a:r>
            <a:r>
              <a:rPr lang="fr-FR" sz="2400" dirty="0">
                <a:solidFill>
                  <a:srgbClr val="222222"/>
                </a:solidFill>
                <a:latin typeface="Comic Sans MS" panose="030F0702030302020204" pitchFamily="66" charset="0"/>
              </a:rPr>
              <a:t>des </a:t>
            </a:r>
            <a:r>
              <a:rPr lang="fr-FR" sz="2400" i="1" dirty="0" err="1">
                <a:solidFill>
                  <a:srgbClr val="A55858"/>
                </a:solidFill>
                <a:latin typeface="Comic Sans MS" panose="030F0702030302020204" pitchFamily="66" charset="0"/>
                <a:hlinkClick r:id="rId6" tooltip="Olpidiopsidales (page inexistante)"/>
              </a:rPr>
              <a:t>Olpidiopsidales</a:t>
            </a:r>
            <a:endParaRPr lang="fr-FR" sz="2400" dirty="0">
              <a:latin typeface="Comic Sans MS" panose="030F0702030302020204" pitchFamily="66" charset="0"/>
            </a:endParaRPr>
          </a:p>
        </p:txBody>
      </p:sp>
      <p:sp>
        <p:nvSpPr>
          <p:cNvPr id="11" name="Rectangle 10"/>
          <p:cNvSpPr/>
          <p:nvPr/>
        </p:nvSpPr>
        <p:spPr>
          <a:xfrm>
            <a:off x="6906799" y="3006498"/>
            <a:ext cx="3908442" cy="461665"/>
          </a:xfrm>
          <a:prstGeom prst="rect">
            <a:avLst/>
          </a:prstGeom>
        </p:spPr>
        <p:txBody>
          <a:bodyPr wrap="none">
            <a:spAutoFit/>
          </a:bodyPr>
          <a:lstStyle/>
          <a:p>
            <a:r>
              <a:rPr lang="fr-FR" sz="2400" dirty="0">
                <a:solidFill>
                  <a:srgbClr val="222222"/>
                </a:solidFill>
                <a:latin typeface="Comic Sans MS" panose="030F0702030302020204" pitchFamily="66" charset="0"/>
              </a:rPr>
              <a:t>ordre des </a:t>
            </a:r>
            <a:r>
              <a:rPr lang="fr-FR" sz="2400" i="1" u="sng" dirty="0" err="1">
                <a:solidFill>
                  <a:srgbClr val="0B0080"/>
                </a:solidFill>
                <a:latin typeface="Comic Sans MS" panose="030F0702030302020204" pitchFamily="66" charset="0"/>
                <a:hlinkClick r:id="rId7"/>
              </a:rPr>
              <a:t>Peronosporales</a:t>
            </a:r>
            <a:r>
              <a:rPr lang="fr-FR" sz="2400" dirty="0">
                <a:solidFill>
                  <a:srgbClr val="222222"/>
                </a:solidFill>
                <a:latin typeface="Comic Sans MS" panose="030F0702030302020204" pitchFamily="66" charset="0"/>
              </a:rPr>
              <a:t> </a:t>
            </a:r>
            <a:endParaRPr lang="fr-FR" sz="2400" dirty="0">
              <a:latin typeface="Comic Sans MS" panose="030F0702030302020204" pitchFamily="66" charset="0"/>
            </a:endParaRPr>
          </a:p>
        </p:txBody>
      </p:sp>
      <p:sp>
        <p:nvSpPr>
          <p:cNvPr id="12" name="Rectangle 11"/>
          <p:cNvSpPr/>
          <p:nvPr/>
        </p:nvSpPr>
        <p:spPr>
          <a:xfrm>
            <a:off x="6906799" y="3597856"/>
            <a:ext cx="2961067" cy="461665"/>
          </a:xfrm>
          <a:prstGeom prst="rect">
            <a:avLst/>
          </a:prstGeom>
        </p:spPr>
        <p:txBody>
          <a:bodyPr wrap="none">
            <a:spAutoFit/>
          </a:bodyPr>
          <a:lstStyle/>
          <a:p>
            <a:r>
              <a:rPr lang="fr-FR" sz="2400" dirty="0">
                <a:solidFill>
                  <a:srgbClr val="222222"/>
                </a:solidFill>
                <a:latin typeface="Comic Sans MS" panose="030F0702030302020204" pitchFamily="66" charset="0"/>
              </a:rPr>
              <a:t>ordre des </a:t>
            </a:r>
            <a:r>
              <a:rPr lang="fr-FR" sz="2400" i="1" u="sng" dirty="0" err="1">
                <a:solidFill>
                  <a:srgbClr val="A55858"/>
                </a:solidFill>
                <a:latin typeface="Comic Sans MS" panose="030F0702030302020204" pitchFamily="66" charset="0"/>
                <a:hlinkClick r:id="rId8" tooltip="Pythiales (page inexistante)"/>
              </a:rPr>
              <a:t>Pythiales</a:t>
            </a:r>
            <a:endParaRPr lang="fr-FR" sz="2400" dirty="0">
              <a:latin typeface="Comic Sans MS" panose="030F0702030302020204" pitchFamily="66" charset="0"/>
            </a:endParaRPr>
          </a:p>
        </p:txBody>
      </p:sp>
      <p:sp>
        <p:nvSpPr>
          <p:cNvPr id="13" name="Rectangle 12"/>
          <p:cNvSpPr/>
          <p:nvPr/>
        </p:nvSpPr>
        <p:spPr>
          <a:xfrm>
            <a:off x="6796585" y="4259335"/>
            <a:ext cx="3300904" cy="461665"/>
          </a:xfrm>
          <a:prstGeom prst="rect">
            <a:avLst/>
          </a:prstGeom>
        </p:spPr>
        <p:txBody>
          <a:bodyPr wrap="none">
            <a:spAutoFit/>
          </a:bodyPr>
          <a:lstStyle/>
          <a:p>
            <a:r>
              <a:rPr lang="fr-FR" sz="2400" dirty="0" smtClean="0">
                <a:solidFill>
                  <a:srgbClr val="222222"/>
                </a:solidFill>
                <a:latin typeface="Comic Sans MS" panose="030F0702030302020204" pitchFamily="66" charset="0"/>
              </a:rPr>
              <a:t> ordre </a:t>
            </a:r>
            <a:r>
              <a:rPr lang="fr-FR" sz="2400" dirty="0">
                <a:solidFill>
                  <a:srgbClr val="222222"/>
                </a:solidFill>
                <a:latin typeface="Comic Sans MS" panose="030F0702030302020204" pitchFamily="66" charset="0"/>
              </a:rPr>
              <a:t>des </a:t>
            </a:r>
            <a:r>
              <a:rPr lang="fr-FR" sz="2400" i="1" u="sng" dirty="0" err="1">
                <a:solidFill>
                  <a:srgbClr val="A55858"/>
                </a:solidFill>
                <a:latin typeface="Comic Sans MS" panose="030F0702030302020204" pitchFamily="66" charset="0"/>
                <a:hlinkClick r:id="rId9" tooltip="Rhipidiales (page inexistante)"/>
              </a:rPr>
              <a:t>Rhipidiales</a:t>
            </a:r>
            <a:endParaRPr lang="fr-FR" sz="2400" dirty="0">
              <a:latin typeface="Comic Sans MS" panose="030F0702030302020204" pitchFamily="66" charset="0"/>
            </a:endParaRPr>
          </a:p>
        </p:txBody>
      </p:sp>
      <p:sp>
        <p:nvSpPr>
          <p:cNvPr id="14" name="Rectangle 13"/>
          <p:cNvSpPr/>
          <p:nvPr/>
        </p:nvSpPr>
        <p:spPr>
          <a:xfrm>
            <a:off x="6906799" y="5003929"/>
            <a:ext cx="3741730" cy="461665"/>
          </a:xfrm>
          <a:prstGeom prst="rect">
            <a:avLst/>
          </a:prstGeom>
        </p:spPr>
        <p:txBody>
          <a:bodyPr wrap="none">
            <a:spAutoFit/>
          </a:bodyPr>
          <a:lstStyle/>
          <a:p>
            <a:r>
              <a:rPr lang="fr-FR" sz="2400" dirty="0">
                <a:solidFill>
                  <a:srgbClr val="222222"/>
                </a:solidFill>
                <a:latin typeface="Comic Sans MS" panose="030F0702030302020204" pitchFamily="66" charset="0"/>
              </a:rPr>
              <a:t>ordre des </a:t>
            </a:r>
            <a:r>
              <a:rPr lang="fr-FR" sz="2400" i="1" u="sng" dirty="0" err="1">
                <a:solidFill>
                  <a:srgbClr val="A55858"/>
                </a:solidFill>
                <a:latin typeface="Comic Sans MS" panose="030F0702030302020204" pitchFamily="66" charset="0"/>
                <a:hlinkClick r:id="rId10" tooltip="Saprolegniales (page inexistante)"/>
              </a:rPr>
              <a:t>Saprolegniales</a:t>
            </a:r>
            <a:endParaRPr lang="fr-FR" sz="2400" dirty="0">
              <a:latin typeface="Comic Sans MS" panose="030F0702030302020204" pitchFamily="66" charset="0"/>
            </a:endParaRPr>
          </a:p>
        </p:txBody>
      </p:sp>
      <p:sp>
        <p:nvSpPr>
          <p:cNvPr id="15" name="Rectangle 14"/>
          <p:cNvSpPr/>
          <p:nvPr/>
        </p:nvSpPr>
        <p:spPr>
          <a:xfrm>
            <a:off x="700585" y="4991965"/>
            <a:ext cx="3789820" cy="461665"/>
          </a:xfrm>
          <a:prstGeom prst="rect">
            <a:avLst/>
          </a:prstGeom>
        </p:spPr>
        <p:txBody>
          <a:bodyPr wrap="none">
            <a:spAutoFit/>
          </a:bodyPr>
          <a:lstStyle/>
          <a:p>
            <a:r>
              <a:rPr lang="fr-FR" sz="2400" dirty="0">
                <a:solidFill>
                  <a:srgbClr val="222222"/>
                </a:solidFill>
                <a:latin typeface="Comic Sans MS" panose="030F0702030302020204" pitchFamily="66" charset="0"/>
              </a:rPr>
              <a:t>ordre des </a:t>
            </a:r>
            <a:r>
              <a:rPr lang="fr-FR" sz="2400" i="1" dirty="0" err="1">
                <a:solidFill>
                  <a:srgbClr val="A55858"/>
                </a:solidFill>
                <a:latin typeface="Comic Sans MS" panose="030F0702030302020204" pitchFamily="66" charset="0"/>
                <a:hlinkClick r:id="rId11" tooltip="Sclerosporales (page inexistante)"/>
              </a:rPr>
              <a:t>Sclerosporales</a:t>
            </a:r>
            <a:endParaRPr lang="fr-FR" sz="2400" dirty="0">
              <a:latin typeface="Comic Sans MS" panose="030F0702030302020204" pitchFamily="66" charset="0"/>
            </a:endParaRPr>
          </a:p>
        </p:txBody>
      </p:sp>
      <p:sp>
        <p:nvSpPr>
          <p:cNvPr id="16" name="Ellipse 15"/>
          <p:cNvSpPr/>
          <p:nvPr/>
        </p:nvSpPr>
        <p:spPr>
          <a:xfrm>
            <a:off x="6796585" y="4780297"/>
            <a:ext cx="4198840" cy="8835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6796585" y="2814219"/>
            <a:ext cx="4380931" cy="7911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itre 16"/>
          <p:cNvSpPr>
            <a:spLocks noGrp="1"/>
          </p:cNvSpPr>
          <p:nvPr>
            <p:ph type="title"/>
          </p:nvPr>
        </p:nvSpPr>
        <p:spPr>
          <a:xfrm>
            <a:off x="8789831" y="0"/>
            <a:ext cx="3402169" cy="478302"/>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sz="2800" b="1" dirty="0"/>
              <a:t>O</a:t>
            </a:r>
            <a:r>
              <a:rPr lang="fr-FR" sz="2800" b="1" dirty="0" smtClean="0"/>
              <a:t>omycètes</a:t>
            </a:r>
            <a:endParaRPr lang="fr-FR" sz="2800" b="1" dirty="0"/>
          </a:p>
        </p:txBody>
      </p:sp>
    </p:spTree>
    <p:extLst>
      <p:ext uri="{BB962C8B-B14F-4D97-AF65-F5344CB8AC3E}">
        <p14:creationId xmlns="" xmlns:p14="http://schemas.microsoft.com/office/powerpoint/2010/main" val="2000796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51400" y="914400"/>
            <a:ext cx="9593603" cy="2554545"/>
          </a:xfrm>
          <a:prstGeom prst="rect">
            <a:avLst/>
          </a:prstGeom>
          <a:noFill/>
        </p:spPr>
        <p:txBody>
          <a:bodyPr wrap="square" rtlCol="0">
            <a:spAutoFit/>
          </a:bodyPr>
          <a:lstStyle/>
          <a:p>
            <a:r>
              <a:rPr lang="fr-FR" sz="3200" u="sng" dirty="0" err="1" smtClean="0">
                <a:solidFill>
                  <a:srgbClr val="FF0000"/>
                </a:solidFill>
              </a:rPr>
              <a:t>Saprolégniales</a:t>
            </a:r>
            <a:r>
              <a:rPr lang="fr-FR" sz="3200" u="sng" dirty="0" smtClean="0">
                <a:solidFill>
                  <a:srgbClr val="FF0000"/>
                </a:solidFill>
              </a:rPr>
              <a:t> </a:t>
            </a:r>
          </a:p>
          <a:p>
            <a:endParaRPr lang="fr-FR" sz="3200" dirty="0"/>
          </a:p>
          <a:p>
            <a:r>
              <a:rPr lang="fr-FR" sz="3200" dirty="0" smtClean="0"/>
              <a:t>Champignons filamenteux très commun dans l’eau, </a:t>
            </a:r>
          </a:p>
          <a:p>
            <a:r>
              <a:rPr lang="fr-FR" sz="3200" dirty="0" smtClean="0"/>
              <a:t>sur les déchets organiques, les cadavres de petits animaux, </a:t>
            </a:r>
            <a:r>
              <a:rPr lang="fr-FR" sz="3200" dirty="0" err="1" smtClean="0"/>
              <a:t>etc</a:t>
            </a:r>
            <a:r>
              <a:rPr lang="fr-FR" sz="3200" dirty="0" smtClean="0"/>
              <a:t> </a:t>
            </a:r>
            <a:endParaRPr lang="fr-FR" sz="3200" dirty="0"/>
          </a:p>
        </p:txBody>
      </p:sp>
      <p:pic>
        <p:nvPicPr>
          <p:cNvPr id="7" name="Image 6"/>
          <p:cNvPicPr>
            <a:picLocks noChangeAspect="1"/>
          </p:cNvPicPr>
          <p:nvPr/>
        </p:nvPicPr>
        <p:blipFill>
          <a:blip r:embed="rId2"/>
          <a:stretch>
            <a:fillRect/>
          </a:stretch>
        </p:blipFill>
        <p:spPr>
          <a:xfrm>
            <a:off x="8093123" y="3945741"/>
            <a:ext cx="3748371" cy="2425417"/>
          </a:xfrm>
          <a:prstGeom prst="rect">
            <a:avLst/>
          </a:prstGeom>
        </p:spPr>
      </p:pic>
      <p:sp>
        <p:nvSpPr>
          <p:cNvPr id="4" name="Titre 16"/>
          <p:cNvSpPr>
            <a:spLocks noGrp="1"/>
          </p:cNvSpPr>
          <p:nvPr>
            <p:ph type="title"/>
          </p:nvPr>
        </p:nvSpPr>
        <p:spPr>
          <a:xfrm>
            <a:off x="8789831" y="0"/>
            <a:ext cx="3402169" cy="478302"/>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sz="2800" b="1" dirty="0"/>
              <a:t>O</a:t>
            </a:r>
            <a:r>
              <a:rPr lang="fr-FR" sz="2800" b="1" dirty="0" smtClean="0"/>
              <a:t>omycètes</a:t>
            </a:r>
            <a:endParaRPr lang="fr-FR" sz="2800" b="1" dirty="0"/>
          </a:p>
        </p:txBody>
      </p:sp>
    </p:spTree>
    <p:extLst>
      <p:ext uri="{BB962C8B-B14F-4D97-AF65-F5344CB8AC3E}">
        <p14:creationId xmlns="" xmlns:p14="http://schemas.microsoft.com/office/powerpoint/2010/main" val="679019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1400" y="914400"/>
            <a:ext cx="9593603" cy="2554545"/>
          </a:xfrm>
          <a:prstGeom prst="rect">
            <a:avLst/>
          </a:prstGeom>
          <a:noFill/>
        </p:spPr>
        <p:txBody>
          <a:bodyPr wrap="square" rtlCol="0">
            <a:spAutoFit/>
          </a:bodyPr>
          <a:lstStyle/>
          <a:p>
            <a:r>
              <a:rPr lang="fr-FR" sz="3200" u="sng" dirty="0" smtClean="0">
                <a:solidFill>
                  <a:srgbClr val="FF0000"/>
                </a:solidFill>
              </a:rPr>
              <a:t>Péronosporales </a:t>
            </a:r>
          </a:p>
          <a:p>
            <a:endParaRPr lang="fr-FR" sz="3200" dirty="0"/>
          </a:p>
          <a:p>
            <a:pPr algn="just"/>
            <a:r>
              <a:rPr lang="fr-FR" sz="3200" dirty="0" smtClean="0"/>
              <a:t>Passage du saprophytisme au parasitisme occasionnel, puis au parasitisme strict, qui s’accompagne d’une adaptation de plus en plus marquée à la vie aérienne</a:t>
            </a:r>
            <a:endParaRPr lang="fr-FR" sz="3200" dirty="0"/>
          </a:p>
        </p:txBody>
      </p:sp>
      <p:sp>
        <p:nvSpPr>
          <p:cNvPr id="3" name="Titre 16"/>
          <p:cNvSpPr>
            <a:spLocks noGrp="1"/>
          </p:cNvSpPr>
          <p:nvPr>
            <p:ph type="title"/>
          </p:nvPr>
        </p:nvSpPr>
        <p:spPr>
          <a:xfrm>
            <a:off x="8789831" y="0"/>
            <a:ext cx="3402169" cy="478302"/>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sz="2800" b="1" dirty="0"/>
              <a:t>O</a:t>
            </a:r>
            <a:r>
              <a:rPr lang="fr-FR" sz="2800" b="1" dirty="0" smtClean="0"/>
              <a:t>omycètes</a:t>
            </a:r>
            <a:endParaRPr lang="fr-FR" sz="2800" b="1" dirty="0"/>
          </a:p>
        </p:txBody>
      </p:sp>
    </p:spTree>
    <p:extLst>
      <p:ext uri="{BB962C8B-B14F-4D97-AF65-F5344CB8AC3E}">
        <p14:creationId xmlns="" xmlns:p14="http://schemas.microsoft.com/office/powerpoint/2010/main" val="1846714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64797" y="204290"/>
            <a:ext cx="9593603" cy="2554545"/>
          </a:xfrm>
          <a:prstGeom prst="rect">
            <a:avLst/>
          </a:prstGeom>
          <a:noFill/>
        </p:spPr>
        <p:txBody>
          <a:bodyPr wrap="square" rtlCol="0">
            <a:spAutoFit/>
          </a:bodyPr>
          <a:lstStyle/>
          <a:p>
            <a:r>
              <a:rPr lang="fr-FR" sz="3200" u="sng" dirty="0" err="1" smtClean="0">
                <a:solidFill>
                  <a:srgbClr val="FF0000"/>
                </a:solidFill>
              </a:rPr>
              <a:t>Saprolégniales</a:t>
            </a:r>
            <a:r>
              <a:rPr lang="fr-FR" sz="3200" u="sng" dirty="0" smtClean="0">
                <a:solidFill>
                  <a:srgbClr val="FF0000"/>
                </a:solidFill>
              </a:rPr>
              <a:t> </a:t>
            </a:r>
          </a:p>
          <a:p>
            <a:endParaRPr lang="fr-FR" sz="3200" dirty="0"/>
          </a:p>
          <a:p>
            <a:r>
              <a:rPr lang="fr-FR" sz="3200" dirty="0" smtClean="0"/>
              <a:t>Parasite de poissons</a:t>
            </a:r>
          </a:p>
          <a:p>
            <a:endParaRPr lang="fr-FR" sz="3200" dirty="0"/>
          </a:p>
          <a:p>
            <a:r>
              <a:rPr lang="fr-FR" sz="3200" i="1" dirty="0" err="1" smtClean="0"/>
              <a:t>Saprolegnia</a:t>
            </a:r>
            <a:r>
              <a:rPr lang="fr-FR" sz="3200" i="1" dirty="0" smtClean="0"/>
              <a:t> </a:t>
            </a:r>
            <a:r>
              <a:rPr lang="fr-FR" sz="3200" i="1" dirty="0" err="1" smtClean="0"/>
              <a:t>thuretii</a:t>
            </a:r>
            <a:endParaRPr lang="fr-FR" sz="3200" i="1" dirty="0" smtClean="0"/>
          </a:p>
        </p:txBody>
      </p:sp>
      <p:sp>
        <p:nvSpPr>
          <p:cNvPr id="7" name="ZoneTexte 6"/>
          <p:cNvSpPr txBox="1"/>
          <p:nvPr/>
        </p:nvSpPr>
        <p:spPr>
          <a:xfrm>
            <a:off x="464797" y="3250154"/>
            <a:ext cx="7694290" cy="3046988"/>
          </a:xfrm>
          <a:prstGeom prst="rect">
            <a:avLst/>
          </a:prstGeom>
          <a:noFill/>
        </p:spPr>
        <p:txBody>
          <a:bodyPr wrap="square" rtlCol="0">
            <a:spAutoFit/>
          </a:bodyPr>
          <a:lstStyle/>
          <a:p>
            <a:r>
              <a:rPr lang="fr-FR" sz="3200" u="sng" dirty="0" smtClean="0">
                <a:solidFill>
                  <a:srgbClr val="FF0000"/>
                </a:solidFill>
              </a:rPr>
              <a:t>Péronosporales </a:t>
            </a:r>
          </a:p>
          <a:p>
            <a:endParaRPr lang="fr-FR" sz="3200" dirty="0"/>
          </a:p>
          <a:p>
            <a:r>
              <a:rPr lang="fr-FR" sz="3200" dirty="0" err="1" smtClean="0"/>
              <a:t>Pythiacées</a:t>
            </a:r>
            <a:endParaRPr lang="fr-FR" sz="3200" dirty="0" smtClean="0"/>
          </a:p>
          <a:p>
            <a:endParaRPr lang="fr-FR" sz="3200" dirty="0"/>
          </a:p>
          <a:p>
            <a:r>
              <a:rPr lang="fr-FR" sz="3200" i="1" dirty="0" err="1" smtClean="0"/>
              <a:t>Pythium</a:t>
            </a:r>
            <a:r>
              <a:rPr lang="fr-FR" sz="3200" i="1" dirty="0" smtClean="0"/>
              <a:t> </a:t>
            </a:r>
            <a:r>
              <a:rPr lang="fr-FR" sz="3200" i="1" dirty="0" err="1" smtClean="0"/>
              <a:t>baryanum</a:t>
            </a:r>
            <a:r>
              <a:rPr lang="fr-FR" sz="3200" dirty="0" smtClean="0"/>
              <a:t>: agent de la maladie de la fonte des semis </a:t>
            </a:r>
            <a:endParaRPr lang="fr-FR" sz="3200" dirty="0"/>
          </a:p>
        </p:txBody>
      </p:sp>
      <p:sp>
        <p:nvSpPr>
          <p:cNvPr id="8" name="ZoneTexte 7"/>
          <p:cNvSpPr txBox="1"/>
          <p:nvPr/>
        </p:nvSpPr>
        <p:spPr>
          <a:xfrm>
            <a:off x="4839286" y="0"/>
            <a:ext cx="2996244" cy="707886"/>
          </a:xfrm>
          <a:prstGeom prst="rect">
            <a:avLst/>
          </a:prstGeom>
          <a:noFill/>
        </p:spPr>
        <p:txBody>
          <a:bodyPr wrap="square" rtlCol="0">
            <a:spAutoFit/>
          </a:bodyPr>
          <a:lstStyle/>
          <a:p>
            <a:r>
              <a:rPr lang="fr-FR" sz="4000" b="1" dirty="0" smtClean="0">
                <a:solidFill>
                  <a:srgbClr val="00B050"/>
                </a:solidFill>
                <a:effectLst>
                  <a:outerShdw blurRad="38100" dist="38100" dir="2700000" algn="tl">
                    <a:srgbClr val="000000">
                      <a:alpha val="43137"/>
                    </a:srgbClr>
                  </a:outerShdw>
                </a:effectLst>
              </a:rPr>
              <a:t>Intérêts </a:t>
            </a:r>
            <a:endParaRPr lang="fr-FR" sz="4000" b="1" dirty="0">
              <a:solidFill>
                <a:srgbClr val="00B050"/>
              </a:solidFill>
              <a:effectLst>
                <a:outerShdw blurRad="38100" dist="38100" dir="2700000" algn="tl">
                  <a:srgbClr val="000000">
                    <a:alpha val="43137"/>
                  </a:srgbClr>
                </a:outerShdw>
              </a:effectLst>
            </a:endParaRPr>
          </a:p>
        </p:txBody>
      </p:sp>
      <p:pic>
        <p:nvPicPr>
          <p:cNvPr id="9" name="Image 8"/>
          <p:cNvPicPr>
            <a:picLocks noChangeAspect="1"/>
          </p:cNvPicPr>
          <p:nvPr/>
        </p:nvPicPr>
        <p:blipFill>
          <a:blip r:embed="rId2"/>
          <a:stretch>
            <a:fillRect/>
          </a:stretch>
        </p:blipFill>
        <p:spPr>
          <a:xfrm>
            <a:off x="8966579" y="3922328"/>
            <a:ext cx="2436126" cy="2390449"/>
          </a:xfrm>
          <a:prstGeom prst="rect">
            <a:avLst/>
          </a:prstGeom>
        </p:spPr>
      </p:pic>
      <p:pic>
        <p:nvPicPr>
          <p:cNvPr id="10" name="Image 9"/>
          <p:cNvPicPr>
            <a:picLocks noChangeAspect="1"/>
          </p:cNvPicPr>
          <p:nvPr/>
        </p:nvPicPr>
        <p:blipFill>
          <a:blip r:embed="rId3"/>
          <a:stretch>
            <a:fillRect/>
          </a:stretch>
        </p:blipFill>
        <p:spPr>
          <a:xfrm>
            <a:off x="8596667" y="1091821"/>
            <a:ext cx="3212123" cy="1912673"/>
          </a:xfrm>
          <a:prstGeom prst="rect">
            <a:avLst/>
          </a:prstGeom>
        </p:spPr>
      </p:pic>
      <p:sp>
        <p:nvSpPr>
          <p:cNvPr id="11" name="Titre 16"/>
          <p:cNvSpPr>
            <a:spLocks noGrp="1"/>
          </p:cNvSpPr>
          <p:nvPr>
            <p:ph type="title"/>
          </p:nvPr>
        </p:nvSpPr>
        <p:spPr>
          <a:xfrm>
            <a:off x="8789831" y="0"/>
            <a:ext cx="3402169" cy="478302"/>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sz="2800" b="1" dirty="0"/>
              <a:t>O</a:t>
            </a:r>
            <a:r>
              <a:rPr lang="fr-FR" sz="2800" b="1" dirty="0" smtClean="0"/>
              <a:t>omycètes</a:t>
            </a:r>
            <a:endParaRPr lang="fr-FR" sz="2800" b="1" dirty="0"/>
          </a:p>
        </p:txBody>
      </p:sp>
    </p:spTree>
    <p:extLst>
      <p:ext uri="{BB962C8B-B14F-4D97-AF65-F5344CB8AC3E}">
        <p14:creationId xmlns="" xmlns:p14="http://schemas.microsoft.com/office/powerpoint/2010/main" val="1062997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a:xfrm>
            <a:off x="3078051" y="2234486"/>
            <a:ext cx="5602310" cy="1477963"/>
          </a:xfrm>
        </p:spPr>
        <p:txBody>
          <a:bodyPr>
            <a:normAutofit/>
          </a:bodyPr>
          <a:lstStyle/>
          <a:p>
            <a:pPr algn="ctr"/>
            <a:r>
              <a:rPr lang="fr-FR" sz="7200" b="1" dirty="0" err="1"/>
              <a:t>Eumycota</a:t>
            </a:r>
            <a:endParaRPr lang="fr-FR" sz="7200" b="1" dirty="0"/>
          </a:p>
        </p:txBody>
      </p:sp>
    </p:spTree>
    <p:extLst>
      <p:ext uri="{BB962C8B-B14F-4D97-AF65-F5344CB8AC3E}">
        <p14:creationId xmlns="" xmlns:p14="http://schemas.microsoft.com/office/powerpoint/2010/main" val="17262279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a:xfrm>
            <a:off x="1487570" y="1800665"/>
            <a:ext cx="9527432" cy="174439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a:lstStyle/>
          <a:p>
            <a:r>
              <a:rPr lang="fr-FR" sz="4800" b="1" dirty="0">
                <a:effectLst>
                  <a:outerShdw blurRad="38100" dist="38100" dir="2700000" algn="tl">
                    <a:srgbClr val="000000">
                      <a:alpha val="43137"/>
                    </a:srgbClr>
                  </a:outerShdw>
                </a:effectLst>
                <a:latin typeface="Arial" pitchFamily="34" charset="0"/>
                <a:cs typeface="Arial" pitchFamily="34" charset="0"/>
              </a:rPr>
              <a:t>Classification des champignons</a:t>
            </a:r>
          </a:p>
        </p:txBody>
      </p:sp>
    </p:spTree>
    <p:extLst>
      <p:ext uri="{BB962C8B-B14F-4D97-AF65-F5344CB8AC3E}">
        <p14:creationId xmlns="" xmlns:p14="http://schemas.microsoft.com/office/powerpoint/2010/main" val="30665546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329216" y="2006220"/>
            <a:ext cx="7456227" cy="1815153"/>
          </a:xfrm>
          <a:prstGeom prst="rect">
            <a:avLst/>
          </a:prstGeom>
          <a:solidFill>
            <a:srgbClr val="CCFF3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CA" sz="4800" b="1" dirty="0" smtClean="0">
                <a:solidFill>
                  <a:srgbClr val="663300"/>
                </a:solidFill>
                <a:effectLst>
                  <a:outerShdw blurRad="38100" dist="38100" dir="2700000" algn="tl">
                    <a:srgbClr val="000000"/>
                  </a:outerShdw>
                </a:effectLst>
                <a:latin typeface="Comic Sans MS" panose="030F0702030302020204" pitchFamily="66" charset="0"/>
              </a:rPr>
              <a:t/>
            </a:r>
            <a:br>
              <a:rPr lang="en-CA" sz="4800" b="1" dirty="0" smtClean="0">
                <a:solidFill>
                  <a:srgbClr val="663300"/>
                </a:solidFill>
                <a:effectLst>
                  <a:outerShdw blurRad="38100" dist="38100" dir="2700000" algn="tl">
                    <a:srgbClr val="000000"/>
                  </a:outerShdw>
                </a:effectLst>
                <a:latin typeface="Comic Sans MS" panose="030F0702030302020204" pitchFamily="66" charset="0"/>
              </a:rPr>
            </a:br>
            <a:r>
              <a:rPr lang="en-CA" sz="4800" b="1" dirty="0" err="1" smtClean="0">
                <a:solidFill>
                  <a:srgbClr val="663300"/>
                </a:solidFill>
                <a:effectLst>
                  <a:outerShdw blurRad="38100" dist="38100" dir="2700000" algn="tl">
                    <a:srgbClr val="000000"/>
                  </a:outerShdw>
                </a:effectLst>
                <a:latin typeface="Comic Sans MS" panose="030F0702030302020204" pitchFamily="66" charset="0"/>
                <a:cs typeface="Arial" pitchFamily="34" charset="0"/>
              </a:rPr>
              <a:t>Chitridiomycètes</a:t>
            </a:r>
            <a:r>
              <a:rPr lang="en-CA" sz="4800" b="1" dirty="0" smtClean="0">
                <a:solidFill>
                  <a:srgbClr val="663300"/>
                </a:solidFill>
                <a:effectLst>
                  <a:outerShdw blurRad="38100" dist="38100" dir="2700000" algn="tl">
                    <a:srgbClr val="000000"/>
                  </a:outerShdw>
                </a:effectLst>
                <a:latin typeface="Comic Sans MS" panose="030F0702030302020204" pitchFamily="66" charset="0"/>
                <a:cs typeface="Arial" pitchFamily="34" charset="0"/>
              </a:rPr>
              <a:t> </a:t>
            </a:r>
            <a:r>
              <a:rPr lang="en-CA" sz="4800" b="1" dirty="0" smtClean="0">
                <a:solidFill>
                  <a:srgbClr val="663300"/>
                </a:solidFill>
                <a:effectLst>
                  <a:outerShdw blurRad="38100" dist="38100" dir="2700000" algn="tl">
                    <a:srgbClr val="000000"/>
                  </a:outerShdw>
                </a:effectLst>
                <a:latin typeface="Comic Sans MS" panose="030F0702030302020204" pitchFamily="66" charset="0"/>
                <a:cs typeface="Times New Roman" pitchFamily="18" charset="0"/>
              </a:rPr>
              <a:t/>
            </a:r>
            <a:br>
              <a:rPr lang="en-CA" sz="4800" b="1" dirty="0" smtClean="0">
                <a:solidFill>
                  <a:srgbClr val="663300"/>
                </a:solidFill>
                <a:effectLst>
                  <a:outerShdw blurRad="38100" dist="38100" dir="2700000" algn="tl">
                    <a:srgbClr val="000000"/>
                  </a:outerShdw>
                </a:effectLst>
                <a:latin typeface="Comic Sans MS" panose="030F0702030302020204" pitchFamily="66" charset="0"/>
                <a:cs typeface="Times New Roman" pitchFamily="18" charset="0"/>
              </a:rPr>
            </a:br>
            <a:endParaRPr lang="en-US" sz="4800" b="1" dirty="0">
              <a:solidFill>
                <a:srgbClr val="663300"/>
              </a:solidFill>
              <a:effectLst>
                <a:outerShdw blurRad="38100" dist="38100" dir="2700000" algn="tl">
                  <a:srgbClr val="000000"/>
                </a:outerShdw>
              </a:effectLst>
              <a:latin typeface="Comic Sans MS" panose="030F0702030302020204" pitchFamily="66" charset="0"/>
              <a:cs typeface="Times New Roman" pitchFamily="18" charset="0"/>
            </a:endParaRPr>
          </a:p>
        </p:txBody>
      </p:sp>
    </p:spTree>
    <p:extLst>
      <p:ext uri="{BB962C8B-B14F-4D97-AF65-F5344CB8AC3E}">
        <p14:creationId xmlns="" xmlns:p14="http://schemas.microsoft.com/office/powerpoint/2010/main" val="3651449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6"/>
          <p:cNvSpPr>
            <a:spLocks noGrp="1"/>
          </p:cNvSpPr>
          <p:nvPr>
            <p:ph type="title"/>
          </p:nvPr>
        </p:nvSpPr>
        <p:spPr>
          <a:xfrm>
            <a:off x="8789831" y="0"/>
            <a:ext cx="3402169" cy="792162"/>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sz="2800" b="1" dirty="0" err="1"/>
              <a:t>Chytridiomycètes</a:t>
            </a:r>
            <a:endParaRPr lang="fr-FR" sz="2800" b="1" dirty="0"/>
          </a:p>
        </p:txBody>
      </p:sp>
      <p:sp>
        <p:nvSpPr>
          <p:cNvPr id="33795" name="Espace réservé du contenu 17"/>
          <p:cNvSpPr>
            <a:spLocks noGrp="1"/>
          </p:cNvSpPr>
          <p:nvPr>
            <p:ph sz="half" idx="1"/>
          </p:nvPr>
        </p:nvSpPr>
        <p:spPr>
          <a:xfrm>
            <a:off x="503960" y="351692"/>
            <a:ext cx="8229600" cy="5579149"/>
          </a:xfrm>
        </p:spPr>
        <p:txBody>
          <a:bodyPr>
            <a:noAutofit/>
          </a:bodyPr>
          <a:lstStyle/>
          <a:p>
            <a:pPr algn="just">
              <a:buFontTx/>
              <a:buNone/>
            </a:pPr>
            <a:r>
              <a:rPr lang="fr-FR" b="1" dirty="0" smtClean="0"/>
              <a:t>Champignons dits :</a:t>
            </a:r>
          </a:p>
          <a:p>
            <a:pPr algn="just">
              <a:buFontTx/>
              <a:buNone/>
            </a:pPr>
            <a:endParaRPr lang="fr-FR" dirty="0" smtClean="0"/>
          </a:p>
          <a:p>
            <a:pPr algn="just">
              <a:buFont typeface="Wingdings" panose="05000000000000000000" pitchFamily="2" charset="2"/>
              <a:buChar char="v"/>
            </a:pPr>
            <a:r>
              <a:rPr lang="fr-FR" dirty="0" smtClean="0"/>
              <a:t>Saprophytes ou parasites</a:t>
            </a:r>
          </a:p>
          <a:p>
            <a:pPr algn="just">
              <a:buFont typeface="Wingdings" panose="05000000000000000000" pitchFamily="2" charset="2"/>
              <a:buChar char="v"/>
            </a:pPr>
            <a:r>
              <a:rPr lang="fr-FR" dirty="0" smtClean="0"/>
              <a:t>Inférieurs</a:t>
            </a:r>
          </a:p>
          <a:p>
            <a:pPr algn="just">
              <a:buFont typeface="Wingdings" panose="05000000000000000000" pitchFamily="2" charset="2"/>
              <a:buChar char="v"/>
            </a:pPr>
            <a:r>
              <a:rPr lang="fr-FR" dirty="0" smtClean="0"/>
              <a:t>Archaïques </a:t>
            </a:r>
          </a:p>
          <a:p>
            <a:pPr algn="just">
              <a:buFont typeface="Wingdings" panose="05000000000000000000" pitchFamily="2" charset="2"/>
              <a:buChar char="v"/>
            </a:pPr>
            <a:r>
              <a:rPr lang="fr-FR" dirty="0" smtClean="0"/>
              <a:t>Le thalle est peu développé</a:t>
            </a:r>
          </a:p>
          <a:p>
            <a:pPr algn="just">
              <a:buFont typeface="Wingdings" panose="05000000000000000000" pitchFamily="2" charset="2"/>
              <a:buChar char="v"/>
            </a:pPr>
            <a:r>
              <a:rPr lang="fr-FR" dirty="0" smtClean="0"/>
              <a:t>Microscopiques </a:t>
            </a:r>
          </a:p>
          <a:p>
            <a:pPr algn="just">
              <a:buFont typeface="Wingdings" panose="05000000000000000000" pitchFamily="2" charset="2"/>
              <a:buChar char="v"/>
            </a:pPr>
            <a:r>
              <a:rPr lang="fr-FR" dirty="0" smtClean="0"/>
              <a:t>Essentiellement aquatiques </a:t>
            </a:r>
          </a:p>
          <a:p>
            <a:pPr algn="just">
              <a:buFont typeface="Wingdings" panose="05000000000000000000" pitchFamily="2" charset="2"/>
              <a:buChar char="v"/>
            </a:pPr>
            <a:r>
              <a:rPr lang="fr-FR" dirty="0" smtClean="0"/>
              <a:t>Spores </a:t>
            </a:r>
            <a:r>
              <a:rPr lang="fr-FR" dirty="0" err="1" smtClean="0"/>
              <a:t>uniflagellées</a:t>
            </a:r>
            <a:endParaRPr lang="fr-FR" b="1" dirty="0" smtClean="0"/>
          </a:p>
          <a:p>
            <a:pPr algn="just">
              <a:buFont typeface="Wingdings" panose="05000000000000000000" pitchFamily="2" charset="2"/>
              <a:buChar char="v"/>
            </a:pPr>
            <a:r>
              <a:rPr lang="fr-FR" dirty="0" smtClean="0"/>
              <a:t>Reproduction sexuée &amp; asexuée </a:t>
            </a:r>
            <a:r>
              <a:rPr lang="fr-FR" b="1" dirty="0" smtClean="0"/>
              <a:t>connue</a:t>
            </a:r>
          </a:p>
          <a:p>
            <a:pPr marL="0" indent="0" algn="just">
              <a:buNone/>
            </a:pPr>
            <a:endParaRPr lang="fr-FR" dirty="0" smtClean="0"/>
          </a:p>
          <a:p>
            <a:pPr>
              <a:buFontTx/>
              <a:buNone/>
            </a:pPr>
            <a:endParaRPr lang="fr-FR" dirty="0" smtClean="0"/>
          </a:p>
        </p:txBody>
      </p:sp>
    </p:spTree>
    <p:extLst>
      <p:ext uri="{BB962C8B-B14F-4D97-AF65-F5344CB8AC3E}">
        <p14:creationId xmlns="" xmlns:p14="http://schemas.microsoft.com/office/powerpoint/2010/main" val="241923294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7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125104" y="97217"/>
            <a:ext cx="2487769" cy="487362"/>
          </a:xfrm>
        </p:spPr>
        <p:style>
          <a:lnRef idx="2">
            <a:schemeClr val="accent2">
              <a:shade val="50000"/>
            </a:schemeClr>
          </a:lnRef>
          <a:fillRef idx="1">
            <a:schemeClr val="accent2"/>
          </a:fillRef>
          <a:effectRef idx="0">
            <a:schemeClr val="accent2"/>
          </a:effectRef>
          <a:fontRef idx="minor">
            <a:schemeClr val="lt1"/>
          </a:fontRef>
        </p:style>
        <p:txBody>
          <a:bodyPr/>
          <a:lstStyle/>
          <a:p>
            <a:r>
              <a:rPr lang="fr-FR" sz="2400" b="1" dirty="0"/>
              <a:t>Reproduction</a:t>
            </a:r>
          </a:p>
        </p:txBody>
      </p:sp>
      <p:pic>
        <p:nvPicPr>
          <p:cNvPr id="2" name="Image 1"/>
          <p:cNvPicPr>
            <a:picLocks noChangeAspect="1"/>
          </p:cNvPicPr>
          <p:nvPr/>
        </p:nvPicPr>
        <p:blipFill>
          <a:blip r:embed="rId3"/>
          <a:stretch>
            <a:fillRect/>
          </a:stretch>
        </p:blipFill>
        <p:spPr>
          <a:xfrm>
            <a:off x="1680949" y="752473"/>
            <a:ext cx="8233860" cy="5451296"/>
          </a:xfrm>
          <a:prstGeom prst="rect">
            <a:avLst/>
          </a:prstGeom>
        </p:spPr>
      </p:pic>
    </p:spTree>
    <p:extLst>
      <p:ext uri="{BB962C8B-B14F-4D97-AF65-F5344CB8AC3E}">
        <p14:creationId xmlns="" xmlns:p14="http://schemas.microsoft.com/office/powerpoint/2010/main" val="73003413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104900" y="823063"/>
            <a:ext cx="4572000" cy="914400"/>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err="1">
                <a:solidFill>
                  <a:schemeClr val="tx2"/>
                </a:solidFill>
              </a:rPr>
              <a:t>Chydriales</a:t>
            </a:r>
            <a:r>
              <a:rPr lang="fr-FR" b="1" dirty="0">
                <a:solidFill>
                  <a:schemeClr val="tx2"/>
                </a:solidFill>
              </a:rPr>
              <a:t> </a:t>
            </a:r>
            <a:endParaRPr lang="fr-FR" b="1" dirty="0">
              <a:solidFill>
                <a:schemeClr val="tx1"/>
              </a:solidFill>
            </a:endParaRPr>
          </a:p>
        </p:txBody>
      </p:sp>
      <p:sp>
        <p:nvSpPr>
          <p:cNvPr id="7" name="Rectangle à coins arrondis 6"/>
          <p:cNvSpPr/>
          <p:nvPr/>
        </p:nvSpPr>
        <p:spPr>
          <a:xfrm>
            <a:off x="1219200" y="3314589"/>
            <a:ext cx="3505200" cy="9144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err="1">
                <a:solidFill>
                  <a:srgbClr val="FFFF00"/>
                </a:solidFill>
              </a:rPr>
              <a:t>Néocallismasticales</a:t>
            </a:r>
            <a:r>
              <a:rPr lang="fr-FR" sz="2400" b="1" dirty="0">
                <a:solidFill>
                  <a:srgbClr val="FFFF00"/>
                </a:solidFill>
              </a:rPr>
              <a:t> </a:t>
            </a:r>
          </a:p>
        </p:txBody>
      </p:sp>
      <p:sp>
        <p:nvSpPr>
          <p:cNvPr id="8" name="Rectangle à coins arrondis 7"/>
          <p:cNvSpPr/>
          <p:nvPr/>
        </p:nvSpPr>
        <p:spPr>
          <a:xfrm>
            <a:off x="1219199" y="5715000"/>
            <a:ext cx="4185313" cy="914400"/>
          </a:xfrm>
          <a:prstGeom prst="roundRect">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4">
              <a:defRPr/>
            </a:pPr>
            <a:r>
              <a:rPr lang="fr-FR" sz="2400" b="1" dirty="0" err="1">
                <a:solidFill>
                  <a:schemeClr val="tx2"/>
                </a:solidFill>
              </a:rPr>
              <a:t>Blastocladiales</a:t>
            </a:r>
            <a:r>
              <a:rPr lang="fr-FR" sz="2400" b="1" dirty="0">
                <a:solidFill>
                  <a:schemeClr val="tx2"/>
                </a:solidFill>
              </a:rPr>
              <a:t> </a:t>
            </a:r>
            <a:endParaRPr lang="fr-FR" sz="2400" b="1" dirty="0">
              <a:solidFill>
                <a:schemeClr val="tx1"/>
              </a:solidFill>
            </a:endParaRPr>
          </a:p>
        </p:txBody>
      </p:sp>
      <p:sp>
        <p:nvSpPr>
          <p:cNvPr id="9" name="Rectangle à coins arrondis 8"/>
          <p:cNvSpPr/>
          <p:nvPr/>
        </p:nvSpPr>
        <p:spPr>
          <a:xfrm>
            <a:off x="1219200" y="4610211"/>
            <a:ext cx="3352800" cy="914400"/>
          </a:xfrm>
          <a:prstGeom prst="round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err="1">
                <a:solidFill>
                  <a:schemeClr val="tx2"/>
                </a:solidFill>
              </a:rPr>
              <a:t>Monoblépharidales</a:t>
            </a:r>
            <a:r>
              <a:rPr lang="fr-FR" sz="2400" b="1" dirty="0">
                <a:solidFill>
                  <a:schemeClr val="tx2"/>
                </a:solidFill>
              </a:rPr>
              <a:t> </a:t>
            </a:r>
            <a:endParaRPr lang="fr-FR" sz="2400" b="1" dirty="0">
              <a:solidFill>
                <a:schemeClr val="tx1"/>
              </a:solidFill>
            </a:endParaRPr>
          </a:p>
        </p:txBody>
      </p:sp>
      <p:sp>
        <p:nvSpPr>
          <p:cNvPr id="10" name="Rectangle à coins arrondis 9"/>
          <p:cNvSpPr/>
          <p:nvPr/>
        </p:nvSpPr>
        <p:spPr>
          <a:xfrm>
            <a:off x="2667000" y="1905000"/>
            <a:ext cx="4572000" cy="1219200"/>
          </a:xfrm>
          <a:prstGeom prst="round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i="1" dirty="0" err="1">
                <a:solidFill>
                  <a:schemeClr val="tx2"/>
                </a:solidFill>
              </a:rPr>
              <a:t>Synchytrium</a:t>
            </a:r>
            <a:r>
              <a:rPr lang="fr-FR" i="1" dirty="0">
                <a:solidFill>
                  <a:schemeClr val="tx2"/>
                </a:solidFill>
              </a:rPr>
              <a:t> </a:t>
            </a:r>
            <a:r>
              <a:rPr lang="fr-FR" i="1" dirty="0" err="1">
                <a:solidFill>
                  <a:schemeClr val="tx2"/>
                </a:solidFill>
              </a:rPr>
              <a:t>endobioticum</a:t>
            </a:r>
            <a:r>
              <a:rPr lang="fr-FR" i="1" dirty="0">
                <a:solidFill>
                  <a:schemeClr val="tx2"/>
                </a:solidFill>
              </a:rPr>
              <a:t> </a:t>
            </a:r>
            <a:r>
              <a:rPr lang="fr-FR" dirty="0">
                <a:solidFill>
                  <a:schemeClr val="tx2"/>
                </a:solidFill>
              </a:rPr>
              <a:t>: agent de la galle verruqueuse de la pomme de terre </a:t>
            </a:r>
            <a:endParaRPr lang="fr-FR" dirty="0">
              <a:solidFill>
                <a:schemeClr val="tx1"/>
              </a:solidFill>
            </a:endParaRPr>
          </a:p>
        </p:txBody>
      </p:sp>
      <p:sp>
        <p:nvSpPr>
          <p:cNvPr id="55303" name="Titre 10"/>
          <p:cNvSpPr>
            <a:spLocks noGrp="1"/>
          </p:cNvSpPr>
          <p:nvPr>
            <p:ph type="title"/>
          </p:nvPr>
        </p:nvSpPr>
        <p:spPr>
          <a:xfrm>
            <a:off x="4092526" y="208671"/>
            <a:ext cx="4191000" cy="457200"/>
          </a:xfrm>
        </p:spPr>
        <p:txBody>
          <a:bodyPr>
            <a:normAutofit/>
          </a:bodyPr>
          <a:lstStyle/>
          <a:p>
            <a:r>
              <a:rPr lang="fr-FR" sz="2000" b="1"/>
              <a:t>4 Ordres / Chytridiomycètes</a:t>
            </a:r>
          </a:p>
        </p:txBody>
      </p:sp>
      <p:sp>
        <p:nvSpPr>
          <p:cNvPr id="12" name="Rectangle à coins arrondis 11"/>
          <p:cNvSpPr/>
          <p:nvPr/>
        </p:nvSpPr>
        <p:spPr>
          <a:xfrm>
            <a:off x="6705600" y="762000"/>
            <a:ext cx="3505200" cy="914400"/>
          </a:xfrm>
          <a:prstGeom prst="round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2"/>
                </a:solidFill>
              </a:rPr>
              <a:t>Parasites d’algues, de protozoaires et de </a:t>
            </a:r>
            <a:r>
              <a:rPr lang="fr-FR" sz="2000" dirty="0">
                <a:solidFill>
                  <a:schemeClr val="tx2"/>
                </a:solidFill>
              </a:rPr>
              <a:t>champignons</a:t>
            </a:r>
            <a:r>
              <a:rPr lang="fr-FR" dirty="0">
                <a:solidFill>
                  <a:schemeClr val="tx2"/>
                </a:solidFill>
              </a:rPr>
              <a:t> microscopiques</a:t>
            </a:r>
            <a:endParaRPr lang="fr-FR" dirty="0">
              <a:solidFill>
                <a:schemeClr val="tx1"/>
              </a:solidFill>
            </a:endParaRPr>
          </a:p>
        </p:txBody>
      </p:sp>
      <p:sp>
        <p:nvSpPr>
          <p:cNvPr id="13" name="Rectangle à coins arrondis 12"/>
          <p:cNvSpPr/>
          <p:nvPr/>
        </p:nvSpPr>
        <p:spPr>
          <a:xfrm>
            <a:off x="6705600" y="3314589"/>
            <a:ext cx="3505200" cy="9144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smtClean="0">
                <a:solidFill>
                  <a:schemeClr val="tx2"/>
                </a:solidFill>
              </a:rPr>
              <a:t>vivant dans les </a:t>
            </a:r>
            <a:r>
              <a:rPr lang="fr-FR" dirty="0">
                <a:solidFill>
                  <a:schemeClr val="tx2"/>
                </a:solidFill>
              </a:rPr>
              <a:t>rumen des bovins</a:t>
            </a:r>
            <a:endParaRPr lang="fr-FR" dirty="0">
              <a:solidFill>
                <a:schemeClr val="tx1"/>
              </a:solidFill>
            </a:endParaRPr>
          </a:p>
        </p:txBody>
      </p:sp>
      <p:sp>
        <p:nvSpPr>
          <p:cNvPr id="14" name="Rectangle à coins arrondis 13"/>
          <p:cNvSpPr/>
          <p:nvPr/>
        </p:nvSpPr>
        <p:spPr>
          <a:xfrm>
            <a:off x="6705600" y="4457589"/>
            <a:ext cx="3505200" cy="914400"/>
          </a:xfrm>
          <a:prstGeom prst="roundRect">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smtClean="0">
                <a:solidFill>
                  <a:schemeClr val="tx2"/>
                </a:solidFill>
              </a:rPr>
              <a:t>Saprophytes</a:t>
            </a:r>
            <a:endParaRPr lang="fr-FR" sz="2000" dirty="0">
              <a:solidFill>
                <a:schemeClr val="tx1"/>
              </a:solidFill>
            </a:endParaRPr>
          </a:p>
        </p:txBody>
      </p:sp>
      <p:sp>
        <p:nvSpPr>
          <p:cNvPr id="15" name="Rectangle à coins arrondis 14"/>
          <p:cNvSpPr/>
          <p:nvPr/>
        </p:nvSpPr>
        <p:spPr>
          <a:xfrm>
            <a:off x="6705600" y="5715000"/>
            <a:ext cx="3505200" cy="914400"/>
          </a:xfrm>
          <a:prstGeom prst="roundRec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smtClean="0">
                <a:solidFill>
                  <a:schemeClr val="tx2"/>
                </a:solidFill>
              </a:rPr>
              <a:t>Saprophytes</a:t>
            </a:r>
            <a:endParaRPr lang="fr-FR" dirty="0">
              <a:solidFill>
                <a:schemeClr val="tx1"/>
              </a:solidFill>
            </a:endParaRPr>
          </a:p>
        </p:txBody>
      </p:sp>
      <p:sp>
        <p:nvSpPr>
          <p:cNvPr id="55308" name="AutoShape 2" descr="Résultat de recherche d'images pour &quot;galle verruqueuse de la pomme de terre&quot;"/>
          <p:cNvSpPr>
            <a:spLocks noChangeAspect="1" noChangeArrowheads="1"/>
          </p:cNvSpPr>
          <p:nvPr/>
        </p:nvSpPr>
        <p:spPr bwMode="auto">
          <a:xfrm>
            <a:off x="167322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hangingPunct="1"/>
            <a:endParaRPr lang="fr-FR"/>
          </a:p>
        </p:txBody>
      </p:sp>
      <p:sp>
        <p:nvSpPr>
          <p:cNvPr id="55309" name="AutoShape 4" descr="Résultat de recherche d'images pour &quot;galle verruqueuse de la pomme de terre&quot;"/>
          <p:cNvSpPr>
            <a:spLocks noChangeAspect="1" noChangeArrowheads="1"/>
          </p:cNvSpPr>
          <p:nvPr/>
        </p:nvSpPr>
        <p:spPr bwMode="auto">
          <a:xfrm>
            <a:off x="167322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hangingPunct="1"/>
            <a:endParaRPr lang="fr-FR"/>
          </a:p>
        </p:txBody>
      </p:sp>
      <p:sp>
        <p:nvSpPr>
          <p:cNvPr id="55310" name="AutoShape 6" descr="Résultat de recherche d'images pour &quot;galle verruqueuse de la pomme de terre&quot;"/>
          <p:cNvSpPr>
            <a:spLocks noChangeAspect="1" noChangeArrowheads="1"/>
          </p:cNvSpPr>
          <p:nvPr/>
        </p:nvSpPr>
        <p:spPr bwMode="auto">
          <a:xfrm>
            <a:off x="167322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hangingPunct="1"/>
            <a:endParaRPr lang="fr-FR"/>
          </a:p>
        </p:txBody>
      </p:sp>
      <p:sp>
        <p:nvSpPr>
          <p:cNvPr id="55311" name="AutoShape 8" descr="Résultat de recherche d'images pour &quot;galle verruqueuse de la pomme de terre&quot;"/>
          <p:cNvSpPr>
            <a:spLocks noChangeAspect="1" noChangeArrowheads="1"/>
          </p:cNvSpPr>
          <p:nvPr/>
        </p:nvSpPr>
        <p:spPr bwMode="auto">
          <a:xfrm>
            <a:off x="167322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lgerian" panose="04020705040A02060702" pitchFamily="82" charset="0"/>
              </a:defRPr>
            </a:lvl1pPr>
            <a:lvl2pPr marL="742950" indent="-285750" eaLnBrk="0" hangingPunct="0">
              <a:defRPr>
                <a:solidFill>
                  <a:schemeClr val="tx1"/>
                </a:solidFill>
                <a:latin typeface="Algerian" panose="04020705040A02060702" pitchFamily="82" charset="0"/>
              </a:defRPr>
            </a:lvl2pPr>
            <a:lvl3pPr marL="1143000" indent="-228600" eaLnBrk="0" hangingPunct="0">
              <a:defRPr>
                <a:solidFill>
                  <a:schemeClr val="tx1"/>
                </a:solidFill>
                <a:latin typeface="Algerian" panose="04020705040A02060702" pitchFamily="82" charset="0"/>
              </a:defRPr>
            </a:lvl3pPr>
            <a:lvl4pPr marL="1600200" indent="-228600" eaLnBrk="0" hangingPunct="0">
              <a:defRPr>
                <a:solidFill>
                  <a:schemeClr val="tx1"/>
                </a:solidFill>
                <a:latin typeface="Algerian" panose="04020705040A02060702" pitchFamily="82" charset="0"/>
              </a:defRPr>
            </a:lvl4pPr>
            <a:lvl5pPr marL="2057400" indent="-228600" eaLnBrk="0" hangingPunct="0">
              <a:defRPr>
                <a:solidFill>
                  <a:schemeClr val="tx1"/>
                </a:solidFill>
                <a:latin typeface="Algerian" panose="04020705040A02060702" pitchFamily="82" charset="0"/>
              </a:defRPr>
            </a:lvl5pPr>
            <a:lvl6pPr marL="2514600" indent="-228600" eaLnBrk="0" fontAlgn="base" hangingPunct="0">
              <a:spcBef>
                <a:spcPct val="0"/>
              </a:spcBef>
              <a:spcAft>
                <a:spcPct val="0"/>
              </a:spcAft>
              <a:defRPr>
                <a:solidFill>
                  <a:schemeClr val="tx1"/>
                </a:solidFill>
                <a:latin typeface="Algerian" panose="04020705040A02060702" pitchFamily="82" charset="0"/>
              </a:defRPr>
            </a:lvl6pPr>
            <a:lvl7pPr marL="2971800" indent="-228600" eaLnBrk="0" fontAlgn="base" hangingPunct="0">
              <a:spcBef>
                <a:spcPct val="0"/>
              </a:spcBef>
              <a:spcAft>
                <a:spcPct val="0"/>
              </a:spcAft>
              <a:defRPr>
                <a:solidFill>
                  <a:schemeClr val="tx1"/>
                </a:solidFill>
                <a:latin typeface="Algerian" panose="04020705040A02060702" pitchFamily="82" charset="0"/>
              </a:defRPr>
            </a:lvl7pPr>
            <a:lvl8pPr marL="3429000" indent="-228600" eaLnBrk="0" fontAlgn="base" hangingPunct="0">
              <a:spcBef>
                <a:spcPct val="0"/>
              </a:spcBef>
              <a:spcAft>
                <a:spcPct val="0"/>
              </a:spcAft>
              <a:defRPr>
                <a:solidFill>
                  <a:schemeClr val="tx1"/>
                </a:solidFill>
                <a:latin typeface="Algerian" panose="04020705040A02060702" pitchFamily="82" charset="0"/>
              </a:defRPr>
            </a:lvl8pPr>
            <a:lvl9pPr marL="3886200" indent="-228600" eaLnBrk="0" fontAlgn="base" hangingPunct="0">
              <a:spcBef>
                <a:spcPct val="0"/>
              </a:spcBef>
              <a:spcAft>
                <a:spcPct val="0"/>
              </a:spcAft>
              <a:defRPr>
                <a:solidFill>
                  <a:schemeClr val="tx1"/>
                </a:solidFill>
                <a:latin typeface="Algerian" panose="04020705040A02060702" pitchFamily="82" charset="0"/>
              </a:defRPr>
            </a:lvl9pPr>
          </a:lstStyle>
          <a:p>
            <a:pPr eaLnBrk="1" hangingPunct="1"/>
            <a:endParaRPr lang="fr-FR"/>
          </a:p>
        </p:txBody>
      </p:sp>
      <p:sp>
        <p:nvSpPr>
          <p:cNvPr id="131082" name="Picture 10" descr="Tumeur verruqueuse(gale verruqueuse) de la pomme de terre"/>
          <p:cNvSpPr>
            <a:spLocks noChangeAspect="1" noChangeArrowheads="1"/>
          </p:cNvSpPr>
          <p:nvPr/>
        </p:nvSpPr>
        <p:spPr bwMode="auto">
          <a:xfrm>
            <a:off x="7543800" y="1828800"/>
            <a:ext cx="24384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spTree>
    <p:extLst>
      <p:ext uri="{BB962C8B-B14F-4D97-AF65-F5344CB8AC3E}">
        <p14:creationId xmlns="" xmlns:p14="http://schemas.microsoft.com/office/powerpoint/2010/main" val="6231567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par>
                                <p:cTn id="18" presetID="5" presetClass="entr" presetSubtype="10" fill="hold" grpId="0" nodeType="withEffect" nodePh="1">
                                  <p:stCondLst>
                                    <p:cond delay="0"/>
                                  </p:stCondLst>
                                  <p:endCondLst>
                                    <p:cond evt="begin" delay="0">
                                      <p:tn val="18"/>
                                    </p:cond>
                                  </p:endCondLst>
                                  <p:childTnLst>
                                    <p:set>
                                      <p:cBhvr>
                                        <p:cTn id="19" dur="1" fill="hold">
                                          <p:stCondLst>
                                            <p:cond delay="0"/>
                                          </p:stCondLst>
                                        </p:cTn>
                                        <p:tgtEl>
                                          <p:spTgt spid="131082"/>
                                        </p:tgtEl>
                                        <p:attrNameLst>
                                          <p:attrName>style.visibility</p:attrName>
                                        </p:attrNameLst>
                                      </p:cBhvr>
                                      <p:to>
                                        <p:strVal val="visible"/>
                                      </p:to>
                                    </p:set>
                                    <p:animEffect transition="in" filter="checkerboard(across)">
                                      <p:cBhvr>
                                        <p:cTn id="20" dur="500"/>
                                        <p:tgtEl>
                                          <p:spTgt spid="13108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heckerboard(across)">
                                      <p:cBhvr>
                                        <p:cTn id="31" dur="500"/>
                                        <p:tgtEl>
                                          <p:spTgt spid="1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heckerboard(across)">
                                      <p:cBhvr>
                                        <p:cTn id="36" dur="500"/>
                                        <p:tgtEl>
                                          <p:spTgt spid="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ox(in)">
                                      <p:cBhvr>
                                        <p:cTn id="41" dur="500"/>
                                        <p:tgtEl>
                                          <p:spTgt spid="1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heckerboard(across)">
                                      <p:cBhvr>
                                        <p:cTn id="46" dur="500"/>
                                        <p:tgtEl>
                                          <p:spTgt spid="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across)">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2" grpId="0" animBg="1"/>
      <p:bldP spid="13" grpId="0" animBg="1"/>
      <p:bldP spid="14" grpId="0" animBg="1"/>
      <p:bldP spid="15" grpId="0" animBg="1"/>
      <p:bldP spid="13108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a:xfrm>
            <a:off x="2096084" y="534572"/>
            <a:ext cx="7952393" cy="6088476"/>
          </a:xfrm>
        </p:spPr>
        <p:style>
          <a:lnRef idx="2">
            <a:schemeClr val="accent4">
              <a:shade val="50000"/>
            </a:schemeClr>
          </a:lnRef>
          <a:fillRef idx="1">
            <a:schemeClr val="accent4"/>
          </a:fillRef>
          <a:effectRef idx="0">
            <a:schemeClr val="accent4"/>
          </a:effectRef>
          <a:fontRef idx="minor">
            <a:schemeClr val="lt1"/>
          </a:fontRef>
        </p:style>
        <p:txBody>
          <a:bodyPr>
            <a:normAutofit lnSpcReduction="10000"/>
          </a:bodyPr>
          <a:lstStyle/>
          <a:p>
            <a:pPr>
              <a:buFontTx/>
              <a:buChar char="•"/>
            </a:pPr>
            <a:r>
              <a:rPr lang="fr-FR" dirty="0"/>
              <a:t> Reconnaissance taxonomique:  </a:t>
            </a:r>
            <a:r>
              <a:rPr lang="fr-FR" b="1" dirty="0"/>
              <a:t>le nom binomial</a:t>
            </a:r>
            <a:endParaRPr lang="fr-FR" dirty="0"/>
          </a:p>
          <a:p>
            <a:pPr algn="l"/>
            <a:endParaRPr lang="fr-FR" sz="2000" b="1" dirty="0"/>
          </a:p>
          <a:p>
            <a:pPr algn="l"/>
            <a:r>
              <a:rPr lang="fr-FR" sz="2000" b="1" dirty="0"/>
              <a:t>Règne </a:t>
            </a:r>
            <a:r>
              <a:rPr lang="fr-FR" sz="2000" b="1" dirty="0" smtClean="0"/>
              <a:t>:                     des </a:t>
            </a:r>
            <a:r>
              <a:rPr lang="fr-FR" sz="2000" b="1" dirty="0" err="1"/>
              <a:t>Fungi</a:t>
            </a:r>
            <a:r>
              <a:rPr lang="fr-FR" sz="2000" b="1" dirty="0"/>
              <a:t>                                 </a:t>
            </a:r>
            <a:r>
              <a:rPr lang="fr-FR" sz="2000" b="1" dirty="0" smtClean="0"/>
              <a:t>    </a:t>
            </a:r>
            <a:r>
              <a:rPr lang="fr-FR" sz="2000" b="1" i="1" dirty="0" smtClean="0"/>
              <a:t>EUMYCOTA </a:t>
            </a:r>
            <a:r>
              <a:rPr lang="fr-FR" sz="2000" b="1" i="1" dirty="0"/>
              <a:t>(FUNGI)</a:t>
            </a:r>
            <a:r>
              <a:rPr lang="fr-FR" sz="2000" b="1" dirty="0"/>
              <a:t> </a:t>
            </a:r>
          </a:p>
          <a:p>
            <a:pPr algn="l"/>
            <a:endParaRPr lang="fr-FR" sz="2000" dirty="0"/>
          </a:p>
          <a:p>
            <a:pPr algn="l"/>
            <a:r>
              <a:rPr lang="fr-FR" sz="2000" b="1" dirty="0" smtClean="0"/>
              <a:t>Embranchement:</a:t>
            </a:r>
            <a:r>
              <a:rPr lang="fr-FR" sz="2000" b="1" dirty="0"/>
              <a:t>	… </a:t>
            </a:r>
            <a:r>
              <a:rPr lang="fr-FR" sz="2000" b="1" dirty="0" err="1"/>
              <a:t>mycota</a:t>
            </a:r>
            <a:r>
              <a:rPr lang="fr-FR" sz="2000" b="1" dirty="0"/>
              <a:t>                               </a:t>
            </a:r>
            <a:r>
              <a:rPr lang="fr-FR" sz="2000" b="1" dirty="0" smtClean="0"/>
              <a:t>         </a:t>
            </a:r>
            <a:r>
              <a:rPr lang="fr-FR" sz="2000" b="1" i="1" dirty="0" err="1" smtClean="0"/>
              <a:t>Dikaryomycota</a:t>
            </a:r>
            <a:endParaRPr lang="fr-FR" sz="2000" b="1" i="1" dirty="0"/>
          </a:p>
          <a:p>
            <a:pPr algn="l"/>
            <a:endParaRPr lang="fr-FR" sz="2000" dirty="0"/>
          </a:p>
          <a:p>
            <a:pPr algn="l"/>
            <a:r>
              <a:rPr lang="fr-FR" sz="2000" b="1" dirty="0"/>
              <a:t> </a:t>
            </a:r>
            <a:r>
              <a:rPr lang="fr-FR" sz="2000" b="1" dirty="0" smtClean="0"/>
              <a:t>Sous-embranchement:</a:t>
            </a:r>
            <a:r>
              <a:rPr lang="fr-FR" sz="2000" b="1" dirty="0"/>
              <a:t>	… </a:t>
            </a:r>
            <a:r>
              <a:rPr lang="fr-FR" sz="2000" b="1" dirty="0" err="1"/>
              <a:t>mycotina</a:t>
            </a:r>
            <a:r>
              <a:rPr lang="fr-FR" sz="2000" b="1" dirty="0"/>
              <a:t>                     </a:t>
            </a:r>
            <a:r>
              <a:rPr lang="fr-FR" sz="2000" b="1" i="1" dirty="0" err="1" smtClean="0"/>
              <a:t>Basidiomycotina</a:t>
            </a:r>
            <a:endParaRPr lang="fr-FR" sz="2000" b="1" i="1" dirty="0"/>
          </a:p>
          <a:p>
            <a:pPr algn="l"/>
            <a:endParaRPr lang="fr-FR" sz="2000" dirty="0"/>
          </a:p>
          <a:p>
            <a:pPr algn="l"/>
            <a:r>
              <a:rPr lang="fr-FR" sz="2000" b="1" dirty="0" smtClean="0"/>
              <a:t>Classe:</a:t>
            </a:r>
            <a:r>
              <a:rPr lang="fr-FR" sz="2000" b="1" dirty="0"/>
              <a:t>		</a:t>
            </a:r>
            <a:r>
              <a:rPr lang="fr-FR" sz="2000" b="1" dirty="0" smtClean="0"/>
              <a:t>…          </a:t>
            </a:r>
            <a:r>
              <a:rPr lang="fr-FR" sz="2000" b="1" dirty="0" err="1"/>
              <a:t>mycete</a:t>
            </a:r>
            <a:r>
              <a:rPr lang="fr-FR" sz="2000" b="1" dirty="0"/>
              <a:t>                               </a:t>
            </a:r>
            <a:r>
              <a:rPr lang="fr-FR" sz="2000" b="1" dirty="0" err="1" smtClean="0"/>
              <a:t>B</a:t>
            </a:r>
            <a:r>
              <a:rPr lang="fr-FR" sz="2000" b="1" i="1" dirty="0" err="1" smtClean="0"/>
              <a:t>asidiomycetes</a:t>
            </a:r>
            <a:endParaRPr lang="fr-FR" sz="2000" b="1" i="1" dirty="0"/>
          </a:p>
          <a:p>
            <a:pPr algn="l"/>
            <a:endParaRPr lang="fr-FR" sz="2000" dirty="0"/>
          </a:p>
          <a:p>
            <a:pPr algn="l"/>
            <a:r>
              <a:rPr lang="fr-FR" sz="2000" b="1" dirty="0" smtClean="0"/>
              <a:t>Ordre:   </a:t>
            </a:r>
            <a:r>
              <a:rPr lang="fr-FR" sz="2000" b="1" dirty="0"/>
              <a:t>		</a:t>
            </a:r>
            <a:r>
              <a:rPr lang="fr-FR" sz="2000" b="1" dirty="0" smtClean="0"/>
              <a:t>            … </a:t>
            </a:r>
            <a:r>
              <a:rPr lang="fr-FR" sz="2000" b="1" dirty="0"/>
              <a:t>ale                                    </a:t>
            </a:r>
            <a:r>
              <a:rPr lang="fr-FR" sz="2000" b="1" i="1" dirty="0" smtClean="0"/>
              <a:t>Agaricales</a:t>
            </a:r>
            <a:endParaRPr lang="fr-FR" sz="2000" b="1" i="1" dirty="0"/>
          </a:p>
          <a:p>
            <a:pPr algn="l"/>
            <a:endParaRPr lang="fr-FR" sz="2000" dirty="0"/>
          </a:p>
          <a:p>
            <a:pPr algn="l"/>
            <a:r>
              <a:rPr lang="fr-FR" sz="2000" b="1" dirty="0" smtClean="0"/>
              <a:t>Famille:</a:t>
            </a:r>
            <a:r>
              <a:rPr lang="fr-FR" sz="2000" b="1" dirty="0"/>
              <a:t>	             </a:t>
            </a:r>
            <a:r>
              <a:rPr lang="fr-FR" sz="2000" b="1" dirty="0" smtClean="0"/>
              <a:t>              </a:t>
            </a:r>
            <a:r>
              <a:rPr lang="fr-FR" sz="2000" b="1" dirty="0"/>
              <a:t>… </a:t>
            </a:r>
            <a:r>
              <a:rPr lang="fr-FR" sz="2000" b="1" dirty="0" err="1"/>
              <a:t>aceae</a:t>
            </a:r>
            <a:r>
              <a:rPr lang="fr-FR" sz="2000" b="1" dirty="0"/>
              <a:t>                                </a:t>
            </a:r>
            <a:r>
              <a:rPr lang="fr-FR" sz="2000" b="1" i="1" dirty="0" err="1" smtClean="0"/>
              <a:t>Agaricaceae</a:t>
            </a:r>
            <a:endParaRPr lang="fr-FR" sz="2000" b="1" i="1" dirty="0"/>
          </a:p>
          <a:p>
            <a:pPr algn="l"/>
            <a:endParaRPr lang="fr-FR" sz="2000" dirty="0"/>
          </a:p>
          <a:p>
            <a:pPr algn="l"/>
            <a:r>
              <a:rPr lang="fr-FR" sz="2000" b="1" dirty="0" smtClean="0"/>
              <a:t>Genre:</a:t>
            </a:r>
            <a:r>
              <a:rPr lang="fr-FR" sz="2000" b="1" i="1" dirty="0" smtClean="0"/>
              <a:t>                                                                             </a:t>
            </a:r>
            <a:r>
              <a:rPr lang="fr-FR" sz="2000" b="1" i="1" dirty="0" err="1" smtClean="0"/>
              <a:t>Agaricus</a:t>
            </a:r>
            <a:endParaRPr lang="fr-FR" sz="2000" dirty="0" smtClean="0"/>
          </a:p>
          <a:p>
            <a:pPr algn="l"/>
            <a:r>
              <a:rPr lang="fr-FR" sz="2000" b="1" dirty="0" smtClean="0"/>
              <a:t>Espèce:</a:t>
            </a:r>
            <a:r>
              <a:rPr lang="fr-FR" sz="2000" b="1" i="1" dirty="0" smtClean="0"/>
              <a:t>                                                                           </a:t>
            </a:r>
            <a:r>
              <a:rPr lang="fr-FR" sz="2000" b="1" i="1" dirty="0" err="1" smtClean="0"/>
              <a:t>Agaricus</a:t>
            </a:r>
            <a:r>
              <a:rPr lang="fr-FR" sz="2000" b="1" i="1" dirty="0" smtClean="0"/>
              <a:t> </a:t>
            </a:r>
            <a:r>
              <a:rPr lang="fr-FR" sz="2000" b="1" i="1" dirty="0" err="1" smtClean="0"/>
              <a:t>brunnescens</a:t>
            </a:r>
            <a:endParaRPr lang="fr-FR" sz="2000" dirty="0" smtClean="0"/>
          </a:p>
          <a:p>
            <a:pPr algn="l"/>
            <a:endParaRPr lang="fr-FR" sz="2800" dirty="0"/>
          </a:p>
        </p:txBody>
      </p:sp>
      <p:sp>
        <p:nvSpPr>
          <p:cNvPr id="6" name="Titre 1"/>
          <p:cNvSpPr txBox="1">
            <a:spLocks/>
          </p:cNvSpPr>
          <p:nvPr/>
        </p:nvSpPr>
        <p:spPr bwMode="auto">
          <a:xfrm>
            <a:off x="7924800" y="-30163"/>
            <a:ext cx="4724400" cy="563563"/>
          </a:xfrm>
          <a:prstGeom prst="rect">
            <a:avLst/>
          </a:prstGeom>
          <a:noFill/>
          <a:ln w="9525">
            <a:noFill/>
            <a:miter lim="800000"/>
            <a:headEnd/>
            <a:tailEnd/>
          </a:ln>
        </p:spPr>
        <p:txBody>
          <a:bodyPr anchor="ctr"/>
          <a:lstStyle/>
          <a:p>
            <a:pPr algn="ctr" eaLnBrk="0" hangingPunct="0">
              <a:defRPr/>
            </a:pPr>
            <a:r>
              <a:rPr lang="fr-FR" sz="2000" b="1" kern="0" dirty="0">
                <a:solidFill>
                  <a:schemeClr val="tx2"/>
                </a:solidFill>
                <a:latin typeface="+mj-lt"/>
                <a:ea typeface="+mj-ea"/>
                <a:cs typeface="+mj-cs"/>
              </a:rPr>
              <a:t>Classification des champignons</a:t>
            </a:r>
          </a:p>
        </p:txBody>
      </p:sp>
    </p:spTree>
    <p:extLst>
      <p:ext uri="{BB962C8B-B14F-4D97-AF65-F5344CB8AC3E}">
        <p14:creationId xmlns="" xmlns:p14="http://schemas.microsoft.com/office/powerpoint/2010/main" val="386866290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additive="base">
                                        <p:cTn id="4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anim calcmode="lin" valueType="num">
                                      <p:cBhvr additive="base">
                                        <p:cTn id="49"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14" end="14"/>
                                            </p:txEl>
                                          </p:spTgt>
                                        </p:tgtEl>
                                        <p:attrNameLst>
                                          <p:attrName>style.visibility</p:attrName>
                                        </p:attrNameLst>
                                      </p:cBhvr>
                                      <p:to>
                                        <p:strVal val="visible"/>
                                      </p:to>
                                    </p:set>
                                    <p:anim calcmode="lin" valueType="num">
                                      <p:cBhvr additive="base">
                                        <p:cTn id="55"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15" end="15"/>
                                            </p:txEl>
                                          </p:spTgt>
                                        </p:tgtEl>
                                        <p:attrNameLst>
                                          <p:attrName>style.visibility</p:attrName>
                                        </p:attrNameLst>
                                      </p:cBhvr>
                                      <p:to>
                                        <p:strVal val="visible"/>
                                      </p:to>
                                    </p:set>
                                    <p:anim calcmode="lin" valueType="num">
                                      <p:cBhvr additive="base">
                                        <p:cTn id="61"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5065" y="457200"/>
            <a:ext cx="8458200" cy="5943600"/>
          </a:xfrm>
        </p:spPr>
        <p:txBody>
          <a:bodyPr/>
          <a:lstStyle/>
          <a:p>
            <a:r>
              <a:rPr lang="fr-FR" sz="2400" dirty="0"/>
              <a:t>La classification des champignons est basée sur :</a:t>
            </a:r>
          </a:p>
          <a:p>
            <a:pPr>
              <a:buFont typeface="Wingdings" panose="05000000000000000000" pitchFamily="2" charset="2"/>
              <a:buChar char="Ø"/>
            </a:pPr>
            <a:r>
              <a:rPr lang="fr-FR" sz="2400" dirty="0"/>
              <a:t>Le</a:t>
            </a:r>
            <a:r>
              <a:rPr lang="fr-FR" sz="2400" b="1" dirty="0"/>
              <a:t> cloisonnement</a:t>
            </a:r>
          </a:p>
          <a:p>
            <a:pPr>
              <a:buFont typeface="Wingdings" panose="05000000000000000000" pitchFamily="2" charset="2"/>
              <a:buChar char="Ø"/>
            </a:pPr>
            <a:r>
              <a:rPr lang="fr-FR" sz="2400" dirty="0"/>
              <a:t>Les </a:t>
            </a:r>
            <a:r>
              <a:rPr lang="fr-FR" sz="2400" b="1" dirty="0"/>
              <a:t>caractères morphologiques </a:t>
            </a:r>
            <a:endParaRPr lang="fr-FR" sz="2400" b="1" dirty="0" smtClean="0"/>
          </a:p>
          <a:p>
            <a:pPr>
              <a:buFont typeface="Wingdings" panose="05000000000000000000" pitchFamily="2" charset="2"/>
              <a:buChar char="Ø"/>
            </a:pPr>
            <a:r>
              <a:rPr lang="fr-FR" sz="2400" b="1" dirty="0" smtClean="0"/>
              <a:t>Reproduction</a:t>
            </a:r>
            <a:endParaRPr lang="fr-FR" sz="2000" b="1" dirty="0"/>
          </a:p>
          <a:p>
            <a:pPr>
              <a:buFontTx/>
              <a:buNone/>
            </a:pPr>
            <a:endParaRPr lang="fr-FR" b="1" dirty="0"/>
          </a:p>
        </p:txBody>
      </p:sp>
      <p:sp>
        <p:nvSpPr>
          <p:cNvPr id="4" name="Titre 1"/>
          <p:cNvSpPr txBox="1">
            <a:spLocks/>
          </p:cNvSpPr>
          <p:nvPr/>
        </p:nvSpPr>
        <p:spPr bwMode="auto">
          <a:xfrm>
            <a:off x="8018584" y="0"/>
            <a:ext cx="3928403" cy="563563"/>
          </a:xfrm>
          <a:prstGeom prst="rect">
            <a:avLst/>
          </a:prstGeom>
          <a:noFill/>
          <a:ln w="9525">
            <a:noFill/>
            <a:miter lim="800000"/>
            <a:headEnd/>
            <a:tailEnd/>
          </a:ln>
        </p:spPr>
        <p:txBody>
          <a:bodyPr anchor="ctr"/>
          <a:lstStyle/>
          <a:p>
            <a:pPr algn="ctr" eaLnBrk="0" hangingPunct="0">
              <a:defRPr/>
            </a:pPr>
            <a:r>
              <a:rPr lang="fr-FR" sz="2400" b="1" kern="0" dirty="0">
                <a:solidFill>
                  <a:schemeClr val="tx2"/>
                </a:solidFill>
                <a:latin typeface="+mj-lt"/>
                <a:ea typeface="+mj-ea"/>
                <a:cs typeface="+mj-cs"/>
              </a:rPr>
              <a:t>Classification des champignons</a:t>
            </a:r>
          </a:p>
        </p:txBody>
      </p:sp>
      <p:sp>
        <p:nvSpPr>
          <p:cNvPr id="5" name="Ellipse 4"/>
          <p:cNvSpPr/>
          <p:nvPr/>
        </p:nvSpPr>
        <p:spPr>
          <a:xfrm>
            <a:off x="3962400" y="1905000"/>
            <a:ext cx="4267200" cy="1295400"/>
          </a:xfrm>
          <a:prstGeom prst="ellipse">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b="1" dirty="0" err="1">
                <a:solidFill>
                  <a:schemeClr val="tx1"/>
                </a:solidFill>
              </a:rPr>
              <a:t>Eumycota</a:t>
            </a:r>
            <a:r>
              <a:rPr lang="fr-FR" sz="2800" b="1" dirty="0">
                <a:solidFill>
                  <a:schemeClr val="tx1"/>
                </a:solidFill>
              </a:rPr>
              <a:t>: Champignons vrais</a:t>
            </a:r>
          </a:p>
        </p:txBody>
      </p:sp>
      <p:sp>
        <p:nvSpPr>
          <p:cNvPr id="6" name="Ellipse 5"/>
          <p:cNvSpPr/>
          <p:nvPr/>
        </p:nvSpPr>
        <p:spPr>
          <a:xfrm>
            <a:off x="6781800" y="5334000"/>
            <a:ext cx="3657600" cy="1066800"/>
          </a:xfrm>
          <a:prstGeom prst="ellipse">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t>Oomycètes :</a:t>
            </a:r>
          </a:p>
          <a:p>
            <a:pPr algn="ctr">
              <a:defRPr/>
            </a:pPr>
            <a:r>
              <a:rPr lang="fr-FR" b="1" dirty="0"/>
              <a:t> Mycètes-Algues</a:t>
            </a:r>
          </a:p>
        </p:txBody>
      </p:sp>
      <p:sp>
        <p:nvSpPr>
          <p:cNvPr id="7" name="Ellipse 6"/>
          <p:cNvSpPr/>
          <p:nvPr/>
        </p:nvSpPr>
        <p:spPr>
          <a:xfrm>
            <a:off x="1828800" y="5257800"/>
            <a:ext cx="3657600" cy="1143000"/>
          </a:xfrm>
          <a:prstGeom prst="ellipse">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err="1"/>
              <a:t>Mycétozoaires</a:t>
            </a:r>
            <a:r>
              <a:rPr lang="fr-FR" b="1" dirty="0"/>
              <a:t> : Myxomycète = Mycètes - animaux</a:t>
            </a:r>
          </a:p>
        </p:txBody>
      </p:sp>
      <p:sp>
        <p:nvSpPr>
          <p:cNvPr id="9" name="Rectangle à coins arrondis 8"/>
          <p:cNvSpPr/>
          <p:nvPr/>
        </p:nvSpPr>
        <p:spPr>
          <a:xfrm>
            <a:off x="4114800" y="3200400"/>
            <a:ext cx="4267200" cy="1828800"/>
          </a:xfrm>
          <a:prstGeom prst="roundRect">
            <a:avLst/>
          </a:prstGeom>
          <a:gradFill>
            <a:gsLst>
              <a:gs pos="0">
                <a:srgbClr val="000000"/>
              </a:gs>
              <a:gs pos="39999">
                <a:srgbClr val="0A128C"/>
              </a:gs>
              <a:gs pos="70000">
                <a:srgbClr val="181CC7"/>
              </a:gs>
              <a:gs pos="88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err="1"/>
              <a:t>Chytridiomycètes</a:t>
            </a:r>
            <a:endParaRPr lang="fr-FR" sz="2000" dirty="0"/>
          </a:p>
          <a:p>
            <a:pPr algn="ctr">
              <a:defRPr/>
            </a:pPr>
            <a:r>
              <a:rPr lang="fr-FR" sz="2000" dirty="0"/>
              <a:t>Zygomycètes</a:t>
            </a:r>
          </a:p>
          <a:p>
            <a:pPr algn="ctr">
              <a:defRPr/>
            </a:pPr>
            <a:r>
              <a:rPr lang="fr-FR" sz="2000" dirty="0"/>
              <a:t>Ascomycètes</a:t>
            </a:r>
          </a:p>
          <a:p>
            <a:pPr algn="ctr">
              <a:defRPr/>
            </a:pPr>
            <a:r>
              <a:rPr lang="fr-FR" sz="2000" dirty="0"/>
              <a:t>Basidiomycètes</a:t>
            </a:r>
          </a:p>
          <a:p>
            <a:pPr algn="ctr">
              <a:defRPr/>
            </a:pPr>
            <a:r>
              <a:rPr lang="fr-FR" sz="2000" dirty="0" err="1"/>
              <a:t>Deuteromycètes</a:t>
            </a:r>
            <a:r>
              <a:rPr lang="fr-FR" sz="2000" dirty="0"/>
              <a:t>= </a:t>
            </a:r>
            <a:r>
              <a:rPr lang="fr-FR" sz="2000" dirty="0" err="1"/>
              <a:t>Anamorphes</a:t>
            </a:r>
            <a:endParaRPr lang="fr-FR" sz="2000" dirty="0"/>
          </a:p>
          <a:p>
            <a:pPr algn="ctr">
              <a:defRPr/>
            </a:pPr>
            <a:endParaRPr lang="fr-FR" dirty="0"/>
          </a:p>
        </p:txBody>
      </p:sp>
    </p:spTree>
    <p:extLst>
      <p:ext uri="{BB962C8B-B14F-4D97-AF65-F5344CB8AC3E}">
        <p14:creationId xmlns="" xmlns:p14="http://schemas.microsoft.com/office/powerpoint/2010/main" val="206795424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1"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heckerboard(across)">
                                      <p:cBhvr>
                                        <p:cTn id="40" dur="500"/>
                                        <p:tgtEl>
                                          <p:spTgt spid="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1981200" y="457201"/>
          <a:ext cx="8229600" cy="5859481"/>
        </p:xfrm>
        <a:graphic>
          <a:graphicData uri="http://schemas.openxmlformats.org/drawingml/2006/table">
            <a:tbl>
              <a:tblPr firstRow="1" bandRow="1">
                <a:tableStyleId>{5C22544A-7EE6-4342-B048-85BDC9FD1C3A}</a:tableStyleId>
              </a:tblPr>
              <a:tblGrid>
                <a:gridCol w="2743200"/>
                <a:gridCol w="2743200"/>
                <a:gridCol w="2743200"/>
              </a:tblGrid>
              <a:tr h="981448">
                <a:tc>
                  <a:txBody>
                    <a:bodyPr/>
                    <a:lstStyle/>
                    <a:p>
                      <a:pPr algn="ctr">
                        <a:lnSpc>
                          <a:spcPct val="115000"/>
                        </a:lnSpc>
                        <a:spcAft>
                          <a:spcPts val="0"/>
                        </a:spcAft>
                      </a:pPr>
                      <a:r>
                        <a:rPr lang="fr-FR" sz="2800" b="1" dirty="0">
                          <a:solidFill>
                            <a:schemeClr val="tx1"/>
                          </a:solidFill>
                          <a:latin typeface="Times New Roman"/>
                          <a:ea typeface="Calibri"/>
                          <a:cs typeface="Arial"/>
                        </a:rPr>
                        <a:t>Classe </a:t>
                      </a:r>
                      <a:endParaRPr lang="fr-FR" sz="2800" dirty="0">
                        <a:solidFill>
                          <a:schemeClr val="tx1"/>
                        </a:solidFill>
                        <a:latin typeface="Calibri"/>
                        <a:ea typeface="Calibri"/>
                        <a:cs typeface="Arial"/>
                      </a:endParaRPr>
                    </a:p>
                  </a:txBody>
                  <a:tcPr marL="68580" marR="68580" marT="0" marB="0"/>
                </a:tc>
                <a:tc>
                  <a:txBody>
                    <a:bodyPr/>
                    <a:lstStyle/>
                    <a:p>
                      <a:pPr algn="ctr">
                        <a:lnSpc>
                          <a:spcPct val="115000"/>
                        </a:lnSpc>
                        <a:spcAft>
                          <a:spcPts val="0"/>
                        </a:spcAft>
                      </a:pPr>
                      <a:r>
                        <a:rPr lang="fr-FR" sz="2800" b="1">
                          <a:solidFill>
                            <a:schemeClr val="tx1"/>
                          </a:solidFill>
                          <a:latin typeface="Times New Roman"/>
                          <a:ea typeface="Calibri"/>
                          <a:cs typeface="Arial"/>
                        </a:rPr>
                        <a:t>Cloisonnement</a:t>
                      </a:r>
                      <a:endParaRPr lang="fr-FR" sz="2800">
                        <a:solidFill>
                          <a:schemeClr val="tx1"/>
                        </a:solidFill>
                        <a:latin typeface="Calibri"/>
                        <a:ea typeface="Calibri"/>
                        <a:cs typeface="Arial"/>
                      </a:endParaRPr>
                    </a:p>
                  </a:txBody>
                  <a:tcPr marL="68580" marR="68580" marT="0" marB="0"/>
                </a:tc>
                <a:tc>
                  <a:txBody>
                    <a:bodyPr/>
                    <a:lstStyle/>
                    <a:p>
                      <a:pPr algn="ctr">
                        <a:lnSpc>
                          <a:spcPct val="115000"/>
                        </a:lnSpc>
                        <a:spcAft>
                          <a:spcPts val="0"/>
                        </a:spcAft>
                      </a:pPr>
                      <a:r>
                        <a:rPr lang="fr-FR" sz="2800" b="1" dirty="0">
                          <a:solidFill>
                            <a:schemeClr val="tx1"/>
                          </a:solidFill>
                          <a:latin typeface="Times New Roman"/>
                          <a:ea typeface="Calibri"/>
                          <a:cs typeface="Arial"/>
                        </a:rPr>
                        <a:t>Reproduction sexuée</a:t>
                      </a:r>
                      <a:endParaRPr lang="fr-FR" sz="2800" dirty="0">
                        <a:solidFill>
                          <a:schemeClr val="tx1"/>
                        </a:solidFill>
                        <a:latin typeface="Calibri"/>
                        <a:ea typeface="Calibri"/>
                        <a:cs typeface="Arial"/>
                      </a:endParaRPr>
                    </a:p>
                  </a:txBody>
                  <a:tcPr marL="68580" marR="68580" marT="0" marB="0"/>
                </a:tc>
              </a:tr>
              <a:tr h="695189">
                <a:tc>
                  <a:txBody>
                    <a:bodyPr/>
                    <a:lstStyle/>
                    <a:p>
                      <a:pPr algn="ctr">
                        <a:lnSpc>
                          <a:spcPct val="115000"/>
                        </a:lnSpc>
                        <a:spcAft>
                          <a:spcPts val="0"/>
                        </a:spcAft>
                      </a:pPr>
                      <a:r>
                        <a:rPr lang="fr-FR" sz="2000" b="1" dirty="0">
                          <a:latin typeface="Times New Roman"/>
                          <a:ea typeface="Calibri"/>
                          <a:cs typeface="Arial"/>
                        </a:rPr>
                        <a:t>Myxomycètes </a:t>
                      </a:r>
                      <a:endParaRPr lang="fr-FR" sz="2000" dirty="0">
                        <a:latin typeface="Calibri"/>
                        <a:ea typeface="Calibri"/>
                        <a:cs typeface="Arial"/>
                      </a:endParaRPr>
                    </a:p>
                  </a:txBody>
                  <a:tcPr marL="68580" marR="68580" marT="0" marB="0"/>
                </a:tc>
                <a:tc>
                  <a:txBody>
                    <a:bodyPr/>
                    <a:lstStyle/>
                    <a:p>
                      <a:pPr algn="ctr">
                        <a:lnSpc>
                          <a:spcPct val="115000"/>
                        </a:lnSpc>
                        <a:spcAft>
                          <a:spcPts val="0"/>
                        </a:spcAft>
                      </a:pPr>
                      <a:r>
                        <a:rPr lang="fr-FR" sz="2000" b="1">
                          <a:solidFill>
                            <a:srgbClr val="252525"/>
                          </a:solidFill>
                          <a:latin typeface="Times New Roman"/>
                          <a:ea typeface="Calibri"/>
                          <a:cs typeface="Arial"/>
                        </a:rPr>
                        <a:t>non</a:t>
                      </a:r>
                      <a:endParaRPr lang="fr-FR" sz="2000">
                        <a:latin typeface="Calibri"/>
                        <a:ea typeface="Calibri"/>
                        <a:cs typeface="Arial"/>
                      </a:endParaRPr>
                    </a:p>
                  </a:txBody>
                  <a:tcPr marL="68580" marR="68580" marT="0" marB="0"/>
                </a:tc>
                <a:tc>
                  <a:txBody>
                    <a:bodyPr/>
                    <a:lstStyle/>
                    <a:p>
                      <a:pPr algn="ctr">
                        <a:lnSpc>
                          <a:spcPct val="115000"/>
                        </a:lnSpc>
                        <a:spcAft>
                          <a:spcPts val="0"/>
                        </a:spcAft>
                      </a:pPr>
                      <a:r>
                        <a:rPr lang="fr-FR" sz="2000" b="1">
                          <a:solidFill>
                            <a:srgbClr val="252525"/>
                          </a:solidFill>
                          <a:latin typeface="Times New Roman"/>
                          <a:ea typeface="Calibri"/>
                          <a:cs typeface="Arial"/>
                        </a:rPr>
                        <a:t>oui</a:t>
                      </a:r>
                      <a:endParaRPr lang="fr-FR" sz="2000">
                        <a:latin typeface="Calibri"/>
                        <a:ea typeface="Calibri"/>
                        <a:cs typeface="Arial"/>
                      </a:endParaRPr>
                    </a:p>
                  </a:txBody>
                  <a:tcPr marL="68580" marR="68580" marT="0" marB="0"/>
                </a:tc>
              </a:tr>
              <a:tr h="701034">
                <a:tc>
                  <a:txBody>
                    <a:bodyPr/>
                    <a:lstStyle/>
                    <a:p>
                      <a:pPr algn="ctr">
                        <a:lnSpc>
                          <a:spcPct val="115000"/>
                        </a:lnSpc>
                        <a:spcAft>
                          <a:spcPts val="0"/>
                        </a:spcAft>
                      </a:pPr>
                      <a:r>
                        <a:rPr lang="fr-FR" sz="2000" b="1">
                          <a:latin typeface="Times New Roman"/>
                          <a:ea typeface="Calibri"/>
                          <a:cs typeface="Arial"/>
                        </a:rPr>
                        <a:t>Oomycètes </a:t>
                      </a:r>
                      <a:endParaRPr lang="fr-FR" sz="2000">
                        <a:latin typeface="Calibri"/>
                        <a:ea typeface="Calibri"/>
                        <a:cs typeface="Arial"/>
                      </a:endParaRPr>
                    </a:p>
                  </a:txBody>
                  <a:tcPr marL="68580" marR="68580" marT="0" marB="0"/>
                </a:tc>
                <a:tc>
                  <a:txBody>
                    <a:bodyPr/>
                    <a:lstStyle/>
                    <a:p>
                      <a:pPr algn="ctr">
                        <a:lnSpc>
                          <a:spcPct val="115000"/>
                        </a:lnSpc>
                        <a:spcAft>
                          <a:spcPts val="0"/>
                        </a:spcAft>
                      </a:pPr>
                      <a:r>
                        <a:rPr lang="fr-FR" sz="2000" b="1">
                          <a:solidFill>
                            <a:srgbClr val="252525"/>
                          </a:solidFill>
                          <a:latin typeface="Times New Roman"/>
                          <a:ea typeface="Calibri"/>
                          <a:cs typeface="Arial"/>
                        </a:rPr>
                        <a:t>non</a:t>
                      </a:r>
                      <a:endParaRPr lang="fr-FR" sz="2000">
                        <a:latin typeface="Calibri"/>
                        <a:ea typeface="Calibri"/>
                        <a:cs typeface="Arial"/>
                      </a:endParaRPr>
                    </a:p>
                  </a:txBody>
                  <a:tcPr marL="68580" marR="68580" marT="0" marB="0"/>
                </a:tc>
                <a:tc>
                  <a:txBody>
                    <a:bodyPr/>
                    <a:lstStyle/>
                    <a:p>
                      <a:pPr algn="ctr">
                        <a:lnSpc>
                          <a:spcPct val="115000"/>
                        </a:lnSpc>
                        <a:spcAft>
                          <a:spcPts val="0"/>
                        </a:spcAft>
                      </a:pPr>
                      <a:r>
                        <a:rPr lang="fr-FR" sz="2000" b="1">
                          <a:solidFill>
                            <a:srgbClr val="252525"/>
                          </a:solidFill>
                          <a:latin typeface="Times New Roman"/>
                          <a:ea typeface="Calibri"/>
                          <a:cs typeface="Arial"/>
                        </a:rPr>
                        <a:t>Oui </a:t>
                      </a:r>
                      <a:endParaRPr lang="fr-FR" sz="2000">
                        <a:latin typeface="Calibri"/>
                        <a:ea typeface="Calibri"/>
                        <a:cs typeface="Arial"/>
                      </a:endParaRPr>
                    </a:p>
                    <a:p>
                      <a:pPr algn="ctr">
                        <a:lnSpc>
                          <a:spcPct val="115000"/>
                        </a:lnSpc>
                        <a:spcAft>
                          <a:spcPts val="0"/>
                        </a:spcAft>
                      </a:pPr>
                      <a:r>
                        <a:rPr lang="fr-FR" sz="2000" b="1">
                          <a:solidFill>
                            <a:srgbClr val="252525"/>
                          </a:solidFill>
                          <a:latin typeface="Times New Roman"/>
                          <a:ea typeface="Calibri"/>
                          <a:cs typeface="Arial"/>
                        </a:rPr>
                        <a:t>(oospores)</a:t>
                      </a:r>
                      <a:endParaRPr lang="fr-FR" sz="2000">
                        <a:latin typeface="Calibri"/>
                        <a:ea typeface="Calibri"/>
                        <a:cs typeface="Arial"/>
                      </a:endParaRPr>
                    </a:p>
                  </a:txBody>
                  <a:tcPr marL="68580" marR="68580" marT="0" marB="0"/>
                </a:tc>
              </a:tr>
              <a:tr h="695189">
                <a:tc>
                  <a:txBody>
                    <a:bodyPr/>
                    <a:lstStyle/>
                    <a:p>
                      <a:pPr algn="ctr">
                        <a:lnSpc>
                          <a:spcPct val="115000"/>
                        </a:lnSpc>
                        <a:spcAft>
                          <a:spcPts val="0"/>
                        </a:spcAft>
                      </a:pPr>
                      <a:r>
                        <a:rPr lang="fr-FR" sz="2000" b="1">
                          <a:solidFill>
                            <a:srgbClr val="000000"/>
                          </a:solidFill>
                          <a:latin typeface="Times New Roman"/>
                          <a:ea typeface="Calibri"/>
                          <a:cs typeface="Arial"/>
                        </a:rPr>
                        <a:t>Chytridiomycètes</a:t>
                      </a:r>
                      <a:endParaRPr lang="fr-FR" sz="2000">
                        <a:latin typeface="Calibri"/>
                        <a:ea typeface="Calibri"/>
                        <a:cs typeface="Arial"/>
                      </a:endParaRPr>
                    </a:p>
                  </a:txBody>
                  <a:tcPr marL="68580" marR="68580" marT="0" marB="0"/>
                </a:tc>
                <a:tc>
                  <a:txBody>
                    <a:bodyPr/>
                    <a:lstStyle/>
                    <a:p>
                      <a:pPr algn="ctr">
                        <a:lnSpc>
                          <a:spcPct val="115000"/>
                        </a:lnSpc>
                        <a:spcAft>
                          <a:spcPts val="0"/>
                        </a:spcAft>
                      </a:pPr>
                      <a:r>
                        <a:rPr lang="fr-FR" sz="2000" b="1">
                          <a:solidFill>
                            <a:srgbClr val="252525"/>
                          </a:solidFill>
                          <a:latin typeface="Times New Roman"/>
                          <a:ea typeface="Calibri"/>
                          <a:cs typeface="Arial"/>
                        </a:rPr>
                        <a:t>non</a:t>
                      </a:r>
                      <a:endParaRPr lang="fr-FR" sz="2000">
                        <a:latin typeface="Calibri"/>
                        <a:ea typeface="Calibri"/>
                        <a:cs typeface="Arial"/>
                      </a:endParaRPr>
                    </a:p>
                  </a:txBody>
                  <a:tcPr marL="68580" marR="68580" marT="0" marB="0"/>
                </a:tc>
                <a:tc>
                  <a:txBody>
                    <a:bodyPr/>
                    <a:lstStyle/>
                    <a:p>
                      <a:pPr algn="ctr">
                        <a:lnSpc>
                          <a:spcPct val="115000"/>
                        </a:lnSpc>
                        <a:spcAft>
                          <a:spcPts val="0"/>
                        </a:spcAft>
                      </a:pPr>
                      <a:r>
                        <a:rPr lang="fr-FR" sz="2000" b="1">
                          <a:solidFill>
                            <a:srgbClr val="252525"/>
                          </a:solidFill>
                          <a:latin typeface="Times New Roman"/>
                          <a:ea typeface="Calibri"/>
                          <a:cs typeface="Arial"/>
                        </a:rPr>
                        <a:t>oui</a:t>
                      </a:r>
                      <a:endParaRPr lang="fr-FR" sz="2000">
                        <a:latin typeface="Calibri"/>
                        <a:ea typeface="Calibri"/>
                        <a:cs typeface="Arial"/>
                      </a:endParaRPr>
                    </a:p>
                  </a:txBody>
                  <a:tcPr marL="68580" marR="68580" marT="0" marB="0"/>
                </a:tc>
              </a:tr>
              <a:tr h="695189">
                <a:tc>
                  <a:txBody>
                    <a:bodyPr/>
                    <a:lstStyle/>
                    <a:p>
                      <a:pPr algn="ctr">
                        <a:lnSpc>
                          <a:spcPct val="115000"/>
                        </a:lnSpc>
                        <a:spcAft>
                          <a:spcPts val="0"/>
                        </a:spcAft>
                      </a:pPr>
                      <a:r>
                        <a:rPr lang="fr-FR" sz="2000" b="1">
                          <a:latin typeface="Times New Roman"/>
                          <a:ea typeface="Calibri"/>
                          <a:cs typeface="Arial"/>
                        </a:rPr>
                        <a:t>Zygomycètes </a:t>
                      </a:r>
                      <a:endParaRPr lang="fr-FR" sz="2000">
                        <a:latin typeface="Calibri"/>
                        <a:ea typeface="Calibri"/>
                        <a:cs typeface="Arial"/>
                      </a:endParaRPr>
                    </a:p>
                  </a:txBody>
                  <a:tcPr marL="68580" marR="68580" marT="0" marB="0"/>
                </a:tc>
                <a:tc>
                  <a:txBody>
                    <a:bodyPr/>
                    <a:lstStyle/>
                    <a:p>
                      <a:pPr algn="ctr">
                        <a:lnSpc>
                          <a:spcPct val="115000"/>
                        </a:lnSpc>
                        <a:spcAft>
                          <a:spcPts val="0"/>
                        </a:spcAft>
                      </a:pPr>
                      <a:r>
                        <a:rPr lang="fr-FR" sz="2000" b="1" dirty="0">
                          <a:solidFill>
                            <a:srgbClr val="252525"/>
                          </a:solidFill>
                          <a:latin typeface="Times New Roman"/>
                          <a:ea typeface="Calibri"/>
                          <a:cs typeface="Arial"/>
                        </a:rPr>
                        <a:t>non</a:t>
                      </a:r>
                      <a:endParaRPr lang="fr-FR" sz="2000" dirty="0">
                        <a:latin typeface="Calibri"/>
                        <a:ea typeface="Calibri"/>
                        <a:cs typeface="Arial"/>
                      </a:endParaRPr>
                    </a:p>
                  </a:txBody>
                  <a:tcPr marL="68580" marR="68580" marT="0" marB="0"/>
                </a:tc>
                <a:tc>
                  <a:txBody>
                    <a:bodyPr/>
                    <a:lstStyle/>
                    <a:p>
                      <a:pPr algn="ctr">
                        <a:lnSpc>
                          <a:spcPct val="115000"/>
                        </a:lnSpc>
                        <a:spcAft>
                          <a:spcPts val="0"/>
                        </a:spcAft>
                      </a:pPr>
                      <a:r>
                        <a:rPr lang="fr-FR" sz="2000" b="1">
                          <a:solidFill>
                            <a:srgbClr val="252525"/>
                          </a:solidFill>
                          <a:latin typeface="Times New Roman"/>
                          <a:ea typeface="Calibri"/>
                          <a:cs typeface="Arial"/>
                        </a:rPr>
                        <a:t>Oui (zygospores)</a:t>
                      </a:r>
                      <a:endParaRPr lang="fr-FR" sz="2000">
                        <a:latin typeface="Calibri"/>
                        <a:ea typeface="Calibri"/>
                        <a:cs typeface="Arial"/>
                      </a:endParaRPr>
                    </a:p>
                  </a:txBody>
                  <a:tcPr marL="68580" marR="68580" marT="0" marB="0"/>
                </a:tc>
              </a:tr>
              <a:tr h="695189">
                <a:tc>
                  <a:txBody>
                    <a:bodyPr/>
                    <a:lstStyle/>
                    <a:p>
                      <a:pPr algn="ctr">
                        <a:lnSpc>
                          <a:spcPct val="115000"/>
                        </a:lnSpc>
                        <a:spcAft>
                          <a:spcPts val="0"/>
                        </a:spcAft>
                      </a:pPr>
                      <a:r>
                        <a:rPr lang="fr-FR" sz="2000" b="1" dirty="0">
                          <a:latin typeface="Times New Roman"/>
                          <a:ea typeface="Calibri"/>
                          <a:cs typeface="Arial"/>
                        </a:rPr>
                        <a:t>Ascomycètes </a:t>
                      </a:r>
                      <a:endParaRPr lang="fr-FR" sz="2000" dirty="0">
                        <a:latin typeface="Calibri"/>
                        <a:ea typeface="Calibri"/>
                        <a:cs typeface="Arial"/>
                      </a:endParaRPr>
                    </a:p>
                  </a:txBody>
                  <a:tcPr marL="68580" marR="68580" marT="0" marB="0"/>
                </a:tc>
                <a:tc>
                  <a:txBody>
                    <a:bodyPr/>
                    <a:lstStyle/>
                    <a:p>
                      <a:pPr algn="ctr">
                        <a:lnSpc>
                          <a:spcPct val="115000"/>
                        </a:lnSpc>
                        <a:spcAft>
                          <a:spcPts val="0"/>
                        </a:spcAft>
                      </a:pPr>
                      <a:r>
                        <a:rPr lang="fr-FR" sz="2000" b="1" dirty="0">
                          <a:solidFill>
                            <a:srgbClr val="252525"/>
                          </a:solidFill>
                          <a:latin typeface="Times New Roman"/>
                          <a:ea typeface="Calibri"/>
                          <a:cs typeface="Arial"/>
                        </a:rPr>
                        <a:t>oui</a:t>
                      </a:r>
                      <a:endParaRPr lang="fr-FR" sz="2000" dirty="0">
                        <a:latin typeface="Calibri"/>
                        <a:ea typeface="Calibri"/>
                        <a:cs typeface="Arial"/>
                      </a:endParaRPr>
                    </a:p>
                  </a:txBody>
                  <a:tcPr marL="68580" marR="68580" marT="0" marB="0"/>
                </a:tc>
                <a:tc>
                  <a:txBody>
                    <a:bodyPr/>
                    <a:lstStyle/>
                    <a:p>
                      <a:pPr algn="ctr">
                        <a:lnSpc>
                          <a:spcPct val="115000"/>
                        </a:lnSpc>
                        <a:spcAft>
                          <a:spcPts val="0"/>
                        </a:spcAft>
                      </a:pPr>
                      <a:r>
                        <a:rPr lang="fr-FR" sz="2000" b="1">
                          <a:solidFill>
                            <a:srgbClr val="252525"/>
                          </a:solidFill>
                          <a:latin typeface="Times New Roman"/>
                          <a:ea typeface="Calibri"/>
                          <a:cs typeface="Arial"/>
                        </a:rPr>
                        <a:t>Oui (ascospores)</a:t>
                      </a:r>
                      <a:endParaRPr lang="fr-FR" sz="2000">
                        <a:latin typeface="Calibri"/>
                        <a:ea typeface="Calibri"/>
                        <a:cs typeface="Arial"/>
                      </a:endParaRPr>
                    </a:p>
                  </a:txBody>
                  <a:tcPr marL="68580" marR="68580" marT="0" marB="0"/>
                </a:tc>
              </a:tr>
              <a:tr h="695189">
                <a:tc>
                  <a:txBody>
                    <a:bodyPr/>
                    <a:lstStyle/>
                    <a:p>
                      <a:pPr algn="ctr">
                        <a:lnSpc>
                          <a:spcPct val="115000"/>
                        </a:lnSpc>
                        <a:spcAft>
                          <a:spcPts val="0"/>
                        </a:spcAft>
                      </a:pPr>
                      <a:r>
                        <a:rPr lang="fr-FR" sz="2000" b="1">
                          <a:latin typeface="Times New Roman"/>
                          <a:ea typeface="Calibri"/>
                          <a:cs typeface="Arial"/>
                        </a:rPr>
                        <a:t>Basidiomycètes </a:t>
                      </a:r>
                      <a:endParaRPr lang="fr-FR" sz="2000">
                        <a:latin typeface="Calibri"/>
                        <a:ea typeface="Calibri"/>
                        <a:cs typeface="Arial"/>
                      </a:endParaRPr>
                    </a:p>
                  </a:txBody>
                  <a:tcPr marL="68580" marR="68580" marT="0" marB="0"/>
                </a:tc>
                <a:tc>
                  <a:txBody>
                    <a:bodyPr/>
                    <a:lstStyle/>
                    <a:p>
                      <a:pPr algn="ctr">
                        <a:lnSpc>
                          <a:spcPct val="115000"/>
                        </a:lnSpc>
                        <a:spcAft>
                          <a:spcPts val="0"/>
                        </a:spcAft>
                      </a:pPr>
                      <a:r>
                        <a:rPr lang="fr-FR" sz="2000" b="1">
                          <a:solidFill>
                            <a:srgbClr val="252525"/>
                          </a:solidFill>
                          <a:latin typeface="Times New Roman"/>
                          <a:ea typeface="Calibri"/>
                          <a:cs typeface="Arial"/>
                        </a:rPr>
                        <a:t>oui</a:t>
                      </a:r>
                      <a:endParaRPr lang="fr-FR" sz="2000">
                        <a:latin typeface="Calibri"/>
                        <a:ea typeface="Calibri"/>
                        <a:cs typeface="Arial"/>
                      </a:endParaRPr>
                    </a:p>
                  </a:txBody>
                  <a:tcPr marL="68580" marR="68580" marT="0" marB="0"/>
                </a:tc>
                <a:tc>
                  <a:txBody>
                    <a:bodyPr/>
                    <a:lstStyle/>
                    <a:p>
                      <a:pPr algn="ctr">
                        <a:lnSpc>
                          <a:spcPct val="115000"/>
                        </a:lnSpc>
                        <a:spcAft>
                          <a:spcPts val="0"/>
                        </a:spcAft>
                      </a:pPr>
                      <a:r>
                        <a:rPr lang="fr-FR" sz="2000" b="1">
                          <a:solidFill>
                            <a:srgbClr val="252525"/>
                          </a:solidFill>
                          <a:latin typeface="Times New Roman"/>
                          <a:ea typeface="Calibri"/>
                          <a:cs typeface="Arial"/>
                        </a:rPr>
                        <a:t>Oui (basidiospores)</a:t>
                      </a:r>
                      <a:endParaRPr lang="fr-FR" sz="2000">
                        <a:latin typeface="Calibri"/>
                        <a:ea typeface="Calibri"/>
                        <a:cs typeface="Arial"/>
                      </a:endParaRPr>
                    </a:p>
                  </a:txBody>
                  <a:tcPr marL="68580" marR="68580" marT="0" marB="0"/>
                </a:tc>
              </a:tr>
              <a:tr h="701034">
                <a:tc>
                  <a:txBody>
                    <a:bodyPr/>
                    <a:lstStyle/>
                    <a:p>
                      <a:pPr algn="ctr">
                        <a:lnSpc>
                          <a:spcPct val="115000"/>
                        </a:lnSpc>
                        <a:spcAft>
                          <a:spcPts val="0"/>
                        </a:spcAft>
                      </a:pPr>
                      <a:endParaRPr lang="fr-FR" sz="2000" dirty="0">
                        <a:latin typeface="Calibri"/>
                        <a:ea typeface="Calibri"/>
                        <a:cs typeface="Arial"/>
                      </a:endParaRPr>
                    </a:p>
                    <a:p>
                      <a:pPr algn="ctr">
                        <a:lnSpc>
                          <a:spcPct val="115000"/>
                        </a:lnSpc>
                        <a:spcAft>
                          <a:spcPts val="0"/>
                        </a:spcAft>
                      </a:pPr>
                      <a:r>
                        <a:rPr lang="fr-FR" sz="2000" b="1" dirty="0">
                          <a:latin typeface="Times New Roman"/>
                          <a:ea typeface="Calibri"/>
                          <a:cs typeface="Arial"/>
                        </a:rPr>
                        <a:t>Deutéromycètes</a:t>
                      </a:r>
                      <a:endParaRPr lang="fr-FR" sz="2000" dirty="0">
                        <a:latin typeface="Calibri"/>
                        <a:ea typeface="Calibri"/>
                        <a:cs typeface="Arial"/>
                      </a:endParaRPr>
                    </a:p>
                  </a:txBody>
                  <a:tcPr marL="68580" marR="68580" marT="0" marB="0"/>
                </a:tc>
                <a:tc>
                  <a:txBody>
                    <a:bodyPr/>
                    <a:lstStyle/>
                    <a:p>
                      <a:pPr algn="ctr">
                        <a:lnSpc>
                          <a:spcPct val="115000"/>
                        </a:lnSpc>
                        <a:spcAft>
                          <a:spcPts val="0"/>
                        </a:spcAft>
                      </a:pPr>
                      <a:endParaRPr lang="fr-FR" sz="2000" dirty="0">
                        <a:latin typeface="Calibri"/>
                        <a:ea typeface="Calibri"/>
                        <a:cs typeface="Arial"/>
                      </a:endParaRPr>
                    </a:p>
                    <a:p>
                      <a:pPr algn="ctr">
                        <a:lnSpc>
                          <a:spcPct val="115000"/>
                        </a:lnSpc>
                        <a:spcAft>
                          <a:spcPts val="0"/>
                        </a:spcAft>
                      </a:pPr>
                      <a:r>
                        <a:rPr lang="fr-FR" sz="2000" b="1" dirty="0">
                          <a:solidFill>
                            <a:srgbClr val="252525"/>
                          </a:solidFill>
                          <a:latin typeface="Times New Roman"/>
                          <a:ea typeface="Calibri"/>
                          <a:cs typeface="Arial"/>
                        </a:rPr>
                        <a:t>Oui</a:t>
                      </a:r>
                      <a:endParaRPr lang="fr-FR" sz="2000" dirty="0">
                        <a:latin typeface="Calibri"/>
                        <a:ea typeface="Calibri"/>
                        <a:cs typeface="Arial"/>
                      </a:endParaRPr>
                    </a:p>
                  </a:txBody>
                  <a:tcPr marL="68580" marR="68580" marT="0" marB="0"/>
                </a:tc>
                <a:tc>
                  <a:txBody>
                    <a:bodyPr/>
                    <a:lstStyle/>
                    <a:p>
                      <a:pPr algn="ctr">
                        <a:lnSpc>
                          <a:spcPct val="115000"/>
                        </a:lnSpc>
                        <a:spcAft>
                          <a:spcPts val="0"/>
                        </a:spcAft>
                      </a:pPr>
                      <a:r>
                        <a:rPr lang="fr-FR" sz="2000" b="1" dirty="0">
                          <a:latin typeface="Times New Roman"/>
                          <a:ea typeface="Calibri"/>
                          <a:cs typeface="Arial"/>
                        </a:rPr>
                        <a:t>Absente</a:t>
                      </a:r>
                      <a:endParaRPr lang="fr-FR" sz="2000" dirty="0">
                        <a:latin typeface="Calibri"/>
                        <a:ea typeface="Calibri"/>
                        <a:cs typeface="Arial"/>
                      </a:endParaRPr>
                    </a:p>
                    <a:p>
                      <a:pPr algn="ctr">
                        <a:lnSpc>
                          <a:spcPct val="115000"/>
                        </a:lnSpc>
                        <a:spcAft>
                          <a:spcPts val="0"/>
                        </a:spcAft>
                      </a:pPr>
                      <a:r>
                        <a:rPr lang="fr-FR" sz="2000" dirty="0">
                          <a:latin typeface="Times New Roman"/>
                          <a:ea typeface="Calibri"/>
                          <a:cs typeface="Arial"/>
                        </a:rPr>
                        <a:t>(ou inconnue)</a:t>
                      </a:r>
                      <a:endParaRPr lang="fr-FR" sz="2000" dirty="0">
                        <a:latin typeface="Calibri"/>
                        <a:ea typeface="Calibri"/>
                        <a:cs typeface="Arial"/>
                      </a:endParaRPr>
                    </a:p>
                  </a:txBody>
                  <a:tcPr marL="68580" marR="68580" marT="0" marB="0"/>
                </a:tc>
              </a:tr>
            </a:tbl>
          </a:graphicData>
        </a:graphic>
      </p:graphicFrame>
    </p:spTree>
    <p:extLst>
      <p:ext uri="{BB962C8B-B14F-4D97-AF65-F5344CB8AC3E}">
        <p14:creationId xmlns="" xmlns:p14="http://schemas.microsoft.com/office/powerpoint/2010/main" val="9584688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17"/>
          <p:cNvSpPr>
            <a:spLocks noGrp="1"/>
          </p:cNvSpPr>
          <p:nvPr>
            <p:ph sz="half" idx="1"/>
          </p:nvPr>
        </p:nvSpPr>
        <p:spPr>
          <a:xfrm>
            <a:off x="361664" y="830997"/>
            <a:ext cx="11634718" cy="4906963"/>
          </a:xfrm>
        </p:spPr>
        <p:txBody>
          <a:bodyPr>
            <a:noAutofit/>
          </a:bodyPr>
          <a:lstStyle/>
          <a:p>
            <a:pPr algn="just">
              <a:buFontTx/>
              <a:buNone/>
            </a:pPr>
            <a:r>
              <a:rPr lang="fr-FR" sz="3200" dirty="0" smtClean="0">
                <a:latin typeface="Comic Sans MS" panose="030F0702030302020204" pitchFamily="66" charset="0"/>
              </a:rPr>
              <a:t> </a:t>
            </a:r>
            <a:r>
              <a:rPr lang="fr-FR" sz="3200" dirty="0" err="1" smtClean="0">
                <a:latin typeface="Comic Sans MS" panose="030F0702030302020204" pitchFamily="66" charset="0"/>
              </a:rPr>
              <a:t>Eumycetes</a:t>
            </a:r>
            <a:r>
              <a:rPr lang="fr-FR" sz="3200" dirty="0" smtClean="0">
                <a:latin typeface="Comic Sans MS" panose="030F0702030302020204" pitchFamily="66" charset="0"/>
              </a:rPr>
              <a:t> ou </a:t>
            </a:r>
            <a:r>
              <a:rPr lang="fr-FR" sz="3200" dirty="0" err="1" smtClean="0">
                <a:latin typeface="Comic Sans MS" panose="030F0702030302020204" pitchFamily="66" charset="0"/>
              </a:rPr>
              <a:t>Eumycota</a:t>
            </a:r>
            <a:r>
              <a:rPr lang="fr-FR" sz="3200" dirty="0" smtClean="0">
                <a:latin typeface="Comic Sans MS" panose="030F0702030302020204" pitchFamily="66" charset="0"/>
              </a:rPr>
              <a:t> ou </a:t>
            </a:r>
            <a:r>
              <a:rPr lang="fr-FR" sz="3200" dirty="0" err="1" smtClean="0">
                <a:latin typeface="Comic Sans MS" panose="030F0702030302020204" pitchFamily="66" charset="0"/>
              </a:rPr>
              <a:t>Fungi</a:t>
            </a:r>
            <a:r>
              <a:rPr lang="fr-FR" sz="3200" dirty="0" smtClean="0">
                <a:latin typeface="Comic Sans MS" panose="030F0702030302020204" pitchFamily="66" charset="0"/>
              </a:rPr>
              <a:t> = </a:t>
            </a:r>
            <a:r>
              <a:rPr lang="fr-FR" sz="3200" dirty="0" err="1" smtClean="0">
                <a:latin typeface="Comic Sans MS" panose="030F0702030302020204" pitchFamily="66" charset="0"/>
              </a:rPr>
              <a:t>regne</a:t>
            </a:r>
            <a:r>
              <a:rPr lang="fr-FR" sz="3200" dirty="0" smtClean="0">
                <a:latin typeface="Comic Sans MS" panose="030F0702030302020204" pitchFamily="66" charset="0"/>
              </a:rPr>
              <a:t> Fongique.</a:t>
            </a:r>
          </a:p>
          <a:p>
            <a:pPr algn="just">
              <a:buFontTx/>
              <a:buNone/>
            </a:pPr>
            <a:endParaRPr lang="fr-FR" sz="3200" dirty="0" smtClean="0">
              <a:latin typeface="Comic Sans MS" panose="030F0702030302020204" pitchFamily="66" charset="0"/>
            </a:endParaRPr>
          </a:p>
          <a:p>
            <a:pPr marL="742950" indent="-742950" algn="just">
              <a:buFontTx/>
              <a:buAutoNum type="arabicPeriod"/>
            </a:pPr>
            <a:r>
              <a:rPr lang="fr-CA" sz="3200" dirty="0" smtClean="0">
                <a:latin typeface="Comic Sans MS" panose="030F0702030302020204" pitchFamily="66" charset="0"/>
              </a:rPr>
              <a:t>Organisme eucaryotes</a:t>
            </a:r>
          </a:p>
          <a:p>
            <a:pPr marL="742950" indent="-742950" algn="just">
              <a:buFontTx/>
              <a:buAutoNum type="arabicPeriod"/>
            </a:pPr>
            <a:r>
              <a:rPr lang="fr-CA" sz="3200" dirty="0" smtClean="0">
                <a:latin typeface="Comic Sans MS" panose="030F0702030302020204" pitchFamily="66" charset="0"/>
              </a:rPr>
              <a:t>Mode de vie hétérotrophe</a:t>
            </a:r>
          </a:p>
          <a:p>
            <a:pPr marL="742950" indent="-742950" algn="just">
              <a:buFontTx/>
              <a:buAutoNum type="arabicPeriod"/>
            </a:pPr>
            <a:r>
              <a:rPr lang="fr-CA" sz="3200" dirty="0" smtClean="0">
                <a:latin typeface="Comic Sans MS" panose="030F0702030302020204" pitchFamily="66" charset="0"/>
              </a:rPr>
              <a:t>Appareil végétatif ramifié </a:t>
            </a:r>
          </a:p>
          <a:p>
            <a:pPr marL="742950" indent="-742950" algn="just">
              <a:buFontTx/>
              <a:buAutoNum type="arabicPeriod"/>
            </a:pPr>
            <a:r>
              <a:rPr lang="fr-CA" sz="3200" dirty="0" smtClean="0">
                <a:latin typeface="Comic Sans MS" panose="030F0702030302020204" pitchFamily="66" charset="0"/>
              </a:rPr>
              <a:t>Reproduction par des spores </a:t>
            </a:r>
          </a:p>
          <a:p>
            <a:pPr marL="742950" indent="-742950" algn="just">
              <a:buFontTx/>
              <a:buAutoNum type="arabicPeriod"/>
            </a:pPr>
            <a:r>
              <a:rPr lang="fr-CA" sz="3200" dirty="0" smtClean="0">
                <a:latin typeface="Comic Sans MS" panose="030F0702030302020204" pitchFamily="66" charset="0"/>
              </a:rPr>
              <a:t>Nutrition par absorption</a:t>
            </a:r>
          </a:p>
          <a:p>
            <a:pPr marL="742950" indent="-742950" algn="just">
              <a:buFontTx/>
              <a:buAutoNum type="arabicPeriod"/>
            </a:pPr>
            <a:r>
              <a:rPr lang="fr-CA" sz="3200" dirty="0" smtClean="0">
                <a:latin typeface="Comic Sans MS" panose="030F0702030302020204" pitchFamily="66" charset="0"/>
              </a:rPr>
              <a:t>Spores non flagellées, exceptionnellement uni flagellées chez les </a:t>
            </a:r>
            <a:r>
              <a:rPr lang="fr-CA" sz="3200" dirty="0" err="1" smtClean="0">
                <a:latin typeface="Comic Sans MS" panose="030F0702030302020204" pitchFamily="66" charset="0"/>
              </a:rPr>
              <a:t>Chytridiomycetes</a:t>
            </a:r>
            <a:endParaRPr lang="fr-CA" sz="3200" dirty="0" smtClean="0">
              <a:latin typeface="Comic Sans MS" panose="030F0702030302020204" pitchFamily="66" charset="0"/>
            </a:endParaRPr>
          </a:p>
          <a:p>
            <a:pPr marL="742950" indent="-742950" algn="just">
              <a:buFontTx/>
              <a:buAutoNum type="arabicPeriod"/>
            </a:pPr>
            <a:r>
              <a:rPr lang="fr-CA" sz="3200" dirty="0" smtClean="0">
                <a:latin typeface="Comic Sans MS" panose="030F0702030302020204" pitchFamily="66" charset="0"/>
              </a:rPr>
              <a:t>Paroi cellulaire chitineuse sans cellulose </a:t>
            </a:r>
            <a:endParaRPr lang="fr-FR" sz="3200" dirty="0" smtClean="0">
              <a:latin typeface="Comic Sans MS" panose="030F0702030302020204" pitchFamily="66" charset="0"/>
            </a:endParaRPr>
          </a:p>
          <a:p>
            <a:pPr marL="0" indent="0" algn="just">
              <a:buNone/>
            </a:pPr>
            <a:endParaRPr lang="fr-FR" sz="3200" dirty="0" smtClean="0">
              <a:latin typeface="Comic Sans MS" panose="030F0702030302020204" pitchFamily="66" charset="0"/>
            </a:endParaRPr>
          </a:p>
          <a:p>
            <a:pPr marL="0" indent="0" algn="just">
              <a:buNone/>
            </a:pPr>
            <a:endParaRPr lang="fr-FR" sz="3200" dirty="0" smtClean="0">
              <a:latin typeface="Comic Sans MS" panose="030F0702030302020204" pitchFamily="66" charset="0"/>
            </a:endParaRPr>
          </a:p>
          <a:p>
            <a:pPr marL="0" indent="0" algn="just">
              <a:buNone/>
            </a:pPr>
            <a:endParaRPr lang="fr-FR" sz="3200" dirty="0" smtClean="0">
              <a:latin typeface="Comic Sans MS" panose="030F0702030302020204" pitchFamily="66" charset="0"/>
            </a:endParaRPr>
          </a:p>
          <a:p>
            <a:pPr algn="just">
              <a:buFont typeface="Wingdings" panose="05000000000000000000" pitchFamily="2" charset="2"/>
              <a:buChar char="v"/>
            </a:pPr>
            <a:endParaRPr lang="fr-FR" sz="3200" dirty="0" smtClean="0">
              <a:latin typeface="Comic Sans MS" panose="030F0702030302020204" pitchFamily="66" charset="0"/>
            </a:endParaRPr>
          </a:p>
          <a:p>
            <a:pPr marL="0" indent="0" algn="just">
              <a:buNone/>
            </a:pPr>
            <a:endParaRPr lang="fr-FR" sz="3200" dirty="0" smtClean="0">
              <a:latin typeface="Comic Sans MS" panose="030F0702030302020204" pitchFamily="66" charset="0"/>
            </a:endParaRPr>
          </a:p>
        </p:txBody>
      </p:sp>
      <p:sp>
        <p:nvSpPr>
          <p:cNvPr id="6" name="ZoneTexte 5"/>
          <p:cNvSpPr txBox="1"/>
          <p:nvPr/>
        </p:nvSpPr>
        <p:spPr>
          <a:xfrm>
            <a:off x="4309254" y="0"/>
            <a:ext cx="3570208" cy="830997"/>
          </a:xfrm>
          <a:prstGeom prst="rect">
            <a:avLst/>
          </a:prstGeom>
          <a:noFill/>
        </p:spPr>
        <p:txBody>
          <a:bodyPr wrap="none" rtlCol="0">
            <a:spAutoFit/>
          </a:bodyPr>
          <a:lstStyle/>
          <a:p>
            <a:r>
              <a:rPr lang="fr-CA" sz="4800" b="1" dirty="0" err="1" smtClean="0">
                <a:solidFill>
                  <a:srgbClr val="FF0000"/>
                </a:solidFill>
                <a:latin typeface="Comic Sans MS" panose="030F0702030302020204" pitchFamily="66" charset="0"/>
              </a:rPr>
              <a:t>Eumycetes</a:t>
            </a:r>
            <a:r>
              <a:rPr lang="fr-CA" sz="4800" b="1" dirty="0" smtClean="0">
                <a:solidFill>
                  <a:srgbClr val="FF0000"/>
                </a:solidFill>
                <a:latin typeface="Comic Sans MS" panose="030F0702030302020204" pitchFamily="66" charset="0"/>
              </a:rPr>
              <a:t> </a:t>
            </a:r>
          </a:p>
        </p:txBody>
      </p:sp>
    </p:spTree>
    <p:extLst>
      <p:ext uri="{BB962C8B-B14F-4D97-AF65-F5344CB8AC3E}">
        <p14:creationId xmlns="" xmlns:p14="http://schemas.microsoft.com/office/powerpoint/2010/main" val="247455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37230" y="53836"/>
            <a:ext cx="9368833" cy="6556869"/>
          </a:xfrm>
          <a:prstGeom prst="rect">
            <a:avLst/>
          </a:prstGeom>
        </p:spPr>
      </p:pic>
      <p:sp>
        <p:nvSpPr>
          <p:cNvPr id="5" name="Rectangle 4"/>
          <p:cNvSpPr/>
          <p:nvPr/>
        </p:nvSpPr>
        <p:spPr>
          <a:xfrm>
            <a:off x="2333767" y="5322627"/>
            <a:ext cx="914400" cy="2320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960125" y="4028364"/>
            <a:ext cx="914400" cy="2320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515970" y="2909248"/>
            <a:ext cx="914400" cy="2320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7101207" y="2786418"/>
            <a:ext cx="914400" cy="2320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146810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329216" y="2006220"/>
            <a:ext cx="7456227" cy="1815153"/>
          </a:xfrm>
          <a:prstGeom prst="rect">
            <a:avLst/>
          </a:prstGeom>
          <a:solidFill>
            <a:srgbClr val="CCFF3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CA" sz="4800" b="1" dirty="0" smtClean="0">
                <a:solidFill>
                  <a:srgbClr val="663300"/>
                </a:solidFill>
                <a:effectLst>
                  <a:outerShdw blurRad="38100" dist="38100" dir="2700000" algn="tl">
                    <a:srgbClr val="000000"/>
                  </a:outerShdw>
                </a:effectLst>
                <a:latin typeface="Comic Sans MS" panose="030F0702030302020204" pitchFamily="66" charset="0"/>
              </a:rPr>
              <a:t/>
            </a:r>
            <a:br>
              <a:rPr lang="en-CA" sz="4800" b="1" dirty="0" smtClean="0">
                <a:solidFill>
                  <a:srgbClr val="663300"/>
                </a:solidFill>
                <a:effectLst>
                  <a:outerShdw blurRad="38100" dist="38100" dir="2700000" algn="tl">
                    <a:srgbClr val="000000"/>
                  </a:outerShdw>
                </a:effectLst>
                <a:latin typeface="Comic Sans MS" panose="030F0702030302020204" pitchFamily="66" charset="0"/>
              </a:rPr>
            </a:br>
            <a:r>
              <a:rPr lang="en-CA" sz="4800" b="1" dirty="0" err="1" smtClean="0">
                <a:solidFill>
                  <a:srgbClr val="663300"/>
                </a:solidFill>
                <a:effectLst>
                  <a:outerShdw blurRad="38100" dist="38100" dir="2700000" algn="tl">
                    <a:srgbClr val="000000"/>
                  </a:outerShdw>
                </a:effectLst>
                <a:latin typeface="Comic Sans MS" panose="030F0702030302020204" pitchFamily="66" charset="0"/>
                <a:cs typeface="Arial" pitchFamily="34" charset="0"/>
              </a:rPr>
              <a:t>Myxomycètes</a:t>
            </a:r>
            <a:r>
              <a:rPr lang="en-CA" sz="4800" b="1" dirty="0" smtClean="0">
                <a:solidFill>
                  <a:srgbClr val="663300"/>
                </a:solidFill>
                <a:effectLst>
                  <a:outerShdw blurRad="38100" dist="38100" dir="2700000" algn="tl">
                    <a:srgbClr val="000000"/>
                  </a:outerShdw>
                </a:effectLst>
                <a:latin typeface="Comic Sans MS" panose="030F0702030302020204" pitchFamily="66" charset="0"/>
                <a:cs typeface="Arial" pitchFamily="34" charset="0"/>
              </a:rPr>
              <a:t> </a:t>
            </a:r>
            <a:r>
              <a:rPr lang="en-CA" sz="4800" b="1" dirty="0" smtClean="0">
                <a:solidFill>
                  <a:srgbClr val="663300"/>
                </a:solidFill>
                <a:effectLst>
                  <a:outerShdw blurRad="38100" dist="38100" dir="2700000" algn="tl">
                    <a:srgbClr val="000000"/>
                  </a:outerShdw>
                </a:effectLst>
                <a:latin typeface="Comic Sans MS" panose="030F0702030302020204" pitchFamily="66" charset="0"/>
                <a:cs typeface="Times New Roman" pitchFamily="18" charset="0"/>
              </a:rPr>
              <a:t/>
            </a:r>
            <a:br>
              <a:rPr lang="en-CA" sz="4800" b="1" dirty="0" smtClean="0">
                <a:solidFill>
                  <a:srgbClr val="663300"/>
                </a:solidFill>
                <a:effectLst>
                  <a:outerShdw blurRad="38100" dist="38100" dir="2700000" algn="tl">
                    <a:srgbClr val="000000"/>
                  </a:outerShdw>
                </a:effectLst>
                <a:latin typeface="Comic Sans MS" panose="030F0702030302020204" pitchFamily="66" charset="0"/>
                <a:cs typeface="Times New Roman" pitchFamily="18" charset="0"/>
              </a:rPr>
            </a:br>
            <a:endParaRPr lang="en-US" sz="4800" b="1" dirty="0">
              <a:solidFill>
                <a:srgbClr val="663300"/>
              </a:solidFill>
              <a:effectLst>
                <a:outerShdw blurRad="38100" dist="38100" dir="2700000" algn="tl">
                  <a:srgbClr val="000000"/>
                </a:outerShdw>
              </a:effectLst>
              <a:latin typeface="Comic Sans MS" panose="030F0702030302020204" pitchFamily="66" charset="0"/>
              <a:cs typeface="Times New Roman" pitchFamily="18" charset="0"/>
            </a:endParaRPr>
          </a:p>
        </p:txBody>
      </p:sp>
    </p:spTree>
    <p:extLst>
      <p:ext uri="{BB962C8B-B14F-4D97-AF65-F5344CB8AC3E}">
        <p14:creationId xmlns="" xmlns:p14="http://schemas.microsoft.com/office/powerpoint/2010/main" val="521240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10847</TotalTime>
  <Words>782</Words>
  <Application>Microsoft Office PowerPoint</Application>
  <PresentationFormat>Personnalisé</PresentationFormat>
  <Paragraphs>249</Paragraphs>
  <Slides>33</Slides>
  <Notes>3</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Thème Office</vt:lpstr>
      <vt:lpstr>Diapositive 1</vt:lpstr>
      <vt:lpstr>Diapositive 2</vt:lpstr>
      <vt:lpstr>Classification des champignons</vt:lpstr>
      <vt:lpstr>Diapositive 4</vt:lpstr>
      <vt:lpstr>Diapositive 5</vt:lpstr>
      <vt:lpstr>Diapositive 6</vt:lpstr>
      <vt:lpstr>Diapositive 7</vt:lpstr>
      <vt:lpstr>Diapositive 8</vt:lpstr>
      <vt:lpstr>Diapositive 9</vt:lpstr>
      <vt:lpstr>Myxomycètes</vt:lpstr>
      <vt:lpstr>Myxomycètes</vt:lpstr>
      <vt:lpstr>Myxomycètes</vt:lpstr>
      <vt:lpstr>Myxomycètes</vt:lpstr>
      <vt:lpstr>Myxomycètes</vt:lpstr>
      <vt:lpstr>Diapositive 15</vt:lpstr>
      <vt:lpstr>Myxomycètes</vt:lpstr>
      <vt:lpstr>Myxomycètes</vt:lpstr>
      <vt:lpstr>Diapositive 18</vt:lpstr>
      <vt:lpstr>Diapositive 19</vt:lpstr>
      <vt:lpstr>Oomycètes</vt:lpstr>
      <vt:lpstr>Oomycètes</vt:lpstr>
      <vt:lpstr>Diapositive 22</vt:lpstr>
      <vt:lpstr>Oomycètes</vt:lpstr>
      <vt:lpstr>Diapositive 24</vt:lpstr>
      <vt:lpstr>Oomycètes</vt:lpstr>
      <vt:lpstr>Oomycètes</vt:lpstr>
      <vt:lpstr>Oomycètes</vt:lpstr>
      <vt:lpstr>Oomycètes</vt:lpstr>
      <vt:lpstr>Eumycota</vt:lpstr>
      <vt:lpstr>Diapositive 30</vt:lpstr>
      <vt:lpstr>Chytridiomycètes</vt:lpstr>
      <vt:lpstr>Reproduction</vt:lpstr>
      <vt:lpstr>4 Ordres / Chytridiomycètes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Acer</cp:lastModifiedBy>
  <cp:revision>185</cp:revision>
  <dcterms:created xsi:type="dcterms:W3CDTF">2019-09-17T20:46:13Z</dcterms:created>
  <dcterms:modified xsi:type="dcterms:W3CDTF">2020-12-23T19:08:20Z</dcterms:modified>
</cp:coreProperties>
</file>