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B34A49A-89BC-4E4B-B4E2-337A780A0A40}"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8FF57F-74C6-4295-BFAA-6D51D4CBB62C}" type="slidenum">
              <a:rPr lang="fr-FR" smtClean="0"/>
              <a:t>‹N°›</a:t>
            </a:fld>
            <a:endParaRPr lang="fr-FR"/>
          </a:p>
        </p:txBody>
      </p:sp>
    </p:spTree>
    <p:extLst>
      <p:ext uri="{BB962C8B-B14F-4D97-AF65-F5344CB8AC3E}">
        <p14:creationId xmlns:p14="http://schemas.microsoft.com/office/powerpoint/2010/main" val="141961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B34A49A-89BC-4E4B-B4E2-337A780A0A40}"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8FF57F-74C6-4295-BFAA-6D51D4CBB62C}" type="slidenum">
              <a:rPr lang="fr-FR" smtClean="0"/>
              <a:t>‹N°›</a:t>
            </a:fld>
            <a:endParaRPr lang="fr-FR"/>
          </a:p>
        </p:txBody>
      </p:sp>
    </p:spTree>
    <p:extLst>
      <p:ext uri="{BB962C8B-B14F-4D97-AF65-F5344CB8AC3E}">
        <p14:creationId xmlns:p14="http://schemas.microsoft.com/office/powerpoint/2010/main" val="396994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B34A49A-89BC-4E4B-B4E2-337A780A0A40}"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8FF57F-74C6-4295-BFAA-6D51D4CBB62C}"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16364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B34A49A-89BC-4E4B-B4E2-337A780A0A40}"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8FF57F-74C6-4295-BFAA-6D51D4CBB62C}" type="slidenum">
              <a:rPr lang="fr-FR" smtClean="0"/>
              <a:t>‹N°›</a:t>
            </a:fld>
            <a:endParaRPr lang="fr-FR"/>
          </a:p>
        </p:txBody>
      </p:sp>
    </p:spTree>
    <p:extLst>
      <p:ext uri="{BB962C8B-B14F-4D97-AF65-F5344CB8AC3E}">
        <p14:creationId xmlns:p14="http://schemas.microsoft.com/office/powerpoint/2010/main" val="2921253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B34A49A-89BC-4E4B-B4E2-337A780A0A40}"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8FF57F-74C6-4295-BFAA-6D51D4CBB62C}"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6895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B34A49A-89BC-4E4B-B4E2-337A780A0A40}"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8FF57F-74C6-4295-BFAA-6D51D4CBB62C}" type="slidenum">
              <a:rPr lang="fr-FR" smtClean="0"/>
              <a:t>‹N°›</a:t>
            </a:fld>
            <a:endParaRPr lang="fr-FR"/>
          </a:p>
        </p:txBody>
      </p:sp>
    </p:spTree>
    <p:extLst>
      <p:ext uri="{BB962C8B-B14F-4D97-AF65-F5344CB8AC3E}">
        <p14:creationId xmlns:p14="http://schemas.microsoft.com/office/powerpoint/2010/main" val="4014968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34A49A-89BC-4E4B-B4E2-337A780A0A40}"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8FF57F-74C6-4295-BFAA-6D51D4CBB62C}" type="slidenum">
              <a:rPr lang="fr-FR" smtClean="0"/>
              <a:t>‹N°›</a:t>
            </a:fld>
            <a:endParaRPr lang="fr-FR"/>
          </a:p>
        </p:txBody>
      </p:sp>
    </p:spTree>
    <p:extLst>
      <p:ext uri="{BB962C8B-B14F-4D97-AF65-F5344CB8AC3E}">
        <p14:creationId xmlns:p14="http://schemas.microsoft.com/office/powerpoint/2010/main" val="1679235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34A49A-89BC-4E4B-B4E2-337A780A0A40}"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8FF57F-74C6-4295-BFAA-6D51D4CBB62C}" type="slidenum">
              <a:rPr lang="fr-FR" smtClean="0"/>
              <a:t>‹N°›</a:t>
            </a:fld>
            <a:endParaRPr lang="fr-FR"/>
          </a:p>
        </p:txBody>
      </p:sp>
    </p:spTree>
    <p:extLst>
      <p:ext uri="{BB962C8B-B14F-4D97-AF65-F5344CB8AC3E}">
        <p14:creationId xmlns:p14="http://schemas.microsoft.com/office/powerpoint/2010/main" val="166386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34A49A-89BC-4E4B-B4E2-337A780A0A40}"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8FF57F-74C6-4295-BFAA-6D51D4CBB62C}" type="slidenum">
              <a:rPr lang="fr-FR" smtClean="0"/>
              <a:t>‹N°›</a:t>
            </a:fld>
            <a:endParaRPr lang="fr-FR"/>
          </a:p>
        </p:txBody>
      </p:sp>
    </p:spTree>
    <p:extLst>
      <p:ext uri="{BB962C8B-B14F-4D97-AF65-F5344CB8AC3E}">
        <p14:creationId xmlns:p14="http://schemas.microsoft.com/office/powerpoint/2010/main" val="203542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B34A49A-89BC-4E4B-B4E2-337A780A0A40}" type="datetimeFigureOut">
              <a:rPr lang="fr-FR" smtClean="0"/>
              <a:t>23/11/2025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8FF57F-74C6-4295-BFAA-6D51D4CBB62C}" type="slidenum">
              <a:rPr lang="fr-FR" smtClean="0"/>
              <a:t>‹N°›</a:t>
            </a:fld>
            <a:endParaRPr lang="fr-FR"/>
          </a:p>
        </p:txBody>
      </p:sp>
    </p:spTree>
    <p:extLst>
      <p:ext uri="{BB962C8B-B14F-4D97-AF65-F5344CB8AC3E}">
        <p14:creationId xmlns:p14="http://schemas.microsoft.com/office/powerpoint/2010/main" val="88337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B34A49A-89BC-4E4B-B4E2-337A780A0A40}" type="datetimeFigureOut">
              <a:rPr lang="fr-FR" smtClean="0"/>
              <a:t>23/11/2025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8FF57F-74C6-4295-BFAA-6D51D4CBB62C}" type="slidenum">
              <a:rPr lang="fr-FR" smtClean="0"/>
              <a:t>‹N°›</a:t>
            </a:fld>
            <a:endParaRPr lang="fr-FR"/>
          </a:p>
        </p:txBody>
      </p:sp>
    </p:spTree>
    <p:extLst>
      <p:ext uri="{BB962C8B-B14F-4D97-AF65-F5344CB8AC3E}">
        <p14:creationId xmlns:p14="http://schemas.microsoft.com/office/powerpoint/2010/main" val="27192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B34A49A-89BC-4E4B-B4E2-337A780A0A40}" type="datetimeFigureOut">
              <a:rPr lang="fr-FR" smtClean="0"/>
              <a:t>23/11/2025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48FF57F-74C6-4295-BFAA-6D51D4CBB62C}" type="slidenum">
              <a:rPr lang="fr-FR" smtClean="0"/>
              <a:t>‹N°›</a:t>
            </a:fld>
            <a:endParaRPr lang="fr-FR"/>
          </a:p>
        </p:txBody>
      </p:sp>
    </p:spTree>
    <p:extLst>
      <p:ext uri="{BB962C8B-B14F-4D97-AF65-F5344CB8AC3E}">
        <p14:creationId xmlns:p14="http://schemas.microsoft.com/office/powerpoint/2010/main" val="362873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B34A49A-89BC-4E4B-B4E2-337A780A0A40}" type="datetimeFigureOut">
              <a:rPr lang="fr-FR" smtClean="0"/>
              <a:t>23/11/2025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48FF57F-74C6-4295-BFAA-6D51D4CBB62C}" type="slidenum">
              <a:rPr lang="fr-FR" smtClean="0"/>
              <a:t>‹N°›</a:t>
            </a:fld>
            <a:endParaRPr lang="fr-FR"/>
          </a:p>
        </p:txBody>
      </p:sp>
    </p:spTree>
    <p:extLst>
      <p:ext uri="{BB962C8B-B14F-4D97-AF65-F5344CB8AC3E}">
        <p14:creationId xmlns:p14="http://schemas.microsoft.com/office/powerpoint/2010/main" val="384186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4A49A-89BC-4E4B-B4E2-337A780A0A40}" type="datetimeFigureOut">
              <a:rPr lang="fr-FR" smtClean="0"/>
              <a:t>23/11/2025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48FF57F-74C6-4295-BFAA-6D51D4CBB62C}" type="slidenum">
              <a:rPr lang="fr-FR" smtClean="0"/>
              <a:t>‹N°›</a:t>
            </a:fld>
            <a:endParaRPr lang="fr-FR"/>
          </a:p>
        </p:txBody>
      </p:sp>
    </p:spTree>
    <p:extLst>
      <p:ext uri="{BB962C8B-B14F-4D97-AF65-F5344CB8AC3E}">
        <p14:creationId xmlns:p14="http://schemas.microsoft.com/office/powerpoint/2010/main" val="146558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B34A49A-89BC-4E4B-B4E2-337A780A0A40}" type="datetimeFigureOut">
              <a:rPr lang="fr-FR" smtClean="0"/>
              <a:t>23/11/2025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8FF57F-74C6-4295-BFAA-6D51D4CBB62C}" type="slidenum">
              <a:rPr lang="fr-FR" smtClean="0"/>
              <a:t>‹N°›</a:t>
            </a:fld>
            <a:endParaRPr lang="fr-FR"/>
          </a:p>
        </p:txBody>
      </p:sp>
    </p:spTree>
    <p:extLst>
      <p:ext uri="{BB962C8B-B14F-4D97-AF65-F5344CB8AC3E}">
        <p14:creationId xmlns:p14="http://schemas.microsoft.com/office/powerpoint/2010/main" val="332718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B34A49A-89BC-4E4B-B4E2-337A780A0A40}" type="datetimeFigureOut">
              <a:rPr lang="fr-FR" smtClean="0"/>
              <a:t>23/11/2025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8FF57F-74C6-4295-BFAA-6D51D4CBB62C}" type="slidenum">
              <a:rPr lang="fr-FR" smtClean="0"/>
              <a:t>‹N°›</a:t>
            </a:fld>
            <a:endParaRPr lang="fr-FR"/>
          </a:p>
        </p:txBody>
      </p:sp>
    </p:spTree>
    <p:extLst>
      <p:ext uri="{BB962C8B-B14F-4D97-AF65-F5344CB8AC3E}">
        <p14:creationId xmlns:p14="http://schemas.microsoft.com/office/powerpoint/2010/main" val="406076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34A49A-89BC-4E4B-B4E2-337A780A0A40}" type="datetimeFigureOut">
              <a:rPr lang="fr-FR" smtClean="0"/>
              <a:t>23/11/2025</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8FF57F-74C6-4295-BFAA-6D51D4CBB62C}" type="slidenum">
              <a:rPr lang="fr-FR" smtClean="0"/>
              <a:t>‹N°›</a:t>
            </a:fld>
            <a:endParaRPr lang="fr-FR"/>
          </a:p>
        </p:txBody>
      </p:sp>
    </p:spTree>
    <p:extLst>
      <p:ext uri="{BB962C8B-B14F-4D97-AF65-F5344CB8AC3E}">
        <p14:creationId xmlns:p14="http://schemas.microsoft.com/office/powerpoint/2010/main" val="2664702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latin typeface="Times New Roman" panose="02020603050405020304" pitchFamily="18" charset="0"/>
                <a:cs typeface="Times New Roman" panose="02020603050405020304" pitchFamily="18" charset="0"/>
              </a:rPr>
              <a:t>Comment réaliser un bon exposé???</a:t>
            </a:r>
          </a:p>
        </p:txBody>
      </p:sp>
      <p:pic>
        <p:nvPicPr>
          <p:cNvPr id="4" name="Image 3"/>
          <p:cNvPicPr>
            <a:picLocks noChangeAspect="1"/>
          </p:cNvPicPr>
          <p:nvPr/>
        </p:nvPicPr>
        <p:blipFill>
          <a:blip r:embed="rId2"/>
          <a:stretch>
            <a:fillRect/>
          </a:stretch>
        </p:blipFill>
        <p:spPr>
          <a:xfrm>
            <a:off x="418011" y="4050833"/>
            <a:ext cx="4206240" cy="2444947"/>
          </a:xfrm>
          <a:prstGeom prst="rect">
            <a:avLst/>
          </a:prstGeom>
        </p:spPr>
      </p:pic>
      <p:sp>
        <p:nvSpPr>
          <p:cNvPr id="3" name="Sous-titre 2"/>
          <p:cNvSpPr>
            <a:spLocks noGrp="1"/>
          </p:cNvSpPr>
          <p:nvPr>
            <p:ph type="subTitle" idx="1"/>
          </p:nvPr>
        </p:nvSpPr>
        <p:spPr/>
        <p:txBody>
          <a:bodyPr>
            <a:normAutofit/>
          </a:bodyPr>
          <a:lstStyle/>
          <a:p>
            <a:r>
              <a:rPr lang="fr-FR" sz="2400" b="1" dirty="0"/>
              <a:t>Cours 7</a:t>
            </a:r>
          </a:p>
        </p:txBody>
      </p:sp>
    </p:spTree>
    <p:extLst>
      <p:ext uri="{BB962C8B-B14F-4D97-AF65-F5344CB8AC3E}">
        <p14:creationId xmlns:p14="http://schemas.microsoft.com/office/powerpoint/2010/main" val="4264055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801189"/>
          </a:xfrm>
        </p:spPr>
        <p:txBody>
          <a:bodyPr/>
          <a:lstStyle/>
          <a:p>
            <a:r>
              <a:rPr lang="fr-FR" dirty="0">
                <a:latin typeface="Times New Roman" panose="02020603050405020304" pitchFamily="18" charset="0"/>
                <a:cs typeface="Times New Roman" panose="02020603050405020304" pitchFamily="18" charset="0"/>
              </a:rPr>
              <a:t>B- La structure d’un exposé</a:t>
            </a:r>
          </a:p>
        </p:txBody>
      </p:sp>
      <p:sp>
        <p:nvSpPr>
          <p:cNvPr id="3" name="Espace réservé du contenu 2"/>
          <p:cNvSpPr>
            <a:spLocks noGrp="1"/>
          </p:cNvSpPr>
          <p:nvPr>
            <p:ph idx="1"/>
          </p:nvPr>
        </p:nvSpPr>
        <p:spPr>
          <a:xfrm>
            <a:off x="677334" y="1541417"/>
            <a:ext cx="8596668" cy="4624252"/>
          </a:xfrm>
        </p:spPr>
        <p:txBody>
          <a:bodyPr>
            <a:normAutofit fontScale="85000" lnSpcReduction="10000"/>
          </a:bodyPr>
          <a:lstStyle/>
          <a:p>
            <a:r>
              <a:rPr lang="fr-FR" sz="1900" dirty="0">
                <a:solidFill>
                  <a:schemeClr val="tx1"/>
                </a:solidFill>
                <a:latin typeface="Times New Roman" panose="02020603050405020304" pitchFamily="18" charset="0"/>
                <a:cs typeface="Times New Roman" panose="02020603050405020304" pitchFamily="18" charset="0"/>
              </a:rPr>
              <a:t>Page de garde  </a:t>
            </a:r>
          </a:p>
          <a:p>
            <a:r>
              <a:rPr lang="fr-FR" sz="1900" dirty="0">
                <a:solidFill>
                  <a:schemeClr val="tx1"/>
                </a:solidFill>
                <a:latin typeface="Times New Roman" panose="02020603050405020304" pitchFamily="18" charset="0"/>
                <a:cs typeface="Times New Roman" panose="02020603050405020304" pitchFamily="18" charset="0"/>
              </a:rPr>
              <a:t> Le plan </a:t>
            </a:r>
          </a:p>
          <a:p>
            <a:r>
              <a:rPr lang="fr-FR" sz="1900" dirty="0">
                <a:solidFill>
                  <a:schemeClr val="tx1"/>
                </a:solidFill>
                <a:latin typeface="Times New Roman" panose="02020603050405020304" pitchFamily="18" charset="0"/>
                <a:cs typeface="Times New Roman" panose="02020603050405020304" pitchFamily="18" charset="0"/>
              </a:rPr>
              <a:t></a:t>
            </a:r>
            <a:r>
              <a:rPr lang="fr-FR" sz="1900" b="1" dirty="0">
                <a:solidFill>
                  <a:schemeClr val="tx1"/>
                </a:solidFill>
                <a:latin typeface="Times New Roman" panose="02020603050405020304" pitchFamily="18" charset="0"/>
                <a:cs typeface="Times New Roman" panose="02020603050405020304" pitchFamily="18" charset="0"/>
              </a:rPr>
              <a:t> Introduction </a:t>
            </a:r>
            <a:r>
              <a:rPr lang="fr-FR" sz="1900" dirty="0">
                <a:solidFill>
                  <a:schemeClr val="tx1"/>
                </a:solidFill>
                <a:latin typeface="Times New Roman" panose="02020603050405020304" pitchFamily="18" charset="0"/>
                <a:cs typeface="Times New Roman" panose="02020603050405020304" pitchFamily="18" charset="0"/>
              </a:rPr>
              <a:t>: </a:t>
            </a:r>
          </a:p>
          <a:p>
            <a:r>
              <a:rPr lang="fr-FR" sz="1900" dirty="0">
                <a:solidFill>
                  <a:schemeClr val="tx1"/>
                </a:solidFill>
                <a:latin typeface="Times New Roman" panose="02020603050405020304" pitchFamily="18" charset="0"/>
                <a:cs typeface="Times New Roman" panose="02020603050405020304" pitchFamily="18" charset="0"/>
              </a:rPr>
              <a:t>Présenter le sujet de manière claire et concise;</a:t>
            </a:r>
          </a:p>
          <a:p>
            <a:r>
              <a:rPr lang="fr-FR" sz="1900" dirty="0">
                <a:solidFill>
                  <a:schemeClr val="tx1"/>
                </a:solidFill>
                <a:latin typeface="Times New Roman" panose="02020603050405020304" pitchFamily="18" charset="0"/>
                <a:cs typeface="Times New Roman" panose="02020603050405020304" pitchFamily="18" charset="0"/>
              </a:rPr>
              <a:t>Expliquez l’intérêt du thème.  </a:t>
            </a:r>
          </a:p>
          <a:p>
            <a:r>
              <a:rPr lang="fr-FR" sz="1900" dirty="0">
                <a:solidFill>
                  <a:schemeClr val="tx1"/>
                </a:solidFill>
                <a:latin typeface="Times New Roman" panose="02020603050405020304" pitchFamily="18" charset="0"/>
                <a:cs typeface="Times New Roman" panose="02020603050405020304" pitchFamily="18" charset="0"/>
              </a:rPr>
              <a:t>Présentez les éléments que vous allez traiter dans l’exposé (le plan de l’exposé) </a:t>
            </a:r>
          </a:p>
          <a:p>
            <a:r>
              <a:rPr lang="fr-FR" sz="1900" dirty="0">
                <a:solidFill>
                  <a:schemeClr val="tx1"/>
                </a:solidFill>
                <a:latin typeface="Times New Roman" panose="02020603050405020304" pitchFamily="18" charset="0"/>
                <a:cs typeface="Times New Roman" panose="02020603050405020304" pitchFamily="18" charset="0"/>
              </a:rPr>
              <a:t> </a:t>
            </a:r>
            <a:r>
              <a:rPr lang="fr-FR" sz="1900" b="1" dirty="0">
                <a:solidFill>
                  <a:schemeClr val="tx1"/>
                </a:solidFill>
                <a:latin typeface="Times New Roman" panose="02020603050405020304" pitchFamily="18" charset="0"/>
                <a:cs typeface="Times New Roman" panose="02020603050405020304" pitchFamily="18" charset="0"/>
              </a:rPr>
              <a:t>Développement</a:t>
            </a:r>
            <a:r>
              <a:rPr lang="fr-FR" sz="1900" dirty="0">
                <a:solidFill>
                  <a:schemeClr val="tx1"/>
                </a:solidFill>
                <a:latin typeface="Times New Roman" panose="02020603050405020304" pitchFamily="18" charset="0"/>
                <a:cs typeface="Times New Roman" panose="02020603050405020304" pitchFamily="18" charset="0"/>
              </a:rPr>
              <a:t> :  </a:t>
            </a:r>
          </a:p>
          <a:p>
            <a:r>
              <a:rPr lang="fr-FR" sz="1900" dirty="0">
                <a:solidFill>
                  <a:schemeClr val="tx1"/>
                </a:solidFill>
                <a:latin typeface="Times New Roman" panose="02020603050405020304" pitchFamily="18" charset="0"/>
                <a:cs typeface="Times New Roman" panose="02020603050405020304" pitchFamily="18" charset="0"/>
              </a:rPr>
              <a:t>Diviser le sujet en parties logiques (titres- sous titres). Chaque partie doit aborder un aspect </a:t>
            </a:r>
          </a:p>
          <a:p>
            <a:r>
              <a:rPr lang="fr-FR" sz="1900" dirty="0">
                <a:solidFill>
                  <a:schemeClr val="tx1"/>
                </a:solidFill>
                <a:latin typeface="Times New Roman" panose="02020603050405020304" pitchFamily="18" charset="0"/>
                <a:cs typeface="Times New Roman" panose="02020603050405020304" pitchFamily="18" charset="0"/>
              </a:rPr>
              <a:t>spécifique. </a:t>
            </a:r>
          </a:p>
          <a:p>
            <a:r>
              <a:rPr lang="fr-FR" sz="1900" dirty="0">
                <a:solidFill>
                  <a:schemeClr val="tx1"/>
                </a:solidFill>
                <a:latin typeface="Times New Roman" panose="02020603050405020304" pitchFamily="18" charset="0"/>
                <a:cs typeface="Times New Roman" panose="02020603050405020304" pitchFamily="18" charset="0"/>
              </a:rPr>
              <a:t>Illustrer les idées par des exemples concrets. </a:t>
            </a:r>
          </a:p>
          <a:p>
            <a:r>
              <a:rPr lang="fr-FR" sz="1900" dirty="0">
                <a:solidFill>
                  <a:schemeClr val="tx1"/>
                </a:solidFill>
                <a:latin typeface="Times New Roman" panose="02020603050405020304" pitchFamily="18" charset="0"/>
                <a:cs typeface="Times New Roman" panose="02020603050405020304" pitchFamily="18" charset="0"/>
              </a:rPr>
              <a:t> </a:t>
            </a:r>
            <a:r>
              <a:rPr lang="fr-FR" sz="1900" b="1" dirty="0">
                <a:solidFill>
                  <a:schemeClr val="tx1"/>
                </a:solidFill>
                <a:latin typeface="Times New Roman" panose="02020603050405020304" pitchFamily="18" charset="0"/>
                <a:cs typeface="Times New Roman" panose="02020603050405020304" pitchFamily="18" charset="0"/>
              </a:rPr>
              <a:t>Conclusion</a:t>
            </a:r>
            <a:r>
              <a:rPr lang="fr-FR" sz="1900" dirty="0">
                <a:solidFill>
                  <a:schemeClr val="tx1"/>
                </a:solidFill>
                <a:latin typeface="Times New Roman" panose="02020603050405020304" pitchFamily="18" charset="0"/>
                <a:cs typeface="Times New Roman" panose="02020603050405020304" pitchFamily="18" charset="0"/>
              </a:rPr>
              <a:t> :  </a:t>
            </a:r>
          </a:p>
          <a:p>
            <a:r>
              <a:rPr lang="fr-FR" sz="1900" dirty="0">
                <a:solidFill>
                  <a:schemeClr val="tx1"/>
                </a:solidFill>
                <a:latin typeface="Times New Roman" panose="02020603050405020304" pitchFamily="18" charset="0"/>
                <a:cs typeface="Times New Roman" panose="02020603050405020304" pitchFamily="18" charset="0"/>
              </a:rPr>
              <a:t>Résumez les points essentiels (une synthèse des réponses à la question posée)  </a:t>
            </a:r>
          </a:p>
          <a:p>
            <a:r>
              <a:rPr lang="fr-FR" sz="1900" dirty="0">
                <a:solidFill>
                  <a:schemeClr val="tx1"/>
                </a:solidFill>
                <a:latin typeface="Times New Roman" panose="02020603050405020304" pitchFamily="18" charset="0"/>
                <a:cs typeface="Times New Roman" panose="02020603050405020304" pitchFamily="18" charset="0"/>
              </a:rPr>
              <a:t>Proposez une réflexion finale ou une ouverture.</a:t>
            </a:r>
          </a:p>
        </p:txBody>
      </p:sp>
    </p:spTree>
    <p:extLst>
      <p:ext uri="{BB962C8B-B14F-4D97-AF65-F5344CB8AC3E}">
        <p14:creationId xmlns:p14="http://schemas.microsoft.com/office/powerpoint/2010/main" val="3285482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1"/>
            <a:ext cx="8596668" cy="827314"/>
          </a:xfrm>
        </p:spPr>
        <p:txBody>
          <a:bodyPr/>
          <a:lstStyle/>
          <a:p>
            <a:r>
              <a:rPr lang="fr-FR" dirty="0">
                <a:latin typeface="Times New Roman" panose="02020603050405020304" pitchFamily="18" charset="0"/>
                <a:cs typeface="Times New Roman" panose="02020603050405020304" pitchFamily="18" charset="0"/>
              </a:rPr>
              <a:t>Quelques conseils : </a:t>
            </a:r>
          </a:p>
        </p:txBody>
      </p:sp>
      <p:sp>
        <p:nvSpPr>
          <p:cNvPr id="3" name="Espace réservé du contenu 2"/>
          <p:cNvSpPr>
            <a:spLocks noGrp="1"/>
          </p:cNvSpPr>
          <p:nvPr>
            <p:ph idx="1"/>
          </p:nvPr>
        </p:nvSpPr>
        <p:spPr>
          <a:xfrm>
            <a:off x="677334" y="1436915"/>
            <a:ext cx="8596668" cy="4604447"/>
          </a:xfrm>
        </p:spPr>
        <p:txBody>
          <a:bodyPr>
            <a:normAutofit/>
          </a:bodyPr>
          <a:lstStyle/>
          <a:p>
            <a:pPr algn="just"/>
            <a:r>
              <a:rPr lang="fr-FR" sz="2400" dirty="0">
                <a:solidFill>
                  <a:schemeClr val="tx1"/>
                </a:solidFill>
                <a:latin typeface="Times New Roman" panose="02020603050405020304" pitchFamily="18" charset="0"/>
                <a:cs typeface="Times New Roman" panose="02020603050405020304" pitchFamily="18" charset="0"/>
              </a:rPr>
              <a:t>Exploiter au moins trois documents.  </a:t>
            </a:r>
          </a:p>
          <a:p>
            <a:pPr algn="just"/>
            <a:r>
              <a:rPr lang="fr-FR" sz="2400" dirty="0">
                <a:solidFill>
                  <a:schemeClr val="tx1"/>
                </a:solidFill>
                <a:latin typeface="Times New Roman" panose="02020603050405020304" pitchFamily="18" charset="0"/>
                <a:cs typeface="Times New Roman" panose="02020603050405020304" pitchFamily="18" charset="0"/>
              </a:rPr>
              <a:t>Les lire attentivement et en relever les références (titre, auteur, éditeur, ...).  </a:t>
            </a:r>
          </a:p>
          <a:p>
            <a:pPr algn="just"/>
            <a:r>
              <a:rPr lang="fr-FR" sz="2400" dirty="0">
                <a:solidFill>
                  <a:schemeClr val="tx1"/>
                </a:solidFill>
                <a:latin typeface="Times New Roman" panose="02020603050405020304" pitchFamily="18" charset="0"/>
                <a:cs typeface="Times New Roman" panose="02020603050405020304" pitchFamily="18" charset="0"/>
              </a:rPr>
              <a:t>Prendre en note les informations intéressantes puis les reformuler avec ses propres mots.  </a:t>
            </a:r>
          </a:p>
          <a:p>
            <a:pPr algn="just"/>
            <a:r>
              <a:rPr lang="fr-FR" sz="2400" dirty="0">
                <a:solidFill>
                  <a:schemeClr val="tx1"/>
                </a:solidFill>
                <a:latin typeface="Times New Roman" panose="02020603050405020304" pitchFamily="18" charset="0"/>
                <a:cs typeface="Times New Roman" panose="02020603050405020304" pitchFamily="18" charset="0"/>
              </a:rPr>
              <a:t>Chercher la définition des termes techniques ou des mots difficiles. </a:t>
            </a:r>
          </a:p>
        </p:txBody>
      </p:sp>
    </p:spTree>
    <p:extLst>
      <p:ext uri="{BB962C8B-B14F-4D97-AF65-F5344CB8AC3E}">
        <p14:creationId xmlns:p14="http://schemas.microsoft.com/office/powerpoint/2010/main" val="159835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853440"/>
          </a:xfrm>
        </p:spPr>
        <p:txBody>
          <a:bodyPr/>
          <a:lstStyle/>
          <a:p>
            <a:r>
              <a:rPr lang="fr-FR" dirty="0">
                <a:latin typeface="Times New Roman" panose="02020603050405020304" pitchFamily="18" charset="0"/>
                <a:cs typeface="Times New Roman" panose="02020603050405020304" pitchFamily="18" charset="0"/>
              </a:rPr>
              <a:t>La présentation de l'exposé se doit: </a:t>
            </a:r>
          </a:p>
        </p:txBody>
      </p:sp>
      <p:sp>
        <p:nvSpPr>
          <p:cNvPr id="3" name="Espace réservé du contenu 2"/>
          <p:cNvSpPr>
            <a:spLocks noGrp="1"/>
          </p:cNvSpPr>
          <p:nvPr>
            <p:ph idx="1"/>
          </p:nvPr>
        </p:nvSpPr>
        <p:spPr>
          <a:xfrm>
            <a:off x="677334" y="1463041"/>
            <a:ext cx="8596668" cy="4578322"/>
          </a:xfrm>
        </p:spPr>
        <p:txBody>
          <a:bodyPr/>
          <a:lstStyle/>
          <a:p>
            <a:pPr marL="0" indent="0">
              <a:buNone/>
            </a:pPr>
            <a:endParaRPr lang="fr-FR" dirty="0">
              <a:solidFill>
                <a:schemeClr val="tx1"/>
              </a:solidFill>
              <a:latin typeface="Times New Roman" panose="02020603050405020304" pitchFamily="18" charset="0"/>
              <a:cs typeface="Times New Roman" panose="02020603050405020304" pitchFamily="18" charset="0"/>
            </a:endParaRPr>
          </a:p>
          <a:p>
            <a:r>
              <a:rPr lang="fr-FR" sz="2000" dirty="0">
                <a:solidFill>
                  <a:schemeClr val="tx1"/>
                </a:solidFill>
                <a:latin typeface="Times New Roman" panose="02020603050405020304" pitchFamily="18" charset="0"/>
                <a:cs typeface="Times New Roman" panose="02020603050405020304" pitchFamily="18" charset="0"/>
              </a:rPr>
              <a:t>Écrivez le plan de l'exposé au tableau.  </a:t>
            </a:r>
          </a:p>
          <a:p>
            <a:r>
              <a:rPr lang="fr-FR" sz="2000" dirty="0">
                <a:solidFill>
                  <a:schemeClr val="tx1"/>
                </a:solidFill>
                <a:latin typeface="Times New Roman" panose="02020603050405020304" pitchFamily="18" charset="0"/>
                <a:cs typeface="Times New Roman" panose="02020603050405020304" pitchFamily="18" charset="0"/>
              </a:rPr>
              <a:t>Parlez sans lire ses notes mais en s'aidant de la fiche.  </a:t>
            </a:r>
          </a:p>
          <a:p>
            <a:r>
              <a:rPr lang="fr-FR" sz="2000" dirty="0">
                <a:solidFill>
                  <a:schemeClr val="tx1"/>
                </a:solidFill>
                <a:latin typeface="Times New Roman" panose="02020603050405020304" pitchFamily="18" charset="0"/>
                <a:cs typeface="Times New Roman" panose="02020603050405020304" pitchFamily="18" charset="0"/>
              </a:rPr>
              <a:t>Employez un langage clair et simple. </a:t>
            </a:r>
          </a:p>
          <a:p>
            <a:r>
              <a:rPr lang="fr-FR" sz="2000" dirty="0">
                <a:solidFill>
                  <a:schemeClr val="tx1"/>
                </a:solidFill>
                <a:latin typeface="Times New Roman" panose="02020603050405020304" pitchFamily="18" charset="0"/>
                <a:cs typeface="Times New Roman" panose="02020603050405020304" pitchFamily="18" charset="0"/>
              </a:rPr>
              <a:t>Expliquez les mots difficiles.  </a:t>
            </a:r>
          </a:p>
          <a:p>
            <a:r>
              <a:rPr lang="fr-FR" sz="2000" dirty="0">
                <a:solidFill>
                  <a:schemeClr val="tx1"/>
                </a:solidFill>
                <a:latin typeface="Times New Roman" panose="02020603050405020304" pitchFamily="18" charset="0"/>
                <a:cs typeface="Times New Roman" panose="02020603050405020304" pitchFamily="18" charset="0"/>
              </a:rPr>
              <a:t>Parlez fort et clairement.  </a:t>
            </a:r>
          </a:p>
          <a:p>
            <a:r>
              <a:rPr lang="fr-FR" sz="2000" dirty="0">
                <a:solidFill>
                  <a:schemeClr val="tx1"/>
                </a:solidFill>
                <a:latin typeface="Times New Roman" panose="02020603050405020304" pitchFamily="18" charset="0"/>
                <a:cs typeface="Times New Roman" panose="02020603050405020304" pitchFamily="18" charset="0"/>
              </a:rPr>
              <a:t>Maintenez un contact visuel avec l’auditoire.  </a:t>
            </a:r>
          </a:p>
          <a:p>
            <a:r>
              <a:rPr lang="fr-FR" sz="2000" dirty="0">
                <a:solidFill>
                  <a:schemeClr val="tx1"/>
                </a:solidFill>
                <a:latin typeface="Times New Roman" panose="02020603050405020304" pitchFamily="18" charset="0"/>
                <a:cs typeface="Times New Roman" panose="02020603050405020304" pitchFamily="18" charset="0"/>
              </a:rPr>
              <a:t>Impliquer l’auditoire en Posant des questions ou en sollicitant des réactions.  </a:t>
            </a:r>
          </a:p>
          <a:p>
            <a:r>
              <a:rPr lang="fr-FR" sz="2000" dirty="0">
                <a:solidFill>
                  <a:schemeClr val="tx1"/>
                </a:solidFill>
                <a:latin typeface="Times New Roman" panose="02020603050405020304" pitchFamily="18" charset="0"/>
                <a:cs typeface="Times New Roman" panose="02020603050405020304" pitchFamily="18" charset="0"/>
              </a:rPr>
              <a:t>Respecter le temps imparti. </a:t>
            </a:r>
          </a:p>
        </p:txBody>
      </p:sp>
      <p:pic>
        <p:nvPicPr>
          <p:cNvPr id="4" name="Image 3"/>
          <p:cNvPicPr>
            <a:picLocks noChangeAspect="1"/>
          </p:cNvPicPr>
          <p:nvPr/>
        </p:nvPicPr>
        <p:blipFill>
          <a:blip r:embed="rId2"/>
          <a:stretch>
            <a:fillRect/>
          </a:stretch>
        </p:blipFill>
        <p:spPr>
          <a:xfrm>
            <a:off x="8838792" y="609599"/>
            <a:ext cx="2604271" cy="3143794"/>
          </a:xfrm>
          <a:prstGeom prst="rect">
            <a:avLst/>
          </a:prstGeom>
        </p:spPr>
      </p:pic>
    </p:spTree>
    <p:extLst>
      <p:ext uri="{BB962C8B-B14F-4D97-AF65-F5344CB8AC3E}">
        <p14:creationId xmlns:p14="http://schemas.microsoft.com/office/powerpoint/2010/main" val="242875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Dernier </a:t>
            </a:r>
            <a:r>
              <a:rPr lang="fr-FR" i="1" dirty="0" err="1"/>
              <a:t>conseiL</a:t>
            </a:r>
            <a:endParaRPr lang="fr-FR" i="1" dirty="0"/>
          </a:p>
        </p:txBody>
      </p:sp>
      <p:sp>
        <p:nvSpPr>
          <p:cNvPr id="3" name="Espace réservé du contenu 2"/>
          <p:cNvSpPr>
            <a:spLocks noGrp="1"/>
          </p:cNvSpPr>
          <p:nvPr>
            <p:ph idx="1"/>
          </p:nvPr>
        </p:nvSpPr>
        <p:spPr/>
        <p:txBody>
          <a:bodyPr>
            <a:normAutofit/>
          </a:bodyPr>
          <a:lstStyle/>
          <a:p>
            <a:r>
              <a:rPr lang="fr-FR" sz="2200" dirty="0">
                <a:solidFill>
                  <a:schemeClr val="tx1"/>
                </a:solidFill>
                <a:latin typeface="Times New Roman" panose="02020603050405020304" pitchFamily="18" charset="0"/>
                <a:cs typeface="Times New Roman" panose="02020603050405020304" pitchFamily="18" charset="0"/>
              </a:rPr>
              <a:t>Afin de rendre l'exposé plus attractif et vivant, on peut joindre à son exposé oral des documents que l'on présentera à l’auditoire tels que : des illustrations, des photographies, des schémas, des cartes ou des graphiques, des images de maquettes, de plans d’</a:t>
            </a:r>
            <a:r>
              <a:rPr lang="fr-FR" sz="2200" dirty="0" err="1">
                <a:solidFill>
                  <a:schemeClr val="tx1"/>
                </a:solidFill>
                <a:latin typeface="Times New Roman" panose="02020603050405020304" pitchFamily="18" charset="0"/>
                <a:cs typeface="Times New Roman" panose="02020603050405020304" pitchFamily="18" charset="0"/>
              </a:rPr>
              <a:t>exécusion</a:t>
            </a:r>
            <a:r>
              <a:rPr lang="fr-FR" sz="2200" dirty="0">
                <a:solidFill>
                  <a:schemeClr val="tx1"/>
                </a:solidFill>
                <a:latin typeface="Times New Roman" panose="02020603050405020304" pitchFamily="18" charset="0"/>
                <a:cs typeface="Times New Roman" panose="02020603050405020304" pitchFamily="18" charset="0"/>
              </a:rPr>
              <a:t>.. </a:t>
            </a:r>
          </a:p>
          <a:p>
            <a:r>
              <a:rPr lang="fr-FR" sz="2200" dirty="0">
                <a:solidFill>
                  <a:schemeClr val="tx1"/>
                </a:solidFill>
                <a:latin typeface="Times New Roman" panose="02020603050405020304" pitchFamily="18" charset="0"/>
                <a:cs typeface="Times New Roman" panose="02020603050405020304" pitchFamily="18" charset="0"/>
              </a:rPr>
              <a:t>Ces documents doivent être en étroite relation avec ce qu'on veut expliquer et faire comprendre. </a:t>
            </a:r>
          </a:p>
        </p:txBody>
      </p:sp>
    </p:spTree>
    <p:extLst>
      <p:ext uri="{BB962C8B-B14F-4D97-AF65-F5344CB8AC3E}">
        <p14:creationId xmlns:p14="http://schemas.microsoft.com/office/powerpoint/2010/main" val="377988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a:stretch>
            <a:fillRect/>
          </a:stretch>
        </p:blipFill>
        <p:spPr>
          <a:xfrm>
            <a:off x="2202409" y="2160588"/>
            <a:ext cx="5547220" cy="3881437"/>
          </a:xfrm>
          <a:prstGeom prst="rect">
            <a:avLst/>
          </a:prstGeom>
        </p:spPr>
      </p:pic>
    </p:spTree>
    <p:extLst>
      <p:ext uri="{BB962C8B-B14F-4D97-AF65-F5344CB8AC3E}">
        <p14:creationId xmlns:p14="http://schemas.microsoft.com/office/powerpoint/2010/main" val="273908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535886" y="0"/>
            <a:ext cx="2428875" cy="3381375"/>
          </a:xfrm>
          <a:prstGeom prst="rect">
            <a:avLst/>
          </a:prstGeom>
        </p:spPr>
      </p:pic>
      <p:sp>
        <p:nvSpPr>
          <p:cNvPr id="2" name="Titre 1"/>
          <p:cNvSpPr>
            <a:spLocks noGrp="1"/>
          </p:cNvSpPr>
          <p:nvPr>
            <p:ph type="title"/>
          </p:nvPr>
        </p:nvSpPr>
        <p:spPr/>
        <p:txBody>
          <a:bodyPr/>
          <a:lstStyle/>
          <a:p>
            <a:r>
              <a:rPr lang="fr-FR" dirty="0"/>
              <a:t>Que faire, je suis </a:t>
            </a:r>
            <a:r>
              <a:rPr lang="fr-FR" dirty="0" err="1"/>
              <a:t>perduu</a:t>
            </a:r>
            <a:r>
              <a:rPr lang="fr-FR" dirty="0"/>
              <a:t>!!!!!</a:t>
            </a:r>
          </a:p>
        </p:txBody>
      </p:sp>
      <p:sp>
        <p:nvSpPr>
          <p:cNvPr id="3" name="Espace réservé du contenu 2"/>
          <p:cNvSpPr>
            <a:spLocks noGrp="1"/>
          </p:cNvSpPr>
          <p:nvPr>
            <p:ph idx="1"/>
          </p:nvPr>
        </p:nvSpPr>
        <p:spPr/>
        <p:txBody>
          <a:bodyPr>
            <a:normAutofit/>
          </a:bodyPr>
          <a:lstStyle/>
          <a:p>
            <a:endParaRPr lang="fr-FR" sz="800" dirty="0">
              <a:solidFill>
                <a:srgbClr val="1A1C1E"/>
              </a:solidFill>
              <a:latin typeface="Times New Roman" panose="02020603050405020304" pitchFamily="18" charset="0"/>
              <a:cs typeface="Times New Roman" panose="02020603050405020304" pitchFamily="18" charset="0"/>
            </a:endParaRPr>
          </a:p>
          <a:p>
            <a:pPr algn="just"/>
            <a:r>
              <a:rPr lang="fr-FR" sz="2800" dirty="0">
                <a:solidFill>
                  <a:srgbClr val="1A1C1E"/>
                </a:solidFill>
                <a:latin typeface="Times New Roman" panose="02020603050405020304" pitchFamily="18" charset="0"/>
                <a:cs typeface="Times New Roman" panose="02020603050405020304" pitchFamily="18" charset="0"/>
              </a:rPr>
              <a:t>Préparer un exposé en sciences sociales, que ce soit en sociologie ou en psychologie, requiert une </a:t>
            </a:r>
            <a:r>
              <a:rPr lang="fr-FR" sz="2800" b="1" dirty="0">
                <a:solidFill>
                  <a:srgbClr val="1A1C1E"/>
                </a:solidFill>
                <a:latin typeface="Times New Roman" panose="02020603050405020304" pitchFamily="18" charset="0"/>
                <a:cs typeface="Times New Roman" panose="02020603050405020304" pitchFamily="18" charset="0"/>
              </a:rPr>
              <a:t>méthodologie structurée </a:t>
            </a:r>
            <a:r>
              <a:rPr lang="fr-FR" sz="2800" dirty="0">
                <a:solidFill>
                  <a:srgbClr val="1A1C1E"/>
                </a:solidFill>
                <a:latin typeface="Times New Roman" panose="02020603050405020304" pitchFamily="18" charset="0"/>
                <a:cs typeface="Times New Roman" panose="02020603050405020304" pitchFamily="18" charset="0"/>
              </a:rPr>
              <a:t>pour présenter de manière claire une analyse sur </a:t>
            </a:r>
            <a:r>
              <a:rPr lang="fr-FR" sz="2800" b="1" dirty="0">
                <a:solidFill>
                  <a:srgbClr val="1A1C1E"/>
                </a:solidFill>
                <a:latin typeface="Times New Roman" panose="02020603050405020304" pitchFamily="18" charset="0"/>
                <a:cs typeface="Times New Roman" panose="02020603050405020304" pitchFamily="18" charset="0"/>
              </a:rPr>
              <a:t>un sujet donné</a:t>
            </a:r>
            <a:r>
              <a:rPr lang="fr-FR" sz="2800" dirty="0">
                <a:solidFill>
                  <a:srgbClr val="1A1C1E"/>
                </a:solidFill>
                <a:latin typeface="Times New Roman" panose="02020603050405020304" pitchFamily="18" charset="0"/>
                <a:cs typeface="Times New Roman" panose="02020603050405020304" pitchFamily="18" charset="0"/>
              </a:rPr>
              <a:t>. </a:t>
            </a:r>
          </a:p>
          <a:p>
            <a:endParaRPr lang="fr-FR" sz="2800" dirty="0">
              <a:solidFill>
                <a:srgbClr val="1A1C1E"/>
              </a:solidFill>
              <a:latin typeface="Times New Roman" panose="02020603050405020304" pitchFamily="18" charset="0"/>
              <a:cs typeface="Times New Roman" panose="02020603050405020304" pitchFamily="18" charset="0"/>
            </a:endParaRPr>
          </a:p>
          <a:p>
            <a:r>
              <a:rPr lang="fr-FR" sz="2400" i="1" dirty="0">
                <a:solidFill>
                  <a:schemeClr val="tx1"/>
                </a:solidFill>
                <a:latin typeface="Times New Roman" panose="02020603050405020304" pitchFamily="18" charset="0"/>
                <a:cs typeface="Times New Roman" panose="02020603050405020304" pitchFamily="18" charset="0"/>
              </a:rPr>
              <a:t>Donc, préparer le travail sur un sujet précis et le présenter. C’est ça, </a:t>
            </a:r>
            <a:r>
              <a:rPr lang="fr-FR" sz="2400" b="1" dirty="0">
                <a:solidFill>
                  <a:schemeClr val="tx1"/>
                </a:solidFill>
                <a:latin typeface="Times New Roman" panose="02020603050405020304" pitchFamily="18" charset="0"/>
                <a:cs typeface="Times New Roman" panose="02020603050405020304" pitchFamily="18" charset="0"/>
              </a:rPr>
              <a:t>OUI                             </a:t>
            </a:r>
            <a:r>
              <a:rPr lang="fr-FR" sz="2400" b="1" dirty="0">
                <a:solidFill>
                  <a:srgbClr val="00B050"/>
                </a:solidFill>
                <a:latin typeface="Times New Roman" panose="02020603050405020304" pitchFamily="18" charset="0"/>
                <a:cs typeface="Times New Roman" panose="02020603050405020304" pitchFamily="18" charset="0"/>
              </a:rPr>
              <a:t>Bien compris     </a:t>
            </a:r>
          </a:p>
        </p:txBody>
      </p:sp>
    </p:spTree>
    <p:extLst>
      <p:ext uri="{BB962C8B-B14F-4D97-AF65-F5344CB8AC3E}">
        <p14:creationId xmlns:p14="http://schemas.microsoft.com/office/powerpoint/2010/main" val="315748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132872" cy="918754"/>
          </a:xfrm>
        </p:spPr>
        <p:txBody>
          <a:bodyPr>
            <a:normAutofit fontScale="90000"/>
          </a:bodyPr>
          <a:lstStyle/>
          <a:p>
            <a:r>
              <a:rPr lang="fr-FR" b="1" dirty="0" err="1">
                <a:latin typeface="Inter"/>
              </a:rPr>
              <a:t>A-Les</a:t>
            </a:r>
            <a:r>
              <a:rPr lang="fr-FR" b="1" dirty="0">
                <a:latin typeface="Inter"/>
              </a:rPr>
              <a:t> étapes de la préparation d'un Exposé</a:t>
            </a:r>
            <a:br>
              <a:rPr lang="fr-FR" b="1" dirty="0">
                <a:latin typeface="Inter"/>
              </a:rPr>
            </a:br>
            <a:endParaRPr lang="fr-FR" sz="2700" dirty="0"/>
          </a:p>
        </p:txBody>
      </p:sp>
      <p:sp>
        <p:nvSpPr>
          <p:cNvPr id="3" name="Espace réservé du contenu 2"/>
          <p:cNvSpPr>
            <a:spLocks noGrp="1"/>
          </p:cNvSpPr>
          <p:nvPr>
            <p:ph idx="1"/>
          </p:nvPr>
        </p:nvSpPr>
        <p:spPr>
          <a:xfrm>
            <a:off x="677334" y="1528354"/>
            <a:ext cx="8596668" cy="4513009"/>
          </a:xfrm>
        </p:spPr>
        <p:txBody>
          <a:bodyPr>
            <a:normAutofit/>
          </a:bodyPr>
          <a:lstStyle/>
          <a:p>
            <a:pPr algn="just"/>
            <a:r>
              <a:rPr lang="fr-FR" sz="2400" b="1" dirty="0">
                <a:solidFill>
                  <a:schemeClr val="accent1"/>
                </a:solidFill>
                <a:latin typeface="Times New Roman" panose="02020603050405020304" pitchFamily="18" charset="0"/>
                <a:cs typeface="Times New Roman" panose="02020603050405020304" pitchFamily="18" charset="0"/>
              </a:rPr>
              <a:t>Etape 1: Définir le Sujet et formuler une question de recherche</a:t>
            </a:r>
            <a:br>
              <a:rPr lang="fr-FR" b="1" dirty="0">
                <a:latin typeface="Times New Roman" panose="02020603050405020304" pitchFamily="18" charset="0"/>
                <a:cs typeface="Times New Roman" panose="02020603050405020304" pitchFamily="18" charset="0"/>
              </a:rPr>
            </a:br>
            <a:r>
              <a:rPr lang="fr-FR" dirty="0">
                <a:solidFill>
                  <a:srgbClr val="1A1C1E"/>
                </a:solidFill>
                <a:latin typeface="Times New Roman" panose="02020603050405020304" pitchFamily="18" charset="0"/>
                <a:cs typeface="Times New Roman" panose="02020603050405020304" pitchFamily="18" charset="0"/>
              </a:rPr>
              <a:t>Que votre sujet relève de la sociologie ou de la psychologie, la démarche initiale reste similaire et se compose en plusieurs phases essentielles.</a:t>
            </a:r>
          </a:p>
          <a:p>
            <a:pPr algn="just"/>
            <a:r>
              <a:rPr lang="fr-FR" dirty="0">
                <a:solidFill>
                  <a:schemeClr val="tx1"/>
                </a:solidFill>
                <a:latin typeface="Times New Roman" panose="02020603050405020304" pitchFamily="18" charset="0"/>
                <a:cs typeface="Times New Roman" panose="02020603050405020304" pitchFamily="18" charset="0"/>
              </a:rPr>
              <a:t>Déterminez le thème de votre exposé. (Drogue, Histoire de l’</a:t>
            </a:r>
            <a:r>
              <a:rPr lang="fr-FR" dirty="0" err="1">
                <a:solidFill>
                  <a:schemeClr val="tx1"/>
                </a:solidFill>
                <a:latin typeface="Times New Roman" panose="02020603050405020304" pitchFamily="18" charset="0"/>
                <a:cs typeface="Times New Roman" panose="02020603050405020304" pitchFamily="18" charset="0"/>
              </a:rPr>
              <a:t>Algerie</a:t>
            </a:r>
            <a:r>
              <a:rPr lang="fr-FR" dirty="0">
                <a:solidFill>
                  <a:schemeClr val="tx1"/>
                </a:solidFill>
                <a:latin typeface="Times New Roman" panose="02020603050405020304" pitchFamily="18" charset="0"/>
                <a:cs typeface="Times New Roman" panose="02020603050405020304" pitchFamily="18" charset="0"/>
              </a:rPr>
              <a:t>, Platon, plan d’un monument historique) et </a:t>
            </a:r>
            <a:r>
              <a:rPr lang="fr-FR" b="1" dirty="0">
                <a:solidFill>
                  <a:schemeClr val="tx1"/>
                </a:solidFill>
                <a:latin typeface="Times New Roman" panose="02020603050405020304" pitchFamily="18" charset="0"/>
                <a:cs typeface="Times New Roman" panose="02020603050405020304" pitchFamily="18" charset="0"/>
              </a:rPr>
              <a:t>Assurez-vous de bien le comprendre</a:t>
            </a:r>
            <a:r>
              <a:rPr lang="fr-FR" dirty="0">
                <a:solidFill>
                  <a:schemeClr val="tx1"/>
                </a:solidFill>
                <a:latin typeface="Times New Roman" panose="02020603050405020304" pitchFamily="18" charset="0"/>
                <a:cs typeface="Times New Roman" panose="02020603050405020304" pitchFamily="18" charset="0"/>
              </a:rPr>
              <a:t>. </a:t>
            </a:r>
          </a:p>
          <a:p>
            <a:pPr algn="just"/>
            <a:r>
              <a:rPr lang="fr-FR" dirty="0">
                <a:solidFill>
                  <a:schemeClr val="tx1"/>
                </a:solidFill>
                <a:latin typeface="Times New Roman" panose="02020603050405020304" pitchFamily="18" charset="0"/>
                <a:cs typeface="Times New Roman" panose="02020603050405020304" pitchFamily="18" charset="0"/>
              </a:rPr>
              <a:t>Donc, la première étape consiste à bien cerner le sujet</a:t>
            </a:r>
          </a:p>
          <a:p>
            <a:pPr algn="just">
              <a:buFont typeface="Arial" panose="020B0604020202020204" pitchFamily="34" charset="0"/>
              <a:buChar char="•"/>
            </a:pPr>
            <a:r>
              <a:rPr lang="fr-FR" b="1" dirty="0">
                <a:solidFill>
                  <a:schemeClr val="tx1"/>
                </a:solidFill>
                <a:latin typeface="Times New Roman" panose="02020603050405020304" pitchFamily="18" charset="0"/>
                <a:cs typeface="Times New Roman" panose="02020603050405020304" pitchFamily="18" charset="0"/>
              </a:rPr>
              <a:t>Analyser les mots-clés</a:t>
            </a:r>
            <a:r>
              <a:rPr lang="fr-FR" dirty="0">
                <a:solidFill>
                  <a:schemeClr val="tx1"/>
                </a:solidFill>
                <a:latin typeface="Times New Roman" panose="02020603050405020304" pitchFamily="18" charset="0"/>
                <a:cs typeface="Times New Roman" panose="02020603050405020304" pitchFamily="18" charset="0"/>
              </a:rPr>
              <a:t> : Définissez les termes importants du sujet pour bien le délimiter.</a:t>
            </a:r>
          </a:p>
          <a:p>
            <a:pPr algn="just">
              <a:buFont typeface="Arial" panose="020B0604020202020204" pitchFamily="34" charset="0"/>
              <a:buChar char="•"/>
            </a:pPr>
            <a:r>
              <a:rPr lang="fr-FR" b="1" dirty="0">
                <a:solidFill>
                  <a:schemeClr val="tx1"/>
                </a:solidFill>
                <a:latin typeface="Times New Roman" panose="02020603050405020304" pitchFamily="18" charset="0"/>
                <a:cs typeface="Times New Roman" panose="02020603050405020304" pitchFamily="18" charset="0"/>
              </a:rPr>
              <a:t>Formuler une question</a:t>
            </a:r>
            <a:r>
              <a:rPr lang="fr-FR" dirty="0">
                <a:solidFill>
                  <a:schemeClr val="tx1"/>
                </a:solidFill>
                <a:latin typeface="Times New Roman" panose="02020603050405020304" pitchFamily="18" charset="0"/>
                <a:cs typeface="Times New Roman" panose="02020603050405020304" pitchFamily="18" charset="0"/>
              </a:rPr>
              <a:t> : Transformez le thème en une question ouverte qui guidera votre recherche et votre argumentation. Cela peut aider à définir les limites de votre sujet. </a:t>
            </a:r>
          </a:p>
          <a:p>
            <a:pPr algn="just">
              <a:buFont typeface="Arial" panose="020B0604020202020204" pitchFamily="34" charset="0"/>
              <a:buChar char="•"/>
            </a:pPr>
            <a:endParaRPr lang="fr-F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58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Times New Roman" panose="02020603050405020304" pitchFamily="18" charset="0"/>
                <a:cs typeface="Times New Roman" panose="02020603050405020304" pitchFamily="18" charset="0"/>
              </a:rPr>
              <a:t>Etape 2</a:t>
            </a:r>
            <a:r>
              <a:rPr lang="fr-FR" dirty="0">
                <a:latin typeface="Times New Roman" panose="02020603050405020304" pitchFamily="18" charset="0"/>
                <a:cs typeface="Times New Roman" panose="02020603050405020304" pitchFamily="18" charset="0"/>
              </a:rPr>
              <a:t>: Recherche documentaire</a:t>
            </a:r>
          </a:p>
        </p:txBody>
      </p:sp>
      <p:sp>
        <p:nvSpPr>
          <p:cNvPr id="3" name="Espace réservé du contenu 2"/>
          <p:cNvSpPr>
            <a:spLocks noGrp="1"/>
          </p:cNvSpPr>
          <p:nvPr>
            <p:ph idx="1"/>
          </p:nvPr>
        </p:nvSpPr>
        <p:spPr>
          <a:xfrm>
            <a:off x="677334" y="1449977"/>
            <a:ext cx="8596668" cy="4591385"/>
          </a:xfrm>
        </p:spPr>
        <p:txBody>
          <a:bodyPr>
            <a:normAutofit fontScale="92500" lnSpcReduction="10000"/>
          </a:bodyPr>
          <a:lstStyle/>
          <a:p>
            <a:r>
              <a:rPr lang="fr-FR" dirty="0">
                <a:solidFill>
                  <a:srgbClr val="1A1C1E"/>
                </a:solidFill>
                <a:latin typeface="Times New Roman" panose="02020603050405020304" pitchFamily="18" charset="0"/>
                <a:cs typeface="Times New Roman" panose="02020603050405020304" pitchFamily="18" charset="0"/>
              </a:rPr>
              <a:t>Cette phase cruciale consiste à rassembler des informations fiables et pertinentes.</a:t>
            </a:r>
          </a:p>
          <a:p>
            <a:pPr marL="0" indent="0">
              <a:buNone/>
            </a:pPr>
            <a:r>
              <a:rPr lang="fr-FR" dirty="0">
                <a:solidFill>
                  <a:srgbClr val="C00000"/>
                </a:solidFill>
                <a:latin typeface="Times New Roman" panose="02020603050405020304" pitchFamily="18" charset="0"/>
                <a:cs typeface="Times New Roman" panose="02020603050405020304" pitchFamily="18" charset="0"/>
              </a:rPr>
              <a:t>2-1Identifier les types de sources et diversifier  </a:t>
            </a:r>
            <a:r>
              <a:rPr lang="fr-FR" dirty="0">
                <a:solidFill>
                  <a:schemeClr val="tx1"/>
                </a:solidFill>
                <a:latin typeface="Times New Roman" panose="02020603050405020304" pitchFamily="18" charset="0"/>
                <a:cs typeface="Times New Roman" panose="02020603050405020304" pitchFamily="18" charset="0"/>
              </a:rPr>
              <a:t>(livres, articles, sites web, etc.) et de </a:t>
            </a:r>
            <a:r>
              <a:rPr lang="fr-FR" dirty="0">
                <a:solidFill>
                  <a:srgbClr val="C00000"/>
                </a:solidFill>
                <a:latin typeface="Times New Roman" panose="02020603050405020304" pitchFamily="18" charset="0"/>
                <a:cs typeface="Times New Roman" panose="02020603050405020304" pitchFamily="18" charset="0"/>
              </a:rPr>
              <a:t>ressources </a:t>
            </a:r>
            <a:r>
              <a:rPr lang="fr-FR" dirty="0">
                <a:solidFill>
                  <a:schemeClr val="tx1"/>
                </a:solidFill>
                <a:latin typeface="Times New Roman" panose="02020603050405020304" pitchFamily="18" charset="0"/>
                <a:cs typeface="Times New Roman" panose="02020603050405020304" pitchFamily="18" charset="0"/>
              </a:rPr>
              <a:t>(des bibliothèques, des bases de données en ligne, des moteurs de recherche) dont vous aurez besoin. </a:t>
            </a:r>
          </a:p>
          <a:p>
            <a:pPr marL="0" indent="0">
              <a:buNone/>
            </a:pPr>
            <a:r>
              <a:rPr lang="fr-FR" dirty="0">
                <a:solidFill>
                  <a:schemeClr val="tx1"/>
                </a:solidFill>
                <a:latin typeface="Times New Roman" panose="02020603050405020304" pitchFamily="18" charset="0"/>
                <a:cs typeface="Times New Roman" panose="02020603050405020304" pitchFamily="18" charset="0"/>
              </a:rPr>
              <a:t>-Utilisez des manuels scolaires, des articles de revues scientifiques, des sites internet spécialisés, des enquêtes et des statistiques.</a:t>
            </a:r>
          </a:p>
          <a:p>
            <a:pPr marL="0" indent="0">
              <a:buNone/>
            </a:pPr>
            <a:r>
              <a:rPr lang="fr-FR" dirty="0">
                <a:solidFill>
                  <a:srgbClr val="C00000"/>
                </a:solidFill>
                <a:latin typeface="Times New Roman" panose="02020603050405020304" pitchFamily="18" charset="0"/>
                <a:cs typeface="Times New Roman" panose="02020603050405020304" pitchFamily="18" charset="0"/>
              </a:rPr>
              <a:t>2-2 Collecter des sources :</a:t>
            </a:r>
          </a:p>
          <a:p>
            <a:pPr>
              <a:buFont typeface="Arial" panose="020B0604020202020204" pitchFamily="34" charset="0"/>
              <a:buChar char="•"/>
            </a:pPr>
            <a:r>
              <a:rPr lang="fr-FR" b="1" dirty="0">
                <a:solidFill>
                  <a:schemeClr val="tx1"/>
                </a:solidFill>
                <a:latin typeface="Times New Roman" panose="02020603050405020304" pitchFamily="18" charset="0"/>
                <a:cs typeface="Times New Roman" panose="02020603050405020304" pitchFamily="18" charset="0"/>
              </a:rPr>
              <a:t>Faites vos lectures </a:t>
            </a:r>
          </a:p>
          <a:p>
            <a:pPr algn="just">
              <a:buFont typeface="Arial" panose="020B0604020202020204" pitchFamily="34" charset="0"/>
              <a:buChar char="•"/>
            </a:pPr>
            <a:r>
              <a:rPr lang="fr-FR" b="1" dirty="0">
                <a:solidFill>
                  <a:schemeClr val="tx1"/>
                </a:solidFill>
                <a:latin typeface="Times New Roman" panose="02020603050405020304" pitchFamily="18" charset="0"/>
                <a:cs typeface="Times New Roman" panose="02020603050405020304" pitchFamily="18" charset="0"/>
              </a:rPr>
              <a:t>Prendre des notes</a:t>
            </a:r>
            <a:r>
              <a:rPr lang="fr-FR" dirty="0">
                <a:solidFill>
                  <a:schemeClr val="tx1"/>
                </a:solidFill>
                <a:latin typeface="Times New Roman" panose="02020603050405020304" pitchFamily="18" charset="0"/>
                <a:cs typeface="Times New Roman" panose="02020603050405020304" pitchFamily="18" charset="0"/>
              </a:rPr>
              <a:t> : Pour chaque document, notez les idées principales, les arguments, les exemples et les citations pertinentes, sans oublier de conserver les références pour votre bibliographie.</a:t>
            </a:r>
          </a:p>
          <a:p>
            <a:pPr algn="just">
              <a:buFont typeface="Arial" panose="020B0604020202020204" pitchFamily="34" charset="0"/>
              <a:buChar char="•"/>
            </a:pPr>
            <a:r>
              <a:rPr lang="fr-FR" b="1" dirty="0">
                <a:solidFill>
                  <a:schemeClr val="tx1"/>
                </a:solidFill>
                <a:latin typeface="Times New Roman" panose="02020603050405020304" pitchFamily="18" charset="0"/>
                <a:cs typeface="Times New Roman" panose="02020603050405020304" pitchFamily="18" charset="0"/>
              </a:rPr>
              <a:t>Esprit critique</a:t>
            </a:r>
            <a:r>
              <a:rPr lang="fr-FR" dirty="0">
                <a:solidFill>
                  <a:schemeClr val="tx1"/>
                </a:solidFill>
                <a:latin typeface="Times New Roman" panose="02020603050405020304" pitchFamily="18" charset="0"/>
                <a:cs typeface="Times New Roman" panose="02020603050405020304" pitchFamily="18" charset="0"/>
              </a:rPr>
              <a:t> : Assurez-vous de la fiabilité de vos sources, notamment sur internet, en croisant les informations. Assurez-vous qu'elles sont à jour et fiables. </a:t>
            </a:r>
          </a:p>
          <a:p>
            <a:pPr algn="just">
              <a:buFont typeface="Arial" panose="020B0604020202020204" pitchFamily="34" charset="0"/>
              <a:buChar char="•"/>
            </a:pPr>
            <a:r>
              <a:rPr lang="fr-FR" b="1" dirty="0">
                <a:solidFill>
                  <a:schemeClr val="tx1"/>
                </a:solidFill>
                <a:latin typeface="Times New Roman" panose="02020603050405020304" pitchFamily="18" charset="0"/>
                <a:cs typeface="Times New Roman" panose="02020603050405020304" pitchFamily="18" charset="0"/>
              </a:rPr>
              <a:t>Extraire les citations les plus importantes avec références </a:t>
            </a: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86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905691"/>
          </a:xfrm>
        </p:spPr>
        <p:txBody>
          <a:bodyPr/>
          <a:lstStyle/>
          <a:p>
            <a:r>
              <a:rPr lang="fr-FR" dirty="0">
                <a:latin typeface="Times New Roman" panose="02020603050405020304" pitchFamily="18" charset="0"/>
                <a:cs typeface="Times New Roman" panose="02020603050405020304" pitchFamily="18" charset="0"/>
              </a:rPr>
              <a:t>Etape 3: Rédiger un plan </a:t>
            </a:r>
          </a:p>
        </p:txBody>
      </p:sp>
      <p:sp>
        <p:nvSpPr>
          <p:cNvPr id="3" name="Espace réservé du contenu 2"/>
          <p:cNvSpPr>
            <a:spLocks noGrp="1"/>
          </p:cNvSpPr>
          <p:nvPr>
            <p:ph idx="1"/>
          </p:nvPr>
        </p:nvSpPr>
        <p:spPr>
          <a:xfrm>
            <a:off x="677334" y="1711235"/>
            <a:ext cx="8596668" cy="4330128"/>
          </a:xfrm>
        </p:spPr>
        <p:txBody>
          <a:bodyPr>
            <a:normAutofit/>
          </a:bodyPr>
          <a:lstStyle/>
          <a:p>
            <a:pPr marL="0" indent="0" algn="just">
              <a:buNone/>
            </a:pPr>
            <a:r>
              <a:rPr lang="fr-FR" sz="2000" dirty="0">
                <a:solidFill>
                  <a:schemeClr val="tx1"/>
                </a:solidFill>
                <a:latin typeface="Times New Roman" panose="02020603050405020304" pitchFamily="18" charset="0"/>
                <a:cs typeface="Times New Roman" panose="02020603050405020304" pitchFamily="18" charset="0"/>
              </a:rPr>
              <a:t>Le plan est la </a:t>
            </a:r>
            <a:r>
              <a:rPr lang="fr-FR" sz="2000" i="1" dirty="0">
                <a:solidFill>
                  <a:schemeClr val="tx1"/>
                </a:solidFill>
                <a:latin typeface="Times New Roman" panose="02020603050405020304" pitchFamily="18" charset="0"/>
                <a:cs typeface="Times New Roman" panose="02020603050405020304" pitchFamily="18" charset="0"/>
              </a:rPr>
              <a:t>structure de votre exposé</a:t>
            </a:r>
            <a:r>
              <a:rPr lang="fr-FR" sz="2000" dirty="0">
                <a:solidFill>
                  <a:schemeClr val="tx1"/>
                </a:solidFill>
                <a:latin typeface="Times New Roman" panose="02020603050405020304" pitchFamily="18" charset="0"/>
                <a:cs typeface="Times New Roman" panose="02020603050405020304" pitchFamily="18" charset="0"/>
              </a:rPr>
              <a:t>. Il doit être logique et permettre de répondre à votre problématique de manière progressive. Un plan en trois parties est souvent efficace. </a:t>
            </a:r>
          </a:p>
          <a:p>
            <a:pPr algn="just">
              <a:buFont typeface="Arial" panose="020B0604020202020204" pitchFamily="34" charset="0"/>
              <a:buChar char="•"/>
            </a:pPr>
            <a:r>
              <a:rPr lang="fr-FR" sz="2000" b="1" dirty="0">
                <a:solidFill>
                  <a:schemeClr val="tx1"/>
                </a:solidFill>
                <a:latin typeface="Times New Roman" panose="02020603050405020304" pitchFamily="18" charset="0"/>
                <a:cs typeface="Times New Roman" panose="02020603050405020304" pitchFamily="18" charset="0"/>
              </a:rPr>
              <a:t>Introduction</a:t>
            </a:r>
            <a:r>
              <a:rPr lang="fr-FR" sz="2000" dirty="0">
                <a:solidFill>
                  <a:schemeClr val="tx1"/>
                </a:solidFill>
                <a:latin typeface="Times New Roman" panose="02020603050405020304" pitchFamily="18" charset="0"/>
                <a:cs typeface="Times New Roman" panose="02020603050405020304" pitchFamily="18" charset="0"/>
              </a:rPr>
              <a:t> : Elle doit capter l'attention, présenter le sujet, définir les termes clés, poser la problématique et annoncer le plan. </a:t>
            </a:r>
          </a:p>
          <a:p>
            <a:pPr algn="just">
              <a:buFont typeface="Arial" panose="020B0604020202020204" pitchFamily="34" charset="0"/>
              <a:buChar char="•"/>
            </a:pPr>
            <a:r>
              <a:rPr lang="fr-FR" sz="2000" b="1" dirty="0">
                <a:solidFill>
                  <a:schemeClr val="tx1"/>
                </a:solidFill>
                <a:latin typeface="Times New Roman" panose="02020603050405020304" pitchFamily="18" charset="0"/>
                <a:cs typeface="Times New Roman" panose="02020603050405020304" pitchFamily="18" charset="0"/>
              </a:rPr>
              <a:t>Développement</a:t>
            </a:r>
            <a:r>
              <a:rPr lang="fr-FR" sz="2000" dirty="0">
                <a:solidFill>
                  <a:schemeClr val="tx1"/>
                </a:solidFill>
                <a:latin typeface="Times New Roman" panose="02020603050405020304" pitchFamily="18" charset="0"/>
                <a:cs typeface="Times New Roman" panose="02020603050405020304" pitchFamily="18" charset="0"/>
              </a:rPr>
              <a:t> : C'est le cœur de votre exposé. Chaque partie doit développer une idée principale en s'appuyant sur des arguments et des exemples précis. Intégrez les informations recueillies tout en citant correctement vos sources.</a:t>
            </a:r>
          </a:p>
          <a:p>
            <a:pPr algn="just">
              <a:buFont typeface="Arial" panose="020B0604020202020204" pitchFamily="34" charset="0"/>
              <a:buChar char="•"/>
            </a:pPr>
            <a:r>
              <a:rPr lang="fr-FR" sz="2000" b="1" dirty="0">
                <a:solidFill>
                  <a:schemeClr val="tx1"/>
                </a:solidFill>
                <a:latin typeface="Times New Roman" panose="02020603050405020304" pitchFamily="18" charset="0"/>
                <a:cs typeface="Times New Roman" panose="02020603050405020304" pitchFamily="18" charset="0"/>
              </a:rPr>
              <a:t>Conclusion</a:t>
            </a:r>
            <a:r>
              <a:rPr lang="fr-FR" sz="2000" dirty="0">
                <a:solidFill>
                  <a:schemeClr val="tx1"/>
                </a:solidFill>
                <a:latin typeface="Times New Roman" panose="02020603050405020304" pitchFamily="18" charset="0"/>
                <a:cs typeface="Times New Roman" panose="02020603050405020304" pitchFamily="18" charset="0"/>
              </a:rPr>
              <a:t> : Elle résume les points essentiels de votre développement, répond clairement à la problématique et propose une ouverture sur une question plus large.</a:t>
            </a:r>
          </a:p>
        </p:txBody>
      </p:sp>
    </p:spTree>
    <p:extLst>
      <p:ext uri="{BB962C8B-B14F-4D97-AF65-F5344CB8AC3E}">
        <p14:creationId xmlns:p14="http://schemas.microsoft.com/office/powerpoint/2010/main" val="1847275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944880"/>
          </a:xfrm>
        </p:spPr>
        <p:txBody>
          <a:bodyPr/>
          <a:lstStyle/>
          <a:p>
            <a:r>
              <a:rPr lang="fr-FR" dirty="0">
                <a:latin typeface="Times New Roman" panose="02020603050405020304" pitchFamily="18" charset="0"/>
                <a:cs typeface="Times New Roman" panose="02020603050405020304" pitchFamily="18" charset="0"/>
              </a:rPr>
              <a:t>Etape 04: Rédiger le contenu</a:t>
            </a:r>
          </a:p>
        </p:txBody>
      </p:sp>
      <p:sp>
        <p:nvSpPr>
          <p:cNvPr id="3" name="Espace réservé du contenu 2"/>
          <p:cNvSpPr>
            <a:spLocks noGrp="1"/>
          </p:cNvSpPr>
          <p:nvPr>
            <p:ph idx="1"/>
          </p:nvPr>
        </p:nvSpPr>
        <p:spPr>
          <a:xfrm>
            <a:off x="677333" y="1554481"/>
            <a:ext cx="9054496" cy="4486882"/>
          </a:xfrm>
        </p:spPr>
        <p:txBody>
          <a:bodyPr>
            <a:normAutofit/>
          </a:bodyPr>
          <a:lstStyle/>
          <a:p>
            <a:pPr algn="just"/>
            <a:r>
              <a:rPr lang="fr-FR" sz="2200" dirty="0">
                <a:solidFill>
                  <a:schemeClr val="tx1"/>
                </a:solidFill>
                <a:latin typeface="Times New Roman" panose="02020603050405020304" pitchFamily="18" charset="0"/>
                <a:cs typeface="Times New Roman" panose="02020603050405020304" pitchFamily="18" charset="0"/>
              </a:rPr>
              <a:t>Il est conseillé de rédiger entièrement l'introduction et la conclusion. Pour le développement, vous pouvez utiliser des fiches avec les idées clés, les chiffres importants et les citations. Utiliser des images, des photos de personnages, des graphes,  carte géographique, des maquettes.</a:t>
            </a:r>
          </a:p>
          <a:p>
            <a:pPr marL="0" indent="0" algn="just">
              <a:buNone/>
            </a:pPr>
            <a:br>
              <a:rPr lang="fr-FR" sz="2200" dirty="0">
                <a:solidFill>
                  <a:schemeClr val="tx1"/>
                </a:solidFill>
                <a:latin typeface="Times New Roman" panose="02020603050405020304" pitchFamily="18" charset="0"/>
                <a:cs typeface="Times New Roman" panose="02020603050405020304" pitchFamily="18" charset="0"/>
              </a:rPr>
            </a:br>
            <a:r>
              <a:rPr lang="fr-FR" sz="2200" dirty="0">
                <a:solidFill>
                  <a:schemeClr val="tx1"/>
                </a:solidFill>
                <a:latin typeface="Times New Roman" panose="02020603050405020304" pitchFamily="18" charset="0"/>
                <a:cs typeface="Times New Roman" panose="02020603050405020304" pitchFamily="18" charset="0"/>
              </a:rPr>
              <a:t>-Organiser l'information en classant vos notes par thèmes (titre =idée principale) ou sous-thèmes (idées secondaires). Par exemple en suivant l’ordre chronologique, cela facilitera la rédaction de votre exposé. </a:t>
            </a:r>
          </a:p>
          <a:p>
            <a:pPr marL="0" indent="0" algn="just">
              <a:buNone/>
            </a:pPr>
            <a:endParaRPr lang="fr-FR" sz="2200" dirty="0">
              <a:solidFill>
                <a:schemeClr val="tx1"/>
              </a:solidFill>
              <a:latin typeface="Times New Roman" panose="02020603050405020304" pitchFamily="18" charset="0"/>
              <a:cs typeface="Times New Roman" panose="02020603050405020304" pitchFamily="18" charset="0"/>
            </a:endParaRPr>
          </a:p>
          <a:p>
            <a:pPr lvl="0" algn="just">
              <a:buClr>
                <a:srgbClr val="90C226"/>
              </a:buClr>
            </a:pPr>
            <a:r>
              <a:rPr lang="fr-FR" sz="2200" dirty="0">
                <a:solidFill>
                  <a:schemeClr val="tx1"/>
                </a:solidFill>
                <a:latin typeface="Times New Roman" panose="02020603050405020304" pitchFamily="18" charset="0"/>
                <a:cs typeface="Times New Roman" panose="02020603050405020304" pitchFamily="18" charset="0"/>
              </a:rPr>
              <a:t>Relisez votre travail pour corriger les erreurs et améliorer la clarté. </a:t>
            </a:r>
          </a:p>
          <a:p>
            <a:pPr marL="0" indent="0" algn="just">
              <a:buNone/>
            </a:pPr>
            <a:r>
              <a:rPr lang="fr-FR" sz="2200" dirty="0">
                <a:solidFill>
                  <a:schemeClr val="tx1"/>
                </a:solidFill>
                <a:latin typeface="Times New Roman" panose="02020603050405020304" pitchFamily="18" charset="0"/>
                <a:cs typeface="Times New Roman" panose="02020603050405020304" pitchFamily="18" charset="0"/>
              </a:rPr>
              <a:t>Vérifiez également la cohérence et la fluidité de l'exposé. </a:t>
            </a:r>
          </a:p>
        </p:txBody>
      </p:sp>
    </p:spTree>
    <p:extLst>
      <p:ext uri="{BB962C8B-B14F-4D97-AF65-F5344CB8AC3E}">
        <p14:creationId xmlns:p14="http://schemas.microsoft.com/office/powerpoint/2010/main" val="344412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latin typeface="Times New Roman" panose="02020603050405020304" pitchFamily="18" charset="0"/>
                <a:cs typeface="Times New Roman" panose="02020603050405020304" pitchFamily="18" charset="0"/>
              </a:rPr>
              <a:t>Etape 5: Préparer une présentation par un support visuel </a:t>
            </a:r>
            <a:br>
              <a:rPr lang="fr-FR" b="1" dirty="0">
                <a:solidFill>
                  <a:srgbClr val="1A1C1E"/>
                </a:solidFill>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r>
              <a:rPr lang="fr-FR" sz="2800" b="1" dirty="0">
                <a:solidFill>
                  <a:srgbClr val="1A1C1E"/>
                </a:solidFill>
                <a:latin typeface="Times New Roman" panose="02020603050405020304" pitchFamily="18" charset="0"/>
                <a:cs typeface="Times New Roman" panose="02020603050405020304" pitchFamily="18" charset="0"/>
              </a:rPr>
              <a:t>Le support visuel</a:t>
            </a:r>
            <a:r>
              <a:rPr lang="fr-FR" sz="2800" dirty="0">
                <a:solidFill>
                  <a:srgbClr val="1A1C1E"/>
                </a:solidFill>
                <a:latin typeface="Times New Roman" panose="02020603050405020304" pitchFamily="18" charset="0"/>
                <a:cs typeface="Times New Roman" panose="02020603050405020304" pitchFamily="18" charset="0"/>
              </a:rPr>
              <a:t> (diaporama, par exemple) doit être un appui et non une retranscription de votre discours. </a:t>
            </a:r>
          </a:p>
          <a:p>
            <a:r>
              <a:rPr lang="fr-FR" sz="2800" dirty="0">
                <a:solidFill>
                  <a:srgbClr val="1A1C1E"/>
                </a:solidFill>
                <a:latin typeface="Times New Roman" panose="02020603050405020304" pitchFamily="18" charset="0"/>
                <a:cs typeface="Times New Roman" panose="02020603050405020304" pitchFamily="18" charset="0"/>
              </a:rPr>
              <a:t>Privilégiez les mots-clés, les images, les schémas et les graphiques pour illustrer vos propos.</a:t>
            </a:r>
          </a:p>
          <a:p>
            <a:pPr marL="0" indent="0">
              <a:buNone/>
            </a:pPr>
            <a:r>
              <a:rPr lang="fr-FR" sz="2800" dirty="0">
                <a:solidFill>
                  <a:srgbClr val="1A1C1E"/>
                </a:solidFill>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7374800" y="4245429"/>
            <a:ext cx="4303394" cy="1913499"/>
          </a:xfrm>
          <a:prstGeom prst="rect">
            <a:avLst/>
          </a:prstGeom>
        </p:spPr>
      </p:pic>
    </p:spTree>
    <p:extLst>
      <p:ext uri="{BB962C8B-B14F-4D97-AF65-F5344CB8AC3E}">
        <p14:creationId xmlns:p14="http://schemas.microsoft.com/office/powerpoint/2010/main" val="3649385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997131"/>
          </a:xfrm>
        </p:spPr>
        <p:txBody>
          <a:bodyPr/>
          <a:lstStyle/>
          <a:p>
            <a:r>
              <a:rPr lang="fr-FR" dirty="0">
                <a:latin typeface="Times New Roman" panose="02020603050405020304" pitchFamily="18" charset="0"/>
                <a:cs typeface="Times New Roman" panose="02020603050405020304" pitchFamily="18" charset="0"/>
              </a:rPr>
              <a:t>Etape 6:  S’entrainer à l’oral</a:t>
            </a:r>
          </a:p>
        </p:txBody>
      </p:sp>
      <p:sp>
        <p:nvSpPr>
          <p:cNvPr id="3" name="Espace réservé du contenu 2"/>
          <p:cNvSpPr>
            <a:spLocks noGrp="1"/>
          </p:cNvSpPr>
          <p:nvPr>
            <p:ph idx="1"/>
          </p:nvPr>
        </p:nvSpPr>
        <p:spPr/>
        <p:txBody>
          <a:bodyPr>
            <a:normAutofit/>
          </a:bodyPr>
          <a:lstStyle/>
          <a:p>
            <a:r>
              <a:rPr lang="fr-FR" sz="2400" dirty="0">
                <a:solidFill>
                  <a:schemeClr val="tx1"/>
                </a:solidFill>
                <a:latin typeface="Times New Roman" panose="02020603050405020304" pitchFamily="18" charset="0"/>
                <a:cs typeface="Times New Roman" panose="02020603050405020304" pitchFamily="18" charset="0"/>
              </a:rPr>
              <a:t>La présentation orale est déterminante.</a:t>
            </a:r>
          </a:p>
          <a:p>
            <a:pPr>
              <a:buFont typeface="Arial" panose="020B0604020202020204" pitchFamily="34" charset="0"/>
              <a:buChar char="•"/>
            </a:pPr>
            <a:r>
              <a:rPr lang="fr-FR" sz="2400" b="1" dirty="0">
                <a:solidFill>
                  <a:schemeClr val="tx1"/>
                </a:solidFill>
                <a:latin typeface="Times New Roman" panose="02020603050405020304" pitchFamily="18" charset="0"/>
                <a:cs typeface="Times New Roman" panose="02020603050405020304" pitchFamily="18" charset="0"/>
              </a:rPr>
              <a:t>Répétez plusieurs fois</a:t>
            </a:r>
            <a:r>
              <a:rPr lang="fr-FR" sz="2400" dirty="0">
                <a:solidFill>
                  <a:schemeClr val="tx1"/>
                </a:solidFill>
                <a:latin typeface="Times New Roman" panose="02020603050405020304" pitchFamily="18" charset="0"/>
                <a:cs typeface="Times New Roman" panose="02020603050405020304" pitchFamily="18" charset="0"/>
              </a:rPr>
              <a:t> : Chronométrez-vous pour respecter le temps imparti.</a:t>
            </a:r>
          </a:p>
          <a:p>
            <a:pPr>
              <a:buFont typeface="Arial" panose="020B0604020202020204" pitchFamily="34" charset="0"/>
              <a:buChar char="•"/>
            </a:pPr>
            <a:r>
              <a:rPr lang="fr-FR" sz="2400" b="1" dirty="0">
                <a:solidFill>
                  <a:schemeClr val="tx1"/>
                </a:solidFill>
                <a:latin typeface="Times New Roman" panose="02020603050405020304" pitchFamily="18" charset="0"/>
                <a:cs typeface="Times New Roman" panose="02020603050405020304" pitchFamily="18" charset="0"/>
              </a:rPr>
              <a:t>Travaillez votre expression</a:t>
            </a:r>
            <a:r>
              <a:rPr lang="fr-FR" sz="2400" dirty="0">
                <a:solidFill>
                  <a:schemeClr val="tx1"/>
                </a:solidFill>
                <a:latin typeface="Times New Roman" panose="02020603050405020304" pitchFamily="18" charset="0"/>
                <a:cs typeface="Times New Roman" panose="02020603050405020304" pitchFamily="18" charset="0"/>
              </a:rPr>
              <a:t> : Parlez clairement, variez le ton de votre voix et regardez votre auditoire. </a:t>
            </a:r>
          </a:p>
          <a:p>
            <a:pPr>
              <a:buFont typeface="Arial" panose="020B0604020202020204" pitchFamily="34" charset="0"/>
              <a:buChar char="•"/>
            </a:pPr>
            <a:r>
              <a:rPr lang="fr-FR" sz="2400" b="1" dirty="0">
                <a:solidFill>
                  <a:schemeClr val="tx1"/>
                </a:solidFill>
                <a:latin typeface="Times New Roman" panose="02020603050405020304" pitchFamily="18" charset="0"/>
                <a:cs typeface="Times New Roman" panose="02020603050405020304" pitchFamily="18" charset="0"/>
              </a:rPr>
              <a:t>Maîtrisez votre sujet</a:t>
            </a:r>
            <a:r>
              <a:rPr lang="fr-FR" sz="2400" dirty="0">
                <a:solidFill>
                  <a:schemeClr val="tx1"/>
                </a:solidFill>
                <a:latin typeface="Times New Roman" panose="02020603050405020304" pitchFamily="18" charset="0"/>
                <a:cs typeface="Times New Roman" panose="02020603050405020304" pitchFamily="18" charset="0"/>
              </a:rPr>
              <a:t> : Soyez prêt à répondre aux éventuelles questions.</a:t>
            </a:r>
          </a:p>
          <a:p>
            <a:endParaRPr lang="fr-FR"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38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944880"/>
          </a:xfrm>
        </p:spPr>
        <p:txBody>
          <a:bodyPr/>
          <a:lstStyle/>
          <a:p>
            <a:r>
              <a:rPr lang="fr-FR" dirty="0">
                <a:latin typeface="Times New Roman" panose="02020603050405020304" pitchFamily="18" charset="0"/>
                <a:cs typeface="Times New Roman" panose="02020603050405020304" pitchFamily="18" charset="0"/>
              </a:rPr>
              <a:t>Nous avons réellement compris ??? </a:t>
            </a:r>
          </a:p>
        </p:txBody>
      </p:sp>
      <p:pic>
        <p:nvPicPr>
          <p:cNvPr id="4" name="Espace réservé du contenu 3"/>
          <p:cNvPicPr>
            <a:picLocks noGrp="1" noChangeAspect="1"/>
          </p:cNvPicPr>
          <p:nvPr>
            <p:ph idx="1"/>
          </p:nvPr>
        </p:nvPicPr>
        <p:blipFill>
          <a:blip r:embed="rId2"/>
          <a:stretch>
            <a:fillRect/>
          </a:stretch>
        </p:blipFill>
        <p:spPr>
          <a:xfrm>
            <a:off x="677334" y="2577585"/>
            <a:ext cx="8218472" cy="3047443"/>
          </a:xfrm>
          <a:prstGeom prst="rect">
            <a:avLst/>
          </a:prstGeom>
        </p:spPr>
      </p:pic>
    </p:spTree>
    <p:extLst>
      <p:ext uri="{BB962C8B-B14F-4D97-AF65-F5344CB8AC3E}">
        <p14:creationId xmlns:p14="http://schemas.microsoft.com/office/powerpoint/2010/main" val="1020953818"/>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370</TotalTime>
  <Words>987</Words>
  <Application>Microsoft Office PowerPoint</Application>
  <PresentationFormat>Grand écran</PresentationFormat>
  <Paragraphs>75</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Inter</vt:lpstr>
      <vt:lpstr>Times New Roman</vt:lpstr>
      <vt:lpstr>Trebuchet MS</vt:lpstr>
      <vt:lpstr>Wingdings 3</vt:lpstr>
      <vt:lpstr>Facette</vt:lpstr>
      <vt:lpstr>Comment réaliser un bon exposé???</vt:lpstr>
      <vt:lpstr>Que faire, je suis perduu!!!!!</vt:lpstr>
      <vt:lpstr>A-Les étapes de la préparation d'un Exposé </vt:lpstr>
      <vt:lpstr>Etape 2: Recherche documentaire</vt:lpstr>
      <vt:lpstr>Etape 3: Rédiger un plan </vt:lpstr>
      <vt:lpstr>Etape 04: Rédiger le contenu</vt:lpstr>
      <vt:lpstr>Etape 5: Préparer une présentation par un support visuel  </vt:lpstr>
      <vt:lpstr>Etape 6:  S’entrainer à l’oral</vt:lpstr>
      <vt:lpstr>Nous avons réellement compris ??? </vt:lpstr>
      <vt:lpstr>B- La structure d’un exposé</vt:lpstr>
      <vt:lpstr>Quelques conseils : </vt:lpstr>
      <vt:lpstr>La présentation de l'exposé se doit: </vt:lpstr>
      <vt:lpstr>Dernier conseiL</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réaliser un bon exposé???</dc:title>
  <dc:creator>ATLAS PC</dc:creator>
  <cp:lastModifiedBy>STS</cp:lastModifiedBy>
  <cp:revision>20</cp:revision>
  <dcterms:created xsi:type="dcterms:W3CDTF">2025-10-12T23:31:20Z</dcterms:created>
  <dcterms:modified xsi:type="dcterms:W3CDTF">2025-11-23T12:11:49Z</dcterms:modified>
</cp:coreProperties>
</file>