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3"/>
  </p:notesMasterIdLst>
  <p:sldIdLst>
    <p:sldId id="256" r:id="rId2"/>
    <p:sldId id="312" r:id="rId3"/>
    <p:sldId id="282" r:id="rId4"/>
    <p:sldId id="257" r:id="rId5"/>
    <p:sldId id="258" r:id="rId6"/>
    <p:sldId id="305" r:id="rId7"/>
    <p:sldId id="307" r:id="rId8"/>
    <p:sldId id="270" r:id="rId9"/>
    <p:sldId id="309" r:id="rId10"/>
    <p:sldId id="272" r:id="rId11"/>
    <p:sldId id="275" r:id="rId12"/>
    <p:sldId id="267" r:id="rId13"/>
    <p:sldId id="268" r:id="rId14"/>
    <p:sldId id="259" r:id="rId15"/>
    <p:sldId id="314" r:id="rId16"/>
    <p:sldId id="315" r:id="rId17"/>
    <p:sldId id="310" r:id="rId18"/>
    <p:sldId id="311" r:id="rId19"/>
    <p:sldId id="260" r:id="rId20"/>
    <p:sldId id="264" r:id="rId21"/>
    <p:sldId id="265" r:id="rId22"/>
    <p:sldId id="277" r:id="rId23"/>
    <p:sldId id="296" r:id="rId24"/>
    <p:sldId id="316" r:id="rId25"/>
    <p:sldId id="293" r:id="rId26"/>
    <p:sldId id="298" r:id="rId27"/>
    <p:sldId id="299" r:id="rId28"/>
    <p:sldId id="301" r:id="rId29"/>
    <p:sldId id="302" r:id="rId30"/>
    <p:sldId id="303" r:id="rId31"/>
    <p:sldId id="304" r:id="rId32"/>
    <p:sldId id="306" r:id="rId33"/>
    <p:sldId id="308" r:id="rId34"/>
    <p:sldId id="313" r:id="rId35"/>
    <p:sldId id="317" r:id="rId36"/>
    <p:sldId id="318" r:id="rId37"/>
    <p:sldId id="319" r:id="rId38"/>
    <p:sldId id="320" r:id="rId39"/>
    <p:sldId id="321" r:id="rId40"/>
    <p:sldId id="322" r:id="rId41"/>
    <p:sldId id="323"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63055" autoAdjust="0"/>
  </p:normalViewPr>
  <p:slideViewPr>
    <p:cSldViewPr>
      <p:cViewPr varScale="1">
        <p:scale>
          <a:sx n="88" d="100"/>
          <a:sy n="88" d="100"/>
        </p:scale>
        <p:origin x="127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ACA3C-AA2F-4EA8-BB02-AE4042EAB284}" type="datetimeFigureOut">
              <a:rPr lang="fr-FR" smtClean="0"/>
              <a:t>20/04/2024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8CB7B-D353-4A6E-8E94-9F2615DF2442}" type="slidenum">
              <a:rPr lang="fr-FR" smtClean="0"/>
              <a:t>‹N°›</a:t>
            </a:fld>
            <a:endParaRPr lang="fr-FR"/>
          </a:p>
        </p:txBody>
      </p:sp>
    </p:spTree>
    <p:extLst>
      <p:ext uri="{BB962C8B-B14F-4D97-AF65-F5344CB8AC3E}">
        <p14:creationId xmlns:p14="http://schemas.microsoft.com/office/powerpoint/2010/main" val="229333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2</a:t>
            </a:fld>
            <a:endParaRPr lang="fr-FR"/>
          </a:p>
        </p:txBody>
      </p:sp>
    </p:spTree>
    <p:extLst>
      <p:ext uri="{BB962C8B-B14F-4D97-AF65-F5344CB8AC3E}">
        <p14:creationId xmlns:p14="http://schemas.microsoft.com/office/powerpoint/2010/main" val="201266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5</a:t>
            </a:fld>
            <a:endParaRPr lang="fr-FR"/>
          </a:p>
        </p:txBody>
      </p:sp>
    </p:spTree>
    <p:extLst>
      <p:ext uri="{BB962C8B-B14F-4D97-AF65-F5344CB8AC3E}">
        <p14:creationId xmlns:p14="http://schemas.microsoft.com/office/powerpoint/2010/main" val="30628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8</a:t>
            </a:fld>
            <a:endParaRPr lang="fr-FR"/>
          </a:p>
        </p:txBody>
      </p:sp>
    </p:spTree>
    <p:extLst>
      <p:ext uri="{BB962C8B-B14F-4D97-AF65-F5344CB8AC3E}">
        <p14:creationId xmlns:p14="http://schemas.microsoft.com/office/powerpoint/2010/main" val="204181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10</a:t>
            </a:fld>
            <a:endParaRPr lang="fr-FR"/>
          </a:p>
        </p:txBody>
      </p:sp>
    </p:spTree>
    <p:extLst>
      <p:ext uri="{BB962C8B-B14F-4D97-AF65-F5344CB8AC3E}">
        <p14:creationId xmlns:p14="http://schemas.microsoft.com/office/powerpoint/2010/main" val="58260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33</a:t>
            </a:fld>
            <a:endParaRPr lang="fr-FR"/>
          </a:p>
        </p:txBody>
      </p:sp>
    </p:spTree>
    <p:extLst>
      <p:ext uri="{BB962C8B-B14F-4D97-AF65-F5344CB8AC3E}">
        <p14:creationId xmlns:p14="http://schemas.microsoft.com/office/powerpoint/2010/main" val="397737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35</a:t>
            </a:fld>
            <a:endParaRPr lang="fr-FR"/>
          </a:p>
        </p:txBody>
      </p:sp>
    </p:spTree>
    <p:extLst>
      <p:ext uri="{BB962C8B-B14F-4D97-AF65-F5344CB8AC3E}">
        <p14:creationId xmlns:p14="http://schemas.microsoft.com/office/powerpoint/2010/main" val="76160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F8CB7B-D353-4A6E-8E94-9F2615DF2442}" type="slidenum">
              <a:rPr lang="fr-FR" smtClean="0"/>
              <a:t>36</a:t>
            </a:fld>
            <a:endParaRPr lang="fr-FR"/>
          </a:p>
        </p:txBody>
      </p:sp>
    </p:spTree>
    <p:extLst>
      <p:ext uri="{BB962C8B-B14F-4D97-AF65-F5344CB8AC3E}">
        <p14:creationId xmlns:p14="http://schemas.microsoft.com/office/powerpoint/2010/main" val="266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p>
            <a:fld id="{9452FDFD-B66D-4985-9AAB-0C258CA2325B}" type="datetimeFigureOut">
              <a:rPr lang="fr-FR" smtClean="0"/>
              <a:t>20/04/2024</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5A8F01D7-BF68-4F74-A205-CB2174005AA9}" type="slidenum">
              <a:rPr lang="fr-FR" smtClean="0"/>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52FDFD-B66D-4985-9AAB-0C258CA2325B}" type="datetimeFigureOut">
              <a:rPr lang="fr-FR" smtClean="0"/>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52FDFD-B66D-4985-9AAB-0C258CA2325B}" type="datetimeFigureOut">
              <a:rPr lang="fr-FR" smtClean="0"/>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52FDFD-B66D-4985-9AAB-0C258CA2325B}" type="datetimeFigureOut">
              <a:rPr lang="fr-FR" smtClean="0"/>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9452FDFD-B66D-4985-9AAB-0C258CA2325B}" type="datetimeFigureOut">
              <a:rPr lang="fr-FR" smtClean="0"/>
              <a:t>20/04/2024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8F01D7-BF68-4F74-A205-CB2174005AA9}" type="slidenum">
              <a:rPr lang="fr-FR" smtClean="0"/>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452FDFD-B66D-4985-9AAB-0C258CA2325B}" type="datetimeFigureOut">
              <a:rPr lang="fr-FR" smtClean="0"/>
              <a:t>20/04/2024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452FDFD-B66D-4985-9AAB-0C258CA2325B}" type="datetimeFigureOut">
              <a:rPr lang="fr-FR" smtClean="0"/>
              <a:t>20/04/2024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9452FDFD-B66D-4985-9AAB-0C258CA2325B}" type="datetimeFigureOut">
              <a:rPr lang="fr-FR" smtClean="0"/>
              <a:t>20/04/2024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9452FDFD-B66D-4985-9AAB-0C258CA2325B}" type="datetimeFigureOut">
              <a:rPr lang="fr-FR" smtClean="0"/>
              <a:t>20/04/2024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8F01D7-BF68-4F74-A205-CB2174005AA9}" type="slidenum">
              <a:rPr lang="fr-FR" smtClean="0"/>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452FDFD-B66D-4985-9AAB-0C258CA2325B}" type="datetimeFigureOut">
              <a:rPr lang="fr-FR" smtClean="0"/>
              <a:t>20/04/2024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F01D7-BF68-4F74-A205-CB2174005AA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9452FDFD-B66D-4985-9AAB-0C258CA2325B}" type="datetimeFigureOut">
              <a:rPr lang="fr-FR" smtClean="0"/>
              <a:t>20/04/2024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8F01D7-BF68-4F74-A205-CB2174005AA9}" type="slidenum">
              <a:rPr lang="fr-FR" smtClean="0"/>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452FDFD-B66D-4985-9AAB-0C258CA2325B}" type="datetimeFigureOut">
              <a:rPr lang="fr-FR" smtClean="0"/>
              <a:t>20/04/2024</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8F01D7-BF68-4F74-A205-CB2174005AA9}" type="slidenum">
              <a:rPr lang="fr-FR" smtClean="0"/>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1829"/>
            <a:ext cx="2457450" cy="1008979"/>
          </a:xfrm>
          <a:prstGeom prst="rect">
            <a:avLst/>
          </a:prstGeom>
          <a:solidFill>
            <a:schemeClr val="bg2">
              <a:lumMod val="75000"/>
            </a:schemeClr>
          </a:solidFill>
          <a:ln>
            <a:solidFill>
              <a:schemeClr val="tx1"/>
            </a:solidFill>
          </a:ln>
        </p:spPr>
      </p:pic>
      <p:sp>
        <p:nvSpPr>
          <p:cNvPr id="5" name="Rectangle 4"/>
          <p:cNvSpPr/>
          <p:nvPr/>
        </p:nvSpPr>
        <p:spPr>
          <a:xfrm>
            <a:off x="4464496" y="765293"/>
            <a:ext cx="4572000" cy="830997"/>
          </a:xfrm>
          <a:prstGeom prst="rect">
            <a:avLst/>
          </a:prstGeom>
          <a:solidFill>
            <a:schemeClr val="bg2">
              <a:lumMod val="75000"/>
            </a:schemeClr>
          </a:solidFill>
          <a:ln>
            <a:solidFill>
              <a:schemeClr val="tx1"/>
            </a:solidFill>
          </a:ln>
        </p:spPr>
        <p:txBody>
          <a:bodyPr>
            <a:spAutoFit/>
          </a:bodyPr>
          <a:lstStyle/>
          <a:p>
            <a:pPr algn="ctr">
              <a:lnSpc>
                <a:spcPct val="150000"/>
              </a:lnSpc>
              <a:spcAft>
                <a:spcPts val="0"/>
              </a:spcAft>
            </a:pPr>
            <a:r>
              <a:rPr lang="fr-FR" sz="1600" b="1" dirty="0">
                <a:latin typeface="Times New Roman" panose="02020603050405020304" pitchFamily="18" charset="0"/>
                <a:ea typeface="Calibri" panose="020F0502020204030204" pitchFamily="34" charset="0"/>
                <a:cs typeface="Times New Roman" panose="02020603050405020304" pitchFamily="18" charset="0"/>
              </a:rPr>
              <a:t>Faculté </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des </a:t>
            </a:r>
            <a:r>
              <a:rPr lang="fr-FR" sz="1600" b="1" dirty="0">
                <a:latin typeface="Times New Roman" panose="02020603050405020304" pitchFamily="18" charset="0"/>
                <a:ea typeface="Calibri" panose="020F0502020204030204" pitchFamily="34" charset="0"/>
                <a:cs typeface="Times New Roman" panose="02020603050405020304" pitchFamily="18" charset="0"/>
              </a:rPr>
              <a:t>s</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ciences </a:t>
            </a:r>
            <a:r>
              <a:rPr lang="fr-FR" sz="1600" b="1" dirty="0">
                <a:latin typeface="Times New Roman" panose="02020603050405020304" pitchFamily="18" charset="0"/>
                <a:ea typeface="Calibri" panose="020F0502020204030204" pitchFamily="34" charset="0"/>
                <a:cs typeface="Times New Roman" panose="02020603050405020304" pitchFamily="18" charset="0"/>
              </a:rPr>
              <a:t>d</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e </a:t>
            </a:r>
            <a:r>
              <a:rPr lang="fr-FR" sz="1600" b="1" dirty="0">
                <a:latin typeface="Times New Roman" panose="02020603050405020304" pitchFamily="18" charset="0"/>
                <a:ea typeface="Calibri" panose="020F0502020204030204" pitchFamily="34" charset="0"/>
                <a:cs typeface="Times New Roman" panose="02020603050405020304" pitchFamily="18" charset="0"/>
              </a:rPr>
              <a:t>l</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a </a:t>
            </a:r>
            <a:r>
              <a:rPr lang="fr-FR" sz="1600" b="1" dirty="0">
                <a:latin typeface="Times New Roman" panose="02020603050405020304" pitchFamily="18" charset="0"/>
                <a:ea typeface="Calibri" panose="020F0502020204030204" pitchFamily="34" charset="0"/>
                <a:cs typeface="Times New Roman" panose="02020603050405020304" pitchFamily="18" charset="0"/>
              </a:rPr>
              <a:t>n</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ature </a:t>
            </a:r>
            <a:r>
              <a:rPr lang="fr-FR" sz="1600" b="1" dirty="0">
                <a:latin typeface="Times New Roman" panose="02020603050405020304" pitchFamily="18" charset="0"/>
                <a:ea typeface="Calibri" panose="020F0502020204030204" pitchFamily="34" charset="0"/>
                <a:cs typeface="Times New Roman" panose="02020603050405020304" pitchFamily="18" charset="0"/>
              </a:rPr>
              <a:t>e</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t </a:t>
            </a:r>
            <a:r>
              <a:rPr lang="fr-FR" sz="1600" b="1" dirty="0">
                <a:latin typeface="Times New Roman" panose="02020603050405020304" pitchFamily="18" charset="0"/>
                <a:ea typeface="Calibri" panose="020F0502020204030204" pitchFamily="34" charset="0"/>
                <a:cs typeface="Times New Roman" panose="02020603050405020304" pitchFamily="18" charset="0"/>
              </a:rPr>
              <a:t>d</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e </a:t>
            </a:r>
            <a:r>
              <a:rPr lang="fr-FR" sz="1600" b="1" dirty="0">
                <a:latin typeface="Times New Roman" panose="02020603050405020304" pitchFamily="18" charset="0"/>
                <a:ea typeface="Calibri" panose="020F0502020204030204" pitchFamily="34" charset="0"/>
                <a:cs typeface="Times New Roman" panose="02020603050405020304" pitchFamily="18" charset="0"/>
              </a:rPr>
              <a:t>l</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a </a:t>
            </a:r>
            <a:r>
              <a:rPr lang="fr-FR" sz="1600" b="1" dirty="0">
                <a:latin typeface="Times New Roman" panose="02020603050405020304" pitchFamily="18" charset="0"/>
                <a:ea typeface="Calibri" panose="020F0502020204030204" pitchFamily="34" charset="0"/>
                <a:cs typeface="Times New Roman" panose="02020603050405020304" pitchFamily="18" charset="0"/>
              </a:rPr>
              <a:t>v</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ie  </a:t>
            </a: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fr-FR" sz="1600" b="1" dirty="0">
                <a:latin typeface="Times New Roman" panose="02020603050405020304" pitchFamily="18" charset="0"/>
                <a:ea typeface="Calibri" panose="020F0502020204030204" pitchFamily="34" charset="0"/>
                <a:cs typeface="Times New Roman" panose="02020603050405020304" pitchFamily="18" charset="0"/>
              </a:rPr>
              <a:t>Département des </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sciences </a:t>
            </a:r>
            <a:r>
              <a:rPr lang="fr-FR" sz="1600" b="1" dirty="0">
                <a:latin typeface="Times New Roman" panose="02020603050405020304" pitchFamily="18" charset="0"/>
                <a:ea typeface="Calibri" panose="020F0502020204030204" pitchFamily="34" charset="0"/>
                <a:cs typeface="Times New Roman" panose="02020603050405020304" pitchFamily="18" charset="0"/>
              </a:rPr>
              <a:t>a</a:t>
            </a:r>
            <a:r>
              <a:rPr lang="fr-FR" sz="1600" b="1" dirty="0" smtClean="0">
                <a:latin typeface="Times New Roman" panose="02020603050405020304" pitchFamily="18" charset="0"/>
                <a:ea typeface="Calibri" panose="020F0502020204030204" pitchFamily="34" charset="0"/>
                <a:cs typeface="Times New Roman" panose="02020603050405020304" pitchFamily="18" charset="0"/>
              </a:rPr>
              <a:t>limentaires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rganigramme : Alternative 5"/>
          <p:cNvSpPr/>
          <p:nvPr/>
        </p:nvSpPr>
        <p:spPr>
          <a:xfrm>
            <a:off x="1092631" y="1706788"/>
            <a:ext cx="7127823" cy="388245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fr-FR" sz="3200" dirty="0">
                <a:solidFill>
                  <a:srgbClr val="7030A0"/>
                </a:solid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Méthodes </a:t>
            </a:r>
            <a:r>
              <a:rPr lang="fr-FR" sz="3200" dirty="0" smtClean="0">
                <a:solidFill>
                  <a:srgbClr val="7030A0"/>
                </a:solid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optiques d’analyses </a:t>
            </a:r>
          </a:p>
          <a:p>
            <a:pPr algn="ctr"/>
            <a:r>
              <a:rPr lang="fr-FR" sz="3200" dirty="0" smtClean="0">
                <a:solidFill>
                  <a:srgbClr val="7030A0"/>
                </a:solidFill>
                <a:effectLst>
                  <a:outerShdw blurRad="50800" dist="38100" dir="10800000" algn="r" rotWithShape="0">
                    <a:prstClr val="black">
                      <a:alpha val="40000"/>
                    </a:prst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Photométrie en milieux troubles</a:t>
            </a:r>
          </a:p>
        </p:txBody>
      </p:sp>
    </p:spTree>
    <p:extLst>
      <p:ext uri="{BB962C8B-B14F-4D97-AF65-F5344CB8AC3E}">
        <p14:creationId xmlns:p14="http://schemas.microsoft.com/office/powerpoint/2010/main" val="429280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66" t="22420" r="32734" b="29960"/>
          <a:stretch/>
        </p:blipFill>
        <p:spPr bwMode="auto">
          <a:xfrm>
            <a:off x="1547664" y="188639"/>
            <a:ext cx="7200800" cy="623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16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43" t="22024" r="22136" b="18254"/>
          <a:stretch/>
        </p:blipFill>
        <p:spPr bwMode="auto">
          <a:xfrm>
            <a:off x="1988456" y="260648"/>
            <a:ext cx="679985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403648" y="5877272"/>
            <a:ext cx="7488832" cy="646331"/>
          </a:xfrm>
          <a:prstGeom prst="rect">
            <a:avLst/>
          </a:prstGeom>
          <a:noFill/>
        </p:spPr>
        <p:txBody>
          <a:bodyPr wrap="square" rtlCol="0">
            <a:spAutoFit/>
          </a:bodyPr>
          <a:lstStyle/>
          <a:p>
            <a:r>
              <a:rPr lang="fr-FR" dirty="0" err="1" smtClean="0"/>
              <a:t>Scattering</a:t>
            </a:r>
            <a:r>
              <a:rPr lang="fr-FR" dirty="0" smtClean="0"/>
              <a:t> </a:t>
            </a:r>
            <a:r>
              <a:rPr lang="fr-FR" dirty="0" err="1" smtClean="0"/>
              <a:t>concentrated</a:t>
            </a:r>
            <a:r>
              <a:rPr lang="fr-FR" dirty="0" smtClean="0"/>
              <a:t> in </a:t>
            </a:r>
            <a:r>
              <a:rPr lang="fr-FR" dirty="0" err="1" smtClean="0"/>
              <a:t>forward</a:t>
            </a:r>
            <a:r>
              <a:rPr lang="fr-FR" dirty="0" smtClean="0"/>
              <a:t> direction: diffusion concentrée vers l’avant</a:t>
            </a:r>
          </a:p>
          <a:p>
            <a:r>
              <a:rPr lang="fr-FR" dirty="0" smtClean="0"/>
              <a:t>At </a:t>
            </a:r>
            <a:r>
              <a:rPr lang="fr-FR" dirty="0" err="1" smtClean="0"/>
              <a:t>wider</a:t>
            </a:r>
            <a:r>
              <a:rPr lang="fr-FR" dirty="0" smtClean="0"/>
              <a:t> angles: aux angles plus larges</a:t>
            </a:r>
            <a:endParaRPr lang="fr-FR" dirty="0"/>
          </a:p>
        </p:txBody>
      </p:sp>
    </p:spTree>
    <p:extLst>
      <p:ext uri="{BB962C8B-B14F-4D97-AF65-F5344CB8AC3E}">
        <p14:creationId xmlns:p14="http://schemas.microsoft.com/office/powerpoint/2010/main" val="3162439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776312"/>
            <a:ext cx="7704856" cy="4585871"/>
          </a:xfrm>
          <a:prstGeom prst="rect">
            <a:avLst/>
          </a:prstGeom>
          <a:solidFill>
            <a:schemeClr val="accent2">
              <a:lumMod val="40000"/>
              <a:lumOff val="60000"/>
            </a:schemeClr>
          </a:solidFill>
        </p:spPr>
        <p:txBody>
          <a:bodyPr wrap="square" rtlCol="0">
            <a:spAutoFit/>
          </a:bodyPr>
          <a:lstStyle/>
          <a:p>
            <a:pPr algn="just"/>
            <a:r>
              <a:rPr lang="fr-FR" sz="2400" b="1" dirty="0"/>
              <a:t>1-Modèles mathématiques de diffusion de la lumière </a:t>
            </a:r>
            <a:endParaRPr lang="fr-FR" sz="2400" dirty="0"/>
          </a:p>
          <a:p>
            <a:pPr algn="just"/>
            <a:r>
              <a:rPr lang="fr-FR" dirty="0"/>
              <a:t>Les lois de Rayleigh (1899) et de Mie (1908) permettent d’apprécier l’importance relative de chacun des paramètres ayant une influence sur la dispersion de la lumière</a:t>
            </a:r>
            <a:r>
              <a:rPr lang="fr-FR" dirty="0" smtClean="0"/>
              <a:t>.</a:t>
            </a:r>
          </a:p>
          <a:p>
            <a:pPr algn="just"/>
            <a:endParaRPr lang="fr-FR" dirty="0"/>
          </a:p>
          <a:p>
            <a:pPr algn="just"/>
            <a:r>
              <a:rPr lang="fr-FR" sz="2400" b="1" dirty="0"/>
              <a:t>1-1-Théorie de </a:t>
            </a:r>
            <a:r>
              <a:rPr lang="fr-FR" sz="2400" b="1" dirty="0" smtClean="0"/>
              <a:t>Rayleigh</a:t>
            </a:r>
            <a:endParaRPr lang="fr-FR" sz="2400" dirty="0"/>
          </a:p>
          <a:p>
            <a:pPr algn="just"/>
            <a:r>
              <a:rPr lang="fr-FR" dirty="0"/>
              <a:t>Rayleigh énonce les bases physiques de ce phénomène pour des systèmes comportant des particules sphériques isotropes en suspension très diluée, de diamètre très inférieur à la longueur d’onde du faisceau incident et dont l’indice de réfraction dans le milieu est voisin de l’unité</a:t>
            </a:r>
            <a:r>
              <a:rPr lang="fr-FR" dirty="0" smtClean="0"/>
              <a:t>.</a:t>
            </a:r>
          </a:p>
          <a:p>
            <a:pPr algn="just"/>
            <a:endParaRPr lang="fr-FR" dirty="0"/>
          </a:p>
          <a:p>
            <a:pPr algn="just"/>
            <a:r>
              <a:rPr lang="fr-FR" dirty="0"/>
              <a:t>Pour une lumière non polarisée, l’intensité lumineuse non dispersée est définie par l’équation </a:t>
            </a:r>
            <a:r>
              <a:rPr lang="fr-FR" dirty="0" smtClean="0"/>
              <a:t>:</a:t>
            </a:r>
          </a:p>
          <a:p>
            <a:endParaRPr lang="fr-FR" dirty="0"/>
          </a:p>
          <a:p>
            <a:r>
              <a:rPr lang="fr-FR" sz="2800" b="1" dirty="0" err="1"/>
              <a:t>I</a:t>
            </a:r>
            <a:r>
              <a:rPr lang="fr-FR" sz="2800" b="1" baseline="-25000" dirty="0" err="1"/>
              <a:t>θ</a:t>
            </a:r>
            <a:r>
              <a:rPr lang="fr-FR" sz="2800" b="1" dirty="0"/>
              <a:t> = 8π</a:t>
            </a:r>
            <a:r>
              <a:rPr lang="fr-FR" sz="2800" b="1" baseline="30000" dirty="0"/>
              <a:t>4</a:t>
            </a:r>
            <a:r>
              <a:rPr lang="fr-FR" sz="2800" b="1" dirty="0"/>
              <a:t>NR</a:t>
            </a:r>
            <a:r>
              <a:rPr lang="fr-FR" sz="2800" b="1" baseline="30000" dirty="0"/>
              <a:t>6</a:t>
            </a:r>
            <a:r>
              <a:rPr lang="fr-FR" sz="2800" b="1" dirty="0"/>
              <a:t>λ</a:t>
            </a:r>
            <a:r>
              <a:rPr lang="fr-FR" sz="2800" b="1" baseline="30000" dirty="0"/>
              <a:t>-4</a:t>
            </a:r>
            <a:r>
              <a:rPr lang="fr-FR" sz="2800" b="1" dirty="0"/>
              <a:t>(n</a:t>
            </a:r>
            <a:r>
              <a:rPr lang="fr-FR" sz="2800" b="1" baseline="30000" dirty="0"/>
              <a:t>2</a:t>
            </a:r>
            <a:r>
              <a:rPr lang="fr-FR" sz="2800" b="1" dirty="0"/>
              <a:t>-1)</a:t>
            </a:r>
            <a:r>
              <a:rPr lang="fr-FR" sz="2800" b="1" baseline="30000" dirty="0"/>
              <a:t>2</a:t>
            </a:r>
            <a:r>
              <a:rPr lang="fr-FR" sz="2800" b="1" dirty="0"/>
              <a:t> (n</a:t>
            </a:r>
            <a:r>
              <a:rPr lang="fr-FR" sz="2800" b="1" baseline="30000" dirty="0"/>
              <a:t>2</a:t>
            </a:r>
            <a:r>
              <a:rPr lang="fr-FR" sz="2800" b="1" dirty="0"/>
              <a:t>+2)</a:t>
            </a:r>
            <a:r>
              <a:rPr lang="fr-FR" sz="2800" b="1" baseline="30000" dirty="0"/>
              <a:t>-2</a:t>
            </a:r>
            <a:r>
              <a:rPr lang="fr-FR" sz="2800" b="1" dirty="0"/>
              <a:t> (1+cos</a:t>
            </a:r>
            <a:r>
              <a:rPr lang="fr-FR" sz="2800" b="1" baseline="30000" dirty="0"/>
              <a:t>2</a:t>
            </a:r>
            <a:r>
              <a:rPr lang="fr-FR" sz="2800" b="1" dirty="0"/>
              <a:t>θ) E</a:t>
            </a:r>
            <a:r>
              <a:rPr lang="fr-FR" sz="2800" b="1" baseline="-25000" dirty="0"/>
              <a:t>0</a:t>
            </a:r>
            <a:endParaRPr lang="fr-FR" sz="2800" dirty="0"/>
          </a:p>
        </p:txBody>
      </p:sp>
    </p:spTree>
    <p:extLst>
      <p:ext uri="{BB962C8B-B14F-4D97-AF65-F5344CB8AC3E}">
        <p14:creationId xmlns:p14="http://schemas.microsoft.com/office/powerpoint/2010/main" val="221834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16632"/>
            <a:ext cx="7888684" cy="2677656"/>
          </a:xfrm>
          <a:prstGeom prst="rect">
            <a:avLst/>
          </a:prstGeom>
          <a:solidFill>
            <a:schemeClr val="accent2">
              <a:lumMod val="40000"/>
              <a:lumOff val="60000"/>
            </a:schemeClr>
          </a:solidFill>
        </p:spPr>
        <p:txBody>
          <a:bodyPr wrap="square">
            <a:spAutoFit/>
          </a:bodyPr>
          <a:lstStyle/>
          <a:p>
            <a:pPr algn="just"/>
            <a:r>
              <a:rPr lang="fr-FR" sz="2400" b="1" dirty="0"/>
              <a:t>1-2-Théorie de Mie </a:t>
            </a:r>
            <a:endParaRPr lang="fr-FR" sz="2400" dirty="0"/>
          </a:p>
          <a:p>
            <a:pPr algn="just"/>
            <a:r>
              <a:rPr lang="fr-FR" dirty="0"/>
              <a:t>La théorie de Rayleigh ne s’applique plus à  des particules dont la taille devient comparable à la longueur d’onde ou lorsque le nombre de petites particules augmente en raison des interférences qui s’ajoutent au phénomène de diffusion. Mie propose une nouvelle théorie  qui tente de décrire ce type de dispersion mais aucun modèle simple n’a pu être établi</a:t>
            </a:r>
            <a:r>
              <a:rPr lang="fr-FR" dirty="0" smtClean="0"/>
              <a:t>.</a:t>
            </a:r>
          </a:p>
          <a:p>
            <a:pPr algn="just"/>
            <a:endParaRPr lang="fr-FR" dirty="0"/>
          </a:p>
          <a:p>
            <a:pPr algn="just"/>
            <a:r>
              <a:rPr lang="fr-FR" dirty="0"/>
              <a:t>Le diagramme de diffusion de la lumière de Mie présente une intensité maximale vers l’avant qui diminue </a:t>
            </a:r>
            <a:r>
              <a:rPr lang="fr-FR" dirty="0" smtClean="0"/>
              <a:t>lorsque </a:t>
            </a:r>
            <a:r>
              <a:rPr lang="fr-FR" dirty="0"/>
              <a:t>l’angle d’observation augmente </a:t>
            </a:r>
            <a:r>
              <a:rPr lang="fr-FR" dirty="0" smtClean="0"/>
              <a:t>.</a:t>
            </a:r>
            <a:endParaRPr lang="fr-FR" dirty="0"/>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23" t="31250" r="21327" b="28125"/>
          <a:stretch/>
        </p:blipFill>
        <p:spPr bwMode="auto">
          <a:xfrm>
            <a:off x="1691680" y="2996952"/>
            <a:ext cx="648072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21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3208400" cy="648072"/>
          </a:xfrm>
          <a:solidFill>
            <a:schemeClr val="accent5">
              <a:lumMod val="20000"/>
              <a:lumOff val="80000"/>
            </a:schemeClr>
          </a:solidFill>
        </p:spPr>
        <p:txBody>
          <a:bodyPr>
            <a:normAutofit/>
          </a:bodyPr>
          <a:lstStyle/>
          <a:p>
            <a:r>
              <a:rPr lang="fr-FR" sz="3600" dirty="0" smtClean="0"/>
              <a:t>Appareillage</a:t>
            </a:r>
            <a:endParaRPr lang="fr-FR" sz="3600" dirty="0"/>
          </a:p>
        </p:txBody>
      </p:sp>
      <p:sp>
        <p:nvSpPr>
          <p:cNvPr id="3" name="ZoneTexte 2"/>
          <p:cNvSpPr txBox="1"/>
          <p:nvPr/>
        </p:nvSpPr>
        <p:spPr>
          <a:xfrm>
            <a:off x="1115616" y="1158999"/>
            <a:ext cx="7704856" cy="5078313"/>
          </a:xfrm>
          <a:prstGeom prst="rect">
            <a:avLst/>
          </a:prstGeom>
          <a:solidFill>
            <a:schemeClr val="accent2">
              <a:lumMod val="40000"/>
              <a:lumOff val="60000"/>
            </a:schemeClr>
          </a:solidFill>
        </p:spPr>
        <p:txBody>
          <a:bodyPr wrap="square" rtlCol="0">
            <a:spAutoFit/>
          </a:bodyPr>
          <a:lstStyle/>
          <a:p>
            <a:pPr algn="just"/>
            <a:r>
              <a:rPr lang="fr-FR" dirty="0"/>
              <a:t>Les turbidimètres portables et </a:t>
            </a:r>
            <a:r>
              <a:rPr lang="fr-FR" dirty="0" err="1"/>
              <a:t>néphélémètres</a:t>
            </a:r>
            <a:r>
              <a:rPr lang="fr-FR" dirty="0"/>
              <a:t> de laboratoire ou industriels sont constitués :</a:t>
            </a:r>
          </a:p>
          <a:p>
            <a:pPr algn="just"/>
            <a:r>
              <a:rPr lang="fr-FR" dirty="0"/>
              <a:t>-une source lumineuse (blanche, monochromatique ou laser au néon-hélium dans le cas des appareils récents) ;</a:t>
            </a:r>
          </a:p>
          <a:p>
            <a:pPr algn="just"/>
            <a:r>
              <a:rPr lang="fr-FR" dirty="0"/>
              <a:t>-d’une cellule de mesure ou cuve dans laquelle repose ou circule la suspension à caractériser ;</a:t>
            </a:r>
          </a:p>
          <a:p>
            <a:pPr algn="just"/>
            <a:r>
              <a:rPr lang="fr-FR" dirty="0"/>
              <a:t>-d’un système de détection et d’amplification du signal lumineux convertissant celui-ci en un signal électrique, généralement exprimé en volts</a:t>
            </a:r>
            <a:r>
              <a:rPr lang="fr-FR" dirty="0" smtClean="0"/>
              <a:t>.</a:t>
            </a:r>
          </a:p>
          <a:p>
            <a:pPr algn="just"/>
            <a:endParaRPr lang="fr-FR" dirty="0"/>
          </a:p>
          <a:p>
            <a:pPr algn="just"/>
            <a:r>
              <a:rPr lang="fr-FR" dirty="0"/>
              <a:t>Les appareils commerciaux différents essentiellement par l’angle de réception de la lumière diffusée. Ces appareils doivent être étalonnés avec le produit qu’ils vont contrôler ; des variations dans la nature ou la granulométrie des particules, dans la densité du fluide porteur modifient le signal, même si la concentration reste constante. La précision des turbidimètres est de l’ordre de 1%. Les échelles de mesure </a:t>
            </a:r>
            <a:r>
              <a:rPr lang="fr-FR" dirty="0" err="1"/>
              <a:t>turbidimétriques</a:t>
            </a:r>
            <a:r>
              <a:rPr lang="fr-FR" dirty="0"/>
              <a:t>  sont exprimés en NTU, unité </a:t>
            </a:r>
            <a:r>
              <a:rPr lang="fr-FR" dirty="0" err="1"/>
              <a:t>turbidimétrique</a:t>
            </a:r>
            <a:r>
              <a:rPr lang="fr-FR" dirty="0"/>
              <a:t> </a:t>
            </a:r>
            <a:r>
              <a:rPr lang="fr-FR" dirty="0" err="1"/>
              <a:t>néphélémétrique</a:t>
            </a:r>
            <a:r>
              <a:rPr lang="fr-FR" dirty="0"/>
              <a:t>. Certains appareils munis d’un système optique spécial utilisant la lumière infrarouge (800 nm) permettent des mesures de la turbidité indépendante de la couleur de la solution et des particules. </a:t>
            </a:r>
          </a:p>
        </p:txBody>
      </p:sp>
    </p:spTree>
    <p:extLst>
      <p:ext uri="{BB962C8B-B14F-4D97-AF65-F5344CB8AC3E}">
        <p14:creationId xmlns:p14="http://schemas.microsoft.com/office/powerpoint/2010/main" val="126622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34" t="21528" r="48658" b="39236"/>
          <a:stretch/>
        </p:blipFill>
        <p:spPr bwMode="auto">
          <a:xfrm>
            <a:off x="1475656" y="908720"/>
            <a:ext cx="701185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21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72" t="21875" r="50708" b="36979"/>
          <a:stretch/>
        </p:blipFill>
        <p:spPr bwMode="auto">
          <a:xfrm>
            <a:off x="2273299" y="1600200"/>
            <a:ext cx="5784181" cy="42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96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11" t="26215" r="25915" b="23437"/>
          <a:stretch/>
        </p:blipFill>
        <p:spPr bwMode="auto">
          <a:xfrm>
            <a:off x="1582215" y="1052736"/>
            <a:ext cx="7014821"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187624" y="188640"/>
            <a:ext cx="2376264" cy="461665"/>
          </a:xfrm>
          <a:prstGeom prst="rect">
            <a:avLst/>
          </a:prstGeom>
          <a:solidFill>
            <a:schemeClr val="accent5">
              <a:lumMod val="20000"/>
              <a:lumOff val="80000"/>
            </a:schemeClr>
          </a:solidFill>
        </p:spPr>
        <p:txBody>
          <a:bodyPr wrap="square" rtlCol="0">
            <a:spAutoFit/>
          </a:bodyPr>
          <a:lstStyle/>
          <a:p>
            <a:r>
              <a:rPr lang="fr-FR" sz="2400" b="1" dirty="0" smtClean="0"/>
              <a:t>Turbidimètres</a:t>
            </a:r>
            <a:endParaRPr lang="fr-FR" sz="2400" b="1" dirty="0"/>
          </a:p>
        </p:txBody>
      </p:sp>
    </p:spTree>
    <p:extLst>
      <p:ext uri="{BB962C8B-B14F-4D97-AF65-F5344CB8AC3E}">
        <p14:creationId xmlns:p14="http://schemas.microsoft.com/office/powerpoint/2010/main" val="319359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96" t="18056" r="21425" b="15625"/>
          <a:stretch/>
        </p:blipFill>
        <p:spPr bwMode="auto">
          <a:xfrm>
            <a:off x="2060302" y="1241896"/>
            <a:ext cx="5422900" cy="48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187624" y="188640"/>
            <a:ext cx="2448272" cy="461665"/>
          </a:xfrm>
          <a:prstGeom prst="rect">
            <a:avLst/>
          </a:prstGeom>
          <a:solidFill>
            <a:schemeClr val="accent5">
              <a:lumMod val="20000"/>
              <a:lumOff val="80000"/>
            </a:schemeClr>
          </a:solidFill>
        </p:spPr>
        <p:txBody>
          <a:bodyPr wrap="square" rtlCol="0">
            <a:spAutoFit/>
          </a:bodyPr>
          <a:lstStyle/>
          <a:p>
            <a:r>
              <a:rPr lang="fr-FR" sz="2400" b="1" dirty="0" err="1" smtClean="0"/>
              <a:t>Néphélémètres</a:t>
            </a:r>
            <a:endParaRPr lang="fr-FR" sz="2400" b="1" dirty="0"/>
          </a:p>
        </p:txBody>
      </p:sp>
    </p:spTree>
    <p:extLst>
      <p:ext uri="{BB962C8B-B14F-4D97-AF65-F5344CB8AC3E}">
        <p14:creationId xmlns:p14="http://schemas.microsoft.com/office/powerpoint/2010/main" val="55935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7576" y="116632"/>
            <a:ext cx="6304744" cy="724942"/>
          </a:xfrm>
          <a:solidFill>
            <a:schemeClr val="accent5">
              <a:lumMod val="20000"/>
              <a:lumOff val="80000"/>
            </a:schemeClr>
          </a:solidFill>
        </p:spPr>
        <p:txBody>
          <a:bodyPr>
            <a:normAutofit fontScale="90000"/>
          </a:bodyPr>
          <a:lstStyle/>
          <a:p>
            <a:r>
              <a:rPr lang="fr-FR" sz="3600" b="1" dirty="0">
                <a:effectLst/>
              </a:rPr>
              <a:t>Application de la turbidimétrie </a:t>
            </a:r>
            <a:endParaRPr lang="fr-FR" sz="3600" dirty="0"/>
          </a:p>
        </p:txBody>
      </p:sp>
      <p:sp>
        <p:nvSpPr>
          <p:cNvPr id="3" name="ZoneTexte 2"/>
          <p:cNvSpPr txBox="1"/>
          <p:nvPr/>
        </p:nvSpPr>
        <p:spPr>
          <a:xfrm>
            <a:off x="1187624" y="1628800"/>
            <a:ext cx="7632848" cy="3139321"/>
          </a:xfrm>
          <a:prstGeom prst="rect">
            <a:avLst/>
          </a:prstGeom>
          <a:solidFill>
            <a:schemeClr val="accent2">
              <a:lumMod val="40000"/>
              <a:lumOff val="60000"/>
            </a:schemeClr>
          </a:solidFill>
        </p:spPr>
        <p:txBody>
          <a:bodyPr wrap="square" rtlCol="0">
            <a:spAutoFit/>
          </a:bodyPr>
          <a:lstStyle/>
          <a:p>
            <a:pPr algn="just"/>
            <a:r>
              <a:rPr lang="fr-FR" dirty="0"/>
              <a:t>La mesure de la turbidimétrie est sans doute une des propriétés les plus anciennes que l’industrie agro-alimentaire ait utilisée pour définir la pureté des liquides en parlant du trouble ou la brillance des jus, des sirops ou des vins ; elle donne en effet à l’observateur une première impression visuelle de la qualité d’un liquide, comme par exemple dans le cas :</a:t>
            </a:r>
          </a:p>
          <a:p>
            <a:pPr algn="just"/>
            <a:r>
              <a:rPr lang="fr-FR" dirty="0"/>
              <a:t>-du contrôle de l’eau dans une station de traitement de l’eau potable ; la turbidimétrie est en effet un  des quatre organoleptiques définissants la potabilité d’une eau ; </a:t>
            </a:r>
          </a:p>
          <a:p>
            <a:pPr algn="just"/>
            <a:r>
              <a:rPr lang="fr-FR" dirty="0"/>
              <a:t>-de mesure de traces de particules colloïdales dans l’eau ultra-pure </a:t>
            </a:r>
            <a:r>
              <a:rPr lang="fr-FR" dirty="0" smtClean="0"/>
              <a:t>;</a:t>
            </a:r>
          </a:p>
          <a:p>
            <a:pPr algn="just"/>
            <a:r>
              <a:rPr lang="fr-FR" dirty="0"/>
              <a:t>-du contrôle des eaux industrielles, des eaux d’écoulement, de la maintenance d’installation (chaudière, rinçage de filtre,…) </a:t>
            </a:r>
            <a:r>
              <a:rPr lang="fr-FR" dirty="0" smtClean="0"/>
              <a:t>;</a:t>
            </a:r>
            <a:endParaRPr lang="fr-FR" dirty="0"/>
          </a:p>
        </p:txBody>
      </p:sp>
    </p:spTree>
    <p:extLst>
      <p:ext uri="{BB962C8B-B14F-4D97-AF65-F5344CB8AC3E}">
        <p14:creationId xmlns:p14="http://schemas.microsoft.com/office/powerpoint/2010/main" val="354974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2088232" cy="634082"/>
          </a:xfrm>
          <a:solidFill>
            <a:schemeClr val="accent5">
              <a:lumMod val="20000"/>
              <a:lumOff val="80000"/>
            </a:schemeClr>
          </a:solidFill>
        </p:spPr>
        <p:txBody>
          <a:bodyPr>
            <a:normAutofit/>
          </a:bodyPr>
          <a:lstStyle/>
          <a:p>
            <a:r>
              <a:rPr lang="fr-FR" sz="2400" b="1" dirty="0" smtClean="0"/>
              <a:t>Introduction</a:t>
            </a:r>
            <a:endParaRPr lang="fr-FR" sz="2400" b="1" dirty="0"/>
          </a:p>
        </p:txBody>
      </p:sp>
      <p:sp>
        <p:nvSpPr>
          <p:cNvPr id="4" name="ZoneTexte 3"/>
          <p:cNvSpPr txBox="1"/>
          <p:nvPr/>
        </p:nvSpPr>
        <p:spPr>
          <a:xfrm>
            <a:off x="1187624" y="980728"/>
            <a:ext cx="7776864" cy="2246769"/>
          </a:xfrm>
          <a:prstGeom prst="rect">
            <a:avLst/>
          </a:prstGeom>
          <a:solidFill>
            <a:schemeClr val="accent2">
              <a:lumMod val="40000"/>
              <a:lumOff val="60000"/>
            </a:schemeClr>
          </a:solidFill>
        </p:spPr>
        <p:txBody>
          <a:bodyPr wrap="square" rtlCol="0">
            <a:spAutoFit/>
          </a:bodyPr>
          <a:lstStyle/>
          <a:p>
            <a:pPr algn="just"/>
            <a:r>
              <a:rPr lang="fr-FR" sz="2000" dirty="0" smtClean="0"/>
              <a:t>La photométrie en milieux troubles est une </a:t>
            </a:r>
            <a:r>
              <a:rPr lang="fr-FR" sz="2000" dirty="0"/>
              <a:t>technique optique </a:t>
            </a:r>
            <a:r>
              <a:rPr lang="fr-FR" sz="2000" dirty="0" smtClean="0"/>
              <a:t>qui étudie </a:t>
            </a:r>
            <a:r>
              <a:rPr lang="fr-FR" sz="2000" dirty="0"/>
              <a:t>la dispersion de la lumière par des particules en suspension dans un milieu liquide, voire gazeux, soumises à un rayonnement incident. Ce phénomène complexe est observable dans toutes les directions de l’espace car il est la résultante des multiples réflexions et </a:t>
            </a:r>
            <a:r>
              <a:rPr lang="fr-FR" sz="2000" dirty="0" smtClean="0"/>
              <a:t>réfractions </a:t>
            </a:r>
            <a:r>
              <a:rPr lang="fr-FR" sz="2000" dirty="0"/>
              <a:t>de la lumière au contact d’une particule qui se comporte elle-même comme un émetteur ponctuel de lumière</a:t>
            </a:r>
            <a:r>
              <a:rPr lang="fr-FR" sz="2000" dirty="0" smtClean="0"/>
              <a:t>.</a:t>
            </a:r>
            <a:endParaRPr lang="fr-FR" sz="20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61" t="24008" r="28606" b="31250"/>
          <a:stretch/>
        </p:blipFill>
        <p:spPr bwMode="auto">
          <a:xfrm>
            <a:off x="1902792" y="3396389"/>
            <a:ext cx="6197600" cy="327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13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9632" y="1236816"/>
            <a:ext cx="7632848" cy="3416320"/>
          </a:xfrm>
          <a:prstGeom prst="rect">
            <a:avLst/>
          </a:prstGeom>
          <a:solidFill>
            <a:schemeClr val="accent2">
              <a:lumMod val="40000"/>
              <a:lumOff val="60000"/>
            </a:schemeClr>
          </a:solidFill>
        </p:spPr>
        <p:txBody>
          <a:bodyPr wrap="square" rtlCol="0">
            <a:spAutoFit/>
          </a:bodyPr>
          <a:lstStyle/>
          <a:p>
            <a:pPr algn="just"/>
            <a:r>
              <a:rPr lang="fr-FR" dirty="0"/>
              <a:t>-du contrôle des liquides alimentaires : vins, bières cidres, boissons (clarification </a:t>
            </a:r>
            <a:r>
              <a:rPr lang="fr-FR" dirty="0" err="1"/>
              <a:t>préfermentaire</a:t>
            </a:r>
            <a:r>
              <a:rPr lang="fr-FR" dirty="0"/>
              <a:t> des moûts des pommes à cidres) ;</a:t>
            </a:r>
          </a:p>
          <a:p>
            <a:pPr algn="just"/>
            <a:r>
              <a:rPr lang="fr-FR" dirty="0"/>
              <a:t>-de l’industrie des conserves (jus des conserves) ;</a:t>
            </a:r>
          </a:p>
          <a:p>
            <a:pPr algn="just"/>
            <a:r>
              <a:rPr lang="fr-FR" dirty="0"/>
              <a:t>-de la mesure de la croissance des cultures microbiennes</a:t>
            </a:r>
            <a:r>
              <a:rPr lang="fr-FR" dirty="0" smtClean="0"/>
              <a:t>.</a:t>
            </a:r>
          </a:p>
          <a:p>
            <a:pPr algn="just"/>
            <a:endParaRPr lang="fr-FR" dirty="0"/>
          </a:p>
          <a:p>
            <a:pPr algn="just"/>
            <a:r>
              <a:rPr lang="fr-FR" dirty="0"/>
              <a:t>Il existe depuis janvier 1984 une norme ISO permettant de comparer les valeurs de mesure de turbidité; les mesures sont exprimées en unité </a:t>
            </a:r>
            <a:r>
              <a:rPr lang="fr-FR" dirty="0" err="1"/>
              <a:t>néphélémétrique</a:t>
            </a:r>
            <a:r>
              <a:rPr lang="fr-FR" dirty="0"/>
              <a:t> </a:t>
            </a:r>
            <a:r>
              <a:rPr lang="fr-FR" dirty="0" err="1"/>
              <a:t>formazine</a:t>
            </a:r>
            <a:r>
              <a:rPr lang="fr-FR" dirty="0"/>
              <a:t>, FNU, la </a:t>
            </a:r>
            <a:r>
              <a:rPr lang="fr-FR" dirty="0" err="1"/>
              <a:t>formazine</a:t>
            </a:r>
            <a:r>
              <a:rPr lang="fr-FR" dirty="0"/>
              <a:t> étant utilisée pour la préparation des solutions étalons</a:t>
            </a:r>
            <a:r>
              <a:rPr lang="fr-FR" dirty="0" smtClean="0"/>
              <a:t>.</a:t>
            </a:r>
          </a:p>
          <a:p>
            <a:pPr algn="just"/>
            <a:endParaRPr lang="fr-FR" dirty="0"/>
          </a:p>
          <a:p>
            <a:pPr algn="just"/>
            <a:r>
              <a:rPr lang="fr-FR" dirty="0"/>
              <a:t>Citons une application à titre expérimental de suivi en continu par capteur </a:t>
            </a:r>
            <a:r>
              <a:rPr lang="fr-FR" dirty="0" err="1"/>
              <a:t>turbidimétrique</a:t>
            </a:r>
            <a:r>
              <a:rPr lang="fr-FR" dirty="0"/>
              <a:t> de la coagulation d’un lait</a:t>
            </a:r>
            <a:r>
              <a:rPr lang="fr-FR" dirty="0" smtClean="0"/>
              <a:t>.</a:t>
            </a:r>
          </a:p>
        </p:txBody>
      </p:sp>
    </p:spTree>
    <p:extLst>
      <p:ext uri="{BB962C8B-B14F-4D97-AF65-F5344CB8AC3E}">
        <p14:creationId xmlns:p14="http://schemas.microsoft.com/office/powerpoint/2010/main" val="56657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404664"/>
            <a:ext cx="4104456" cy="369332"/>
          </a:xfrm>
          <a:prstGeom prst="rect">
            <a:avLst/>
          </a:prstGeom>
          <a:solidFill>
            <a:schemeClr val="accent5">
              <a:lumMod val="20000"/>
              <a:lumOff val="80000"/>
            </a:schemeClr>
          </a:solidFill>
        </p:spPr>
        <p:txBody>
          <a:bodyPr wrap="square" rtlCol="0">
            <a:spAutoFit/>
          </a:bodyPr>
          <a:lstStyle/>
          <a:p>
            <a:r>
              <a:rPr lang="fr-FR" b="1" dirty="0"/>
              <a:t>4-Application de la néphélémétrie </a:t>
            </a:r>
            <a:endParaRPr lang="fr-FR" dirty="0"/>
          </a:p>
        </p:txBody>
      </p:sp>
      <p:sp>
        <p:nvSpPr>
          <p:cNvPr id="5" name="ZoneTexte 4"/>
          <p:cNvSpPr txBox="1"/>
          <p:nvPr/>
        </p:nvSpPr>
        <p:spPr>
          <a:xfrm>
            <a:off x="1187624" y="1268760"/>
            <a:ext cx="7704856" cy="4524315"/>
          </a:xfrm>
          <a:prstGeom prst="rect">
            <a:avLst/>
          </a:prstGeom>
          <a:solidFill>
            <a:schemeClr val="accent2">
              <a:lumMod val="40000"/>
              <a:lumOff val="60000"/>
            </a:schemeClr>
          </a:solidFill>
        </p:spPr>
        <p:txBody>
          <a:bodyPr wrap="square" rtlCol="0">
            <a:spAutoFit/>
          </a:bodyPr>
          <a:lstStyle/>
          <a:p>
            <a:pPr algn="just"/>
            <a:r>
              <a:rPr lang="fr-FR" dirty="0"/>
              <a:t>Il s’agit surtout de mentionner la néphélémétrie appliquée à la quantification des réactions antigènes-anticorps constituant l’</a:t>
            </a:r>
            <a:r>
              <a:rPr lang="fr-FR" dirty="0" err="1"/>
              <a:t>immunonéphélémétrie</a:t>
            </a:r>
            <a:r>
              <a:rPr lang="fr-FR" dirty="0"/>
              <a:t> ; elle mesure l’intensité lumineuse dispersée par les complexes immuns formés dans la zone d’excès d’anticorps. Cette technique est appliquée dans le domaine médical au dosage de nombreuses molécules de différents liquides biologiques (sérum, plasma, urines, larmes,…) et dans le domaine alimentaire, notamment dans le lait (caséines, protéines sériques</a:t>
            </a:r>
            <a:r>
              <a:rPr lang="fr-FR" dirty="0" smtClean="0"/>
              <a:t>).</a:t>
            </a:r>
          </a:p>
          <a:p>
            <a:pPr algn="just"/>
            <a:endParaRPr lang="fr-FR" dirty="0"/>
          </a:p>
          <a:p>
            <a:pPr algn="just"/>
            <a:endParaRPr lang="fr-FR" dirty="0"/>
          </a:p>
          <a:p>
            <a:pPr algn="just"/>
            <a:r>
              <a:rPr lang="fr-FR" dirty="0"/>
              <a:t>L’</a:t>
            </a:r>
            <a:r>
              <a:rPr lang="fr-FR" dirty="0" err="1"/>
              <a:t>immunonéphélémétrie</a:t>
            </a:r>
            <a:r>
              <a:rPr lang="fr-FR" dirty="0"/>
              <a:t> à support </a:t>
            </a:r>
            <a:r>
              <a:rPr lang="fr-FR" dirty="0" err="1"/>
              <a:t>microparticulaire</a:t>
            </a:r>
            <a:r>
              <a:rPr lang="fr-FR" dirty="0"/>
              <a:t>, variante de néphélémétrie classique, consiste à grossir artificiellement les particules diffusantes pour que le produit de la réaction antigène-</a:t>
            </a:r>
            <a:r>
              <a:rPr lang="fr-FR" dirty="0" err="1"/>
              <a:t>anticoprs</a:t>
            </a:r>
            <a:r>
              <a:rPr lang="fr-FR" dirty="0"/>
              <a:t> soit détectable le plus tôt possible ; dans ce but, on </a:t>
            </a:r>
            <a:r>
              <a:rPr lang="fr-FR" dirty="0" smtClean="0"/>
              <a:t>couple </a:t>
            </a:r>
            <a:r>
              <a:rPr lang="fr-FR" dirty="0"/>
              <a:t>l’anticorps à un support inerte sphérique (microsphères) ; le gain de sensibilité par rapport à la technique classique atteint un facteur de 105 ; le seuil de détection de l’ordre du </a:t>
            </a:r>
            <a:r>
              <a:rPr lang="fr-FR" dirty="0" err="1"/>
              <a:t>ng</a:t>
            </a:r>
            <a:r>
              <a:rPr lang="fr-FR" dirty="0"/>
              <a:t> au pg.mL-1 permet de rivaliser avec les dosages </a:t>
            </a:r>
            <a:r>
              <a:rPr lang="fr-FR" dirty="0" err="1"/>
              <a:t>radioimmunologiques</a:t>
            </a:r>
            <a:r>
              <a:rPr lang="fr-FR" dirty="0"/>
              <a:t> et </a:t>
            </a:r>
            <a:r>
              <a:rPr lang="fr-FR" dirty="0" err="1"/>
              <a:t>immunoenzymatiques</a:t>
            </a:r>
            <a:r>
              <a:rPr lang="fr-FR" dirty="0"/>
              <a:t>.</a:t>
            </a:r>
          </a:p>
        </p:txBody>
      </p:sp>
    </p:spTree>
    <p:extLst>
      <p:ext uri="{BB962C8B-B14F-4D97-AF65-F5344CB8AC3E}">
        <p14:creationId xmlns:p14="http://schemas.microsoft.com/office/powerpoint/2010/main" val="332443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67" t="31349" r="37058" b="23809"/>
          <a:stretch/>
        </p:blipFill>
        <p:spPr bwMode="auto">
          <a:xfrm>
            <a:off x="2411760" y="1134334"/>
            <a:ext cx="5379031" cy="510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331640" y="364594"/>
            <a:ext cx="6480721" cy="400110"/>
          </a:xfrm>
          <a:prstGeom prst="rect">
            <a:avLst/>
          </a:prstGeom>
          <a:solidFill>
            <a:schemeClr val="accent5">
              <a:lumMod val="20000"/>
              <a:lumOff val="80000"/>
            </a:schemeClr>
          </a:solidFill>
        </p:spPr>
        <p:txBody>
          <a:bodyPr wrap="square" rtlCol="0">
            <a:spAutoFit/>
          </a:bodyPr>
          <a:lstStyle/>
          <a:p>
            <a:r>
              <a:rPr lang="fr-FR" sz="2000" b="1" dirty="0" smtClean="0"/>
              <a:t>Visualisation d’un </a:t>
            </a:r>
            <a:r>
              <a:rPr lang="fr-FR" sz="2000" b="1" dirty="0" err="1" smtClean="0"/>
              <a:t>immunoprécipité</a:t>
            </a:r>
            <a:r>
              <a:rPr lang="fr-FR" sz="2000" b="1" dirty="0" smtClean="0"/>
              <a:t> en milieu liquide</a:t>
            </a:r>
            <a:endParaRPr lang="fr-FR" sz="2000" b="1" dirty="0"/>
          </a:p>
        </p:txBody>
      </p:sp>
    </p:spTree>
    <p:extLst>
      <p:ext uri="{BB962C8B-B14F-4D97-AF65-F5344CB8AC3E}">
        <p14:creationId xmlns:p14="http://schemas.microsoft.com/office/powerpoint/2010/main" val="221893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5" t="20486" r="19863" b="23958"/>
          <a:stretch/>
        </p:blipFill>
        <p:spPr bwMode="auto">
          <a:xfrm>
            <a:off x="1115616" y="116631"/>
            <a:ext cx="7920880"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21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105835"/>
            <a:ext cx="8784976" cy="369332"/>
          </a:xfrm>
          <a:prstGeom prst="rect">
            <a:avLst/>
          </a:prstGeom>
        </p:spPr>
        <p:txBody>
          <a:bodyPr wrap="square">
            <a:spAutoFit/>
          </a:bodyPr>
          <a:lstStyle/>
          <a:p>
            <a:r>
              <a:rPr lang="fr-FR" dirty="0"/>
              <a:t>https://www.youtube.com/watch?v=6I1IeWnZlqk&amp;t=3s&amp;ab_channel=Endress%2BHauser</a:t>
            </a:r>
          </a:p>
        </p:txBody>
      </p:sp>
    </p:spTree>
    <p:extLst>
      <p:ext uri="{BB962C8B-B14F-4D97-AF65-F5344CB8AC3E}">
        <p14:creationId xmlns:p14="http://schemas.microsoft.com/office/powerpoint/2010/main" val="2056607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9632" y="332656"/>
            <a:ext cx="7560840" cy="1477328"/>
          </a:xfrm>
          <a:prstGeom prst="rect">
            <a:avLst/>
          </a:prstGeom>
          <a:solidFill>
            <a:schemeClr val="accent2">
              <a:lumMod val="40000"/>
              <a:lumOff val="60000"/>
            </a:schemeClr>
          </a:solidFill>
        </p:spPr>
        <p:txBody>
          <a:bodyPr wrap="square" rtlCol="0">
            <a:spAutoFit/>
          </a:bodyPr>
          <a:lstStyle/>
          <a:p>
            <a:pPr algn="just"/>
            <a:r>
              <a:rPr lang="fr-FR" dirty="0"/>
              <a:t>Les principales méthodes de mesure des interactions entre la lumière et un milieu trouble sont : </a:t>
            </a:r>
            <a:endParaRPr lang="fr-FR" dirty="0" smtClean="0"/>
          </a:p>
          <a:p>
            <a:pPr algn="just"/>
            <a:r>
              <a:rPr lang="fr-FR" dirty="0" smtClean="0"/>
              <a:t>- la </a:t>
            </a:r>
            <a:r>
              <a:rPr lang="fr-FR" dirty="0"/>
              <a:t>TURBIDIMETRIE ; </a:t>
            </a:r>
            <a:endParaRPr lang="fr-FR" dirty="0" smtClean="0"/>
          </a:p>
          <a:p>
            <a:pPr algn="just"/>
            <a:r>
              <a:rPr lang="fr-FR" dirty="0" smtClean="0"/>
              <a:t>- </a:t>
            </a:r>
            <a:r>
              <a:rPr lang="fr-FR" dirty="0"/>
              <a:t>l’OPACIMETRIE ; </a:t>
            </a:r>
            <a:endParaRPr lang="fr-FR" dirty="0" smtClean="0"/>
          </a:p>
          <a:p>
            <a:pPr algn="just"/>
            <a:r>
              <a:rPr lang="fr-FR" dirty="0" smtClean="0"/>
              <a:t>- </a:t>
            </a:r>
            <a:r>
              <a:rPr lang="fr-FR" dirty="0"/>
              <a:t>la NEPHELEMETRIE ou NEPHELOMETRIE</a:t>
            </a:r>
            <a:r>
              <a:rPr lang="fr-FR" dirty="0" smtClean="0"/>
              <a:t>.</a:t>
            </a:r>
          </a:p>
        </p:txBody>
      </p:sp>
      <p:sp>
        <p:nvSpPr>
          <p:cNvPr id="5" name="ZoneTexte 4"/>
          <p:cNvSpPr txBox="1"/>
          <p:nvPr/>
        </p:nvSpPr>
        <p:spPr>
          <a:xfrm>
            <a:off x="1259632" y="2132856"/>
            <a:ext cx="7560840" cy="4247317"/>
          </a:xfrm>
          <a:prstGeom prst="rect">
            <a:avLst/>
          </a:prstGeom>
          <a:solidFill>
            <a:schemeClr val="accent2">
              <a:lumMod val="40000"/>
              <a:lumOff val="60000"/>
            </a:schemeClr>
          </a:solidFill>
        </p:spPr>
        <p:txBody>
          <a:bodyPr wrap="square" rtlCol="0">
            <a:spAutoFit/>
          </a:bodyPr>
          <a:lstStyle/>
          <a:p>
            <a:pPr algn="just"/>
            <a:r>
              <a:rPr lang="fr-FR" b="1" dirty="0" smtClean="0"/>
              <a:t>Remarques:</a:t>
            </a:r>
          </a:p>
          <a:p>
            <a:pPr algn="just"/>
            <a:r>
              <a:rPr lang="fr-FR" dirty="0"/>
              <a:t>Dans les ouvrages de référence, </a:t>
            </a:r>
            <a:r>
              <a:rPr lang="fr-FR" b="1" dirty="0"/>
              <a:t>la turbidimétrie </a:t>
            </a:r>
            <a:r>
              <a:rPr lang="fr-FR" dirty="0"/>
              <a:t>est définie comme la mesure du degré de turbidité d'une suspension, c'est-à-dire l'évaluation de la quantité de substances insolubles ou en suspension dans un liquide. </a:t>
            </a:r>
            <a:endParaRPr lang="fr-FR" dirty="0" smtClean="0"/>
          </a:p>
          <a:p>
            <a:pPr algn="just"/>
            <a:r>
              <a:rPr lang="fr-FR" b="1" dirty="0" smtClean="0"/>
              <a:t>L’opacimétrie</a:t>
            </a:r>
            <a:r>
              <a:rPr lang="fr-FR" dirty="0" smtClean="0"/>
              <a:t> </a:t>
            </a:r>
            <a:r>
              <a:rPr lang="fr-FR" dirty="0"/>
              <a:t>est définie comme la « mesure de l'opacité d'une substance par mesure de l’atténuation du rayonnement transmis. » On peut utiliser maintenant le terme « </a:t>
            </a:r>
            <a:r>
              <a:rPr lang="fr-FR" dirty="0" err="1"/>
              <a:t>atténuance</a:t>
            </a:r>
            <a:r>
              <a:rPr lang="fr-FR" dirty="0"/>
              <a:t> </a:t>
            </a:r>
            <a:r>
              <a:rPr lang="fr-FR" dirty="0" smtClean="0"/>
              <a:t>».</a:t>
            </a:r>
          </a:p>
          <a:p>
            <a:pPr algn="just"/>
            <a:r>
              <a:rPr lang="fr-FR" dirty="0" smtClean="0"/>
              <a:t> Le </a:t>
            </a:r>
            <a:r>
              <a:rPr lang="fr-FR" dirty="0"/>
              <a:t>terme </a:t>
            </a:r>
            <a:r>
              <a:rPr lang="fr-FR" dirty="0" smtClean="0"/>
              <a:t>absorbance </a:t>
            </a:r>
            <a:r>
              <a:rPr lang="fr-FR" dirty="0"/>
              <a:t>est réservé à la photométrie d’absorption moléculaire en milieu homogène et transparent, couramment appelée spectrophotométrie d’absorption moléculaire. </a:t>
            </a:r>
            <a:endParaRPr lang="fr-FR" dirty="0" smtClean="0"/>
          </a:p>
          <a:p>
            <a:pPr algn="just"/>
            <a:r>
              <a:rPr lang="fr-FR" dirty="0" smtClean="0"/>
              <a:t>Le </a:t>
            </a:r>
            <a:r>
              <a:rPr lang="fr-FR" dirty="0"/>
              <a:t>terme « DO » (densité optique) n’a plus d’existence officielle : il est recommandé de ne plus l’utiliser depuis 1996 (source IUPAC). </a:t>
            </a:r>
            <a:endParaRPr lang="fr-FR" dirty="0" smtClean="0"/>
          </a:p>
          <a:p>
            <a:pPr algn="just"/>
            <a:r>
              <a:rPr lang="fr-FR" dirty="0" smtClean="0"/>
              <a:t>Il </a:t>
            </a:r>
            <a:r>
              <a:rPr lang="fr-FR" dirty="0"/>
              <a:t>semblerait même que le terme </a:t>
            </a:r>
            <a:r>
              <a:rPr lang="fr-FR" b="1" dirty="0"/>
              <a:t>turbidimétrie </a:t>
            </a:r>
            <a:r>
              <a:rPr lang="fr-FR" dirty="0"/>
              <a:t>soit très générique (mesure du trouble) et englobe en fait les différentes techniques (notamment opacimétrie et néphélémétrie). </a:t>
            </a:r>
          </a:p>
        </p:txBody>
      </p:sp>
    </p:spTree>
    <p:extLst>
      <p:ext uri="{BB962C8B-B14F-4D97-AF65-F5344CB8AC3E}">
        <p14:creationId xmlns:p14="http://schemas.microsoft.com/office/powerpoint/2010/main" val="370040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21" t="27257" r="4148" b="50868"/>
          <a:stretch/>
        </p:blipFill>
        <p:spPr bwMode="auto">
          <a:xfrm>
            <a:off x="611560" y="404664"/>
            <a:ext cx="806489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350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21" t="66517" r="4148" b="11333"/>
          <a:stretch/>
        </p:blipFill>
        <p:spPr bwMode="auto">
          <a:xfrm>
            <a:off x="251520" y="764704"/>
            <a:ext cx="8640960" cy="267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844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81" t="30035" r="4344" b="13368"/>
          <a:stretch/>
        </p:blipFill>
        <p:spPr bwMode="auto">
          <a:xfrm>
            <a:off x="251520" y="188640"/>
            <a:ext cx="859987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956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81" t="23437" r="3465" b="38281"/>
          <a:stretch/>
        </p:blipFill>
        <p:spPr bwMode="auto">
          <a:xfrm>
            <a:off x="251520" y="260648"/>
            <a:ext cx="849694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76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1087576"/>
            <a:ext cx="7704856" cy="1477328"/>
          </a:xfrm>
          <a:prstGeom prst="rect">
            <a:avLst/>
          </a:prstGeom>
          <a:solidFill>
            <a:schemeClr val="accent2">
              <a:lumMod val="40000"/>
              <a:lumOff val="60000"/>
            </a:schemeClr>
          </a:solidFill>
        </p:spPr>
        <p:txBody>
          <a:bodyPr wrap="square" rtlCol="0">
            <a:spAutoFit/>
          </a:bodyPr>
          <a:lstStyle/>
          <a:p>
            <a:pPr algn="just"/>
            <a:r>
              <a:rPr lang="fr-FR" dirty="0" smtClean="0"/>
              <a:t>Les </a:t>
            </a:r>
            <a:r>
              <a:rPr lang="fr-FR" dirty="0"/>
              <a:t>solutions hétérogènes telles que les solutions macromoléculaires dispersées (anciennement appelée solutions colloïdales) ou les suspensions de fines particules ou de cellules développent avec la lumière des interactions complexes que l’œil interprète par la vision d’un trouble. Dans un milieu trouble, chaque particule se comporte comme une source secondaire de lumière. </a:t>
            </a:r>
            <a:endParaRPr lang="fr-FR" dirty="0" smtClean="0"/>
          </a:p>
        </p:txBody>
      </p:sp>
      <p:sp>
        <p:nvSpPr>
          <p:cNvPr id="8" name="Titre 1"/>
          <p:cNvSpPr>
            <a:spLocks noGrp="1"/>
          </p:cNvSpPr>
          <p:nvPr>
            <p:ph type="title"/>
          </p:nvPr>
        </p:nvSpPr>
        <p:spPr>
          <a:xfrm>
            <a:off x="1115616" y="202630"/>
            <a:ext cx="2088232" cy="634082"/>
          </a:xfrm>
          <a:solidFill>
            <a:schemeClr val="accent5">
              <a:lumMod val="20000"/>
              <a:lumOff val="80000"/>
            </a:schemeClr>
          </a:solidFill>
        </p:spPr>
        <p:txBody>
          <a:bodyPr>
            <a:normAutofit/>
          </a:bodyPr>
          <a:lstStyle/>
          <a:p>
            <a:r>
              <a:rPr lang="fr-FR" sz="2400" b="1" dirty="0" smtClean="0"/>
              <a:t>Introduction</a:t>
            </a:r>
            <a:endParaRPr lang="fr-FR" sz="2400" b="1" dirty="0"/>
          </a:p>
        </p:txBody>
      </p:sp>
    </p:spTree>
    <p:extLst>
      <p:ext uri="{BB962C8B-B14F-4D97-AF65-F5344CB8AC3E}">
        <p14:creationId xmlns:p14="http://schemas.microsoft.com/office/powerpoint/2010/main" val="117988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85" t="20660" r="3856" b="46701"/>
          <a:stretch/>
        </p:blipFill>
        <p:spPr bwMode="auto">
          <a:xfrm>
            <a:off x="251520" y="332656"/>
            <a:ext cx="856203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725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76" t="28906" r="4246" b="20053"/>
          <a:stretch/>
        </p:blipFill>
        <p:spPr bwMode="auto">
          <a:xfrm>
            <a:off x="251520" y="260648"/>
            <a:ext cx="849694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49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519" t="40814" r="18587" b="15057"/>
          <a:stretch/>
        </p:blipFill>
        <p:spPr bwMode="auto">
          <a:xfrm>
            <a:off x="1233739" y="260648"/>
            <a:ext cx="7658741" cy="4140341"/>
          </a:xfrm>
          <a:prstGeom prst="rect">
            <a:avLst/>
          </a:prstGeom>
          <a:solidFill>
            <a:schemeClr val="accent2">
              <a:lumMod val="40000"/>
              <a:lumOff val="60000"/>
            </a:schemeClr>
          </a:solidFill>
          <a:ln>
            <a:noFill/>
          </a:ln>
        </p:spPr>
      </p:pic>
    </p:spTree>
    <p:extLst>
      <p:ext uri="{BB962C8B-B14F-4D97-AF65-F5344CB8AC3E}">
        <p14:creationId xmlns:p14="http://schemas.microsoft.com/office/powerpoint/2010/main" val="46739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589" t="22619" r="23029" b="29365"/>
          <a:stretch/>
        </p:blipFill>
        <p:spPr bwMode="auto">
          <a:xfrm>
            <a:off x="1547664" y="188640"/>
            <a:ext cx="5254171" cy="351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689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2"/>
          <a:srcRect l="42661" t="32353" r="27906" b="27941"/>
          <a:stretch/>
        </p:blipFill>
        <p:spPr bwMode="auto">
          <a:xfrm>
            <a:off x="1475656" y="620688"/>
            <a:ext cx="6912768"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4043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147" t="17659" r="35746" b="18055"/>
          <a:stretch/>
        </p:blipFill>
        <p:spPr bwMode="auto">
          <a:xfrm>
            <a:off x="1691680" y="116632"/>
            <a:ext cx="6048672" cy="640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727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24" t="24207" r="32399" b="36706"/>
          <a:stretch/>
        </p:blipFill>
        <p:spPr bwMode="auto">
          <a:xfrm>
            <a:off x="2123728" y="475625"/>
            <a:ext cx="5932070" cy="424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950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34" t="21528" r="48658" b="39236"/>
          <a:stretch/>
        </p:blipFill>
        <p:spPr bwMode="auto">
          <a:xfrm>
            <a:off x="-1332656" y="444748"/>
            <a:ext cx="4737100" cy="287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861" t="21181" r="47755" b="37500"/>
          <a:stretch/>
        </p:blipFill>
        <p:spPr bwMode="auto">
          <a:xfrm>
            <a:off x="2432049" y="3429000"/>
            <a:ext cx="4864101" cy="30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934" t="23181" r="48658" b="40972"/>
          <a:stretch/>
        </p:blipFill>
        <p:spPr bwMode="auto">
          <a:xfrm>
            <a:off x="3851920" y="692696"/>
            <a:ext cx="4737100" cy="262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490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91" t="29427" r="33172" b="31615"/>
          <a:stretch/>
        </p:blipFill>
        <p:spPr bwMode="auto">
          <a:xfrm>
            <a:off x="1115616" y="188640"/>
            <a:ext cx="778102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443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20" t="18651" r="23141" b="33928"/>
          <a:stretch/>
        </p:blipFill>
        <p:spPr bwMode="auto">
          <a:xfrm>
            <a:off x="1403648" y="548680"/>
            <a:ext cx="6744949"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475656" y="5445224"/>
            <a:ext cx="5184576" cy="369332"/>
          </a:xfrm>
          <a:prstGeom prst="rect">
            <a:avLst/>
          </a:prstGeom>
          <a:noFill/>
        </p:spPr>
        <p:txBody>
          <a:bodyPr wrap="square" rtlCol="0">
            <a:spAutoFit/>
          </a:bodyPr>
          <a:lstStyle/>
          <a:p>
            <a:r>
              <a:rPr lang="fr-FR" dirty="0" smtClean="0"/>
              <a:t>Visualisation d’un </a:t>
            </a:r>
            <a:r>
              <a:rPr lang="fr-FR" dirty="0" err="1" smtClean="0"/>
              <a:t>immunoprécipité</a:t>
            </a:r>
            <a:r>
              <a:rPr lang="fr-FR" dirty="0" smtClean="0"/>
              <a:t> en milieu liquide</a:t>
            </a:r>
            <a:endParaRPr lang="fr-FR" dirty="0"/>
          </a:p>
        </p:txBody>
      </p:sp>
    </p:spTree>
    <p:extLst>
      <p:ext uri="{BB962C8B-B14F-4D97-AF65-F5344CB8AC3E}">
        <p14:creationId xmlns:p14="http://schemas.microsoft.com/office/powerpoint/2010/main" val="378557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188640"/>
            <a:ext cx="4608512" cy="461665"/>
          </a:xfrm>
          <a:prstGeom prst="rect">
            <a:avLst/>
          </a:prstGeom>
          <a:solidFill>
            <a:schemeClr val="accent5">
              <a:lumMod val="20000"/>
              <a:lumOff val="80000"/>
            </a:schemeClr>
          </a:solidFill>
        </p:spPr>
        <p:txBody>
          <a:bodyPr wrap="square" rtlCol="0">
            <a:spAutoFit/>
          </a:bodyPr>
          <a:lstStyle/>
          <a:p>
            <a:r>
              <a:rPr lang="fr-FR" sz="2400" b="1" dirty="0" smtClean="0"/>
              <a:t>Définition d’un milieu trouble</a:t>
            </a:r>
          </a:p>
        </p:txBody>
      </p:sp>
      <p:sp>
        <p:nvSpPr>
          <p:cNvPr id="3" name="ZoneTexte 2"/>
          <p:cNvSpPr txBox="1"/>
          <p:nvPr/>
        </p:nvSpPr>
        <p:spPr>
          <a:xfrm>
            <a:off x="1115616" y="836712"/>
            <a:ext cx="7848872" cy="1938992"/>
          </a:xfrm>
          <a:prstGeom prst="rect">
            <a:avLst/>
          </a:prstGeom>
          <a:solidFill>
            <a:schemeClr val="accent2">
              <a:lumMod val="40000"/>
              <a:lumOff val="60000"/>
            </a:schemeClr>
          </a:solidFill>
        </p:spPr>
        <p:txBody>
          <a:bodyPr wrap="square" rtlCol="0">
            <a:spAutoFit/>
          </a:bodyPr>
          <a:lstStyle/>
          <a:p>
            <a:pPr algn="just"/>
            <a:r>
              <a:rPr lang="fr-FR" sz="2400" dirty="0"/>
              <a:t>Les solutions colloïdales (un colloïde est la suspension d’une ou plusieurs substances, dispersées régulièrement dans une autre substance, formant un système à deux phases séparées) </a:t>
            </a:r>
            <a:r>
              <a:rPr lang="fr-FR" sz="2400" dirty="0" smtClean="0"/>
              <a:t>où </a:t>
            </a:r>
            <a:r>
              <a:rPr lang="fr-FR" sz="2400" dirty="0"/>
              <a:t>les suspensions de fines particules ont la propriété de diffuser la lumière qu’elles reçoivent.</a:t>
            </a:r>
          </a:p>
        </p:txBody>
      </p:sp>
      <p:pic>
        <p:nvPicPr>
          <p:cNvPr id="4" name="Image 3"/>
          <p:cNvPicPr/>
          <p:nvPr/>
        </p:nvPicPr>
        <p:blipFill rotWithShape="1">
          <a:blip r:embed="rId2"/>
          <a:srcRect l="22984" t="17646" r="23938" b="27648"/>
          <a:stretch/>
        </p:blipFill>
        <p:spPr bwMode="auto">
          <a:xfrm>
            <a:off x="1331640" y="3416780"/>
            <a:ext cx="3810000" cy="2207260"/>
          </a:xfrm>
          <a:prstGeom prst="rect">
            <a:avLst/>
          </a:prstGeom>
          <a:ln>
            <a:noFill/>
          </a:ln>
          <a:extLst>
            <a:ext uri="{53640926-AAD7-44D8-BBD7-CCE9431645EC}">
              <a14:shadowObscured xmlns:a14="http://schemas.microsoft.com/office/drawing/2010/main"/>
            </a:ext>
          </a:extLst>
        </p:spPr>
      </p:pic>
      <p:pic>
        <p:nvPicPr>
          <p:cNvPr id="5" name="Image 4"/>
          <p:cNvPicPr/>
          <p:nvPr/>
        </p:nvPicPr>
        <p:blipFill rotWithShape="1">
          <a:blip r:embed="rId3"/>
          <a:srcRect l="37039" t="15294" r="38158" b="52353"/>
          <a:stretch/>
        </p:blipFill>
        <p:spPr bwMode="auto">
          <a:xfrm>
            <a:off x="5141641" y="2852936"/>
            <a:ext cx="3822848" cy="29073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354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24" t="25000" r="22360" b="26984"/>
          <a:stretch/>
        </p:blipFill>
        <p:spPr bwMode="auto">
          <a:xfrm>
            <a:off x="1219462" y="476672"/>
            <a:ext cx="771110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929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20" t="31076" r="27557" b="17882"/>
          <a:stretch/>
        </p:blipFill>
        <p:spPr bwMode="auto">
          <a:xfrm>
            <a:off x="1415301" y="476672"/>
            <a:ext cx="6598399"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44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5616" y="260648"/>
            <a:ext cx="5976664" cy="461665"/>
          </a:xfrm>
          <a:prstGeom prst="rect">
            <a:avLst/>
          </a:prstGeom>
          <a:solidFill>
            <a:schemeClr val="accent5">
              <a:lumMod val="20000"/>
              <a:lumOff val="80000"/>
            </a:schemeClr>
          </a:solidFill>
        </p:spPr>
        <p:txBody>
          <a:bodyPr wrap="square" rtlCol="0">
            <a:spAutoFit/>
          </a:bodyPr>
          <a:lstStyle/>
          <a:p>
            <a:r>
              <a:rPr lang="fr-FR" sz="2400" b="1" dirty="0" smtClean="0"/>
              <a:t>Principe de dosage des milieux troubles</a:t>
            </a:r>
            <a:endParaRPr lang="fr-FR" sz="2400" b="1" dirty="0"/>
          </a:p>
        </p:txBody>
      </p:sp>
      <p:sp>
        <p:nvSpPr>
          <p:cNvPr id="2" name="ZoneTexte 1"/>
          <p:cNvSpPr txBox="1"/>
          <p:nvPr/>
        </p:nvSpPr>
        <p:spPr>
          <a:xfrm>
            <a:off x="1115616" y="980728"/>
            <a:ext cx="7920880" cy="707886"/>
          </a:xfrm>
          <a:prstGeom prst="rect">
            <a:avLst/>
          </a:prstGeom>
          <a:solidFill>
            <a:schemeClr val="accent2">
              <a:lumMod val="40000"/>
              <a:lumOff val="60000"/>
            </a:schemeClr>
          </a:solidFill>
        </p:spPr>
        <p:txBody>
          <a:bodyPr wrap="square" rtlCol="0">
            <a:spAutoFit/>
          </a:bodyPr>
          <a:lstStyle/>
          <a:p>
            <a:pPr algn="just"/>
            <a:r>
              <a:rPr lang="fr-FR" sz="2000" dirty="0"/>
              <a:t>Dans un milieu </a:t>
            </a:r>
            <a:r>
              <a:rPr lang="fr-FR" sz="2000" dirty="0" smtClean="0"/>
              <a:t>trouble, </a:t>
            </a:r>
            <a:r>
              <a:rPr lang="fr-FR" sz="2000" dirty="0"/>
              <a:t>la lumière est perdue majoritairement par absorption ou diffusion. </a:t>
            </a:r>
          </a:p>
        </p:txBody>
      </p:sp>
      <p:sp>
        <p:nvSpPr>
          <p:cNvPr id="3" name="ZoneTexte 2"/>
          <p:cNvSpPr txBox="1"/>
          <p:nvPr/>
        </p:nvSpPr>
        <p:spPr>
          <a:xfrm>
            <a:off x="1115616" y="4653136"/>
            <a:ext cx="7920880" cy="1754326"/>
          </a:xfrm>
          <a:prstGeom prst="rect">
            <a:avLst/>
          </a:prstGeom>
          <a:solidFill>
            <a:schemeClr val="accent2">
              <a:lumMod val="40000"/>
              <a:lumOff val="60000"/>
            </a:schemeClr>
          </a:solidFill>
        </p:spPr>
        <p:txBody>
          <a:bodyPr wrap="square" rtlCol="0">
            <a:spAutoFit/>
          </a:bodyPr>
          <a:lstStyle/>
          <a:p>
            <a:r>
              <a:rPr lang="fr-FR" dirty="0"/>
              <a:t>L’intensité de la radiation diffusée </a:t>
            </a:r>
            <a:r>
              <a:rPr lang="fr-FR" dirty="0" smtClean="0"/>
              <a:t>dépend:</a:t>
            </a:r>
          </a:p>
          <a:p>
            <a:pPr marL="285750" indent="-285750">
              <a:buFontTx/>
              <a:buChar char="-"/>
            </a:pPr>
            <a:r>
              <a:rPr lang="fr-FR" dirty="0" smtClean="0"/>
              <a:t>du </a:t>
            </a:r>
            <a:r>
              <a:rPr lang="fr-FR" dirty="0"/>
              <a:t>nombre de particules en </a:t>
            </a:r>
            <a:r>
              <a:rPr lang="fr-FR" dirty="0" smtClean="0"/>
              <a:t>solution;</a:t>
            </a:r>
          </a:p>
          <a:p>
            <a:pPr marL="285750" indent="-285750">
              <a:buFontTx/>
              <a:buChar char="-"/>
            </a:pPr>
            <a:r>
              <a:rPr lang="fr-FR" dirty="0"/>
              <a:t>de leur </a:t>
            </a:r>
            <a:r>
              <a:rPr lang="fr-FR" dirty="0" smtClean="0"/>
              <a:t>taille;</a:t>
            </a:r>
          </a:p>
          <a:p>
            <a:pPr marL="285750" indent="-285750">
              <a:buFontTx/>
              <a:buChar char="-"/>
            </a:pPr>
            <a:r>
              <a:rPr lang="fr-FR" dirty="0"/>
              <a:t>de leur </a:t>
            </a:r>
            <a:r>
              <a:rPr lang="fr-FR" dirty="0" smtClean="0"/>
              <a:t>forme;</a:t>
            </a:r>
          </a:p>
          <a:p>
            <a:pPr marL="285750" indent="-285750">
              <a:buFontTx/>
              <a:buChar char="-"/>
            </a:pPr>
            <a:r>
              <a:rPr lang="fr-FR" dirty="0"/>
              <a:t>de la valeur relative de leur indice de réfraction et de celui du </a:t>
            </a:r>
            <a:r>
              <a:rPr lang="fr-FR" dirty="0" smtClean="0"/>
              <a:t>milieu;</a:t>
            </a:r>
          </a:p>
          <a:p>
            <a:pPr marL="285750" indent="-285750">
              <a:buFontTx/>
              <a:buChar char="-"/>
            </a:pPr>
            <a:r>
              <a:rPr lang="fr-FR" dirty="0"/>
              <a:t>de la longueur d’onde de la radiation initiale</a:t>
            </a:r>
            <a:r>
              <a:rPr lang="fr-FR" dirty="0" smtClean="0"/>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143" t="25000" r="45491" b="45833"/>
          <a:stretch/>
        </p:blipFill>
        <p:spPr bwMode="auto">
          <a:xfrm>
            <a:off x="1331640" y="1988840"/>
            <a:ext cx="2772308" cy="247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158" t="55966" r="41055" b="26042"/>
          <a:stretch/>
        </p:blipFill>
        <p:spPr bwMode="auto">
          <a:xfrm>
            <a:off x="5076056" y="1988840"/>
            <a:ext cx="389298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60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332656"/>
            <a:ext cx="7704856" cy="3139321"/>
          </a:xfrm>
          <a:prstGeom prst="rect">
            <a:avLst/>
          </a:prstGeom>
          <a:solidFill>
            <a:schemeClr val="accent2">
              <a:lumMod val="40000"/>
              <a:lumOff val="60000"/>
            </a:schemeClr>
          </a:solidFill>
        </p:spPr>
        <p:txBody>
          <a:bodyPr wrap="square" rtlCol="0">
            <a:spAutoFit/>
          </a:bodyPr>
          <a:lstStyle/>
          <a:p>
            <a:pPr algn="just"/>
            <a:r>
              <a:rPr lang="fr-FR" dirty="0" smtClean="0"/>
              <a:t>Au </a:t>
            </a:r>
            <a:r>
              <a:rPr lang="fr-FR" dirty="0"/>
              <a:t>sein d’un milieu trouble, la lumière subit trois catégories de phénomènes principaux : </a:t>
            </a:r>
            <a:endParaRPr lang="fr-FR" dirty="0" smtClean="0"/>
          </a:p>
          <a:p>
            <a:pPr marL="285750" indent="-285750" algn="just">
              <a:buFontTx/>
              <a:buChar char="-"/>
            </a:pPr>
            <a:r>
              <a:rPr lang="fr-FR" dirty="0" smtClean="0"/>
              <a:t>des </a:t>
            </a:r>
            <a:r>
              <a:rPr lang="fr-FR" dirty="0"/>
              <a:t>diffusions fonctions de la forme, la taille, la composition des particules ; </a:t>
            </a:r>
            <a:endParaRPr lang="fr-FR" dirty="0" smtClean="0"/>
          </a:p>
          <a:p>
            <a:pPr marL="285750" indent="-285750" algn="just">
              <a:buFontTx/>
              <a:buChar char="-"/>
            </a:pPr>
            <a:r>
              <a:rPr lang="fr-FR" dirty="0" smtClean="0"/>
              <a:t>- </a:t>
            </a:r>
            <a:r>
              <a:rPr lang="fr-FR" dirty="0"/>
              <a:t>des </a:t>
            </a:r>
            <a:r>
              <a:rPr lang="fr-FR" dirty="0" smtClean="0"/>
              <a:t>réflexions </a:t>
            </a:r>
            <a:r>
              <a:rPr lang="fr-FR" dirty="0"/>
              <a:t>en lien avec la nature de leur surface ; </a:t>
            </a:r>
            <a:endParaRPr lang="fr-FR" dirty="0" smtClean="0"/>
          </a:p>
          <a:p>
            <a:pPr marL="285750" indent="-285750" algn="just">
              <a:buFontTx/>
              <a:buChar char="-"/>
            </a:pPr>
            <a:r>
              <a:rPr lang="fr-FR" dirty="0" smtClean="0"/>
              <a:t>- </a:t>
            </a:r>
            <a:r>
              <a:rPr lang="fr-FR" dirty="0"/>
              <a:t>une absorption selon le taux d’opacité des particules. </a:t>
            </a:r>
            <a:endParaRPr lang="fr-FR" dirty="0" smtClean="0"/>
          </a:p>
          <a:p>
            <a:pPr algn="just"/>
            <a:endParaRPr lang="fr-FR" dirty="0"/>
          </a:p>
          <a:p>
            <a:pPr algn="just"/>
            <a:r>
              <a:rPr lang="fr-FR" dirty="0" smtClean="0"/>
              <a:t>Le </a:t>
            </a:r>
            <a:r>
              <a:rPr lang="fr-FR" dirty="0"/>
              <a:t>reste de la lumière est simplement transmis dans l’axe de la lumière incidente. </a:t>
            </a:r>
            <a:endParaRPr lang="fr-FR" dirty="0" smtClean="0"/>
          </a:p>
          <a:p>
            <a:pPr algn="just"/>
            <a:endParaRPr lang="fr-FR" dirty="0"/>
          </a:p>
          <a:p>
            <a:pPr algn="just"/>
            <a:r>
              <a:rPr lang="fr-FR" dirty="0" smtClean="0"/>
              <a:t>Les </a:t>
            </a:r>
            <a:r>
              <a:rPr lang="fr-FR" dirty="0"/>
              <a:t>phénomènes sont bien plus complexes encore mais on considère qu’ils obéissent à la loi de Rayleigh dont l’expression, elle aussi complexe, peut être simplifiée sous la forme </a:t>
            </a:r>
            <a:r>
              <a:rPr lang="fr-FR" dirty="0" smtClean="0"/>
              <a:t>: </a:t>
            </a:r>
          </a:p>
        </p:txBody>
      </p:sp>
      <p:sp>
        <p:nvSpPr>
          <p:cNvPr id="5" name="ZoneTexte 4"/>
          <p:cNvSpPr txBox="1"/>
          <p:nvPr/>
        </p:nvSpPr>
        <p:spPr>
          <a:xfrm>
            <a:off x="2123728" y="3573016"/>
            <a:ext cx="5184576" cy="461665"/>
          </a:xfrm>
          <a:prstGeom prst="rect">
            <a:avLst/>
          </a:prstGeom>
          <a:solidFill>
            <a:schemeClr val="accent2">
              <a:lumMod val="40000"/>
              <a:lumOff val="60000"/>
            </a:schemeClr>
          </a:solidFill>
          <a:ln>
            <a:solidFill>
              <a:schemeClr val="tx1"/>
            </a:solidFill>
          </a:ln>
        </p:spPr>
        <p:txBody>
          <a:bodyPr wrap="square" rtlCol="0">
            <a:spAutoFit/>
          </a:bodyPr>
          <a:lstStyle/>
          <a:p>
            <a:r>
              <a:rPr lang="fr-FR" sz="2400" b="1" dirty="0" err="1"/>
              <a:t>I</a:t>
            </a:r>
            <a:r>
              <a:rPr lang="fr-FR" sz="2400" b="1" baseline="-25000" dirty="0" err="1"/>
              <a:t>incidente</a:t>
            </a:r>
            <a:r>
              <a:rPr lang="fr-FR" sz="2400" b="1" dirty="0"/>
              <a:t> = </a:t>
            </a:r>
            <a:r>
              <a:rPr lang="fr-FR" sz="2400" b="1" dirty="0" err="1"/>
              <a:t>I</a:t>
            </a:r>
            <a:r>
              <a:rPr lang="fr-FR" sz="2400" b="1" baseline="-25000" dirty="0" err="1"/>
              <a:t>absorbée</a:t>
            </a:r>
            <a:r>
              <a:rPr lang="fr-FR" sz="2400" b="1" dirty="0"/>
              <a:t> + </a:t>
            </a:r>
            <a:r>
              <a:rPr lang="fr-FR" sz="2400" b="1" dirty="0" err="1"/>
              <a:t>I</a:t>
            </a:r>
            <a:r>
              <a:rPr lang="fr-FR" sz="2400" b="1" baseline="-25000" dirty="0" err="1"/>
              <a:t>transmise</a:t>
            </a:r>
            <a:r>
              <a:rPr lang="fr-FR" sz="2400" b="1" dirty="0"/>
              <a:t>+ </a:t>
            </a:r>
            <a:r>
              <a:rPr lang="fr-FR" sz="2400" b="1" dirty="0" err="1"/>
              <a:t>I</a:t>
            </a:r>
            <a:r>
              <a:rPr lang="fr-FR" sz="2400" b="1" baseline="-25000" dirty="0" err="1"/>
              <a:t>diffusée</a:t>
            </a:r>
            <a:endParaRPr lang="fr-FR" sz="2400" b="1" dirty="0"/>
          </a:p>
        </p:txBody>
      </p:sp>
      <p:sp>
        <p:nvSpPr>
          <p:cNvPr id="6" name="ZoneTexte 5"/>
          <p:cNvSpPr txBox="1"/>
          <p:nvPr/>
        </p:nvSpPr>
        <p:spPr>
          <a:xfrm>
            <a:off x="1187624" y="4327936"/>
            <a:ext cx="7704856" cy="1477328"/>
          </a:xfrm>
          <a:prstGeom prst="rect">
            <a:avLst/>
          </a:prstGeom>
          <a:solidFill>
            <a:schemeClr val="accent2">
              <a:lumMod val="40000"/>
              <a:lumOff val="60000"/>
            </a:schemeClr>
          </a:solidFill>
        </p:spPr>
        <p:txBody>
          <a:bodyPr wrap="square" rtlCol="0">
            <a:spAutoFit/>
          </a:bodyPr>
          <a:lstStyle/>
          <a:p>
            <a:pPr algn="just"/>
            <a:r>
              <a:rPr lang="fr-FR" dirty="0"/>
              <a:t>Les principales méthodes de mesure des interactions entre la lumière et un milieu trouble sont : </a:t>
            </a:r>
            <a:endParaRPr lang="fr-FR" dirty="0" smtClean="0"/>
          </a:p>
          <a:p>
            <a:pPr algn="just"/>
            <a:r>
              <a:rPr lang="fr-FR" dirty="0" smtClean="0"/>
              <a:t>- la </a:t>
            </a:r>
            <a:r>
              <a:rPr lang="fr-FR" dirty="0"/>
              <a:t>TURBIDIMETRIE ; </a:t>
            </a:r>
            <a:endParaRPr lang="fr-FR" dirty="0" smtClean="0"/>
          </a:p>
          <a:p>
            <a:pPr algn="just"/>
            <a:r>
              <a:rPr lang="fr-FR" dirty="0" smtClean="0"/>
              <a:t>- </a:t>
            </a:r>
            <a:r>
              <a:rPr lang="fr-FR" dirty="0"/>
              <a:t>l’OPACIMETRIE ; </a:t>
            </a:r>
            <a:endParaRPr lang="fr-FR" dirty="0" smtClean="0"/>
          </a:p>
          <a:p>
            <a:pPr algn="just"/>
            <a:r>
              <a:rPr lang="fr-FR" dirty="0" smtClean="0"/>
              <a:t>- </a:t>
            </a:r>
            <a:r>
              <a:rPr lang="fr-FR" dirty="0"/>
              <a:t>la NEPHELEMETRIE ou NEPHELOMETRIE</a:t>
            </a:r>
            <a:r>
              <a:rPr lang="fr-FR" dirty="0" smtClean="0"/>
              <a:t>.</a:t>
            </a:r>
          </a:p>
        </p:txBody>
      </p:sp>
    </p:spTree>
    <p:extLst>
      <p:ext uri="{BB962C8B-B14F-4D97-AF65-F5344CB8AC3E}">
        <p14:creationId xmlns:p14="http://schemas.microsoft.com/office/powerpoint/2010/main" val="215119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9632" y="2132856"/>
            <a:ext cx="7560840" cy="2585323"/>
          </a:xfrm>
          <a:prstGeom prst="rect">
            <a:avLst/>
          </a:prstGeom>
          <a:solidFill>
            <a:schemeClr val="accent2">
              <a:lumMod val="40000"/>
              <a:lumOff val="60000"/>
            </a:schemeClr>
          </a:solidFill>
        </p:spPr>
        <p:txBody>
          <a:bodyPr wrap="square" rtlCol="0">
            <a:spAutoFit/>
          </a:bodyPr>
          <a:lstStyle/>
          <a:p>
            <a:pPr algn="just"/>
            <a:r>
              <a:rPr lang="fr-FR" b="1" dirty="0" smtClean="0"/>
              <a:t>Remarques:</a:t>
            </a:r>
          </a:p>
          <a:p>
            <a:pPr algn="just"/>
            <a:endParaRPr lang="fr-FR" b="1" dirty="0" smtClean="0"/>
          </a:p>
          <a:p>
            <a:pPr marL="285750" indent="-285750" algn="just">
              <a:buFont typeface="Wingdings" panose="05000000000000000000" pitchFamily="2" charset="2"/>
              <a:buChar char="ü"/>
            </a:pPr>
            <a:r>
              <a:rPr lang="fr-FR" dirty="0"/>
              <a:t>Dans les ouvrages de référence, </a:t>
            </a:r>
            <a:r>
              <a:rPr lang="fr-FR" b="1" dirty="0"/>
              <a:t>la turbidimétrie </a:t>
            </a:r>
            <a:r>
              <a:rPr lang="fr-FR" dirty="0"/>
              <a:t>est définie comme la mesure du degré de turbidité d'une suspension, c'est-à-dire l'évaluation de la quantité de substances insolubles ou en suspension dans un liquide. </a:t>
            </a:r>
            <a:endParaRPr lang="fr-FR" dirty="0" smtClean="0"/>
          </a:p>
          <a:p>
            <a:pPr algn="just"/>
            <a:endParaRPr lang="fr-FR" dirty="0" smtClean="0"/>
          </a:p>
          <a:p>
            <a:pPr marL="285750" indent="-285750" algn="just">
              <a:buFont typeface="Wingdings" panose="05000000000000000000" pitchFamily="2" charset="2"/>
              <a:buChar char="ü"/>
            </a:pPr>
            <a:r>
              <a:rPr lang="fr-FR" b="1" dirty="0" smtClean="0"/>
              <a:t>L’opacimétrie</a:t>
            </a:r>
            <a:r>
              <a:rPr lang="fr-FR" dirty="0" smtClean="0"/>
              <a:t> </a:t>
            </a:r>
            <a:r>
              <a:rPr lang="fr-FR" dirty="0"/>
              <a:t>est définie comme la « mesure de l'opacité d'une substance par mesure de l’atténuation du rayonnement transmis. » On peut utiliser maintenant le terme « </a:t>
            </a:r>
            <a:r>
              <a:rPr lang="fr-FR" dirty="0" err="1"/>
              <a:t>atténuance</a:t>
            </a:r>
            <a:r>
              <a:rPr lang="fr-FR" dirty="0"/>
              <a:t> </a:t>
            </a:r>
            <a:r>
              <a:rPr lang="fr-FR" dirty="0" smtClean="0"/>
              <a:t>».</a:t>
            </a:r>
          </a:p>
        </p:txBody>
      </p:sp>
    </p:spTree>
    <p:extLst>
      <p:ext uri="{BB962C8B-B14F-4D97-AF65-F5344CB8AC3E}">
        <p14:creationId xmlns:p14="http://schemas.microsoft.com/office/powerpoint/2010/main" val="87637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66" t="39881" r="19459" b="33929"/>
          <a:stretch/>
        </p:blipFill>
        <p:spPr bwMode="auto">
          <a:xfrm>
            <a:off x="1560647" y="4177410"/>
            <a:ext cx="6827777" cy="227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115616" y="404664"/>
            <a:ext cx="7128792" cy="369332"/>
          </a:xfrm>
          <a:prstGeom prst="rect">
            <a:avLst/>
          </a:prstGeom>
          <a:solidFill>
            <a:schemeClr val="bg2">
              <a:lumMod val="90000"/>
            </a:schemeClr>
          </a:solidFill>
        </p:spPr>
        <p:txBody>
          <a:bodyPr wrap="square" rtlCol="0">
            <a:spAutoFit/>
          </a:bodyPr>
          <a:lstStyle/>
          <a:p>
            <a:r>
              <a:rPr lang="fr-FR" b="1" dirty="0" smtClean="0"/>
              <a:t>Mesure de la concentration de molécules solides en suspension </a:t>
            </a:r>
            <a:endParaRPr lang="fr-FR" b="1" dirty="0"/>
          </a:p>
        </p:txBody>
      </p:sp>
      <p:sp>
        <p:nvSpPr>
          <p:cNvPr id="7" name="ZoneTexte 6"/>
          <p:cNvSpPr txBox="1"/>
          <p:nvPr/>
        </p:nvSpPr>
        <p:spPr>
          <a:xfrm>
            <a:off x="1259632" y="1192684"/>
            <a:ext cx="7560840" cy="2585323"/>
          </a:xfrm>
          <a:prstGeom prst="rect">
            <a:avLst/>
          </a:prstGeom>
          <a:solidFill>
            <a:schemeClr val="accent2">
              <a:lumMod val="40000"/>
              <a:lumOff val="60000"/>
            </a:schemeClr>
          </a:solidFill>
        </p:spPr>
        <p:txBody>
          <a:bodyPr wrap="square" rtlCol="0">
            <a:spAutoFit/>
          </a:bodyPr>
          <a:lstStyle/>
          <a:p>
            <a:pPr algn="just"/>
            <a:r>
              <a:rPr lang="fr-FR" dirty="0"/>
              <a:t>Il faut distinguer deux types de techniques selon l’angle d’observation thêta (θ</a:t>
            </a:r>
            <a:r>
              <a:rPr lang="fr-FR" dirty="0" smtClean="0"/>
              <a:t>) (ou alpha) </a:t>
            </a:r>
            <a:r>
              <a:rPr lang="fr-FR" dirty="0"/>
              <a:t>de la lumière diffusée par rapport à l’axe du rayonnement incident (figure 1) :</a:t>
            </a:r>
          </a:p>
          <a:p>
            <a:pPr algn="just"/>
            <a:r>
              <a:rPr lang="fr-FR" dirty="0"/>
              <a:t>-la turbidimétrie consiste à mesurer l’intensité lumineuse résiduelle transmise dans le prolongement du rayonnement incident (θ = 0) ;</a:t>
            </a:r>
          </a:p>
          <a:p>
            <a:pPr algn="just"/>
            <a:r>
              <a:rPr lang="fr-FR" dirty="0"/>
              <a:t>-la néphélémétrie mesure l’intensité lumineuse suivant un angle θ différent de l’angle de 0° de l’axe de propagation.</a:t>
            </a:r>
          </a:p>
          <a:p>
            <a:pPr algn="just"/>
            <a:r>
              <a:rPr lang="fr-FR" dirty="0"/>
              <a:t>Dans le vocabulaire courant, les termes turbidimétrie et néphélémétrie sont souvent confondus</a:t>
            </a:r>
            <a:r>
              <a:rPr lang="fr-FR" dirty="0" smtClean="0"/>
              <a:t>.</a:t>
            </a:r>
            <a:endParaRPr lang="fr-FR" dirty="0"/>
          </a:p>
        </p:txBody>
      </p:sp>
    </p:spTree>
    <p:extLst>
      <p:ext uri="{BB962C8B-B14F-4D97-AF65-F5344CB8AC3E}">
        <p14:creationId xmlns:p14="http://schemas.microsoft.com/office/powerpoint/2010/main" val="38390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50" t="24826" r="16740" b="12327"/>
          <a:stretch/>
        </p:blipFill>
        <p:spPr bwMode="auto">
          <a:xfrm>
            <a:off x="1331641" y="190852"/>
            <a:ext cx="7616536" cy="604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528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1556</TotalTime>
  <Words>818</Words>
  <Application>Microsoft Office PowerPoint</Application>
  <PresentationFormat>Affichage à l'écran (4:3)</PresentationFormat>
  <Paragraphs>102</Paragraphs>
  <Slides>41</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Calibri</vt:lpstr>
      <vt:lpstr>Gill Sans MT</vt:lpstr>
      <vt:lpstr>Times New Roman</vt:lpstr>
      <vt:lpstr>Verdana</vt:lpstr>
      <vt:lpstr>Wingdings</vt:lpstr>
      <vt:lpstr>Wingdings 2</vt:lpstr>
      <vt:lpstr>Solstice</vt:lpstr>
      <vt:lpstr>Présentation PowerPoint</vt:lpstr>
      <vt:lpstr>Introduction</vt:lpstr>
      <vt:lpstr>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Appareillage</vt:lpstr>
      <vt:lpstr>Présentation PowerPoint</vt:lpstr>
      <vt:lpstr>Présentation PowerPoint</vt:lpstr>
      <vt:lpstr>Présentation PowerPoint</vt:lpstr>
      <vt:lpstr>Présentation PowerPoint</vt:lpstr>
      <vt:lpstr>Application de la turbidimétrie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Probook</dc:creator>
  <cp:lastModifiedBy>Dell</cp:lastModifiedBy>
  <cp:revision>38</cp:revision>
  <dcterms:created xsi:type="dcterms:W3CDTF">2023-03-08T10:20:46Z</dcterms:created>
  <dcterms:modified xsi:type="dcterms:W3CDTF">2024-04-20T21:35:46Z</dcterms:modified>
</cp:coreProperties>
</file>