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66" r:id="rId2"/>
    <p:sldId id="268" r:id="rId3"/>
    <p:sldId id="291" r:id="rId4"/>
    <p:sldId id="256" r:id="rId5"/>
    <p:sldId id="257" r:id="rId6"/>
    <p:sldId id="258" r:id="rId7"/>
    <p:sldId id="262" r:id="rId8"/>
    <p:sldId id="263" r:id="rId9"/>
    <p:sldId id="261" r:id="rId10"/>
    <p:sldId id="259" r:id="rId11"/>
    <p:sldId id="260" r:id="rId12"/>
    <p:sldId id="277" r:id="rId13"/>
    <p:sldId id="270" r:id="rId14"/>
    <p:sldId id="271" r:id="rId15"/>
    <p:sldId id="272" r:id="rId16"/>
    <p:sldId id="273" r:id="rId17"/>
    <p:sldId id="278" r:id="rId18"/>
    <p:sldId id="279" r:id="rId19"/>
    <p:sldId id="280" r:id="rId20"/>
    <p:sldId id="292" r:id="rId21"/>
    <p:sldId id="281" r:id="rId22"/>
    <p:sldId id="293" r:id="rId23"/>
    <p:sldId id="294" r:id="rId24"/>
    <p:sldId id="295" r:id="rId25"/>
    <p:sldId id="296" r:id="rId26"/>
    <p:sldId id="286" r:id="rId27"/>
    <p:sldId id="287" r:id="rId28"/>
    <p:sldId id="284" r:id="rId29"/>
    <p:sldId id="282" r:id="rId30"/>
    <p:sldId id="288" r:id="rId31"/>
    <p:sldId id="285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44" d="100"/>
          <a:sy n="44" d="100"/>
        </p:scale>
        <p:origin x="-1494" y="-564"/>
      </p:cViewPr>
      <p:guideLst>
        <p:guide orient="horz" pos="43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9A1C0-CD63-4ADA-9304-B7D9E17E2C4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501C-6242-433D-95AB-49333E9EC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Terme_%28indexation%2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.wikipedia.org/wiki/Concep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Deux séquences génétiques homologues de deux espèces différentes sont </a:t>
            </a:r>
            <a:r>
              <a:rPr lang="fr-FR" b="1" dirty="0" err="1" smtClean="0"/>
              <a:t>orthologues</a:t>
            </a:r>
            <a:r>
              <a:rPr lang="fr-FR" dirty="0" smtClean="0"/>
              <a:t> si elles descendent d'une séquence unique présente dans le dernier ancêtre commun aux deux espèces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9D9E-E4E1-4590-8A91-2195881143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b="1" dirty="0" err="1" smtClean="0"/>
              <a:t>thésaurus</a:t>
            </a:r>
            <a:r>
              <a:rPr lang="en-US" b="1" dirty="0" smtClean="0"/>
              <a:t> </a:t>
            </a:r>
            <a:r>
              <a:rPr lang="fr-FR" dirty="0" smtClean="0"/>
              <a:t>est une liste organisée de </a:t>
            </a:r>
            <a:r>
              <a:rPr lang="fr-FR" dirty="0" smtClean="0">
                <a:hlinkClick r:id="rId3" tooltip="Terme (indexation)"/>
              </a:rPr>
              <a:t>termes</a:t>
            </a:r>
            <a:r>
              <a:rPr lang="fr-FR" dirty="0" smtClean="0"/>
              <a:t> contrôlés et normalisés (descripteurs et non descripteurs) représentant les </a:t>
            </a:r>
            <a:r>
              <a:rPr lang="fr-FR" dirty="0" smtClean="0">
                <a:hlinkClick r:id="rId4" tooltip="Concept"/>
              </a:rPr>
              <a:t>concepts</a:t>
            </a:r>
            <a:r>
              <a:rPr lang="fr-FR" dirty="0" smtClean="0"/>
              <a:t> d'un domaine de la connaissance.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0501C-6242-433D-95AB-49333E9EC3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0501C-6242-433D-95AB-49333E9EC3C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3665FD-995E-40BB-B8E2-FF9EFCEC2A8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110928-10C2-45B8-9718-7ECCA71F1B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14600"/>
            <a:ext cx="6512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Mais d’abord rappelez-vous!!</a:t>
            </a:r>
            <a:endParaRPr lang="fr-FR" sz="4000" dirty="0"/>
          </a:p>
        </p:txBody>
      </p:sp>
      <p:pic>
        <p:nvPicPr>
          <p:cNvPr id="38914" name="Picture 2" descr="http://wolfson.huji.ac.il/expression/dete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73" y="3591241"/>
            <a:ext cx="3756858" cy="28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78896" y="868035"/>
            <a:ext cx="7827817" cy="661720"/>
          </a:xfrm>
          <a:prstGeom prst="rect">
            <a:avLst/>
          </a:prstGeom>
          <a:ln/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fr-FR" sz="4000" b="0" i="0" u="none" strike="noStrike" kern="120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banques de séquences </a:t>
            </a:r>
            <a:r>
              <a:rPr kumimoji="0" lang="fr-FR" sz="4000" b="0" i="0" u="none" strike="noStrike" kern="120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nucléiques</a:t>
            </a:r>
            <a:endParaRPr kumimoji="0" lang="fr-FR" sz="4000" b="0" i="0" u="none" strike="noStrike" kern="120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0116" y="1537839"/>
            <a:ext cx="8811490" cy="5189113"/>
          </a:xfrm>
          <a:prstGeom prst="rect">
            <a:avLst/>
          </a:prstGeom>
          <a:ln/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Origine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données 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2600" b="1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Séquençage d’ADN et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d’ARN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données stockées 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séquences +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annotations</a:t>
            </a:r>
            <a:endParaRPr kumimoji="0" lang="fr-FR" sz="26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Fragments de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génomes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ou plusieurs 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gènes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 bout de 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gène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séquence 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intergénique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fr-FR" sz="21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Génomes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complets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ARNm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ARNt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ARNr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fragments ou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entiers)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NB 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1]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toutes les séquences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ADN ou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sont écrites avec des T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(thymine)</a:t>
            </a:r>
            <a:endParaRPr kumimoji="0" lang="fr-FR" sz="26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NB 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kumimoji="0" lang="fr-FR" sz="2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séquences sont toujours orientées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vers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3’.</a:t>
            </a:r>
            <a:endParaRPr kumimoji="0" lang="fr-FR" sz="26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42627" y="1081390"/>
            <a:ext cx="7805650" cy="661720"/>
          </a:xfrm>
          <a:prstGeom prst="rect">
            <a:avLst/>
          </a:prstGeom>
          <a:ln/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fr-FR" sz="4000" b="0" i="0" u="none" strike="noStrike" kern="120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banques de séquences </a:t>
            </a:r>
            <a:r>
              <a:rPr kumimoji="0" lang="fr-FR" sz="4000" b="0" i="0" u="none" strike="noStrike" kern="120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protéiques</a:t>
            </a:r>
            <a:endParaRPr kumimoji="0" lang="fr-FR" sz="4000" b="0" i="0" u="none" strike="noStrike" kern="120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0897" y="2084261"/>
            <a:ext cx="8430767" cy="4105739"/>
          </a:xfrm>
          <a:prstGeom prst="rect">
            <a:avLst/>
          </a:prstGeom>
          <a:ln/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Origine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données</a:t>
            </a:r>
            <a:endParaRPr kumimoji="0" lang="fr-FR" sz="26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Traduction de séquences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d’ADN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Séquençage de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protéines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 car long et </a:t>
            </a:r>
            <a:r>
              <a:rPr kumimoji="0" lang="fr-FR" sz="21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coûteux</a:t>
            </a:r>
            <a:endParaRPr kumimoji="0" lang="fr-FR" sz="21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Protéines dont la structure 3D est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connue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données stockées : séquences + </a:t>
            </a:r>
            <a:r>
              <a:rPr kumimoji="0" lang="fr-FR" sz="26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annotations</a:t>
            </a:r>
            <a:endParaRPr kumimoji="0" lang="fr-FR" sz="26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Protéines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entières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Fragments de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protéines</a:t>
            </a:r>
            <a:endParaRPr kumimoji="0" lang="fr-FR" sz="26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288" t="11905" r="9937" b="19293"/>
          <a:stretch>
            <a:fillRect/>
          </a:stretch>
        </p:blipFill>
        <p:spPr bwMode="auto">
          <a:xfrm>
            <a:off x="512618" y="2216726"/>
            <a:ext cx="8201890" cy="20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9717" t="7771" r="10424" b="18690"/>
          <a:stretch>
            <a:fillRect/>
          </a:stretch>
        </p:blipFill>
        <p:spPr bwMode="auto">
          <a:xfrm>
            <a:off x="533400" y="100445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4104" y="1475189"/>
            <a:ext cx="312451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http://www.pubmed.gov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4425" y="1243445"/>
            <a:ext cx="8458200" cy="4832645"/>
            <a:chOff x="400625" y="976745"/>
            <a:chExt cx="8458200" cy="48326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94" t="6905" r="11660" b="35999"/>
            <a:stretch>
              <a:fillRect/>
            </a:stretch>
          </p:blipFill>
          <p:spPr bwMode="auto">
            <a:xfrm>
              <a:off x="400625" y="976745"/>
              <a:ext cx="8458200" cy="441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327" t="50296" r="81630" b="44712"/>
            <a:stretch>
              <a:fillRect/>
            </a:stretch>
          </p:blipFill>
          <p:spPr bwMode="auto">
            <a:xfrm>
              <a:off x="1079653" y="5376245"/>
              <a:ext cx="220337" cy="38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344055" y="5409280"/>
              <a:ext cx="5785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5000 périodiques sont analysés (90% en anglais)</a:t>
              </a: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5" t="63265" r="12445" b="17241"/>
          <a:stretch>
            <a:fillRect/>
          </a:stretch>
        </p:blipFill>
        <p:spPr bwMode="auto">
          <a:xfrm>
            <a:off x="611040" y="5055076"/>
            <a:ext cx="7893170" cy="14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6898" y="1532535"/>
            <a:ext cx="724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Thésaurus hiérarchisé: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une liste organisée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 termes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contrôlés et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normalisés, suivant un classement hiérarchiques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c.à.d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des plus généraux au plus précis 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5" t="7882" r="12445" b="79967"/>
          <a:stretch>
            <a:fillRect/>
          </a:stretch>
        </p:blipFill>
        <p:spPr bwMode="auto">
          <a:xfrm>
            <a:off x="355600" y="673100"/>
            <a:ext cx="8382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5" t="21675" r="12445" b="47829"/>
          <a:stretch>
            <a:fillRect/>
          </a:stretch>
        </p:blipFill>
        <p:spPr bwMode="auto">
          <a:xfrm>
            <a:off x="611040" y="2782210"/>
            <a:ext cx="7893170" cy="222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9" t="63265" r="84216" b="31810"/>
          <a:stretch>
            <a:fillRect/>
          </a:stretch>
        </p:blipFill>
        <p:spPr bwMode="auto">
          <a:xfrm>
            <a:off x="862641" y="1573603"/>
            <a:ext cx="345057" cy="35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50566" y="810883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</a:rPr>
              <a:t>Me</a:t>
            </a:r>
            <a:r>
              <a:rPr lang="en-US" sz="2400" dirty="0" smtClean="0">
                <a:latin typeface="Comic Sans MS" pitchFamily="66" charset="0"/>
              </a:rPr>
              <a:t>dical </a:t>
            </a: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ubject </a:t>
            </a: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eadings)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877" t="6905" r="11817" b="44369"/>
          <a:stretch>
            <a:fillRect/>
          </a:stretch>
        </p:blipFill>
        <p:spPr bwMode="auto">
          <a:xfrm>
            <a:off x="398253" y="1153065"/>
            <a:ext cx="8458200" cy="37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9896" y="5382882"/>
            <a:ext cx="7366957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Cette partie (</a:t>
            </a:r>
            <a:r>
              <a:rPr lang="fr-FR" sz="2400" dirty="0" err="1" smtClean="0">
                <a:latin typeface="Comic Sans MS" pitchFamily="66" charset="0"/>
              </a:rPr>
              <a:t>MeSH</a:t>
            </a:r>
            <a:r>
              <a:rPr lang="fr-FR" sz="2400" dirty="0" smtClean="0">
                <a:latin typeface="Comic Sans MS" pitchFamily="66" charset="0"/>
              </a:rPr>
              <a:t>) sera abordée plus amplement lors de notre prochaine séance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4068" y="2950234"/>
            <a:ext cx="8126083" cy="12767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4" t="7872" r="9541" b="79039"/>
          <a:stretch>
            <a:fillRect/>
          </a:stretch>
        </p:blipFill>
        <p:spPr bwMode="auto">
          <a:xfrm>
            <a:off x="225723" y="970470"/>
            <a:ext cx="8686800" cy="101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9339" y="3278039"/>
            <a:ext cx="804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http://www.ncbi.nlm.nih.gov/pubmed/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4" t="7882" r="39222" b="80295"/>
          <a:stretch>
            <a:fillRect/>
          </a:stretch>
        </p:blipFill>
        <p:spPr bwMode="auto">
          <a:xfrm>
            <a:off x="1823055" y="634041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13690" t="11458" r="16032" b="7292"/>
          <a:stretch>
            <a:fillRect/>
          </a:stretch>
        </p:blipFill>
        <p:spPr bwMode="auto">
          <a:xfrm>
            <a:off x="589470" y="1527162"/>
            <a:ext cx="79248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732470" y="1782432"/>
            <a:ext cx="5791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3690" t="11458" r="16032" b="7292"/>
          <a:stretch>
            <a:fillRect/>
          </a:stretch>
        </p:blipFill>
        <p:spPr bwMode="auto">
          <a:xfrm>
            <a:off x="595744" y="1561411"/>
            <a:ext cx="79248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89816" y="1776431"/>
            <a:ext cx="66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Vaudry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" name="Picture 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781954">
            <a:off x="7365938" y="1926351"/>
            <a:ext cx="398876" cy="460718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4" t="7882" r="12367" b="79616"/>
          <a:stretch>
            <a:fillRect/>
          </a:stretch>
        </p:blipFill>
        <p:spPr bwMode="auto">
          <a:xfrm>
            <a:off x="367145" y="644242"/>
            <a:ext cx="8382000" cy="9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838200"/>
            <a:ext cx="8153400" cy="5943600"/>
            <a:chOff x="609600" y="838200"/>
            <a:chExt cx="8153400" cy="5943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920" t="7900" r="12135" b="13195"/>
            <a:stretch>
              <a:fillRect/>
            </a:stretch>
          </p:blipFill>
          <p:spPr bwMode="auto">
            <a:xfrm>
              <a:off x="609600" y="838200"/>
              <a:ext cx="8153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424066" y="3957403"/>
              <a:ext cx="6520721" cy="614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4188" r="16064" b="25118"/>
          <a:stretch>
            <a:fillRect/>
          </a:stretch>
        </p:blipFill>
        <p:spPr bwMode="auto">
          <a:xfrm>
            <a:off x="34505" y="1138684"/>
            <a:ext cx="9074989" cy="54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586039" y="2006825"/>
            <a:ext cx="3325826" cy="1942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10315" y="2314322"/>
            <a:ext cx="1464658" cy="2346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38442" y="3528127"/>
            <a:ext cx="1043873" cy="153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70372" y="3342011"/>
            <a:ext cx="558350" cy="226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99530" y="5808733"/>
            <a:ext cx="558350" cy="22657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38442" y="2306230"/>
            <a:ext cx="1634592" cy="2832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4" t="6905" r="11661" b="40724"/>
          <a:stretch>
            <a:fillRect/>
          </a:stretch>
        </p:blipFill>
        <p:spPr bwMode="auto">
          <a:xfrm>
            <a:off x="430209" y="739668"/>
            <a:ext cx="8288125" cy="39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5309" y="4638748"/>
            <a:ext cx="8497613" cy="101566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920000"/>
              </a:buClr>
              <a:buFont typeface="Wingdings" pitchFamily="2" charset="2"/>
              <a:buChar char="Ø"/>
            </a:pPr>
            <a:r>
              <a:rPr lang="fr-FR" sz="2000" dirty="0" smtClean="0"/>
              <a:t> A </a:t>
            </a:r>
            <a:r>
              <a:rPr lang="fr-FR" sz="2000" dirty="0" smtClean="0"/>
              <a:t>l'aide des "opérateurs booléens" : </a:t>
            </a:r>
            <a:r>
              <a:rPr lang="fr-FR" sz="2000" dirty="0" smtClean="0"/>
              <a:t>ET (</a:t>
            </a:r>
            <a:r>
              <a:rPr lang="fr-FR" sz="2000" b="1" dirty="0" smtClean="0"/>
              <a:t>AND</a:t>
            </a:r>
            <a:r>
              <a:rPr lang="fr-FR" sz="2000" dirty="0" smtClean="0"/>
              <a:t>), OU (</a:t>
            </a:r>
            <a:r>
              <a:rPr lang="fr-FR" sz="2000" b="1" dirty="0" smtClean="0"/>
              <a:t>OR</a:t>
            </a:r>
            <a:r>
              <a:rPr lang="fr-FR" sz="2000" dirty="0" smtClean="0"/>
              <a:t>), SAUF (</a:t>
            </a:r>
            <a:r>
              <a:rPr lang="fr-FR" sz="2000" b="1" dirty="0" smtClean="0"/>
              <a:t>NOT</a:t>
            </a:r>
            <a:r>
              <a:rPr lang="fr-FR" sz="2000" dirty="0" smtClean="0"/>
              <a:t>) </a:t>
            </a:r>
            <a:r>
              <a:rPr lang="fr-FR" sz="2000" dirty="0" smtClean="0"/>
              <a:t>vous avez la possibilité de combiner entre eux deux termes de recherche - ou plus - à l'intérieur d'un champ et entre les </a:t>
            </a:r>
            <a:r>
              <a:rPr lang="fr-FR" sz="2000" dirty="0" smtClean="0"/>
              <a:t>champs.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66940" y="5827921"/>
            <a:ext cx="6588097" cy="897875"/>
            <a:chOff x="1266940" y="5894023"/>
            <a:chExt cx="6588097" cy="897875"/>
          </a:xfrm>
        </p:grpSpPr>
        <p:pic>
          <p:nvPicPr>
            <p:cNvPr id="11266" name="Picture 2" descr="http://www.ulb.ac.be/medecine/rdvdoc/sommaire_fichiers/attent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3013" y="5954682"/>
              <a:ext cx="882869" cy="777189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154184" y="6071621"/>
              <a:ext cx="5689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/>
                <a:t>Vous </a:t>
              </a:r>
              <a:r>
                <a:rPr lang="fr-FR" dirty="0" smtClean="0"/>
                <a:t>devez </a:t>
              </a:r>
              <a:r>
                <a:rPr lang="fr-FR" b="1" dirty="0" smtClean="0"/>
                <a:t>taper les operateurs en majuscule</a:t>
              </a:r>
              <a:r>
                <a:rPr lang="fr-FR" dirty="0" smtClean="0"/>
                <a:t> </a:t>
              </a:r>
              <a:r>
                <a:rPr lang="fr-FR" dirty="0" smtClean="0"/>
                <a:t>sinon </a:t>
              </a:r>
              <a:r>
                <a:rPr lang="fr-FR" dirty="0" err="1" smtClean="0"/>
                <a:t>PubMed</a:t>
              </a:r>
              <a:r>
                <a:rPr lang="fr-FR" dirty="0" smtClean="0"/>
                <a:t> les prendra pour des termes </a:t>
              </a:r>
              <a:r>
                <a:rPr lang="fr-FR" dirty="0" smtClean="0"/>
                <a:t>de recherche</a:t>
              </a:r>
              <a:r>
                <a:rPr lang="fr-FR" dirty="0" smtClean="0"/>
                <a:t>.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66940" y="5894023"/>
              <a:ext cx="6588097" cy="8978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3690" t="11458" r="16032" b="7292"/>
          <a:stretch>
            <a:fillRect/>
          </a:stretch>
        </p:blipFill>
        <p:spPr bwMode="auto">
          <a:xfrm>
            <a:off x="720436" y="1187335"/>
            <a:ext cx="79248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01623" y="1371618"/>
            <a:ext cx="22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Vaudry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err="1" smtClean="0"/>
              <a:t>Anouar</a:t>
            </a:r>
            <a:endParaRPr lang="en-US" dirty="0"/>
          </a:p>
        </p:txBody>
      </p:sp>
      <p:pic>
        <p:nvPicPr>
          <p:cNvPr id="4" name="Picture 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781954">
            <a:off x="7490630" y="1552275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4056" r="15819" b="18131"/>
          <a:stretch>
            <a:fillRect/>
          </a:stretch>
        </p:blipFill>
        <p:spPr bwMode="auto">
          <a:xfrm>
            <a:off x="459963" y="1073425"/>
            <a:ext cx="8267718" cy="542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912883" y="2144111"/>
            <a:ext cx="1198179" cy="1996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01159" y="2801007"/>
            <a:ext cx="472965" cy="1996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68870" y="2801007"/>
            <a:ext cx="472965" cy="1996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39559" y="2133600"/>
            <a:ext cx="1439917" cy="2627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22483" y="1324303"/>
            <a:ext cx="1030014" cy="2417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056" r="15819" b="18131"/>
          <a:stretch>
            <a:fillRect/>
          </a:stretch>
        </p:blipFill>
        <p:spPr bwMode="auto">
          <a:xfrm>
            <a:off x="459963" y="915775"/>
            <a:ext cx="8267718" cy="542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51860" y="485614"/>
            <a:ext cx="859057" cy="793205"/>
            <a:chOff x="2851860" y="485614"/>
            <a:chExt cx="859057" cy="793205"/>
          </a:xfrm>
        </p:grpSpPr>
        <p:sp>
          <p:nvSpPr>
            <p:cNvPr id="3" name="Curved Right Arrow 2"/>
            <p:cNvSpPr/>
            <p:nvPr/>
          </p:nvSpPr>
          <p:spPr>
            <a:xfrm rot="1224193">
              <a:off x="2851860" y="583003"/>
              <a:ext cx="242270" cy="695816"/>
            </a:xfrm>
            <a:prstGeom prst="curvedRightArrow">
              <a:avLst>
                <a:gd name="adj1" fmla="val 16264"/>
                <a:gd name="adj2" fmla="val 51533"/>
                <a:gd name="adj3" fmla="val 43187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71987" y="48561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OR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3935" r="16151"/>
          <a:stretch>
            <a:fillRect/>
          </a:stretch>
        </p:blipFill>
        <p:spPr bwMode="auto">
          <a:xfrm>
            <a:off x="835563" y="807500"/>
            <a:ext cx="7504400" cy="60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152481" y="1755972"/>
            <a:ext cx="1205714" cy="2346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97982" y="1788340"/>
            <a:ext cx="623087" cy="2103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18329" y="2621820"/>
            <a:ext cx="509799" cy="2184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97745" y="6423728"/>
            <a:ext cx="509799" cy="2184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10832" y="1027688"/>
            <a:ext cx="922492" cy="2427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4208" r="16125"/>
          <a:stretch>
            <a:fillRect/>
          </a:stretch>
        </p:blipFill>
        <p:spPr bwMode="auto">
          <a:xfrm>
            <a:off x="952570" y="845461"/>
            <a:ext cx="7376421" cy="59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4095" y="1044144"/>
            <a:ext cx="156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Anouar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NOT</a:t>
            </a:r>
            <a:r>
              <a:rPr lang="en-US" sz="1200" dirty="0" smtClean="0"/>
              <a:t> </a:t>
            </a:r>
            <a:r>
              <a:rPr lang="en-US" sz="1200" dirty="0" err="1" smtClean="0"/>
              <a:t>Vaudry</a:t>
            </a: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044146"/>
            <a:ext cx="1618735" cy="27802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76994" y="1698171"/>
            <a:ext cx="4362995" cy="5133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80670" y="2286000"/>
            <a:ext cx="395416" cy="179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72432" y="3235411"/>
            <a:ext cx="395416" cy="179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9438" y="4291913"/>
            <a:ext cx="395416" cy="179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62367" y="5237205"/>
            <a:ext cx="395416" cy="179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72464" y="6310183"/>
            <a:ext cx="395416" cy="179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14231" r="15842" b="4158"/>
          <a:stretch>
            <a:fillRect/>
          </a:stretch>
        </p:blipFill>
        <p:spPr bwMode="auto">
          <a:xfrm>
            <a:off x="845820" y="925315"/>
            <a:ext cx="7520940" cy="57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675965" y="1136276"/>
            <a:ext cx="927847" cy="2554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87906" y="2373406"/>
            <a:ext cx="497541" cy="2017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34017" y="2528047"/>
            <a:ext cx="2017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71365" y="3083859"/>
            <a:ext cx="497541" cy="2017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63687" y="3238500"/>
            <a:ext cx="2017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16093" y="4061011"/>
            <a:ext cx="374274" cy="1770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02864" y="4892487"/>
            <a:ext cx="374274" cy="1770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01476" y="5865157"/>
            <a:ext cx="374274" cy="1770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59429" y="1864426"/>
            <a:ext cx="4405745" cy="46907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9876" t="7891" r="11817" b="14180"/>
          <a:stretch>
            <a:fillRect/>
          </a:stretch>
        </p:blipFill>
        <p:spPr bwMode="auto">
          <a:xfrm>
            <a:off x="457200" y="914400"/>
            <a:ext cx="8305800" cy="59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8653" y="831272"/>
            <a:ext cx="8458200" cy="5867400"/>
            <a:chOff x="318653" y="831272"/>
            <a:chExt cx="8458200" cy="5867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76" t="7882" r="11817" b="16256"/>
            <a:stretch>
              <a:fillRect/>
            </a:stretch>
          </p:blipFill>
          <p:spPr bwMode="auto">
            <a:xfrm>
              <a:off x="318653" y="831272"/>
              <a:ext cx="84582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376" t="47741" r="57616" b="47853"/>
            <a:stretch>
              <a:fillRect/>
            </a:stretch>
          </p:blipFill>
          <p:spPr bwMode="auto">
            <a:xfrm>
              <a:off x="1335082" y="4880518"/>
              <a:ext cx="647871" cy="34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9450" y="2345743"/>
            <a:ext cx="7600013" cy="2128603"/>
          </a:xfrm>
          <a:prstGeom prst="roundRect">
            <a:avLst/>
          </a:prstGeom>
          <a:solidFill>
            <a:schemeClr val="bg2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35603" y="3025324"/>
            <a:ext cx="6607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smtClean="0">
                <a:solidFill>
                  <a:schemeClr val="tx2"/>
                </a:solidFill>
              </a:rPr>
              <a:t>Les banques de </a:t>
            </a:r>
            <a:r>
              <a:rPr lang="fr-FR" sz="4400" b="1" smtClean="0">
                <a:solidFill>
                  <a:schemeClr val="tx2"/>
                </a:solidFill>
              </a:rPr>
              <a:t>données</a:t>
            </a:r>
            <a:endParaRPr lang="fr-FR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5" t="7173" b="1830"/>
          <a:stretch>
            <a:fillRect/>
          </a:stretch>
        </p:blipFill>
        <p:spPr bwMode="auto">
          <a:xfrm>
            <a:off x="772506" y="1245478"/>
            <a:ext cx="75989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55501" y="646396"/>
            <a:ext cx="483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Qualificatifs de Champs</a:t>
            </a:r>
            <a:endParaRPr lang="fr-FR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3" t="8834" r="10876" b="52536"/>
          <a:stretch>
            <a:fillRect/>
          </a:stretch>
        </p:blipFill>
        <p:spPr bwMode="auto">
          <a:xfrm>
            <a:off x="533400" y="871247"/>
            <a:ext cx="8077200" cy="2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13923" r="16197" b="55165"/>
          <a:stretch>
            <a:fillRect/>
          </a:stretch>
        </p:blipFill>
        <p:spPr bwMode="auto">
          <a:xfrm>
            <a:off x="465822" y="3778371"/>
            <a:ext cx="8178755" cy="2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869044" y="3774651"/>
            <a:ext cx="747132" cy="2070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r="16036" b="26535"/>
          <a:stretch>
            <a:fillRect/>
          </a:stretch>
        </p:blipFill>
        <p:spPr bwMode="auto">
          <a:xfrm>
            <a:off x="48126" y="1098887"/>
            <a:ext cx="9095874" cy="53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781954">
            <a:off x="1779640" y="5113623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13932" r="16283" b="25000"/>
          <a:stretch>
            <a:fillRect/>
          </a:stretch>
        </p:blipFill>
        <p:spPr bwMode="auto">
          <a:xfrm>
            <a:off x="32085" y="1122948"/>
            <a:ext cx="90798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95835" y="2563906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5835" y="2868711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5835" y="3173521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5835" y="3792071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5835" y="4446495"/>
            <a:ext cx="36576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6869" y="1891552"/>
            <a:ext cx="1264024" cy="268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5835" y="5235389"/>
            <a:ext cx="3442447" cy="6454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2173940" y="2182907"/>
            <a:ext cx="165847" cy="45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2191870" y="4065495"/>
            <a:ext cx="165847" cy="45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1510552" y="3429001"/>
            <a:ext cx="165847" cy="45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781954">
            <a:off x="3249852" y="6081811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14854" t="7670" r="15187" b="16477"/>
          <a:stretch>
            <a:fillRect/>
          </a:stretch>
        </p:blipFill>
        <p:spPr bwMode="auto">
          <a:xfrm>
            <a:off x="39977" y="1101434"/>
            <a:ext cx="9102436" cy="55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315312" y="1828800"/>
            <a:ext cx="5885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2532993"/>
            <a:ext cx="4813738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2866696" y="3218799"/>
            <a:ext cx="173407" cy="683173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52400" y="1035358"/>
            <a:ext cx="8860535" cy="723275"/>
          </a:xfrm>
          <a:prstGeom prst="rect">
            <a:avLst/>
          </a:prstGeom>
          <a:ln/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Qu’est-ce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qu’une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banque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données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120837"/>
            <a:ext cx="8229600" cy="4681537"/>
          </a:xfrm>
          <a:prstGeom prst="rect">
            <a:avLst/>
          </a:prstGeom>
          <a:ln/>
        </p:spPr>
        <p:txBody>
          <a:bodyPr vert="horz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Ensemble de données relatives à un domaine, organisées par traitement informatique, accessibles en ligne et à distance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Souvent, les données sont stockées sous la forme d’un fichier texte formaté (respectant une disposition particulière)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Besoin de développer des logiciels spécifiques pour interroger les données contenues dans ces banques</a:t>
            </a: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6032" y="1017070"/>
            <a:ext cx="8686800" cy="723275"/>
          </a:xfrm>
          <a:prstGeom prst="rect">
            <a:avLst/>
          </a:prstGeom>
          <a:ln/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banques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données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généralistes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956245"/>
            <a:ext cx="8435975" cy="4681537"/>
          </a:xfrm>
          <a:prstGeom prst="rect">
            <a:avLst/>
          </a:prstGeom>
          <a:ln/>
        </p:spPr>
        <p:txBody>
          <a:bodyPr vert="horz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Ces banques contiennent des données hétérogènes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Collecte la plus exhaustive possible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Banques de séquences nucléiques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Banques de séquences protéiques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Banques de structure 3D de macromolécules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Banques d’articles scientifiques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Avantage :</a:t>
            </a: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tout est consultable en une fois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Inconvénients :</a:t>
            </a: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difficiles à maintenir, difficiles à interroger</a:t>
            </a: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92607" y="1035358"/>
            <a:ext cx="8670925" cy="723275"/>
          </a:xfrm>
          <a:prstGeom prst="rect">
            <a:avLst/>
          </a:prstGeom>
          <a:ln/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banques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données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spécialisées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974533"/>
            <a:ext cx="8229600" cy="4681537"/>
          </a:xfrm>
          <a:prstGeom prst="rect">
            <a:avLst/>
          </a:prstGeom>
          <a:ln/>
        </p:spPr>
        <p:txBody>
          <a:bodyPr vert="horz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Ces banques contiennent des données homogènes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Collecte établie autour d’une thématique particulière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Avantages : </a:t>
            </a: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facilité pour mettre à jour les données, vérifier leur intégrité, offrir une interface adaptée, 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Inconvénients :</a:t>
            </a: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 cible pas toujours ce que l’on veut; toutes les banques possibles n’existent pas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Exemples :</a:t>
            </a: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banques spécialisées pour un génome, banques de séquences d'immunologies, banques sur des séquences validées, …</a:t>
            </a: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24" y="685800"/>
            <a:ext cx="8378952" cy="1143000"/>
          </a:xfrm>
        </p:spPr>
        <p:txBody>
          <a:bodyPr>
            <a:normAutofit fontScale="90000"/>
          </a:bodyPr>
          <a:lstStyle/>
          <a:p>
            <a:r>
              <a:rPr lang="fr-CA" sz="3800" dirty="0" smtClean="0"/>
              <a:t>Les </a:t>
            </a:r>
            <a:r>
              <a:rPr lang="fr-CA" sz="3800" dirty="0"/>
              <a:t>bases de données bioinformatiques les plus </a:t>
            </a:r>
            <a:r>
              <a:rPr lang="fr-CA" sz="3800" dirty="0" smtClean="0"/>
              <a:t>utilisées:</a:t>
            </a:r>
            <a:endParaRPr lang="fr-CA" sz="38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860867"/>
            <a:ext cx="7619999" cy="49209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CA" sz="2100" dirty="0">
                <a:solidFill>
                  <a:schemeClr val="accent1"/>
                </a:solidFill>
              </a:rPr>
              <a:t>NCBI</a:t>
            </a:r>
            <a:r>
              <a:rPr lang="fr-CA" sz="2100" dirty="0"/>
              <a:t>, </a:t>
            </a:r>
            <a:r>
              <a:rPr lang="fr-CA" sz="2100" i="1" dirty="0"/>
              <a:t>National Center for </a:t>
            </a:r>
            <a:r>
              <a:rPr lang="fr-CA" sz="2100" i="1" dirty="0" err="1"/>
              <a:t>Biotechnology</a:t>
            </a:r>
            <a:r>
              <a:rPr lang="fr-CA" sz="2100" i="1" dirty="0"/>
              <a:t> Information</a:t>
            </a:r>
            <a:endParaRPr lang="fr-CA" sz="2100" dirty="0"/>
          </a:p>
          <a:p>
            <a:pPr lvl="1">
              <a:lnSpc>
                <a:spcPct val="80000"/>
              </a:lnSpc>
            </a:pPr>
            <a:r>
              <a:rPr lang="fr-CA" sz="2100" dirty="0" err="1">
                <a:solidFill>
                  <a:schemeClr val="accent2"/>
                </a:solidFill>
              </a:rPr>
              <a:t>GenBank</a:t>
            </a:r>
            <a:r>
              <a:rPr lang="fr-CA" sz="2100" dirty="0"/>
              <a:t>: Séquences d’ADN (3 billion de paires de bases)</a:t>
            </a:r>
          </a:p>
          <a:p>
            <a:pPr lvl="1">
              <a:lnSpc>
                <a:spcPct val="80000"/>
              </a:lnSpc>
            </a:pPr>
            <a:r>
              <a:rPr lang="fr-CA" sz="2100" dirty="0"/>
              <a:t>Site officiel de </a:t>
            </a:r>
            <a:r>
              <a:rPr lang="fr-CA" sz="2100" dirty="0">
                <a:solidFill>
                  <a:schemeClr val="accent2"/>
                </a:solidFill>
              </a:rPr>
              <a:t>BLAST</a:t>
            </a:r>
          </a:p>
          <a:p>
            <a:pPr lvl="1">
              <a:lnSpc>
                <a:spcPct val="80000"/>
              </a:lnSpc>
            </a:pPr>
            <a:r>
              <a:rPr lang="fr-CA" sz="2100" dirty="0" err="1">
                <a:solidFill>
                  <a:schemeClr val="accent2"/>
                </a:solidFill>
              </a:rPr>
              <a:t>PubMed</a:t>
            </a:r>
            <a:r>
              <a:rPr lang="fr-CA" sz="2100" dirty="0"/>
              <a:t>: Permet la recherche de références</a:t>
            </a:r>
          </a:p>
          <a:p>
            <a:pPr lvl="1">
              <a:lnSpc>
                <a:spcPct val="80000"/>
              </a:lnSpc>
            </a:pPr>
            <a:r>
              <a:rPr lang="fr-CA" sz="2100" dirty="0" err="1">
                <a:solidFill>
                  <a:schemeClr val="accent2"/>
                </a:solidFill>
              </a:rPr>
              <a:t>COGs</a:t>
            </a:r>
            <a:r>
              <a:rPr lang="fr-CA" sz="2100" dirty="0"/>
              <a:t>: Familles de gènes </a:t>
            </a:r>
            <a:r>
              <a:rPr lang="fr-CA" sz="2100" dirty="0" err="1"/>
              <a:t>orthologues</a:t>
            </a:r>
            <a:r>
              <a:rPr lang="fr-CA" sz="2100" dirty="0"/>
              <a:t> …</a:t>
            </a:r>
          </a:p>
          <a:p>
            <a:pPr>
              <a:lnSpc>
                <a:spcPct val="80000"/>
              </a:lnSpc>
            </a:pPr>
            <a:r>
              <a:rPr lang="fr-CA" sz="2100" dirty="0">
                <a:solidFill>
                  <a:schemeClr val="accent1"/>
                </a:solidFill>
              </a:rPr>
              <a:t>EMBL</a:t>
            </a:r>
            <a:r>
              <a:rPr lang="fr-CA" sz="2100" dirty="0"/>
              <a:t>, </a:t>
            </a:r>
            <a:r>
              <a:rPr lang="fr-CA" sz="2100" i="1" dirty="0"/>
              <a:t>The </a:t>
            </a:r>
            <a:r>
              <a:rPr lang="fr-CA" sz="2100" i="1" dirty="0" err="1"/>
              <a:t>European</a:t>
            </a:r>
            <a:r>
              <a:rPr lang="fr-CA" sz="2100" i="1" dirty="0"/>
              <a:t> </a:t>
            </a:r>
            <a:r>
              <a:rPr lang="fr-CA" sz="2100" i="1" dirty="0" err="1"/>
              <a:t>Molecular</a:t>
            </a:r>
            <a:r>
              <a:rPr lang="fr-CA" sz="2100" i="1" dirty="0"/>
              <a:t> </a:t>
            </a:r>
            <a:r>
              <a:rPr lang="fr-CA" sz="2100" i="1" dirty="0" err="1"/>
              <a:t>Biology</a:t>
            </a:r>
            <a:r>
              <a:rPr lang="fr-CA" sz="2100" i="1" dirty="0"/>
              <a:t> </a:t>
            </a:r>
            <a:r>
              <a:rPr lang="fr-CA" sz="2100" i="1" dirty="0" err="1"/>
              <a:t>Laboratory</a:t>
            </a:r>
            <a:endParaRPr lang="fr-CA" sz="2100" i="1" dirty="0"/>
          </a:p>
          <a:p>
            <a:pPr>
              <a:lnSpc>
                <a:spcPct val="80000"/>
              </a:lnSpc>
            </a:pPr>
            <a:r>
              <a:rPr lang="fr-CA" sz="2100" dirty="0" err="1">
                <a:solidFill>
                  <a:schemeClr val="accent1"/>
                </a:solidFill>
              </a:rPr>
              <a:t>ExPASy</a:t>
            </a:r>
            <a:r>
              <a:rPr lang="fr-CA" sz="2100" dirty="0"/>
              <a:t>, </a:t>
            </a:r>
            <a:r>
              <a:rPr lang="fr-CA" sz="2100" i="1" dirty="0"/>
              <a:t>Expert </a:t>
            </a:r>
            <a:r>
              <a:rPr lang="fr-CA" sz="2100" i="1" dirty="0" err="1"/>
              <a:t>Protein</a:t>
            </a:r>
            <a:r>
              <a:rPr lang="fr-CA" sz="2100" i="1" dirty="0"/>
              <a:t> </a:t>
            </a:r>
            <a:r>
              <a:rPr lang="fr-CA" sz="2100" i="1" dirty="0" err="1"/>
              <a:t>Analysis</a:t>
            </a:r>
            <a:r>
              <a:rPr lang="fr-CA" sz="2100" i="1" dirty="0"/>
              <a:t> System, </a:t>
            </a:r>
            <a:r>
              <a:rPr lang="fr-CA" sz="2100" dirty="0" err="1"/>
              <a:t>Protéomique</a:t>
            </a:r>
            <a:endParaRPr lang="fr-CA" sz="2100" dirty="0"/>
          </a:p>
          <a:p>
            <a:pPr lvl="1">
              <a:lnSpc>
                <a:spcPct val="80000"/>
              </a:lnSpc>
            </a:pPr>
            <a:r>
              <a:rPr lang="fr-CA" sz="2100" dirty="0" err="1">
                <a:solidFill>
                  <a:schemeClr val="accent2"/>
                </a:solidFill>
              </a:rPr>
              <a:t>Swiss</a:t>
            </a:r>
            <a:r>
              <a:rPr lang="fr-CA" sz="2100" dirty="0">
                <a:solidFill>
                  <a:schemeClr val="accent2"/>
                </a:solidFill>
              </a:rPr>
              <a:t>-</a:t>
            </a:r>
            <a:r>
              <a:rPr lang="fr-CA" sz="2100" dirty="0" err="1">
                <a:solidFill>
                  <a:schemeClr val="accent2"/>
                </a:solidFill>
              </a:rPr>
              <a:t>Prot</a:t>
            </a:r>
            <a:r>
              <a:rPr lang="fr-CA" sz="2100" dirty="0"/>
              <a:t>: Séquences de protéines</a:t>
            </a:r>
          </a:p>
          <a:p>
            <a:pPr lvl="1">
              <a:lnSpc>
                <a:spcPct val="80000"/>
              </a:lnSpc>
            </a:pPr>
            <a:r>
              <a:rPr lang="fr-CA" sz="2100" dirty="0">
                <a:solidFill>
                  <a:schemeClr val="accent2"/>
                </a:solidFill>
              </a:rPr>
              <a:t>PROSITE</a:t>
            </a:r>
            <a:r>
              <a:rPr lang="fr-CA" sz="2100" dirty="0"/>
              <a:t>: Domaines et familles de protéines</a:t>
            </a:r>
          </a:p>
          <a:p>
            <a:pPr lvl="1">
              <a:lnSpc>
                <a:spcPct val="80000"/>
              </a:lnSpc>
            </a:pPr>
            <a:r>
              <a:rPr lang="fr-CA" sz="2100" dirty="0">
                <a:solidFill>
                  <a:schemeClr val="accent2"/>
                </a:solidFill>
              </a:rPr>
              <a:t>SWISS-MODEL</a:t>
            </a:r>
            <a:r>
              <a:rPr lang="fr-CA" sz="2100" dirty="0"/>
              <a:t>: Outil de prédiction 3D de protéines</a:t>
            </a:r>
          </a:p>
          <a:p>
            <a:pPr lvl="1">
              <a:lnSpc>
                <a:spcPct val="80000"/>
              </a:lnSpc>
            </a:pPr>
            <a:r>
              <a:rPr lang="fr-CA" sz="2100" dirty="0"/>
              <a:t>Différents outils de recherche</a:t>
            </a:r>
          </a:p>
          <a:p>
            <a:pPr>
              <a:lnSpc>
                <a:spcPct val="80000"/>
              </a:lnSpc>
            </a:pPr>
            <a:r>
              <a:rPr lang="fr-CA" sz="2100" dirty="0">
                <a:solidFill>
                  <a:schemeClr val="accent1"/>
                </a:solidFill>
              </a:rPr>
              <a:t>PDB</a:t>
            </a:r>
            <a:r>
              <a:rPr lang="fr-CA" sz="2100" dirty="0"/>
              <a:t>, </a:t>
            </a:r>
            <a:r>
              <a:rPr lang="fr-CA" sz="2100" i="1" dirty="0" err="1"/>
              <a:t>Protein</a:t>
            </a:r>
            <a:r>
              <a:rPr lang="fr-CA" sz="2100" i="1" dirty="0"/>
              <a:t> Data Bank</a:t>
            </a:r>
          </a:p>
          <a:p>
            <a:pPr lvl="1">
              <a:lnSpc>
                <a:spcPct val="80000"/>
              </a:lnSpc>
            </a:pPr>
            <a:r>
              <a:rPr lang="fr-CA" sz="2100" dirty="0"/>
              <a:t>Base de données de structures 3D de protéines</a:t>
            </a:r>
          </a:p>
          <a:p>
            <a:pPr lvl="1">
              <a:lnSpc>
                <a:spcPct val="80000"/>
              </a:lnSpc>
            </a:pPr>
            <a:r>
              <a:rPr lang="fr-CA" sz="2100" dirty="0"/>
              <a:t>Visualisation et manipulation de structures</a:t>
            </a:r>
          </a:p>
          <a:p>
            <a:pPr>
              <a:lnSpc>
                <a:spcPct val="80000"/>
              </a:lnSpc>
            </a:pPr>
            <a:r>
              <a:rPr lang="fr-CA" sz="2100" dirty="0">
                <a:solidFill>
                  <a:schemeClr val="accent1"/>
                </a:solidFill>
              </a:rPr>
              <a:t>SCOP</a:t>
            </a:r>
            <a:r>
              <a:rPr lang="fr-CA" sz="2100" dirty="0"/>
              <a:t>, </a:t>
            </a:r>
            <a:r>
              <a:rPr lang="fr-CA" sz="2100" i="1" dirty="0"/>
              <a:t>Structural Classification of </a:t>
            </a:r>
            <a:r>
              <a:rPr lang="fr-CA" sz="2100" i="1" dirty="0" err="1"/>
              <a:t>Proteins</a:t>
            </a:r>
            <a:endParaRPr lang="fr-CA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8"/>
          <p:cNvGrpSpPr>
            <a:grpSpLocks/>
          </p:cNvGrpSpPr>
          <p:nvPr/>
        </p:nvGrpSpPr>
        <p:grpSpPr bwMode="auto">
          <a:xfrm rot="-502173">
            <a:off x="2574262" y="1633232"/>
            <a:ext cx="4978400" cy="4598988"/>
            <a:chOff x="1369" y="1059"/>
            <a:chExt cx="3136" cy="2897"/>
          </a:xfrm>
        </p:grpSpPr>
        <p:sp>
          <p:nvSpPr>
            <p:cNvPr id="5" name="AutoShape 1029"/>
            <p:cNvSpPr>
              <a:spLocks noChangeArrowheads="1"/>
            </p:cNvSpPr>
            <p:nvPr/>
          </p:nvSpPr>
          <p:spPr bwMode="auto">
            <a:xfrm rot="5400000" flipH="1" flipV="1">
              <a:off x="1445" y="2348"/>
              <a:ext cx="2889" cy="327"/>
            </a:xfrm>
            <a:custGeom>
              <a:avLst/>
              <a:gdLst>
                <a:gd name="G0" fmla="+- -3303761 0 0"/>
                <a:gd name="G1" fmla="+- -6723204 0 0"/>
                <a:gd name="G2" fmla="+- -3303761 0 -6723204"/>
                <a:gd name="G3" fmla="+- 10800 0 0"/>
                <a:gd name="G4" fmla="+- 0 0 -330376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033 0 0"/>
                <a:gd name="G9" fmla="+- 0 0 -6723204"/>
                <a:gd name="G10" fmla="+- 7033 0 2700"/>
                <a:gd name="G11" fmla="cos G10 -3303761"/>
                <a:gd name="G12" fmla="sin G10 -3303761"/>
                <a:gd name="G13" fmla="cos 13500 -3303761"/>
                <a:gd name="G14" fmla="sin 13500 -3303761"/>
                <a:gd name="G15" fmla="+- G11 10800 0"/>
                <a:gd name="G16" fmla="+- G12 10800 0"/>
                <a:gd name="G17" fmla="+- G13 10800 0"/>
                <a:gd name="G18" fmla="+- G14 10800 0"/>
                <a:gd name="G19" fmla="*/ 7033 1 2"/>
                <a:gd name="G20" fmla="+- G19 5400 0"/>
                <a:gd name="G21" fmla="cos G20 -3303761"/>
                <a:gd name="G22" fmla="sin G20 -3303761"/>
                <a:gd name="G23" fmla="+- G21 10800 0"/>
                <a:gd name="G24" fmla="+- G12 G23 G22"/>
                <a:gd name="G25" fmla="+- G22 G23 G11"/>
                <a:gd name="G26" fmla="cos 10800 -3303761"/>
                <a:gd name="G27" fmla="sin 10800 -3303761"/>
                <a:gd name="G28" fmla="cos 7033 -3303761"/>
                <a:gd name="G29" fmla="sin 7033 -330376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723204"/>
                <a:gd name="G36" fmla="sin G34 -6723204"/>
                <a:gd name="G37" fmla="+/ -6723204 -330376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033 G39"/>
                <a:gd name="G43" fmla="sin 703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21 w 21600"/>
                <a:gd name="T5" fmla="*/ 298 h 21600"/>
                <a:gd name="T6" fmla="*/ 8856 w 21600"/>
                <a:gd name="T7" fmla="*/ 2097 h 21600"/>
                <a:gd name="T8" fmla="*/ 12441 w 21600"/>
                <a:gd name="T9" fmla="*/ 3961 h 21600"/>
                <a:gd name="T10" fmla="*/ 19403 w 21600"/>
                <a:gd name="T11" fmla="*/ 396 h 21600"/>
                <a:gd name="T12" fmla="*/ 20014 w 21600"/>
                <a:gd name="T13" fmla="*/ 6849 h 21600"/>
                <a:gd name="T14" fmla="*/ 13561 w 21600"/>
                <a:gd name="T15" fmla="*/ 746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281" y="5380"/>
                  </a:moveTo>
                  <a:cubicBezTo>
                    <a:pt x="14021" y="4337"/>
                    <a:pt x="12436" y="3767"/>
                    <a:pt x="10800" y="3767"/>
                  </a:cubicBezTo>
                  <a:cubicBezTo>
                    <a:pt x="10284" y="3766"/>
                    <a:pt x="9770" y="3823"/>
                    <a:pt x="9267" y="3936"/>
                  </a:cubicBezTo>
                  <a:lnTo>
                    <a:pt x="8446" y="259"/>
                  </a:lnTo>
                  <a:cubicBezTo>
                    <a:pt x="9218" y="87"/>
                    <a:pt x="10008" y="-1"/>
                    <a:pt x="10800" y="0"/>
                  </a:cubicBezTo>
                  <a:cubicBezTo>
                    <a:pt x="13312" y="0"/>
                    <a:pt x="15746" y="875"/>
                    <a:pt x="17682" y="2477"/>
                  </a:cubicBezTo>
                  <a:lnTo>
                    <a:pt x="19403" y="396"/>
                  </a:lnTo>
                  <a:lnTo>
                    <a:pt x="20014" y="6849"/>
                  </a:lnTo>
                  <a:lnTo>
                    <a:pt x="13561" y="7460"/>
                  </a:lnTo>
                  <a:lnTo>
                    <a:pt x="15281" y="53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006600"/>
                </a:gs>
              </a:gsLst>
              <a:path path="rect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AutoShape 1030"/>
            <p:cNvSpPr>
              <a:spLocks noChangeArrowheads="1"/>
            </p:cNvSpPr>
            <p:nvPr/>
          </p:nvSpPr>
          <p:spPr bwMode="auto">
            <a:xfrm rot="5400000">
              <a:off x="1542" y="2340"/>
              <a:ext cx="2889" cy="327"/>
            </a:xfrm>
            <a:custGeom>
              <a:avLst/>
              <a:gdLst>
                <a:gd name="G0" fmla="+- -3506802 0 0"/>
                <a:gd name="G1" fmla="+- -6356158 0 0"/>
                <a:gd name="G2" fmla="+- -3506802 0 -6356158"/>
                <a:gd name="G3" fmla="+- 10800 0 0"/>
                <a:gd name="G4" fmla="+- 0 0 -350680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795 0 0"/>
                <a:gd name="G9" fmla="+- 0 0 -6356158"/>
                <a:gd name="G10" fmla="+- 6795 0 2700"/>
                <a:gd name="G11" fmla="cos G10 -3506802"/>
                <a:gd name="G12" fmla="sin G10 -3506802"/>
                <a:gd name="G13" fmla="cos 13500 -3506802"/>
                <a:gd name="G14" fmla="sin 13500 -3506802"/>
                <a:gd name="G15" fmla="+- G11 10800 0"/>
                <a:gd name="G16" fmla="+- G12 10800 0"/>
                <a:gd name="G17" fmla="+- G13 10800 0"/>
                <a:gd name="G18" fmla="+- G14 10800 0"/>
                <a:gd name="G19" fmla="*/ 6795 1 2"/>
                <a:gd name="G20" fmla="+- G19 5400 0"/>
                <a:gd name="G21" fmla="cos G20 -3506802"/>
                <a:gd name="G22" fmla="sin G20 -3506802"/>
                <a:gd name="G23" fmla="+- G21 10800 0"/>
                <a:gd name="G24" fmla="+- G12 G23 G22"/>
                <a:gd name="G25" fmla="+- G22 G23 G11"/>
                <a:gd name="G26" fmla="cos 10800 -3506802"/>
                <a:gd name="G27" fmla="sin 10800 -3506802"/>
                <a:gd name="G28" fmla="cos 6795 -3506802"/>
                <a:gd name="G29" fmla="sin 6795 -350680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356158"/>
                <a:gd name="G36" fmla="sin G34 -6356158"/>
                <a:gd name="G37" fmla="+/ -6356158 -350680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795 G39"/>
                <a:gd name="G43" fmla="sin 679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549 w 21600"/>
                <a:gd name="T5" fmla="*/ 355 h 21600"/>
                <a:gd name="T6" fmla="*/ 9729 w 21600"/>
                <a:gd name="T7" fmla="*/ 2067 h 21600"/>
                <a:gd name="T8" fmla="*/ 12530 w 21600"/>
                <a:gd name="T9" fmla="*/ 4228 h 21600"/>
                <a:gd name="T10" fmla="*/ 18828 w 21600"/>
                <a:gd name="T11" fmla="*/ -54 h 21600"/>
                <a:gd name="T12" fmla="*/ 19813 w 21600"/>
                <a:gd name="T13" fmla="*/ 6523 h 21600"/>
                <a:gd name="T14" fmla="*/ 13235 w 21600"/>
                <a:gd name="T15" fmla="*/ 750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840" y="5337"/>
                  </a:moveTo>
                  <a:cubicBezTo>
                    <a:pt x="13671" y="4471"/>
                    <a:pt x="12254" y="4005"/>
                    <a:pt x="10800" y="4005"/>
                  </a:cubicBezTo>
                  <a:cubicBezTo>
                    <a:pt x="10523" y="4004"/>
                    <a:pt x="10247" y="4021"/>
                    <a:pt x="9973" y="4055"/>
                  </a:cubicBezTo>
                  <a:lnTo>
                    <a:pt x="9486" y="80"/>
                  </a:lnTo>
                  <a:cubicBezTo>
                    <a:pt x="9922" y="26"/>
                    <a:pt x="10360" y="-1"/>
                    <a:pt x="10800" y="0"/>
                  </a:cubicBezTo>
                  <a:cubicBezTo>
                    <a:pt x="13112" y="0"/>
                    <a:pt x="15363" y="742"/>
                    <a:pt x="17222" y="2117"/>
                  </a:cubicBezTo>
                  <a:lnTo>
                    <a:pt x="18828" y="-54"/>
                  </a:lnTo>
                  <a:lnTo>
                    <a:pt x="19813" y="6523"/>
                  </a:lnTo>
                  <a:lnTo>
                    <a:pt x="13235" y="7507"/>
                  </a:lnTo>
                  <a:lnTo>
                    <a:pt x="14840" y="533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AutoShape 1031"/>
            <p:cNvSpPr>
              <a:spLocks noChangeArrowheads="1"/>
            </p:cNvSpPr>
            <p:nvPr/>
          </p:nvSpPr>
          <p:spPr bwMode="auto">
            <a:xfrm>
              <a:off x="1370" y="2333"/>
              <a:ext cx="3135" cy="327"/>
            </a:xfrm>
            <a:custGeom>
              <a:avLst/>
              <a:gdLst>
                <a:gd name="G0" fmla="+- -2268307 0 0"/>
                <a:gd name="G1" fmla="+- -7482286 0 0"/>
                <a:gd name="G2" fmla="+- -2268307 0 -7482286"/>
                <a:gd name="G3" fmla="+- 10800 0 0"/>
                <a:gd name="G4" fmla="+- 0 0 -226830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070 0 0"/>
                <a:gd name="G9" fmla="+- 0 0 -7482286"/>
                <a:gd name="G10" fmla="+- 7070 0 2700"/>
                <a:gd name="G11" fmla="cos G10 -2268307"/>
                <a:gd name="G12" fmla="sin G10 -2268307"/>
                <a:gd name="G13" fmla="cos 13500 -2268307"/>
                <a:gd name="G14" fmla="sin 13500 -2268307"/>
                <a:gd name="G15" fmla="+- G11 10800 0"/>
                <a:gd name="G16" fmla="+- G12 10800 0"/>
                <a:gd name="G17" fmla="+- G13 10800 0"/>
                <a:gd name="G18" fmla="+- G14 10800 0"/>
                <a:gd name="G19" fmla="*/ 7070 1 2"/>
                <a:gd name="G20" fmla="+- G19 5400 0"/>
                <a:gd name="G21" fmla="cos G20 -2268307"/>
                <a:gd name="G22" fmla="sin G20 -2268307"/>
                <a:gd name="G23" fmla="+- G21 10800 0"/>
                <a:gd name="G24" fmla="+- G12 G23 G22"/>
                <a:gd name="G25" fmla="+- G22 G23 G11"/>
                <a:gd name="G26" fmla="cos 10800 -2268307"/>
                <a:gd name="G27" fmla="sin 10800 -2268307"/>
                <a:gd name="G28" fmla="cos 7070 -2268307"/>
                <a:gd name="G29" fmla="sin 7070 -226830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82286"/>
                <a:gd name="G36" fmla="sin G34 -7482286"/>
                <a:gd name="G37" fmla="+/ -7482286 -226830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070 G39"/>
                <a:gd name="G43" fmla="sin 707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705 w 21600"/>
                <a:gd name="T5" fmla="*/ 398 h 21600"/>
                <a:gd name="T6" fmla="*/ 7141 w 21600"/>
                <a:gd name="T7" fmla="*/ 2648 h 21600"/>
                <a:gd name="T8" fmla="*/ 12702 w 21600"/>
                <a:gd name="T9" fmla="*/ 3990 h 21600"/>
                <a:gd name="T10" fmla="*/ 21910 w 21600"/>
                <a:gd name="T11" fmla="*/ 3131 h 21600"/>
                <a:gd name="T12" fmla="*/ 20746 w 21600"/>
                <a:gd name="T13" fmla="*/ 9481 h 21600"/>
                <a:gd name="T14" fmla="*/ 14396 w 21600"/>
                <a:gd name="T15" fmla="*/ 8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618" y="6784"/>
                  </a:moveTo>
                  <a:cubicBezTo>
                    <a:pt x="15298" y="4871"/>
                    <a:pt x="13123" y="3730"/>
                    <a:pt x="10800" y="3730"/>
                  </a:cubicBezTo>
                  <a:cubicBezTo>
                    <a:pt x="9802" y="3729"/>
                    <a:pt x="8815" y="3941"/>
                    <a:pt x="7905" y="4349"/>
                  </a:cubicBezTo>
                  <a:lnTo>
                    <a:pt x="6377" y="946"/>
                  </a:lnTo>
                  <a:cubicBezTo>
                    <a:pt x="7768" y="322"/>
                    <a:pt x="9275" y="-1"/>
                    <a:pt x="10800" y="0"/>
                  </a:cubicBezTo>
                  <a:cubicBezTo>
                    <a:pt x="14349" y="0"/>
                    <a:pt x="17672" y="1744"/>
                    <a:pt x="19688" y="4665"/>
                  </a:cubicBezTo>
                  <a:lnTo>
                    <a:pt x="21910" y="3131"/>
                  </a:lnTo>
                  <a:lnTo>
                    <a:pt x="20746" y="9481"/>
                  </a:lnTo>
                  <a:lnTo>
                    <a:pt x="14396" y="8317"/>
                  </a:lnTo>
                  <a:lnTo>
                    <a:pt x="16618" y="678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AutoShape 1032"/>
            <p:cNvSpPr>
              <a:spLocks noChangeArrowheads="1"/>
            </p:cNvSpPr>
            <p:nvPr/>
          </p:nvSpPr>
          <p:spPr bwMode="auto">
            <a:xfrm flipH="1" flipV="1">
              <a:off x="1369" y="2346"/>
              <a:ext cx="3135" cy="327"/>
            </a:xfrm>
            <a:custGeom>
              <a:avLst/>
              <a:gdLst>
                <a:gd name="G0" fmla="+- -2606018 0 0"/>
                <a:gd name="G1" fmla="+- -7648970 0 0"/>
                <a:gd name="G2" fmla="+- -2606018 0 -7648970"/>
                <a:gd name="G3" fmla="+- 10800 0 0"/>
                <a:gd name="G4" fmla="+- 0 0 -260601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54 0 0"/>
                <a:gd name="G9" fmla="+- 0 0 -7648970"/>
                <a:gd name="G10" fmla="+- 7354 0 2700"/>
                <a:gd name="G11" fmla="cos G10 -2606018"/>
                <a:gd name="G12" fmla="sin G10 -2606018"/>
                <a:gd name="G13" fmla="cos 13500 -2606018"/>
                <a:gd name="G14" fmla="sin 13500 -2606018"/>
                <a:gd name="G15" fmla="+- G11 10800 0"/>
                <a:gd name="G16" fmla="+- G12 10800 0"/>
                <a:gd name="G17" fmla="+- G13 10800 0"/>
                <a:gd name="G18" fmla="+- G14 10800 0"/>
                <a:gd name="G19" fmla="*/ 7354 1 2"/>
                <a:gd name="G20" fmla="+- G19 5400 0"/>
                <a:gd name="G21" fmla="cos G20 -2606018"/>
                <a:gd name="G22" fmla="sin G20 -2606018"/>
                <a:gd name="G23" fmla="+- G21 10800 0"/>
                <a:gd name="G24" fmla="+- G12 G23 G22"/>
                <a:gd name="G25" fmla="+- G22 G23 G11"/>
                <a:gd name="G26" fmla="cos 10800 -2606018"/>
                <a:gd name="G27" fmla="sin 10800 -2606018"/>
                <a:gd name="G28" fmla="cos 7354 -2606018"/>
                <a:gd name="G29" fmla="sin 7354 -260601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648970"/>
                <a:gd name="G36" fmla="sin G34 -7648970"/>
                <a:gd name="G37" fmla="+/ -7648970 -260601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54 G39"/>
                <a:gd name="G43" fmla="sin 73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01 w 21600"/>
                <a:gd name="T5" fmla="*/ 226 h 21600"/>
                <a:gd name="T6" fmla="*/ 6719 w 21600"/>
                <a:gd name="T7" fmla="*/ 2691 h 21600"/>
                <a:gd name="T8" fmla="*/ 12298 w 21600"/>
                <a:gd name="T9" fmla="*/ 3600 h 21600"/>
                <a:gd name="T10" fmla="*/ 21177 w 21600"/>
                <a:gd name="T11" fmla="*/ 2164 h 21600"/>
                <a:gd name="T12" fmla="*/ 20606 w 21600"/>
                <a:gd name="T13" fmla="*/ 8394 h 21600"/>
                <a:gd name="T14" fmla="*/ 14377 w 21600"/>
                <a:gd name="T15" fmla="*/ 782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452" y="6096"/>
                  </a:moveTo>
                  <a:cubicBezTo>
                    <a:pt x="15055" y="4417"/>
                    <a:pt x="12984" y="3446"/>
                    <a:pt x="10800" y="3446"/>
                  </a:cubicBezTo>
                  <a:cubicBezTo>
                    <a:pt x="9651" y="3445"/>
                    <a:pt x="8519" y="3714"/>
                    <a:pt x="7494" y="4230"/>
                  </a:cubicBezTo>
                  <a:lnTo>
                    <a:pt x="5944" y="1152"/>
                  </a:lnTo>
                  <a:cubicBezTo>
                    <a:pt x="7451" y="394"/>
                    <a:pt x="9113" y="-1"/>
                    <a:pt x="10800" y="0"/>
                  </a:cubicBezTo>
                  <a:cubicBezTo>
                    <a:pt x="14007" y="0"/>
                    <a:pt x="17049" y="1426"/>
                    <a:pt x="19101" y="3891"/>
                  </a:cubicBezTo>
                  <a:lnTo>
                    <a:pt x="21177" y="2164"/>
                  </a:lnTo>
                  <a:lnTo>
                    <a:pt x="20606" y="8394"/>
                  </a:lnTo>
                  <a:lnTo>
                    <a:pt x="14377" y="7823"/>
                  </a:lnTo>
                  <a:lnTo>
                    <a:pt x="16452" y="609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254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 1033"/>
          <p:cNvSpPr txBox="1">
            <a:spLocks noChangeArrowheads="1"/>
          </p:cNvSpPr>
          <p:nvPr/>
        </p:nvSpPr>
        <p:spPr>
          <a:xfrm>
            <a:off x="2286001" y="609600"/>
            <a:ext cx="4571999" cy="7747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Entrez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 NCBI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034"/>
          <p:cNvGrpSpPr>
            <a:grpSpLocks/>
          </p:cNvGrpSpPr>
          <p:nvPr/>
        </p:nvGrpSpPr>
        <p:grpSpPr bwMode="auto">
          <a:xfrm>
            <a:off x="1428750" y="1587500"/>
            <a:ext cx="7067550" cy="5118100"/>
            <a:chOff x="836" y="769"/>
            <a:chExt cx="4452" cy="3224"/>
          </a:xfrm>
        </p:grpSpPr>
        <p:sp>
          <p:nvSpPr>
            <p:cNvPr id="11" name="Line 1035"/>
            <p:cNvSpPr>
              <a:spLocks noChangeShapeType="1"/>
            </p:cNvSpPr>
            <p:nvPr/>
          </p:nvSpPr>
          <p:spPr bwMode="auto">
            <a:xfrm flipV="1">
              <a:off x="3304" y="2046"/>
              <a:ext cx="1275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Line 1036"/>
            <p:cNvSpPr>
              <a:spLocks noChangeShapeType="1"/>
            </p:cNvSpPr>
            <p:nvPr/>
          </p:nvSpPr>
          <p:spPr bwMode="auto">
            <a:xfrm rot="-5298824" flipH="1" flipV="1">
              <a:off x="2398" y="985"/>
              <a:ext cx="1289" cy="26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Line 1037"/>
            <p:cNvSpPr>
              <a:spLocks noChangeShapeType="1"/>
            </p:cNvSpPr>
            <p:nvPr/>
          </p:nvSpPr>
          <p:spPr bwMode="auto">
            <a:xfrm rot="5298824" flipV="1">
              <a:off x="2675" y="1055"/>
              <a:ext cx="761" cy="27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Line 1038"/>
            <p:cNvSpPr>
              <a:spLocks noChangeShapeType="1"/>
            </p:cNvSpPr>
            <p:nvPr/>
          </p:nvSpPr>
          <p:spPr bwMode="auto">
            <a:xfrm rot="-692594">
              <a:off x="2378" y="1223"/>
              <a:ext cx="1375" cy="24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Line 1039"/>
            <p:cNvSpPr>
              <a:spLocks noChangeShapeType="1"/>
            </p:cNvSpPr>
            <p:nvPr/>
          </p:nvSpPr>
          <p:spPr bwMode="auto">
            <a:xfrm rot="743206" flipH="1">
              <a:off x="2588" y="982"/>
              <a:ext cx="841" cy="26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Line 1040"/>
            <p:cNvSpPr>
              <a:spLocks noChangeShapeType="1"/>
            </p:cNvSpPr>
            <p:nvPr/>
          </p:nvSpPr>
          <p:spPr bwMode="auto">
            <a:xfrm rot="6367374" flipV="1">
              <a:off x="2673" y="1066"/>
              <a:ext cx="666" cy="26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Line 1041"/>
            <p:cNvSpPr>
              <a:spLocks noChangeShapeType="1"/>
            </p:cNvSpPr>
            <p:nvPr/>
          </p:nvSpPr>
          <p:spPr bwMode="auto">
            <a:xfrm rot="1932487" flipH="1">
              <a:off x="2589" y="897"/>
              <a:ext cx="849" cy="27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Line 1042"/>
            <p:cNvSpPr>
              <a:spLocks noChangeShapeType="1"/>
            </p:cNvSpPr>
            <p:nvPr/>
          </p:nvSpPr>
          <p:spPr bwMode="auto">
            <a:xfrm rot="4130845" flipH="1">
              <a:off x="2603" y="1111"/>
              <a:ext cx="985" cy="26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Line 1043"/>
            <p:cNvSpPr>
              <a:spLocks noChangeShapeType="1"/>
            </p:cNvSpPr>
            <p:nvPr/>
          </p:nvSpPr>
          <p:spPr bwMode="auto">
            <a:xfrm rot="21275878" flipH="1">
              <a:off x="2733" y="1018"/>
              <a:ext cx="493" cy="27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Line 1044"/>
            <p:cNvSpPr>
              <a:spLocks noChangeShapeType="1"/>
            </p:cNvSpPr>
            <p:nvPr/>
          </p:nvSpPr>
          <p:spPr bwMode="auto">
            <a:xfrm rot="278173">
              <a:off x="2475" y="1097"/>
              <a:ext cx="1110" cy="26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1045"/>
            <p:cNvSpPr>
              <a:spLocks noChangeArrowheads="1"/>
            </p:cNvSpPr>
            <p:nvPr/>
          </p:nvSpPr>
          <p:spPr bwMode="auto">
            <a:xfrm>
              <a:off x="2580" y="2187"/>
              <a:ext cx="912" cy="3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 Box 1046"/>
            <p:cNvSpPr txBox="1">
              <a:spLocks noChangeArrowheads="1"/>
            </p:cNvSpPr>
            <p:nvPr/>
          </p:nvSpPr>
          <p:spPr bwMode="auto">
            <a:xfrm>
              <a:off x="2688" y="2189"/>
              <a:ext cx="75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600" dirty="0" err="1">
                  <a:solidFill>
                    <a:srgbClr val="CCE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Entrez</a:t>
              </a:r>
              <a:endParaRPr lang="en-US" sz="26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AutoShape 1047"/>
            <p:cNvSpPr>
              <a:spLocks noChangeArrowheads="1"/>
            </p:cNvSpPr>
            <p:nvPr/>
          </p:nvSpPr>
          <p:spPr bwMode="auto">
            <a:xfrm>
              <a:off x="2410" y="3705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CC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PopSet</a:t>
              </a:r>
            </a:p>
          </p:txBody>
        </p:sp>
        <p:sp>
          <p:nvSpPr>
            <p:cNvPr id="24" name="AutoShape 1048"/>
            <p:cNvSpPr>
              <a:spLocks noChangeArrowheads="1"/>
            </p:cNvSpPr>
            <p:nvPr/>
          </p:nvSpPr>
          <p:spPr bwMode="auto">
            <a:xfrm>
              <a:off x="1072" y="1612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7F7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Structure</a:t>
              </a:r>
            </a:p>
          </p:txBody>
        </p:sp>
        <p:sp>
          <p:nvSpPr>
            <p:cNvPr id="25" name="AutoShape 1049"/>
            <p:cNvSpPr>
              <a:spLocks noChangeArrowheads="1"/>
            </p:cNvSpPr>
            <p:nvPr/>
          </p:nvSpPr>
          <p:spPr bwMode="auto">
            <a:xfrm>
              <a:off x="2604" y="769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dirty="0" err="1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PubMed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6" name="AutoShape 1050"/>
            <p:cNvSpPr>
              <a:spLocks noChangeArrowheads="1"/>
            </p:cNvSpPr>
            <p:nvPr/>
          </p:nvSpPr>
          <p:spPr bwMode="auto">
            <a:xfrm>
              <a:off x="4293" y="1542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Books</a:t>
              </a:r>
            </a:p>
          </p:txBody>
        </p:sp>
        <p:sp>
          <p:nvSpPr>
            <p:cNvPr id="27" name="AutoShape 1051"/>
            <p:cNvSpPr>
              <a:spLocks noChangeArrowheads="1"/>
            </p:cNvSpPr>
            <p:nvPr/>
          </p:nvSpPr>
          <p:spPr bwMode="auto">
            <a:xfrm>
              <a:off x="1272" y="1266"/>
              <a:ext cx="960" cy="288"/>
            </a:xfrm>
            <a:prstGeom prst="roundRect">
              <a:avLst>
                <a:gd name="adj" fmla="val 50000"/>
              </a:avLst>
            </a:prstGeom>
            <a:solidFill>
              <a:srgbClr val="FF7F7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3D Domains</a:t>
              </a:r>
            </a:p>
          </p:txBody>
        </p:sp>
        <p:sp>
          <p:nvSpPr>
            <p:cNvPr id="28" name="AutoShape 1052"/>
            <p:cNvSpPr>
              <a:spLocks noChangeArrowheads="1"/>
            </p:cNvSpPr>
            <p:nvPr/>
          </p:nvSpPr>
          <p:spPr bwMode="auto">
            <a:xfrm>
              <a:off x="4387" y="1916"/>
              <a:ext cx="901" cy="288"/>
            </a:xfrm>
            <a:prstGeom prst="roundRect">
              <a:avLst>
                <a:gd name="adj" fmla="val 50000"/>
              </a:avLst>
            </a:prstGeom>
            <a:solidFill>
              <a:srgbClr val="CC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Taxonomy</a:t>
              </a:r>
            </a:p>
          </p:txBody>
        </p:sp>
        <p:sp>
          <p:nvSpPr>
            <p:cNvPr id="29" name="AutoShape 1053"/>
            <p:cNvSpPr>
              <a:spLocks noChangeArrowheads="1"/>
            </p:cNvSpPr>
            <p:nvPr/>
          </p:nvSpPr>
          <p:spPr bwMode="auto">
            <a:xfrm>
              <a:off x="1312" y="3451"/>
              <a:ext cx="1096" cy="288"/>
            </a:xfrm>
            <a:prstGeom prst="roundRect">
              <a:avLst>
                <a:gd name="adj" fmla="val 50000"/>
              </a:avLst>
            </a:prstGeom>
            <a:solidFill>
              <a:srgbClr val="FF99F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GEO/GDS</a:t>
              </a:r>
            </a:p>
          </p:txBody>
        </p:sp>
        <p:sp>
          <p:nvSpPr>
            <p:cNvPr id="30" name="AutoShape 1054"/>
            <p:cNvSpPr>
              <a:spLocks noChangeArrowheads="1"/>
            </p:cNvSpPr>
            <p:nvPr/>
          </p:nvSpPr>
          <p:spPr bwMode="auto">
            <a:xfrm>
              <a:off x="1106" y="3109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UniGene</a:t>
              </a:r>
            </a:p>
          </p:txBody>
        </p:sp>
        <p:sp>
          <p:nvSpPr>
            <p:cNvPr id="31" name="AutoShape 1055"/>
            <p:cNvSpPr>
              <a:spLocks noChangeArrowheads="1"/>
            </p:cNvSpPr>
            <p:nvPr/>
          </p:nvSpPr>
          <p:spPr bwMode="auto">
            <a:xfrm>
              <a:off x="3353" y="3688"/>
              <a:ext cx="960" cy="288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Nucleotide</a:t>
              </a:r>
            </a:p>
          </p:txBody>
        </p:sp>
        <p:sp>
          <p:nvSpPr>
            <p:cNvPr id="32" name="AutoShape 1056"/>
            <p:cNvSpPr>
              <a:spLocks noChangeArrowheads="1"/>
            </p:cNvSpPr>
            <p:nvPr/>
          </p:nvSpPr>
          <p:spPr bwMode="auto">
            <a:xfrm>
              <a:off x="836" y="2322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Protein</a:t>
              </a:r>
            </a:p>
          </p:txBody>
        </p:sp>
        <p:sp>
          <p:nvSpPr>
            <p:cNvPr id="33" name="AutoShape 1057"/>
            <p:cNvSpPr>
              <a:spLocks noChangeArrowheads="1"/>
            </p:cNvSpPr>
            <p:nvPr/>
          </p:nvSpPr>
          <p:spPr bwMode="auto">
            <a:xfrm>
              <a:off x="4386" y="2266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Genome</a:t>
              </a:r>
            </a:p>
          </p:txBody>
        </p:sp>
        <p:sp>
          <p:nvSpPr>
            <p:cNvPr id="34" name="AutoShape 1058"/>
            <p:cNvSpPr>
              <a:spLocks noChangeArrowheads="1"/>
            </p:cNvSpPr>
            <p:nvPr/>
          </p:nvSpPr>
          <p:spPr bwMode="auto">
            <a:xfrm>
              <a:off x="1750" y="910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OMIM</a:t>
              </a:r>
            </a:p>
          </p:txBody>
        </p:sp>
        <p:sp>
          <p:nvSpPr>
            <p:cNvPr id="35" name="AutoShape 1059"/>
            <p:cNvSpPr>
              <a:spLocks noChangeArrowheads="1"/>
            </p:cNvSpPr>
            <p:nvPr/>
          </p:nvSpPr>
          <p:spPr bwMode="auto">
            <a:xfrm>
              <a:off x="911" y="1968"/>
              <a:ext cx="931" cy="288"/>
            </a:xfrm>
            <a:prstGeom prst="roundRect">
              <a:avLst>
                <a:gd name="adj" fmla="val 50000"/>
              </a:avLst>
            </a:prstGeom>
            <a:solidFill>
              <a:srgbClr val="FFC8A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CDD/CDART</a:t>
              </a:r>
            </a:p>
          </p:txBody>
        </p:sp>
        <p:sp>
          <p:nvSpPr>
            <p:cNvPr id="36" name="AutoShape 1060"/>
            <p:cNvSpPr>
              <a:spLocks noChangeArrowheads="1"/>
            </p:cNvSpPr>
            <p:nvPr/>
          </p:nvSpPr>
          <p:spPr bwMode="auto">
            <a:xfrm>
              <a:off x="4037" y="1225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Journals</a:t>
              </a:r>
            </a:p>
          </p:txBody>
        </p:sp>
        <p:sp>
          <p:nvSpPr>
            <p:cNvPr id="37" name="AutoShape 1061"/>
            <p:cNvSpPr>
              <a:spLocks noChangeArrowheads="1"/>
            </p:cNvSpPr>
            <p:nvPr/>
          </p:nvSpPr>
          <p:spPr bwMode="auto">
            <a:xfrm>
              <a:off x="4083" y="2924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SNP</a:t>
              </a:r>
            </a:p>
          </p:txBody>
        </p:sp>
        <p:sp>
          <p:nvSpPr>
            <p:cNvPr id="38" name="AutoShape 1062"/>
            <p:cNvSpPr>
              <a:spLocks noChangeArrowheads="1"/>
            </p:cNvSpPr>
            <p:nvPr/>
          </p:nvSpPr>
          <p:spPr bwMode="auto">
            <a:xfrm>
              <a:off x="4281" y="2608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solidFill>
                    <a:srgbClr val="333333"/>
                  </a:solidFill>
                  <a:latin typeface="Arial" charset="0"/>
                </a:rPr>
                <a:t>UniSTS</a:t>
              </a:r>
            </a:p>
          </p:txBody>
        </p:sp>
        <p:sp>
          <p:nvSpPr>
            <p:cNvPr id="39" name="AutoShape 1063"/>
            <p:cNvSpPr>
              <a:spLocks noChangeArrowheads="1"/>
            </p:cNvSpPr>
            <p:nvPr/>
          </p:nvSpPr>
          <p:spPr bwMode="auto">
            <a:xfrm>
              <a:off x="3453" y="920"/>
              <a:ext cx="1086" cy="2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dirty="0" err="1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PubMed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 Central</a:t>
              </a:r>
            </a:p>
          </p:txBody>
        </p:sp>
        <p:sp>
          <p:nvSpPr>
            <p:cNvPr id="40" name="AutoShape 1064"/>
            <p:cNvSpPr>
              <a:spLocks noChangeArrowheads="1"/>
            </p:cNvSpPr>
            <p:nvPr/>
          </p:nvSpPr>
          <p:spPr bwMode="auto">
            <a:xfrm>
              <a:off x="3875" y="3316"/>
              <a:ext cx="864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6DCAC"/>
                </a:gs>
                <a:gs pos="23000">
                  <a:srgbClr val="C7AC4C"/>
                </a:gs>
                <a:gs pos="55000">
                  <a:srgbClr val="E6D78A"/>
                </a:gs>
                <a:gs pos="70000">
                  <a:srgbClr val="C7AC4C"/>
                </a:gs>
                <a:gs pos="88000">
                  <a:srgbClr val="E6D78A"/>
                </a:gs>
                <a:gs pos="100000">
                  <a:srgbClr val="E6DCA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900">
                  <a:solidFill>
                    <a:srgbClr val="333333"/>
                  </a:solidFill>
                  <a:latin typeface="Arial" charset="0"/>
                </a:rPr>
                <a:t>Gene</a:t>
              </a:r>
            </a:p>
          </p:txBody>
        </p:sp>
        <p:sp>
          <p:nvSpPr>
            <p:cNvPr id="41" name="AutoShape 1065"/>
            <p:cNvSpPr>
              <a:spLocks noChangeArrowheads="1"/>
            </p:cNvSpPr>
            <p:nvPr/>
          </p:nvSpPr>
          <p:spPr bwMode="auto">
            <a:xfrm>
              <a:off x="856" y="2715"/>
              <a:ext cx="1011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6DCAC"/>
                </a:gs>
                <a:gs pos="23000">
                  <a:srgbClr val="C7AC4C"/>
                </a:gs>
                <a:gs pos="55000">
                  <a:srgbClr val="E6D78A"/>
                </a:gs>
                <a:gs pos="70000">
                  <a:srgbClr val="C7AC4C"/>
                </a:gs>
                <a:gs pos="88000">
                  <a:srgbClr val="E6D78A"/>
                </a:gs>
                <a:gs pos="100000">
                  <a:srgbClr val="E6DCA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700" dirty="0" err="1">
                  <a:solidFill>
                    <a:srgbClr val="333333"/>
                  </a:solidFill>
                  <a:latin typeface="Arial" charset="0"/>
                </a:rPr>
                <a:t>HomoloGene</a:t>
              </a:r>
              <a:endParaRPr lang="en-US" sz="1700" dirty="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42" name="WordArt 1066"/>
          <p:cNvSpPr>
            <a:spLocks noChangeArrowheads="1" noChangeShapeType="1" noTextEdit="1"/>
          </p:cNvSpPr>
          <p:nvPr/>
        </p:nvSpPr>
        <p:spPr bwMode="auto">
          <a:xfrm rot="1223724">
            <a:off x="4337050" y="2322275"/>
            <a:ext cx="2528888" cy="808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454529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rial Black"/>
              </a:rPr>
              <a:t>Literature</a:t>
            </a:r>
          </a:p>
        </p:txBody>
      </p:sp>
      <p:grpSp>
        <p:nvGrpSpPr>
          <p:cNvPr id="4" name="Group 1067"/>
          <p:cNvGrpSpPr>
            <a:grpSpLocks/>
          </p:cNvGrpSpPr>
          <p:nvPr/>
        </p:nvGrpSpPr>
        <p:grpSpPr bwMode="auto">
          <a:xfrm rot="-236350">
            <a:off x="5164138" y="2106375"/>
            <a:ext cx="1695450" cy="4159250"/>
            <a:chOff x="2583" y="1509"/>
            <a:chExt cx="1068" cy="2620"/>
          </a:xfrm>
        </p:grpSpPr>
        <p:sp>
          <p:nvSpPr>
            <p:cNvPr id="44" name="WordArt 1068"/>
            <p:cNvSpPr>
              <a:spLocks noChangeArrowheads="1" noChangeShapeType="1" noTextEdit="1"/>
            </p:cNvSpPr>
            <p:nvPr/>
          </p:nvSpPr>
          <p:spPr bwMode="auto">
            <a:xfrm rot="61303927">
              <a:off x="2250" y="2592"/>
              <a:ext cx="1633" cy="77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996670"/>
                </a:avLst>
              </a:prstTxWarp>
            </a:bodyPr>
            <a:lstStyle/>
            <a:p>
              <a:pPr algn="ctr"/>
              <a:r>
                <a:rPr lang="en-US" sz="3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Arial Black"/>
                </a:rPr>
                <a:t>Genome</a:t>
              </a:r>
            </a:p>
          </p:txBody>
        </p:sp>
        <p:sp>
          <p:nvSpPr>
            <p:cNvPr id="45" name="WordArt 1069"/>
            <p:cNvSpPr>
              <a:spLocks noChangeArrowheads="1" noChangeShapeType="1" noTextEdit="1"/>
            </p:cNvSpPr>
            <p:nvPr/>
          </p:nvSpPr>
          <p:spPr bwMode="auto">
            <a:xfrm rot="-3915318">
              <a:off x="1807" y="2285"/>
              <a:ext cx="2620" cy="106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081918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Arial Black"/>
                </a:rPr>
                <a:t>Sequence/Structure</a:t>
              </a:r>
            </a:p>
          </p:txBody>
        </p:sp>
      </p:grpSp>
      <p:grpSp>
        <p:nvGrpSpPr>
          <p:cNvPr id="10" name="Group 1070"/>
          <p:cNvGrpSpPr>
            <a:grpSpLocks/>
          </p:cNvGrpSpPr>
          <p:nvPr/>
        </p:nvGrpSpPr>
        <p:grpSpPr bwMode="auto">
          <a:xfrm rot="-439610">
            <a:off x="388938" y="3985975"/>
            <a:ext cx="9574212" cy="1887538"/>
            <a:chOff x="-487" y="2530"/>
            <a:chExt cx="6031" cy="1189"/>
          </a:xfrm>
        </p:grpSpPr>
        <p:sp>
          <p:nvSpPr>
            <p:cNvPr id="47" name="WordArt 1071"/>
            <p:cNvSpPr>
              <a:spLocks noChangeArrowheads="1" noChangeShapeType="1" noTextEdit="1"/>
            </p:cNvSpPr>
            <p:nvPr/>
          </p:nvSpPr>
          <p:spPr bwMode="auto">
            <a:xfrm>
              <a:off x="-487" y="2591"/>
              <a:ext cx="6031" cy="112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606687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Arial Black"/>
                </a:rPr>
                <a:t>Sequence</a:t>
              </a:r>
            </a:p>
          </p:txBody>
        </p:sp>
        <p:sp>
          <p:nvSpPr>
            <p:cNvPr id="48" name="WordArt 1072"/>
            <p:cNvSpPr>
              <a:spLocks noChangeArrowheads="1" noChangeShapeType="1" noTextEdit="1"/>
            </p:cNvSpPr>
            <p:nvPr/>
          </p:nvSpPr>
          <p:spPr bwMode="auto">
            <a:xfrm>
              <a:off x="1392" y="2530"/>
              <a:ext cx="2303" cy="106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479744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Arial Black"/>
                </a:rPr>
                <a:t>Nucleotide</a:t>
              </a:r>
            </a:p>
          </p:txBody>
        </p:sp>
      </p:grpSp>
      <p:sp>
        <p:nvSpPr>
          <p:cNvPr id="49" name="WordArt 1073"/>
          <p:cNvSpPr>
            <a:spLocks noChangeArrowheads="1" noChangeShapeType="1" noTextEdit="1"/>
          </p:cNvSpPr>
          <p:nvPr/>
        </p:nvSpPr>
        <p:spPr bwMode="auto">
          <a:xfrm>
            <a:off x="6038850" y="3108088"/>
            <a:ext cx="111442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rial Black"/>
              </a:rPr>
              <a:t>Organism</a:t>
            </a:r>
          </a:p>
        </p:txBody>
      </p:sp>
      <p:grpSp>
        <p:nvGrpSpPr>
          <p:cNvPr id="43" name="Group 1074"/>
          <p:cNvGrpSpPr>
            <a:grpSpLocks/>
          </p:cNvGrpSpPr>
          <p:nvPr/>
        </p:nvGrpSpPr>
        <p:grpSpPr bwMode="auto">
          <a:xfrm rot="-383317">
            <a:off x="3132138" y="1623775"/>
            <a:ext cx="1927225" cy="4159250"/>
            <a:chOff x="1388" y="999"/>
            <a:chExt cx="1214" cy="2620"/>
          </a:xfrm>
        </p:grpSpPr>
        <p:sp>
          <p:nvSpPr>
            <p:cNvPr id="51" name="WordArt 1075"/>
            <p:cNvSpPr>
              <a:spLocks noChangeArrowheads="1" noChangeShapeType="1" noTextEdit="1"/>
            </p:cNvSpPr>
            <p:nvPr/>
          </p:nvSpPr>
          <p:spPr bwMode="auto">
            <a:xfrm rot="17579850">
              <a:off x="1108" y="1844"/>
              <a:ext cx="1337" cy="7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129939"/>
                </a:avLst>
              </a:prstTxWarp>
            </a:bodyPr>
            <a:lstStyle/>
            <a:p>
              <a:pPr algn="ctr"/>
              <a:r>
                <a:rPr lang="en-US" sz="3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Arial Black"/>
                </a:rPr>
                <a:t>Protein</a:t>
              </a:r>
            </a:p>
          </p:txBody>
        </p:sp>
        <p:sp>
          <p:nvSpPr>
            <p:cNvPr id="52" name="WordArt 1076"/>
            <p:cNvSpPr>
              <a:spLocks noChangeArrowheads="1" noChangeShapeType="1" noTextEdit="1"/>
            </p:cNvSpPr>
            <p:nvPr/>
          </p:nvSpPr>
          <p:spPr bwMode="auto">
            <a:xfrm rot="-3915318">
              <a:off x="758" y="1775"/>
              <a:ext cx="2620" cy="106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820422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Arial Black"/>
                </a:rPr>
                <a:t>Sequence/Structure</a:t>
              </a:r>
            </a:p>
          </p:txBody>
        </p:sp>
      </p:grpSp>
      <p:sp>
        <p:nvSpPr>
          <p:cNvPr id="53" name="WordArt 1077"/>
          <p:cNvSpPr>
            <a:spLocks noChangeArrowheads="1" noChangeShapeType="1" noTextEdit="1"/>
          </p:cNvSpPr>
          <p:nvPr/>
        </p:nvSpPr>
        <p:spPr bwMode="auto">
          <a:xfrm rot="-19030025">
            <a:off x="2908300" y="3836750"/>
            <a:ext cx="3057525" cy="16954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070478"/>
              </a:avLst>
            </a:prstTxWarp>
          </a:bodyPr>
          <a:lstStyle/>
          <a:p>
            <a:pPr algn="ctr"/>
            <a:r>
              <a:rPr lang="en-US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rial Black"/>
              </a:rPr>
              <a:t>Expression</a:t>
            </a:r>
          </a:p>
        </p:txBody>
      </p:sp>
      <p:sp>
        <p:nvSpPr>
          <p:cNvPr id="54" name="AutoShape 1082"/>
          <p:cNvSpPr>
            <a:spLocks noChangeArrowheads="1"/>
          </p:cNvSpPr>
          <p:nvPr/>
        </p:nvSpPr>
        <p:spPr bwMode="auto">
          <a:xfrm>
            <a:off x="1593850" y="1807925"/>
            <a:ext cx="1277938" cy="325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DEBCF"/>
              </a:gs>
              <a:gs pos="25000">
                <a:srgbClr val="9CB86E"/>
              </a:gs>
              <a:gs pos="50000">
                <a:srgbClr val="156B13"/>
              </a:gs>
              <a:gs pos="75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BioAssays</a:t>
            </a:r>
          </a:p>
        </p:txBody>
      </p:sp>
      <p:sp>
        <p:nvSpPr>
          <p:cNvPr id="55" name="AutoShape 1083"/>
          <p:cNvSpPr>
            <a:spLocks noChangeArrowheads="1"/>
          </p:cNvSpPr>
          <p:nvPr/>
        </p:nvSpPr>
        <p:spPr bwMode="auto">
          <a:xfrm>
            <a:off x="152400" y="2030412"/>
            <a:ext cx="1317625" cy="325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C3D91"/>
              </a:gs>
              <a:gs pos="6000">
                <a:srgbClr val="7005D4"/>
              </a:gs>
              <a:gs pos="15000">
                <a:srgbClr val="181CC7"/>
              </a:gs>
              <a:gs pos="30001">
                <a:srgbClr val="0A128C"/>
              </a:gs>
              <a:gs pos="50000">
                <a:srgbClr val="000000"/>
              </a:gs>
              <a:gs pos="70000">
                <a:srgbClr val="0A128C"/>
              </a:gs>
              <a:gs pos="85000">
                <a:srgbClr val="181CC7"/>
              </a:gs>
              <a:gs pos="94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Compounds</a:t>
            </a:r>
          </a:p>
        </p:txBody>
      </p:sp>
      <p:sp>
        <p:nvSpPr>
          <p:cNvPr id="56" name="AutoShape 1084"/>
          <p:cNvSpPr>
            <a:spLocks noChangeArrowheads="1"/>
          </p:cNvSpPr>
          <p:nvPr/>
        </p:nvSpPr>
        <p:spPr bwMode="auto">
          <a:xfrm>
            <a:off x="465138" y="2416175"/>
            <a:ext cx="1304925" cy="327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C3D91"/>
              </a:gs>
              <a:gs pos="6000">
                <a:srgbClr val="7005D4"/>
              </a:gs>
              <a:gs pos="15000">
                <a:srgbClr val="181CC7"/>
              </a:gs>
              <a:gs pos="30001">
                <a:srgbClr val="0A128C"/>
              </a:gs>
              <a:gs pos="50000">
                <a:srgbClr val="000000"/>
              </a:gs>
              <a:gs pos="70000">
                <a:srgbClr val="0A128C"/>
              </a:gs>
              <a:gs pos="85000">
                <a:srgbClr val="181CC7"/>
              </a:gs>
              <a:gs pos="94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3" grpId="0" animBg="1"/>
      <p:bldP spid="54" grpId="0" animBg="1" autoUpdateAnimBg="0"/>
      <p:bldP spid="55" grpId="0" animBg="1" autoUpdateAnimBg="0"/>
      <p:bldP spid="5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6986" y="1316174"/>
            <a:ext cx="8936181" cy="5480475"/>
          </a:xfrm>
          <a:prstGeom prst="rect">
            <a:avLst/>
          </a:prstGeom>
          <a:ln/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Contient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Journaux concernant la biologie et la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médecine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Articles indexés par des experts à l’aide des termes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MeSH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Termes MeSH : vocabulaire contrôlé de termes biomédicaux et de molécules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chimiques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Hiérarchisé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Dictionnaire de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synonymes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19.000 termes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médicaux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103.500 termes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chimiques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Subheadings : sous-titres qui décrivent un aspect particulier des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termes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MeSH</a:t>
            </a:r>
            <a:endParaRPr kumimoji="0" lang="fr-FR" sz="24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 à jour </a:t>
            </a:r>
            <a:r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régulièrement</a:t>
            </a:r>
            <a:endParaRPr kumimoji="0" lang="fr-FR" sz="2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704938" y="721731"/>
            <a:ext cx="7968025" cy="661720"/>
          </a:xfrm>
          <a:prstGeom prst="rect">
            <a:avLst/>
          </a:prstGeom>
          <a:ln/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Banque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bibliographique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PubMed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705</Words>
  <Application>Microsoft Office PowerPoint</Application>
  <PresentationFormat>On-screen Show (4:3)</PresentationFormat>
  <Paragraphs>117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Slide 1</vt:lpstr>
      <vt:lpstr>Slide 2</vt:lpstr>
      <vt:lpstr>Slide 3</vt:lpstr>
      <vt:lpstr>Slide 4</vt:lpstr>
      <vt:lpstr>Slide 5</vt:lpstr>
      <vt:lpstr>Slide 6</vt:lpstr>
      <vt:lpstr>Les bases de données bioinformatiques les plus utilisées: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NIH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Djidouille</dc:creator>
  <cp:lastModifiedBy>Djidouille</cp:lastModifiedBy>
  <cp:revision>50</cp:revision>
  <dcterms:created xsi:type="dcterms:W3CDTF">2013-11-02T20:46:21Z</dcterms:created>
  <dcterms:modified xsi:type="dcterms:W3CDTF">2013-11-03T22:58:37Z</dcterms:modified>
</cp:coreProperties>
</file>