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8" r:id="rId4"/>
    <p:sldId id="257" r:id="rId5"/>
    <p:sldId id="258" r:id="rId6"/>
    <p:sldId id="260" r:id="rId7"/>
    <p:sldId id="261" r:id="rId8"/>
    <p:sldId id="264" r:id="rId9"/>
    <p:sldId id="267" r:id="rId10"/>
    <p:sldId id="262" r:id="rId11"/>
    <p:sldId id="268" r:id="rId12"/>
    <p:sldId id="270" r:id="rId13"/>
    <p:sldId id="263" r:id="rId14"/>
    <p:sldId id="276" r:id="rId15"/>
    <p:sldId id="277" r:id="rId16"/>
    <p:sldId id="279" r:id="rId17"/>
    <p:sldId id="265" r:id="rId18"/>
    <p:sldId id="266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365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14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94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33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41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6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60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3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45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730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303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573228-40CF-4BB3-8411-5B1AA64A95B2}" type="datetimeFigureOut">
              <a:rPr lang="fr-FR" smtClean="0"/>
              <a:t>17/03/2024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8A3900C-C51C-4E0A-9977-017CF6268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76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4800" dirty="0" smtClean="0"/>
              <a:t>Comment effectuer une recherche documentaire efficace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1549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40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 smtClean="0"/>
              <a:t>3- Collecter les informations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2637322"/>
            <a:ext cx="10058400" cy="3397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troisième étape consiste à </a:t>
            </a:r>
            <a:r>
              <a:rPr lang="fr-FR" b="1" dirty="0"/>
              <a:t>Chercher et localiser les </a:t>
            </a:r>
            <a:r>
              <a:rPr lang="fr-FR" b="1" dirty="0" smtClean="0"/>
              <a:t>documents</a:t>
            </a:r>
            <a:r>
              <a:rPr lang="fr-FR" dirty="0" smtClean="0"/>
              <a:t>. </a:t>
            </a:r>
            <a:r>
              <a:rPr lang="fr-FR" dirty="0"/>
              <a:t>La recherche peut être effectuée en ligne, dans des bibliothèques physiques ou dans des centres de documentation. </a:t>
            </a:r>
            <a:endParaRPr lang="fr-FR" dirty="0" smtClean="0"/>
          </a:p>
          <a:p>
            <a:pPr algn="just"/>
            <a:r>
              <a:rPr lang="fr-FR" dirty="0" smtClean="0"/>
              <a:t>Pour </a:t>
            </a:r>
            <a:r>
              <a:rPr lang="fr-FR" dirty="0"/>
              <a:t>effectuer une recherche efficace, il est important de choisir des mots-clés pertinents et précis. Il est possible d'utiliser  </a:t>
            </a:r>
            <a:r>
              <a:rPr lang="fr-FR" b="1" dirty="0"/>
              <a:t>d</a:t>
            </a:r>
            <a:r>
              <a:rPr lang="fr-FR" b="1" dirty="0" smtClean="0"/>
              <a:t>es </a:t>
            </a:r>
            <a:r>
              <a:rPr lang="fr-FR" b="1" dirty="0"/>
              <a:t>opérateurs booléens (ET, OU, SAUF) pour combiner les mots-clés.</a:t>
            </a:r>
            <a:endParaRPr lang="fr-FR" dirty="0"/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86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/>
              <a:t>Formaliser une recherche en mots-clés</a:t>
            </a:r>
            <a:r>
              <a:rPr lang="fr-FR" sz="4400" dirty="0"/>
              <a:t/>
            </a:r>
            <a:br>
              <a:rPr lang="fr-FR" sz="4400" dirty="0"/>
            </a:b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</a:t>
            </a:r>
            <a:r>
              <a:rPr lang="fr-FR" dirty="0"/>
              <a:t>faut formalise </a:t>
            </a:r>
            <a:r>
              <a:rPr lang="fr-FR" dirty="0" smtClean="0"/>
              <a:t>la </a:t>
            </a:r>
            <a:r>
              <a:rPr lang="fr-FR" dirty="0"/>
              <a:t>recherche en mots-clés </a:t>
            </a:r>
            <a:r>
              <a:rPr lang="fr-FR" dirty="0" smtClean="0"/>
              <a:t>pour bien mener une </a:t>
            </a:r>
            <a:r>
              <a:rPr lang="fr-FR" dirty="0"/>
              <a:t>recherche sur un sujet dans le catalogue de la bibliothèque, dans une base de données, sur le </a:t>
            </a:r>
            <a:r>
              <a:rPr lang="fr-FR" dirty="0" smtClean="0"/>
              <a:t>web. Cela permet d’éviter </a:t>
            </a:r>
            <a:r>
              <a:rPr lang="fr-FR" dirty="0"/>
              <a:t>de ne rien trouver ("vide" documentaire) </a:t>
            </a:r>
            <a:r>
              <a:rPr lang="fr-FR" dirty="0" smtClean="0"/>
              <a:t>et d’éviter </a:t>
            </a:r>
            <a:r>
              <a:rPr lang="fr-FR" dirty="0"/>
              <a:t>de trouver trop de références de documents ("bruit" documentaire), </a:t>
            </a:r>
            <a:r>
              <a:rPr lang="fr-FR" dirty="0" smtClean="0"/>
              <a:t>ces deux </a:t>
            </a:r>
            <a:r>
              <a:rPr lang="fr-FR" dirty="0"/>
              <a:t>notions </a:t>
            </a:r>
            <a:r>
              <a:rPr lang="fr-FR" dirty="0" smtClean="0"/>
              <a:t>traduisent </a:t>
            </a:r>
            <a:r>
              <a:rPr lang="fr-FR" dirty="0"/>
              <a:t>l'échec d'une requête qu'il convient alors de reformuler </a:t>
            </a:r>
            <a:r>
              <a:rPr lang="fr-FR" dirty="0" smtClean="0"/>
              <a:t>ou d'affiner </a:t>
            </a:r>
            <a:endParaRPr lang="fr-FR" dirty="0"/>
          </a:p>
          <a:p>
            <a:pPr marL="0" indent="0" algn="just">
              <a:buNone/>
            </a:pPr>
            <a:endParaRPr lang="fr-FR" b="1" dirty="0" smtClean="0"/>
          </a:p>
          <a:p>
            <a:pPr algn="ctr"/>
            <a:r>
              <a:rPr lang="fr-FR" b="1" dirty="0" smtClean="0"/>
              <a:t>Mots-clés </a:t>
            </a:r>
            <a:r>
              <a:rPr lang="fr-FR" b="1" dirty="0"/>
              <a:t>= termes généraux et/ou spécifiques, termes associés, synonymes, mots traduits.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34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385012"/>
            <a:ext cx="10058400" cy="127053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>Pour </a:t>
            </a:r>
            <a:r>
              <a:rPr lang="fr-FR" sz="3600" b="1" dirty="0"/>
              <a:t>réussir sa recherche en mots </a:t>
            </a:r>
            <a:r>
              <a:rPr lang="fr-FR" sz="3600" b="1" dirty="0" smtClean="0"/>
              <a:t>clés</a:t>
            </a:r>
            <a:br>
              <a:rPr lang="fr-FR" sz="3600" b="1" dirty="0" smtClean="0"/>
            </a:br>
            <a:r>
              <a:rPr lang="fr-FR" sz="3600" b="1" dirty="0" smtClean="0"/>
              <a:t> (supports numériques)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761423"/>
            <a:ext cx="10058400" cy="4273617"/>
          </a:xfrm>
        </p:spPr>
        <p:txBody>
          <a:bodyPr>
            <a:normAutofit/>
          </a:bodyPr>
          <a:lstStyle/>
          <a:p>
            <a:pPr lvl="0" algn="just"/>
            <a:r>
              <a:rPr lang="fr-FR" dirty="0" smtClean="0"/>
              <a:t>éviter </a:t>
            </a:r>
            <a:r>
              <a:rPr lang="fr-FR" dirty="0"/>
              <a:t>les mots vides dans les moteurs de recherche comme les articles “Le, La, Les, Des, De, Du”, les pronoms et les </a:t>
            </a:r>
            <a:r>
              <a:rPr lang="fr-FR" dirty="0" smtClean="0"/>
              <a:t>verbes</a:t>
            </a:r>
          </a:p>
          <a:p>
            <a:pPr lvl="0" algn="just"/>
            <a:r>
              <a:rPr lang="fr-FR" dirty="0" smtClean="0"/>
              <a:t>évitez </a:t>
            </a:r>
            <a:r>
              <a:rPr lang="fr-FR" dirty="0"/>
              <a:t>les termes qui décrivent des relations entre les idées comme « causes », « conséquences », « </a:t>
            </a:r>
            <a:r>
              <a:rPr lang="fr-FR" dirty="0" smtClean="0"/>
              <a:t>effet </a:t>
            </a:r>
            <a:r>
              <a:rPr lang="fr-FR" dirty="0"/>
              <a:t>», « fonctionnement », « fonctions », </a:t>
            </a:r>
            <a:r>
              <a:rPr lang="fr-FR" dirty="0" smtClean="0"/>
              <a:t>« relation » etc</a:t>
            </a:r>
            <a:r>
              <a:rPr lang="fr-FR" dirty="0"/>
              <a:t>...</a:t>
            </a:r>
          </a:p>
          <a:p>
            <a:pPr algn="just"/>
            <a:r>
              <a:rPr lang="fr-FR" dirty="0"/>
              <a:t>recherchez des termes synonymes ou équivalents </a:t>
            </a:r>
            <a:endParaRPr lang="fr-FR" dirty="0" smtClean="0"/>
          </a:p>
          <a:p>
            <a:pPr algn="just"/>
            <a:r>
              <a:rPr lang="fr-FR" dirty="0" smtClean="0"/>
              <a:t>employer </a:t>
            </a:r>
            <a:r>
              <a:rPr lang="fr-FR" dirty="0"/>
              <a:t>des </a:t>
            </a:r>
            <a:r>
              <a:rPr lang="fr-FR" dirty="0" smtClean="0"/>
              <a:t>guillemets</a:t>
            </a:r>
            <a:r>
              <a:rPr lang="fr-FR" dirty="0"/>
              <a:t> </a:t>
            </a:r>
            <a:r>
              <a:rPr lang="fr-FR" dirty="0" smtClean="0"/>
              <a:t>et choisir la forme </a:t>
            </a:r>
            <a:r>
              <a:rPr lang="fr-FR" dirty="0" err="1" smtClean="0"/>
              <a:t>pdf</a:t>
            </a:r>
            <a:r>
              <a:rPr lang="fr-FR" dirty="0" smtClean="0"/>
              <a:t>  « </a:t>
            </a:r>
            <a:r>
              <a:rPr lang="fr-FR" dirty="0" err="1" smtClean="0"/>
              <a:t>pdf</a:t>
            </a:r>
            <a:r>
              <a:rPr lang="fr-FR" dirty="0" smtClean="0"/>
              <a:t> »</a:t>
            </a:r>
            <a:endParaRPr lang="fr-FR" dirty="0"/>
          </a:p>
          <a:p>
            <a:pPr lvl="0" algn="just"/>
            <a:r>
              <a:rPr lang="fr-FR" dirty="0"/>
              <a:t>adapter votre vocabulaire aux bases de données que vous utilisez (ex traduire les mots en anglais pour interroger une base de données en anglais)</a:t>
            </a:r>
          </a:p>
          <a:p>
            <a:pPr lvl="0" algn="just"/>
            <a:r>
              <a:rPr lang="fr-FR" dirty="0" smtClean="0"/>
              <a:t>évitez des mots polysémiques (qui ont plusieurs sens) </a:t>
            </a:r>
          </a:p>
          <a:p>
            <a:pPr lvl="0" algn="just"/>
            <a:r>
              <a:rPr lang="fr-FR" b="1" dirty="0" smtClean="0"/>
              <a:t>Combinez </a:t>
            </a:r>
            <a:r>
              <a:rPr lang="fr-FR" b="1" dirty="0"/>
              <a:t>des mots clés </a:t>
            </a:r>
            <a:r>
              <a:rPr lang="fr-FR" dirty="0"/>
              <a:t>e</a:t>
            </a:r>
            <a:r>
              <a:rPr lang="fr-FR" dirty="0" smtClean="0"/>
              <a:t>n </a:t>
            </a:r>
            <a:r>
              <a:rPr lang="fr-FR" dirty="0"/>
              <a:t>utilisant </a:t>
            </a:r>
            <a:r>
              <a:rPr lang="fr-FR" dirty="0" smtClean="0"/>
              <a:t>les </a:t>
            </a:r>
            <a:r>
              <a:rPr lang="fr-FR" dirty="0"/>
              <a:t>opérateurs </a:t>
            </a:r>
            <a:r>
              <a:rPr lang="fr-FR" dirty="0" smtClean="0"/>
              <a:t>booléens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68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2202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Les opérateurs booléens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925053"/>
            <a:ext cx="10058400" cy="410998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fr-FR" dirty="0"/>
              <a:t>Les opérateurs booléens ET, OU et SAUF permettent d'affiner vos requêtes dans une recherche </a:t>
            </a:r>
            <a:r>
              <a:rPr lang="fr-FR" dirty="0" smtClean="0"/>
              <a:t>documentaire sur internet </a:t>
            </a:r>
            <a:r>
              <a:rPr lang="fr-FR" dirty="0"/>
              <a:t>en précisant la relation entre les mots-clés que vous utilisez.</a:t>
            </a:r>
          </a:p>
          <a:p>
            <a:pPr lvl="0" algn="just"/>
            <a:r>
              <a:rPr lang="fr-FR" b="1" dirty="0"/>
              <a:t>ET:</a:t>
            </a:r>
            <a:r>
              <a:rPr lang="fr-FR" dirty="0"/>
              <a:t> cet opérateur permet de combiner deux mots-clés et de ne sélectionner que les documents qui contiennent les deux termes. </a:t>
            </a:r>
            <a:endParaRPr lang="fr-FR" dirty="0" smtClean="0"/>
          </a:p>
          <a:p>
            <a:pPr lvl="0" algn="just"/>
            <a:r>
              <a:rPr lang="fr-FR" b="1" dirty="0" smtClean="0"/>
              <a:t>OU</a:t>
            </a:r>
            <a:r>
              <a:rPr lang="fr-FR" b="1" dirty="0"/>
              <a:t>:</a:t>
            </a:r>
            <a:r>
              <a:rPr lang="fr-FR" dirty="0"/>
              <a:t> cet opérateur permet d'élargir la recherche en sélectionnant les documents qui contiennent l'un ou l'autre des mots-clés, ou les deux. </a:t>
            </a:r>
          </a:p>
          <a:p>
            <a:pPr lvl="0" algn="just"/>
            <a:r>
              <a:rPr lang="fr-FR" b="1" dirty="0"/>
              <a:t>SAUF:</a:t>
            </a:r>
            <a:r>
              <a:rPr lang="fr-FR" dirty="0"/>
              <a:t> cet opérateur permet d'exclure un mot-clé de la recherche. </a:t>
            </a:r>
            <a:endParaRPr lang="fr-FR" dirty="0" smtClean="0"/>
          </a:p>
          <a:p>
            <a:pPr lvl="0" algn="just"/>
            <a:endParaRPr lang="fr-FR" b="1" dirty="0"/>
          </a:p>
          <a:p>
            <a:pPr lvl="0" algn="just"/>
            <a:r>
              <a:rPr lang="fr-FR" b="1" dirty="0" smtClean="0"/>
              <a:t>Les avantages de cette technique est:</a:t>
            </a:r>
            <a:endParaRPr lang="fr-FR" dirty="0"/>
          </a:p>
          <a:p>
            <a:pPr lvl="0" algn="just"/>
            <a:r>
              <a:rPr lang="fr-FR" dirty="0"/>
              <a:t>Amélioration de la précision des résultats en ciblant les documents pertinents.</a:t>
            </a:r>
          </a:p>
          <a:p>
            <a:pPr lvl="0" algn="just"/>
            <a:r>
              <a:rPr lang="fr-FR" dirty="0"/>
              <a:t>Gain de temps en réduisant le nombre de documents non pertinents à consulter.</a:t>
            </a:r>
          </a:p>
          <a:p>
            <a:pPr lvl="0" algn="just"/>
            <a:r>
              <a:rPr lang="fr-FR" dirty="0"/>
              <a:t>Meilleure compréhension des concepts et des relations entre les mots-clés.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4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894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>Bruit documentaire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1542"/>
            <a:ext cx="10515600" cy="46754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Ensemble </a:t>
            </a:r>
            <a:r>
              <a:rPr lang="fr-FR" dirty="0"/>
              <a:t>de documents non pertinents , </a:t>
            </a:r>
            <a:r>
              <a:rPr lang="fr-FR" dirty="0" smtClean="0"/>
              <a:t>des </a:t>
            </a:r>
            <a:r>
              <a:rPr lang="fr-FR" dirty="0"/>
              <a:t>résultats inutiles </a:t>
            </a:r>
            <a:r>
              <a:rPr lang="fr-FR" dirty="0" smtClean="0"/>
              <a:t>ou redondantes, et des </a:t>
            </a:r>
            <a:r>
              <a:rPr lang="fr-FR" dirty="0"/>
              <a:t>données </a:t>
            </a:r>
            <a:r>
              <a:rPr lang="fr-FR" dirty="0" smtClean="0"/>
              <a:t>superflues et peu fiables </a:t>
            </a:r>
            <a:r>
              <a:rPr lang="fr-FR" dirty="0"/>
              <a:t>qui peuvent interférer avec la recherche d'informations pertinentes. L'information pertinente est noyée dans la masse</a:t>
            </a:r>
            <a:r>
              <a:rPr lang="fr-FR" dirty="0" smtClean="0"/>
              <a:t>.</a:t>
            </a:r>
            <a:endParaRPr lang="fr-FR" dirty="0"/>
          </a:p>
          <a:p>
            <a:pPr algn="just"/>
            <a:r>
              <a:rPr lang="fr-FR" b="1" dirty="0"/>
              <a:t>Causes: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Requête trop vague ou mal formulée.</a:t>
            </a:r>
          </a:p>
          <a:p>
            <a:pPr lvl="1"/>
            <a:r>
              <a:rPr lang="fr-FR" dirty="0"/>
              <a:t>Base de données de mauvaise qualité ou mal indexée.</a:t>
            </a:r>
          </a:p>
          <a:p>
            <a:pPr lvl="1"/>
            <a:r>
              <a:rPr lang="fr-FR" dirty="0"/>
              <a:t>Termes de recherche trop génériques ou ambigus.</a:t>
            </a:r>
          </a:p>
          <a:p>
            <a:r>
              <a:rPr lang="fr-FR" b="1" dirty="0"/>
              <a:t>Conséquences: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Perturbation de la recherche et perte de temps.</a:t>
            </a:r>
          </a:p>
          <a:p>
            <a:pPr lvl="1"/>
            <a:r>
              <a:rPr lang="fr-FR" dirty="0"/>
              <a:t>Difficulté à trouver les informations pertinentes.</a:t>
            </a:r>
          </a:p>
          <a:p>
            <a:pPr lvl="1"/>
            <a:r>
              <a:rPr lang="fr-FR" dirty="0"/>
              <a:t>Frustration et sentiment d'échec chez l'utilisateur. </a:t>
            </a:r>
            <a:endParaRPr lang="fr-FR" dirty="0" smtClean="0"/>
          </a:p>
          <a:p>
            <a:pPr marL="457200" lvl="1" indent="0">
              <a:buNone/>
            </a:pPr>
            <a:r>
              <a:rPr lang="fr-FR" b="1" dirty="0" smtClean="0"/>
              <a:t>solution</a:t>
            </a:r>
            <a:endParaRPr lang="fr-FR" b="1" dirty="0"/>
          </a:p>
          <a:p>
            <a:pPr lvl="1"/>
            <a:r>
              <a:rPr lang="fr-FR" dirty="0"/>
              <a:t>    Affiner la requête en utilisant des termes plus précis.</a:t>
            </a:r>
          </a:p>
          <a:p>
            <a:pPr lvl="1"/>
            <a:r>
              <a:rPr lang="fr-FR" dirty="0"/>
              <a:t>    Utiliser des opérateurs booléens (ET, OU, SAUF).</a:t>
            </a:r>
          </a:p>
          <a:p>
            <a:pPr lvl="1"/>
            <a:r>
              <a:rPr lang="fr-FR" dirty="0"/>
              <a:t>    Explorer différentes bases de données et sources d'information.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78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407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Vide </a:t>
            </a:r>
            <a:r>
              <a:rPr lang="fr-FR" sz="4000" b="1" dirty="0"/>
              <a:t>documentaire: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9324" y="1722922"/>
            <a:ext cx="10515600" cy="44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Absence </a:t>
            </a:r>
            <a:r>
              <a:rPr lang="fr-FR" dirty="0"/>
              <a:t>de documents pertinents dans les résultats d'une recherche d'information. </a:t>
            </a:r>
          </a:p>
          <a:p>
            <a:r>
              <a:rPr lang="fr-FR" b="1" dirty="0"/>
              <a:t>Causes: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Sujet de recherche trop précis ou peu documenté.</a:t>
            </a:r>
          </a:p>
          <a:p>
            <a:pPr lvl="1"/>
            <a:r>
              <a:rPr lang="fr-FR" dirty="0"/>
              <a:t>Base de données lacunaire ou non exhaustive.</a:t>
            </a:r>
          </a:p>
          <a:p>
            <a:pPr lvl="1"/>
            <a:r>
              <a:rPr lang="fr-FR" dirty="0"/>
              <a:t>Erreur dans la formulation de la requête.</a:t>
            </a:r>
          </a:p>
          <a:p>
            <a:r>
              <a:rPr lang="fr-FR" b="1" dirty="0"/>
              <a:t>Conséquences: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Impossibilité de trouver les informations recherchées.</a:t>
            </a:r>
          </a:p>
          <a:p>
            <a:pPr lvl="1"/>
            <a:r>
              <a:rPr lang="fr-FR" dirty="0"/>
              <a:t>Sentiment d'incomplétude et de frustration chez l'utilisateur.</a:t>
            </a:r>
          </a:p>
          <a:p>
            <a:r>
              <a:rPr lang="fr-FR" dirty="0"/>
              <a:t>Nécessité de reformuler la requête ou d'explorer d'autres sources d'information</a:t>
            </a:r>
            <a:r>
              <a:rPr lang="fr-FR" dirty="0" smtClean="0"/>
              <a:t>.</a:t>
            </a:r>
            <a:r>
              <a:rPr lang="fr-FR" b="1" dirty="0"/>
              <a:t> </a:t>
            </a:r>
            <a:endParaRPr lang="fr-FR" b="1" dirty="0" smtClean="0"/>
          </a:p>
          <a:p>
            <a:r>
              <a:rPr lang="fr-FR" b="1" dirty="0" smtClean="0"/>
              <a:t>solution: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/>
              <a:t>Reformuler la requête en utilisant des synonymes ou des termes plus génériques.</a:t>
            </a:r>
          </a:p>
          <a:p>
            <a:pPr lvl="1"/>
            <a:r>
              <a:rPr lang="fr-FR" dirty="0"/>
              <a:t>Élargir la recherche à des domaines connexes.</a:t>
            </a:r>
          </a:p>
          <a:p>
            <a:pPr lvl="1"/>
            <a:r>
              <a:rPr lang="fr-FR" dirty="0"/>
              <a:t>Consulter des experts ou des bibliothécaires.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21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4- Exploiter les documents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2656572"/>
            <a:ext cx="10058400" cy="3378467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L'exploitation des documents dans la recherche documentaire est une étape cruciale qui suit la sélection des sources pertinentes. Elle consiste à </a:t>
            </a:r>
            <a:r>
              <a:rPr lang="fr-FR" dirty="0" smtClean="0"/>
              <a:t> analyser, extraire et organiser  </a:t>
            </a:r>
            <a:r>
              <a:rPr lang="fr-FR" dirty="0"/>
              <a:t>les informations utiles des documents afin de répondre à la </a:t>
            </a:r>
            <a:r>
              <a:rPr lang="fr-FR" dirty="0" smtClean="0"/>
              <a:t>question formulée au début de la recherche.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35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6107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/>
              <a:t>5- rédaction du document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790299"/>
            <a:ext cx="10058400" cy="4244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cinquième étape consiste à rédiger le document, en intégrant les informations traitées.</a:t>
            </a:r>
          </a:p>
          <a:p>
            <a:pPr lvl="0" algn="just"/>
            <a:r>
              <a:rPr lang="fr-FR" dirty="0"/>
              <a:t>Synthétiser les résultats de la recherche</a:t>
            </a:r>
          </a:p>
          <a:p>
            <a:pPr lvl="0" algn="just"/>
            <a:r>
              <a:rPr lang="fr-FR" dirty="0"/>
              <a:t>Répondre à la question de recherche</a:t>
            </a:r>
          </a:p>
          <a:p>
            <a:pPr lvl="0" algn="just"/>
            <a:r>
              <a:rPr lang="fr-FR" dirty="0"/>
              <a:t>Présenter les différentes perspectives et points de vue</a:t>
            </a:r>
          </a:p>
          <a:p>
            <a:pPr lvl="0" algn="just"/>
            <a:r>
              <a:rPr lang="fr-FR" dirty="0"/>
              <a:t>Rédiger un rapport clair, concis et structuré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Votre rapport doit comprendre :</a:t>
            </a:r>
          </a:p>
          <a:p>
            <a:pPr marL="0" indent="0" algn="just">
              <a:buNone/>
            </a:pPr>
            <a:r>
              <a:rPr lang="fr-FR" dirty="0" smtClean="0"/>
              <a:t>Une introduction qui présente le sujet et la question de recherche.</a:t>
            </a:r>
          </a:p>
          <a:p>
            <a:pPr marL="0" indent="0" algn="just">
              <a:buNone/>
            </a:pPr>
            <a:r>
              <a:rPr lang="fr-FR" dirty="0" smtClean="0"/>
              <a:t>Un développement qui présente les résultats de votre recherche et votre analyse.</a:t>
            </a:r>
          </a:p>
          <a:p>
            <a:pPr marL="0" indent="0" algn="just">
              <a:buNone/>
            </a:pPr>
            <a:r>
              <a:rPr lang="fr-FR" dirty="0" smtClean="0"/>
              <a:t>Une conclusion qui résume vos conclusions et répond à votre question de recherche.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8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fr-FR" sz="3100" b="1" dirty="0" smtClean="0"/>
              <a:t>conseils </a:t>
            </a:r>
            <a:r>
              <a:rPr lang="fr-FR" sz="3100" b="1" dirty="0"/>
              <a:t>supplémentaires pour mener une recherche documentaire efficace :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fr-FR" dirty="0" smtClean="0"/>
              <a:t>Prenez </a:t>
            </a:r>
            <a:r>
              <a:rPr lang="fr-FR" dirty="0"/>
              <a:t>le temps de bien réfléchir à votre sujet de recherche et de le formuler de manière précise.</a:t>
            </a:r>
          </a:p>
          <a:p>
            <a:pPr lvl="0" algn="just"/>
            <a:r>
              <a:rPr lang="fr-FR" dirty="0"/>
              <a:t>Utilisez </a:t>
            </a:r>
            <a:r>
              <a:rPr lang="fr-FR" dirty="0" smtClean="0"/>
              <a:t>un </a:t>
            </a:r>
            <a:r>
              <a:rPr lang="fr-FR" dirty="0"/>
              <a:t>dictionnaire pour trouver des synonymes et des mots clés pertinents.</a:t>
            </a:r>
          </a:p>
          <a:p>
            <a:pPr lvl="0" algn="just"/>
            <a:r>
              <a:rPr lang="fr-FR" dirty="0"/>
              <a:t>N'hésitez pas à reformuler votre sujet de recherche si vous ne trouvez pas assez d'informations.</a:t>
            </a:r>
          </a:p>
          <a:p>
            <a:pPr lvl="0" algn="just"/>
            <a:r>
              <a:rPr lang="fr-FR" dirty="0"/>
              <a:t>Limitez votre sujet de recherche pour obtenir des résultats plus précis.</a:t>
            </a:r>
          </a:p>
          <a:p>
            <a:pPr lvl="0" algn="just"/>
            <a:r>
              <a:rPr lang="fr-FR" dirty="0"/>
              <a:t>Notez vos questions et vos idées de recherche au fur et à mesure</a:t>
            </a:r>
            <a:r>
              <a:rPr lang="fr-FR" dirty="0" smtClean="0"/>
              <a:t>.</a:t>
            </a:r>
            <a:endParaRPr lang="fr-FR" dirty="0"/>
          </a:p>
          <a:p>
            <a:pPr lvl="0" algn="just"/>
            <a:r>
              <a:rPr lang="fr-FR" dirty="0"/>
              <a:t>Utilisez un plan de recherche pour organiser votre travail.</a:t>
            </a:r>
          </a:p>
          <a:p>
            <a:pPr lvl="0" algn="just"/>
            <a:r>
              <a:rPr lang="fr-FR" dirty="0"/>
              <a:t>Notez vos sources d'information dès que vous les trouvez.</a:t>
            </a:r>
          </a:p>
          <a:p>
            <a:pPr lvl="0" algn="just"/>
            <a:r>
              <a:rPr lang="fr-FR" dirty="0"/>
              <a:t>Soyez patient et </a:t>
            </a:r>
            <a:r>
              <a:rPr lang="fr-FR" dirty="0" smtClean="0"/>
              <a:t>persévérant et </a:t>
            </a:r>
            <a:r>
              <a:rPr lang="fr-FR" dirty="0"/>
              <a:t>r</a:t>
            </a:r>
            <a:r>
              <a:rPr lang="fr-FR" dirty="0" smtClean="0"/>
              <a:t>estez </a:t>
            </a:r>
            <a:r>
              <a:rPr lang="fr-FR" dirty="0"/>
              <a:t>objectif et </a:t>
            </a:r>
            <a:r>
              <a:rPr lang="fr-FR" dirty="0" smtClean="0"/>
              <a:t>impartial.</a:t>
            </a:r>
            <a:endParaRPr lang="fr-FR" dirty="0"/>
          </a:p>
          <a:p>
            <a:pPr lvl="0" algn="just"/>
            <a:r>
              <a:rPr lang="fr-FR" dirty="0"/>
              <a:t>Citez vos sources</a:t>
            </a:r>
          </a:p>
          <a:p>
            <a:pPr lvl="0" algn="just"/>
            <a:r>
              <a:rPr lang="fr-FR" dirty="0"/>
              <a:t>Utilisez un langage clair et précis</a:t>
            </a:r>
          </a:p>
          <a:p>
            <a:pPr lvl="0" algn="just"/>
            <a:r>
              <a:rPr lang="fr-FR" dirty="0"/>
              <a:t>Révisez et corrigez votre travail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6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Une </a:t>
            </a:r>
            <a:r>
              <a:rPr lang="fr-FR" dirty="0"/>
              <a:t>recherche documentaire est essentiellement une recherche de </a:t>
            </a:r>
            <a:r>
              <a:rPr lang="fr-FR" dirty="0" smtClean="0"/>
              <a:t>références, pour </a:t>
            </a:r>
            <a:r>
              <a:rPr lang="fr-FR" dirty="0"/>
              <a:t>être </a:t>
            </a:r>
            <a:r>
              <a:rPr lang="fr-FR" dirty="0" smtClean="0"/>
              <a:t>efficace elle </a:t>
            </a:r>
            <a:r>
              <a:rPr lang="fr-FR" dirty="0"/>
              <a:t>requiert une méthodologie efficace. Elle doit passer par plusieurs étapes incontournables permettant de chercher, identifier, choisir des documents sur un thème </a:t>
            </a:r>
            <a:r>
              <a:rPr lang="fr-FR" dirty="0" smtClean="0"/>
              <a:t>précis et défini.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68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634" y="642594"/>
            <a:ext cx="11146054" cy="1371600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/>
              <a:t>Des questions préalables pour déterminer les besoins de la recherche</a:t>
            </a:r>
            <a:endParaRPr lang="fr-FR" sz="2400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40" y="2107932"/>
            <a:ext cx="9038122" cy="410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4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 Préparer sa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première étape consiste à définir clairement le sujet de la recherche. Cela permet de limiter le champ d'investigation et de cibler les informations pertinentes. Cette étape doit permettre de</a:t>
            </a:r>
          </a:p>
          <a:p>
            <a:pPr lvl="0" algn="just"/>
            <a:r>
              <a:rPr lang="fr-FR" b="1" dirty="0"/>
              <a:t>Formuler une question de recherche précise et concise </a:t>
            </a:r>
            <a:endParaRPr lang="fr-FR" dirty="0"/>
          </a:p>
          <a:p>
            <a:pPr lvl="0" algn="just"/>
            <a:r>
              <a:rPr lang="fr-FR" b="1" dirty="0" smtClean="0"/>
              <a:t>Identifier </a:t>
            </a:r>
            <a:r>
              <a:rPr lang="fr-FR" b="1" dirty="0"/>
              <a:t>les mots clés et les concepts clés du </a:t>
            </a:r>
            <a:r>
              <a:rPr lang="fr-FR" b="1" dirty="0" smtClean="0"/>
              <a:t>sujet</a:t>
            </a:r>
          </a:p>
          <a:p>
            <a:pPr lvl="0" algn="just"/>
            <a:endParaRPr lang="fr-FR" b="1" dirty="0"/>
          </a:p>
          <a:p>
            <a:pPr algn="just"/>
            <a:r>
              <a:rPr lang="fr-FR" dirty="0"/>
              <a:t>Le sujet doit être exprimé en une </a:t>
            </a:r>
            <a:r>
              <a:rPr lang="fr-FR" b="1" dirty="0"/>
              <a:t>phrase courte</a:t>
            </a:r>
            <a:r>
              <a:rPr lang="fr-FR" dirty="0"/>
              <a:t>, si possible sous</a:t>
            </a:r>
          </a:p>
          <a:p>
            <a:pPr marL="0" indent="0" algn="just">
              <a:buNone/>
            </a:pPr>
            <a:r>
              <a:rPr lang="fr-FR" dirty="0"/>
              <a:t>forme de </a:t>
            </a:r>
            <a:r>
              <a:rPr lang="fr-FR" b="1" dirty="0"/>
              <a:t>question </a:t>
            </a:r>
            <a:r>
              <a:rPr lang="fr-FR" dirty="0"/>
              <a:t>et à l'aide de </a:t>
            </a:r>
            <a:r>
              <a:rPr lang="fr-FR" b="1" dirty="0"/>
              <a:t>termes significatifs</a:t>
            </a:r>
            <a:r>
              <a:rPr lang="fr-FR" dirty="0"/>
              <a:t>. </a:t>
            </a:r>
            <a:r>
              <a:rPr lang="fr-FR" dirty="0" smtClean="0"/>
              <a:t>L’</a:t>
            </a:r>
            <a:r>
              <a:rPr lang="fr-FR" b="1" dirty="0" smtClean="0"/>
              <a:t>énoncé de </a:t>
            </a:r>
            <a:r>
              <a:rPr lang="fr-FR" b="1" dirty="0"/>
              <a:t>recherche </a:t>
            </a:r>
            <a:r>
              <a:rPr lang="fr-FR" dirty="0"/>
              <a:t>doit être le plus précis possible.</a:t>
            </a:r>
          </a:p>
        </p:txBody>
      </p:sp>
    </p:spTree>
    <p:extLst>
      <p:ext uri="{BB962C8B-B14F-4D97-AF65-F5344CB8AC3E}">
        <p14:creationId xmlns:p14="http://schemas.microsoft.com/office/powerpoint/2010/main" val="28387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QQQOCP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896177"/>
            <a:ext cx="10058400" cy="41388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3QOCP est un moyen mnémotechnique permettant de retenir un ensemble de questions simples qui vont être utilisées pour </a:t>
            </a:r>
            <a:r>
              <a:rPr lang="fr-FR" b="1" dirty="0"/>
              <a:t>cerner</a:t>
            </a:r>
            <a:r>
              <a:rPr lang="fr-FR" dirty="0"/>
              <a:t>, </a:t>
            </a:r>
            <a:r>
              <a:rPr lang="fr-FR" b="1" dirty="0"/>
              <a:t>préciser </a:t>
            </a:r>
            <a:r>
              <a:rPr lang="fr-FR" dirty="0"/>
              <a:t>et </a:t>
            </a:r>
            <a:r>
              <a:rPr lang="fr-FR" b="1" dirty="0"/>
              <a:t>approfondir </a:t>
            </a:r>
            <a:r>
              <a:rPr lang="fr-FR" dirty="0"/>
              <a:t>un sujet :</a:t>
            </a:r>
          </a:p>
          <a:p>
            <a:pPr algn="just"/>
            <a:r>
              <a:rPr lang="fr-FR" b="1" dirty="0"/>
              <a:t>Qui ? </a:t>
            </a:r>
            <a:r>
              <a:rPr lang="fr-FR" dirty="0"/>
              <a:t>= Quels sont les acteurs, les personnes impliquées ?</a:t>
            </a:r>
          </a:p>
          <a:p>
            <a:pPr algn="just"/>
            <a:r>
              <a:rPr lang="fr-FR" b="1" dirty="0"/>
              <a:t>Quoi ? </a:t>
            </a:r>
            <a:r>
              <a:rPr lang="fr-FR" dirty="0"/>
              <a:t>= Quels sont les aspects qui m'intéressent ?</a:t>
            </a:r>
          </a:p>
          <a:p>
            <a:pPr algn="just"/>
            <a:r>
              <a:rPr lang="fr-FR" b="1" dirty="0"/>
              <a:t>Quand ? </a:t>
            </a:r>
            <a:r>
              <a:rPr lang="fr-FR" dirty="0"/>
              <a:t>= Quelle est la période concernée ?</a:t>
            </a:r>
          </a:p>
          <a:p>
            <a:pPr algn="just"/>
            <a:r>
              <a:rPr lang="fr-FR" b="1" dirty="0"/>
              <a:t>Où ? </a:t>
            </a:r>
            <a:r>
              <a:rPr lang="fr-FR" dirty="0"/>
              <a:t>= Le sujet est-il circonscrit à une zone géographique précise ?</a:t>
            </a:r>
          </a:p>
          <a:p>
            <a:pPr algn="just"/>
            <a:r>
              <a:rPr lang="fr-FR" b="1" dirty="0"/>
              <a:t>Comment ? </a:t>
            </a:r>
            <a:r>
              <a:rPr lang="fr-FR" dirty="0"/>
              <a:t>= Quelles approches ou points de vue faut-il considérer ? (historique, sociologique, économique, politique, etc.)</a:t>
            </a:r>
          </a:p>
          <a:p>
            <a:pPr algn="just"/>
            <a:r>
              <a:rPr lang="fr-FR" b="1" dirty="0"/>
              <a:t>Pourquoi ? </a:t>
            </a:r>
            <a:r>
              <a:rPr lang="fr-FR" dirty="0"/>
              <a:t>= Quelle est l'importance du sujet dans le contexte actuel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20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08008"/>
            <a:ext cx="10515600" cy="991404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Dans l’étape « préparer sa recherche » deux types de difficultés peuvent se présenter. </a:t>
            </a:r>
            <a:br>
              <a:rPr lang="fr-FR" sz="2400" b="1" dirty="0" smtClean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0417"/>
            <a:ext cx="10515600" cy="4646546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fr-FR" b="1" dirty="0" smtClean="0"/>
              <a:t>Difficulté </a:t>
            </a:r>
            <a:r>
              <a:rPr lang="fr-FR" b="1" dirty="0"/>
              <a:t>1 : le sujet est trop général, trop vaste.</a:t>
            </a:r>
            <a:endParaRPr lang="fr-FR" dirty="0"/>
          </a:p>
          <a:p>
            <a:pPr marL="0" indent="0" algn="just">
              <a:buNone/>
            </a:pPr>
            <a:r>
              <a:rPr lang="fr-FR" b="1" dirty="0"/>
              <a:t>Risque majeurs : </a:t>
            </a:r>
            <a:endParaRPr lang="fr-FR" dirty="0"/>
          </a:p>
          <a:p>
            <a:pPr marL="0" lvl="0" indent="0" algn="just">
              <a:buNone/>
            </a:pPr>
            <a:r>
              <a:rPr lang="fr-FR" dirty="0" err="1"/>
              <a:t>Subordonnance</a:t>
            </a:r>
            <a:r>
              <a:rPr lang="fr-FR" dirty="0"/>
              <a:t> de la documentation</a:t>
            </a:r>
          </a:p>
          <a:p>
            <a:pPr marL="0" lvl="0" indent="0" algn="just">
              <a:buNone/>
            </a:pPr>
            <a:r>
              <a:rPr lang="fr-FR" dirty="0"/>
              <a:t>Traiter le sujet de manière superficielle en voulant être exhaustif</a:t>
            </a:r>
          </a:p>
          <a:p>
            <a:pPr marL="0" indent="0" algn="just">
              <a:buNone/>
            </a:pPr>
            <a:r>
              <a:rPr lang="fr-FR" b="1" dirty="0"/>
              <a:t>Que faire : </a:t>
            </a:r>
            <a:r>
              <a:rPr lang="fr-FR" dirty="0"/>
              <a:t>Restreindre le sujet en se concentrant sur un aspect de la question. </a:t>
            </a:r>
          </a:p>
          <a:p>
            <a:pPr marL="0" lvl="0" indent="0" algn="just">
              <a:buNone/>
            </a:pPr>
            <a:r>
              <a:rPr lang="fr-FR" dirty="0"/>
              <a:t> </a:t>
            </a:r>
            <a:r>
              <a:rPr lang="fr-FR" b="1" dirty="0"/>
              <a:t>Difficulté N°2 : le sujet est trop précis, trop pointu</a:t>
            </a:r>
            <a:endParaRPr lang="fr-FR" dirty="0"/>
          </a:p>
          <a:p>
            <a:pPr marL="0" indent="0" algn="just">
              <a:buNone/>
            </a:pPr>
            <a:r>
              <a:rPr lang="fr-FR" b="1" dirty="0"/>
              <a:t>Risques majeurs :</a:t>
            </a:r>
            <a:endParaRPr lang="fr-FR" dirty="0"/>
          </a:p>
          <a:p>
            <a:pPr marL="0" lvl="0" indent="0" algn="just">
              <a:buNone/>
            </a:pPr>
            <a:r>
              <a:rPr lang="fr-FR" dirty="0"/>
              <a:t>Très ardu à traiter</a:t>
            </a:r>
          </a:p>
          <a:p>
            <a:pPr marL="0" lvl="0" indent="0" algn="just">
              <a:buNone/>
            </a:pPr>
            <a:r>
              <a:rPr lang="fr-FR" dirty="0"/>
              <a:t>Difficulté à repérer la documentation</a:t>
            </a:r>
          </a:p>
          <a:p>
            <a:pPr marL="0" lvl="0" indent="0" algn="just">
              <a:buNone/>
            </a:pPr>
            <a:r>
              <a:rPr lang="fr-FR" dirty="0"/>
              <a:t>Nécessité d’interroger de nombreuses sources</a:t>
            </a:r>
          </a:p>
          <a:p>
            <a:pPr marL="0" indent="0" algn="just">
              <a:buNone/>
            </a:pPr>
            <a:r>
              <a:rPr lang="fr-FR" b="1" dirty="0"/>
              <a:t>Que faire</a:t>
            </a:r>
            <a:r>
              <a:rPr lang="fr-FR" dirty="0"/>
              <a:t> : mettre le sujet en perspective/ Replacer le sujet dans un contexte plus large vous permettra d’aborder des aspects de la question auxquels vous n’auriez pas pensé dans un premier temps et ainsi d’élargir sa portée.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6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557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2- </a:t>
            </a:r>
            <a:r>
              <a:rPr lang="fr-FR" sz="2800" b="1" dirty="0" smtClean="0"/>
              <a:t>identifier </a:t>
            </a:r>
            <a:r>
              <a:rPr lang="fr-FR" sz="2800" b="1" dirty="0" smtClean="0"/>
              <a:t>les sources d'information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800" y="1799923"/>
            <a:ext cx="10058400" cy="466825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deuxième étape consiste à créer </a:t>
            </a:r>
            <a:r>
              <a:rPr lang="fr-FR" b="1" dirty="0"/>
              <a:t>une stratégie de </a:t>
            </a:r>
            <a:r>
              <a:rPr lang="fr-FR" b="1" dirty="0" smtClean="0"/>
              <a:t>recherche des documents</a:t>
            </a:r>
            <a:r>
              <a:rPr lang="fr-FR" dirty="0" smtClean="0"/>
              <a:t>. </a:t>
            </a:r>
            <a:r>
              <a:rPr lang="fr-FR" dirty="0"/>
              <a:t>Cela permet de déterminer les sources d'information à consulter et les méthodes de recherche à </a:t>
            </a:r>
            <a:r>
              <a:rPr lang="fr-FR" dirty="0" smtClean="0"/>
              <a:t>utiliser. </a:t>
            </a:r>
            <a:r>
              <a:rPr lang="fr-FR" b="1" dirty="0"/>
              <a:t>Les principales sources de référence en sciences sociales</a:t>
            </a:r>
            <a:r>
              <a:rPr lang="fr-FR" b="1" dirty="0" smtClean="0"/>
              <a:t>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r-FR" b="1" dirty="0" smtClean="0"/>
              <a:t>Des moteurs de recherches </a:t>
            </a:r>
            <a:r>
              <a:rPr lang="fr-FR" b="1" dirty="0" err="1" smtClean="0"/>
              <a:t>generalistes</a:t>
            </a:r>
            <a:r>
              <a:rPr lang="fr-FR" b="1" dirty="0" smtClean="0"/>
              <a:t> (</a:t>
            </a:r>
            <a:r>
              <a:rPr lang="fr-FR" dirty="0"/>
              <a:t>Google, </a:t>
            </a:r>
            <a:r>
              <a:rPr lang="fr-FR" dirty="0" err="1" smtClean="0"/>
              <a:t>yahoo</a:t>
            </a:r>
            <a:r>
              <a:rPr lang="fr-FR" dirty="0" smtClean="0"/>
              <a:t>, Bing</a:t>
            </a:r>
            <a:r>
              <a:rPr lang="fr-FR" dirty="0"/>
              <a:t>, etc</a:t>
            </a:r>
            <a:r>
              <a:rPr lang="fr-FR" dirty="0" smtClean="0"/>
              <a:t>.</a:t>
            </a:r>
            <a:r>
              <a:rPr lang="fr-FR" b="1" dirty="0" smtClean="0"/>
              <a:t>) ou spécialisés (</a:t>
            </a:r>
            <a:r>
              <a:rPr lang="fr-FR" dirty="0"/>
              <a:t>Google </a:t>
            </a:r>
            <a:r>
              <a:rPr lang="fr-FR" dirty="0" err="1"/>
              <a:t>Scholar</a:t>
            </a:r>
            <a:r>
              <a:rPr lang="fr-FR" dirty="0"/>
              <a:t>, </a:t>
            </a:r>
            <a:r>
              <a:rPr lang="fr-FR" dirty="0" err="1"/>
              <a:t>PubMed</a:t>
            </a:r>
            <a:r>
              <a:rPr lang="fr-FR" dirty="0"/>
              <a:t>, </a:t>
            </a:r>
            <a:r>
              <a:rPr lang="fr-FR" dirty="0" err="1" smtClean="0"/>
              <a:t>etc</a:t>
            </a:r>
            <a:r>
              <a:rPr lang="fr-FR" dirty="0" smtClean="0"/>
              <a:t>, </a:t>
            </a:r>
            <a:r>
              <a:rPr lang="fr-FR" dirty="0"/>
              <a:t>Google Books </a:t>
            </a:r>
            <a:r>
              <a:rPr lang="fr-FR" dirty="0" smtClean="0"/>
              <a:t>, Theses.fr, etc.</a:t>
            </a:r>
            <a:endParaRPr lang="fr-FR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fr-FR" b="1" dirty="0" smtClean="0"/>
              <a:t>Des </a:t>
            </a:r>
            <a:r>
              <a:rPr lang="fr-FR" b="1" dirty="0"/>
              <a:t>bases de données </a:t>
            </a:r>
            <a:r>
              <a:rPr lang="fr-FR" b="1" dirty="0" smtClean="0"/>
              <a:t>bibliographiques</a:t>
            </a:r>
            <a:r>
              <a:rPr lang="fr-FR" dirty="0" smtClean="0"/>
              <a:t> </a:t>
            </a:r>
            <a:r>
              <a:rPr lang="fr-FR" dirty="0"/>
              <a:t>générales </a:t>
            </a:r>
            <a:r>
              <a:rPr lang="fr-FR" dirty="0" smtClean="0"/>
              <a:t>(Google </a:t>
            </a:r>
            <a:r>
              <a:rPr lang="fr-FR" dirty="0" err="1" smtClean="0"/>
              <a:t>Scholar</a:t>
            </a:r>
            <a:r>
              <a:rPr lang="fr-FR" dirty="0" smtClean="0"/>
              <a:t>) ou spécialisées: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JSTOR: offre un accès à des millions d'articles scientifiques et de livres électroniques en sciences humaines et sociales</a:t>
            </a:r>
            <a:r>
              <a:rPr lang="fr-FR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dirty="0" smtClean="0"/>
              <a:t>Cairn</a:t>
            </a:r>
            <a:r>
              <a:rPr lang="fr-FR" dirty="0"/>
              <a:t>: plateforme de diffusion de revues scientifiques en sciences humaines et sociales</a:t>
            </a:r>
            <a:r>
              <a:rPr lang="fr-FR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FR" dirty="0" smtClean="0"/>
              <a:t>Persée</a:t>
            </a:r>
            <a:r>
              <a:rPr lang="fr-FR" dirty="0"/>
              <a:t>: bibliothèque numérique de revues scientifiques en sciences humaines et sociales</a:t>
            </a:r>
            <a:r>
              <a:rPr lang="fr-FR" dirty="0" smtClean="0"/>
              <a:t>.</a:t>
            </a:r>
            <a:endParaRPr lang="fr-FR" dirty="0"/>
          </a:p>
          <a:p>
            <a:pPr lvl="0" algn="just"/>
            <a:r>
              <a:rPr lang="fr-FR" b="1" dirty="0"/>
              <a:t>Des catalogues de bibliothèques</a:t>
            </a:r>
            <a:r>
              <a:rPr lang="fr-FR" dirty="0"/>
              <a:t>.</a:t>
            </a:r>
          </a:p>
          <a:p>
            <a:pPr lvl="0" algn="just"/>
            <a:r>
              <a:rPr lang="fr-FR" b="1" dirty="0"/>
              <a:t>Des sites web </a:t>
            </a:r>
            <a:r>
              <a:rPr lang="fr-FR" b="1" dirty="0" smtClean="0"/>
              <a:t>institutionnels </a:t>
            </a:r>
            <a:r>
              <a:rPr lang="fr-FR" dirty="0" smtClean="0"/>
              <a:t>: organisations </a:t>
            </a:r>
            <a:r>
              <a:rPr lang="fr-FR" dirty="0"/>
              <a:t>gouvernementales, </a:t>
            </a:r>
            <a:r>
              <a:rPr lang="fr-FR" dirty="0" smtClean="0"/>
              <a:t>institutions </a:t>
            </a:r>
            <a:r>
              <a:rPr lang="fr-FR" dirty="0"/>
              <a:t>internationales </a:t>
            </a:r>
            <a:r>
              <a:rPr lang="fr-FR" dirty="0" smtClean="0"/>
              <a:t>(OMS, ONU…) ou </a:t>
            </a:r>
            <a:r>
              <a:rPr lang="fr-FR" dirty="0"/>
              <a:t>d'associations </a:t>
            </a:r>
            <a:r>
              <a:rPr lang="fr-FR" dirty="0" smtClean="0"/>
              <a:t>professionnelles, entres </a:t>
            </a:r>
            <a:r>
              <a:rPr lang="fr-FR" dirty="0"/>
              <a:t>de </a:t>
            </a:r>
            <a:r>
              <a:rPr lang="fr-FR" dirty="0" smtClean="0"/>
              <a:t>recherche, universités </a:t>
            </a:r>
            <a:r>
              <a:rPr lang="fr-FR" dirty="0" err="1" smtClean="0"/>
              <a:t>etc</a:t>
            </a:r>
            <a:endParaRPr lang="fr-FR" dirty="0"/>
          </a:p>
          <a:p>
            <a:pPr lvl="0" algn="just"/>
            <a:r>
              <a:rPr lang="fr-FR" b="1" dirty="0" smtClean="0"/>
              <a:t>Articles scientifiques, livres scientifiques, rapports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039375" cy="895784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3600" b="1" dirty="0" smtClean="0"/>
              <a:t>Évaluer </a:t>
            </a:r>
            <a:r>
              <a:rPr lang="fr-FR" sz="3600" b="1" dirty="0" smtClean="0"/>
              <a:t>la qualité et la pertinence des sources</a:t>
            </a:r>
            <a:r>
              <a:rPr lang="fr-FR" sz="4400" b="1" dirty="0" smtClean="0"/>
              <a:t/>
            </a:r>
            <a:br>
              <a:rPr lang="fr-FR" sz="4400" b="1" dirty="0" smtClean="0"/>
            </a:b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117559"/>
            <a:ext cx="10515600" cy="38886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La </a:t>
            </a:r>
            <a:r>
              <a:rPr lang="fr-FR" dirty="0"/>
              <a:t>quatrième étape consiste à traiter les informations collectées. Cela permet de les organiser, de les analyser et de les synthétiser. Voici quelques points clés à prendre en </a:t>
            </a:r>
            <a:r>
              <a:rPr lang="fr-FR" dirty="0" smtClean="0"/>
              <a:t>compte pour vous assurer de la crédibilité des sources que vous utilisez.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  <a:endParaRPr lang="fr-FR" dirty="0"/>
          </a:p>
          <a:p>
            <a:pPr algn="just"/>
            <a:r>
              <a:rPr lang="fr-FR" b="1" dirty="0" smtClean="0"/>
              <a:t>Auteur </a:t>
            </a:r>
            <a:r>
              <a:rPr lang="fr-FR" b="1" dirty="0"/>
              <a:t>et organisation </a:t>
            </a:r>
            <a:r>
              <a:rPr lang="fr-FR" b="1" dirty="0" smtClean="0"/>
              <a:t>:</a:t>
            </a:r>
            <a:r>
              <a:rPr lang="fr-FR" dirty="0" smtClean="0"/>
              <a:t> Qui </a:t>
            </a:r>
            <a:r>
              <a:rPr lang="fr-FR" dirty="0"/>
              <a:t>est l'auteur du document ? Est-il un expert reconnu dans le domaine </a:t>
            </a:r>
            <a:r>
              <a:rPr lang="fr-FR" dirty="0" smtClean="0"/>
              <a:t>? L'organisation </a:t>
            </a:r>
            <a:r>
              <a:rPr lang="fr-FR" dirty="0"/>
              <a:t>à l'origine de la publication est-elle fiable et crédible ? </a:t>
            </a:r>
          </a:p>
          <a:p>
            <a:pPr algn="just"/>
            <a:r>
              <a:rPr lang="fr-FR" b="1" dirty="0" smtClean="0"/>
              <a:t>Contenu:</a:t>
            </a:r>
            <a:r>
              <a:rPr lang="fr-FR" dirty="0" smtClean="0"/>
              <a:t> Le </a:t>
            </a:r>
            <a:r>
              <a:rPr lang="fr-FR" dirty="0"/>
              <a:t>contenu est-il objectif et impartial ? Evite-t-il les biais et les opinions personnelles ? Les informations sont-elles exactes et à jour ? Sont-elles étayées par des sources </a:t>
            </a:r>
            <a:r>
              <a:rPr lang="fr-FR" dirty="0" smtClean="0"/>
              <a:t>fiables? </a:t>
            </a:r>
            <a:r>
              <a:rPr lang="fr-FR" dirty="0"/>
              <a:t>Le document est-il bien rédigé et structuré ? L'information est-elle claire et concise </a:t>
            </a:r>
            <a:r>
              <a:rPr lang="fr-FR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1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60909"/>
            <a:ext cx="10515600" cy="4916054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Date de publication:</a:t>
            </a:r>
            <a:r>
              <a:rPr lang="fr-FR" dirty="0" smtClean="0"/>
              <a:t> Le document est-il récent ? L'information est-elle à jour par rapport au sujet traité ? Y a-t-il des versions plus récentes disponibles ?</a:t>
            </a:r>
          </a:p>
          <a:p>
            <a:pPr algn="just"/>
            <a:r>
              <a:rPr lang="fr-FR" b="1" dirty="0" smtClean="0"/>
              <a:t>Type de source:</a:t>
            </a:r>
            <a:r>
              <a:rPr lang="fr-FR" dirty="0" smtClean="0"/>
              <a:t> S'agit-il d'une source primaire ou secondaire ? La source est-elle scientifique, journalistique, gouvernementale, ou autre ? Le type de source est-il approprié pour le sujet de recherche ?</a:t>
            </a:r>
          </a:p>
          <a:p>
            <a:pPr algn="just"/>
            <a:r>
              <a:rPr lang="fr-FR" b="1" dirty="0" smtClean="0"/>
              <a:t>Références et liens:</a:t>
            </a:r>
            <a:r>
              <a:rPr lang="fr-FR" dirty="0" smtClean="0"/>
              <a:t> Le document comporte-t-il des références et des liens vers d'autres sources fiables ? Ces références sont-elles accessibles et vérifiables ?</a:t>
            </a:r>
          </a:p>
          <a:p>
            <a:pPr algn="just"/>
            <a:r>
              <a:rPr lang="fr-FR" b="1" dirty="0" smtClean="0"/>
              <a:t>Avis d'autres personnes :</a:t>
            </a:r>
            <a:r>
              <a:rPr lang="fr-FR" dirty="0" smtClean="0"/>
              <a:t> Qu'est-ce que d'autres chercheurs ou experts disent de cette source ? Y a-t-il des critiques ou des commentaires disponibles en ligne ?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En plus de ces points, il est important de faire preuve de bon sens et de discernement. N'hésitez pas à croiser les sources et à comparer les informations provenant de différentes sources pour vous faire une opinion éclairée.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1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226</TotalTime>
  <Words>1398</Words>
  <Application>Microsoft Office PowerPoint</Application>
  <PresentationFormat>Grand écran</PresentationFormat>
  <Paragraphs>131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Garamond</vt:lpstr>
      <vt:lpstr>Wingdings</vt:lpstr>
      <vt:lpstr>Savon</vt:lpstr>
      <vt:lpstr>Comment effectuer une recherche documentaire efficace</vt:lpstr>
      <vt:lpstr>Présentation PowerPoint</vt:lpstr>
      <vt:lpstr>Des questions préalables pour déterminer les besoins de la recherche</vt:lpstr>
      <vt:lpstr>1- Préparer sa recherche</vt:lpstr>
      <vt:lpstr>QQQOCP</vt:lpstr>
      <vt:lpstr> Dans l’étape « préparer sa recherche » deux types de difficultés peuvent se présenter.  </vt:lpstr>
      <vt:lpstr>2- identifier les sources d'information</vt:lpstr>
      <vt:lpstr>  Évaluer la qualité et la pertinence des sources </vt:lpstr>
      <vt:lpstr>Présentation PowerPoint</vt:lpstr>
      <vt:lpstr>  3- Collecter les informations </vt:lpstr>
      <vt:lpstr>Formaliser une recherche en mots-clés </vt:lpstr>
      <vt:lpstr> Pour réussir sa recherche en mots clés  (supports numériques)  </vt:lpstr>
      <vt:lpstr>Les opérateurs booléens </vt:lpstr>
      <vt:lpstr> Bruit documentaire </vt:lpstr>
      <vt:lpstr> Vide documentaire: </vt:lpstr>
      <vt:lpstr>4- Exploiter les documents</vt:lpstr>
      <vt:lpstr>5- rédaction du document </vt:lpstr>
      <vt:lpstr>conseils supplémentaires pour mener une recherche documentaire efficace 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mener une bonne recherche documentaire</dc:title>
  <dc:creator>dell</dc:creator>
  <cp:lastModifiedBy>dell</cp:lastModifiedBy>
  <cp:revision>30</cp:revision>
  <dcterms:created xsi:type="dcterms:W3CDTF">2024-03-04T08:25:14Z</dcterms:created>
  <dcterms:modified xsi:type="dcterms:W3CDTF">2024-03-17T21:39:41Z</dcterms:modified>
</cp:coreProperties>
</file>