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BAB82-DE11-02AE-2DAC-69E2F5F99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105ABF-79B1-AD9B-F000-75EDB60A6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33801-BA54-E70A-534D-E9D03C37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8C635-5842-0A9A-3139-C3EC9C240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F2F61-8DB4-9791-8C6B-0E852C9B0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93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F834E-5507-715C-3E82-9CD4F812D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BF5CD3-87EB-DA2B-04D3-9D6D3CCAD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E4D9D-C529-0B87-5AD3-F91B45B0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8D16A-7573-5B95-5482-5F40BEC6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99000-6494-F3B9-B5E3-555C32EE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98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5650C-20B0-8B2E-00C3-392BEE5E8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EB6D13-F4AA-0EE5-EF62-3624C2F2D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5A347-EAA8-14CD-15D7-154D5BCE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F422E-FB32-855E-D4F9-DEA6F8605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0C24D-7B7A-8738-5DE4-AF01FBA33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358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A8EBA-B693-BA44-F72F-A243FD04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87B3D-BCAE-0752-D66C-585224444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DB84B-143D-E80D-7814-36F1BC7BD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1B327-631C-3518-A18F-30D9124F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4CAA1-BF86-9BE3-2A07-E3E73A1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72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7277E-FD4D-3E46-103D-4A887AF3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63C89-C5C9-1719-F57D-89F97FBC5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76D96-9886-3156-005A-1CD05CE1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2376B-6875-82C5-86E7-E34BED04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89DB2-EE6D-5C6C-1AD5-02BB69A5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42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6602-CB80-0684-64E9-DEC7A948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20884-AD14-B7ED-0EA4-8559093B9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17291-7D66-4697-140F-6E653A852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3085F-2F28-BD2B-6101-875027A53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64836-453D-F12E-1F96-20E59B20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3F60E-1805-AC97-34FA-B1423294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45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A272C-C7F3-9475-3293-388A9452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4E144-AB8C-F54B-4568-748FAE416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5A50F-DA1A-0824-C589-6D7B1E824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16B143-7594-337B-FC65-663469C14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E5596-E407-7430-34FD-75B52D8BB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FC25C8-05D5-AD89-E0E5-BEF27BC26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50F16-1C6A-0050-3F0B-E6D49952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6FEE2-FB65-EF2B-48C3-59BF4228F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517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257A6-EEA9-09AC-09F0-095EBA52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441926-03A4-6C73-6F65-54CB6C3B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B35C32-E10D-E648-4343-B345F26E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4A163-7C94-1669-FAA7-7EA417A7D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99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8A6FBA-9599-CF78-8F45-9B88BC671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12C0B-F57A-22C1-0F04-2D29EA85A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4EF07-01C3-9FA0-04A4-265DD9BB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13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54D95-B88E-F012-AED9-10AD9CEB9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DDCC7-61E9-4B47-38A1-0E23390DF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EC459-C0A1-7316-C3EB-EC1F79427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39E4B-9047-D179-5E73-67ED8D1C8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BF96D-6B48-34B4-D4D3-66DEC9366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941CA-7360-AF2A-0525-45682C2E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4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F9F30-63AA-EC8B-C172-58155D970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C73B8-D61F-C7A4-48B7-07DAD8C57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BEB4E-EE0D-439A-F5FA-D4269C206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FB253-546A-6E0D-A920-64E9B71D6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E9575-21DC-24F8-4F7C-F19802F4D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B5833-FF2A-D953-0148-9F56DFF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624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66113F-61ED-7A7E-C274-12FEEFB9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B83AC-084B-363E-0241-20A790DFC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8D2EA-569D-B256-F432-29167E377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D31BC-0E1B-4CD0-877F-5F73AAD91E8B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8C85A-E624-C750-6211-977A0F950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58128-74B8-EC3A-9D0A-EFC0729BE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1B04D-C75B-4E0E-B773-9CEFDBD394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57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/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Il existe plusieurs techniques pour collecter les informations sur le terrain, nous citons les plus utilisées en sciences humaines et sociales. </a:t>
            </a:r>
          </a:p>
          <a:p>
            <a:pPr algn="just"/>
            <a:endParaRPr lang="fr-FR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4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026025"/>
            <a:ext cx="11313459" cy="4554070"/>
          </a:xfrm>
        </p:spPr>
        <p:txBody>
          <a:bodyPr>
            <a:normAutofit/>
          </a:bodyPr>
          <a:lstStyle/>
          <a:p>
            <a:pPr algn="just"/>
            <a:r>
              <a:rPr lang="fr-FR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Différence entre le questionnaire et le sondage :</a:t>
            </a:r>
          </a:p>
          <a:p>
            <a:pPr algn="just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Le sujet ( sondage: opinion) (questionnaire: plusieurs types de questions)</a:t>
            </a:r>
          </a:p>
          <a:p>
            <a:pPr algn="just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Population visée ( grande échelle , pays) (questionnaire popu plus limitée)</a:t>
            </a:r>
          </a:p>
          <a:p>
            <a:pPr algn="just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Nombre de questions (une dizaine de </a:t>
            </a:r>
            <a:r>
              <a:rPr lang="fr-F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ques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pour questionnaire),  sondage (</a:t>
            </a:r>
            <a:r>
              <a:rPr lang="fr-F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nbre</a:t>
            </a: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restreint)</a:t>
            </a:r>
          </a:p>
        </p:txBody>
      </p:sp>
    </p:spTree>
    <p:extLst>
      <p:ext uri="{BB962C8B-B14F-4D97-AF65-F5344CB8AC3E}">
        <p14:creationId xmlns:p14="http://schemas.microsoft.com/office/powerpoint/2010/main" val="2554093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Avantages de questionnaire:</a:t>
            </a:r>
          </a:p>
          <a:p>
            <a:pPr algn="just"/>
            <a:r>
              <a:rPr lang="fr-FR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fr-FR" b="1" dirty="0">
                <a:latin typeface="Arial Rounded MT Bold" panose="020F0704030504030204" pitchFamily="34" charset="0"/>
              </a:rPr>
              <a:t>techniques peu couteuse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rapidité d’exécution 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saisi de comportement non observable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Comparabilité des réponses et donc généralisation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Touche une large </a:t>
            </a:r>
            <a:r>
              <a:rPr lang="fr-F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poulation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just"/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9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Inconvénients de questionnaire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Déformation des propos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Inaptitude de certains enquêtés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Informations sommaires 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Taux élevé de </a:t>
            </a:r>
            <a:r>
              <a:rPr lang="fr-FR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non réponses</a:t>
            </a:r>
          </a:p>
          <a:p>
            <a:pPr algn="just"/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just"/>
            <a:endParaRPr lang="fr-FR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8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5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I. Observation: </a:t>
            </a:r>
          </a:p>
          <a:p>
            <a:pPr marL="0" indent="0" algn="just">
              <a:buNone/>
            </a:pPr>
            <a:r>
              <a:rPr lang="fr-F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« Action d’examiner avec soin un phénomène ». </a:t>
            </a:r>
          </a:p>
        </p:txBody>
      </p:sp>
    </p:spTree>
    <p:extLst>
      <p:ext uri="{BB962C8B-B14F-4D97-AF65-F5344CB8AC3E}">
        <p14:creationId xmlns:p14="http://schemas.microsoft.com/office/powerpoint/2010/main" val="669895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/>
          <a:lstStyle/>
          <a:p>
            <a:pPr algn="just"/>
            <a:r>
              <a:rPr lang="fr-F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Types d’observations:</a:t>
            </a:r>
          </a:p>
          <a:p>
            <a:pPr algn="just"/>
            <a:r>
              <a:rPr lang="fr-FR" dirty="0">
                <a:latin typeface="Arial Rounded MT Bold" panose="020F0704030504030204" pitchFamily="34" charset="0"/>
              </a:rPr>
              <a:t>1</a:t>
            </a: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En situation </a:t>
            </a:r>
          </a:p>
          <a:p>
            <a:pPr algn="just"/>
            <a:r>
              <a:rPr lang="fr-FR" dirty="0">
                <a:latin typeface="Arial Rounded MT Bold" panose="020F0704030504030204" pitchFamily="34" charset="0"/>
              </a:rPr>
              <a:t>2.</a:t>
            </a: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systématique: </a:t>
            </a:r>
            <a:r>
              <a:rPr lang="fr-FR" dirty="0">
                <a:latin typeface="Arial Rounded MT Bold" panose="020F0704030504030204" pitchFamily="34" charset="0"/>
              </a:rPr>
              <a:t>(enregistrement répété de comportement manifeste en vue  d’en arriver à le prédire).</a:t>
            </a:r>
          </a:p>
          <a:p>
            <a:pPr algn="just"/>
            <a:r>
              <a:rPr lang="fr-FR" dirty="0">
                <a:latin typeface="Arial Rounded MT Bold" panose="020F0704030504030204" pitchFamily="34" charset="0"/>
              </a:rPr>
              <a:t>3. </a:t>
            </a: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participante</a:t>
            </a:r>
            <a:r>
              <a:rPr lang="fr-FR" dirty="0">
                <a:latin typeface="Arial Rounded MT Bold" panose="020F0704030504030204" pitchFamily="34" charset="0"/>
              </a:rPr>
              <a:t> : l’observateur se mêle à la vie des personnes </a:t>
            </a:r>
          </a:p>
        </p:txBody>
      </p:sp>
    </p:spTree>
    <p:extLst>
      <p:ext uri="{BB962C8B-B14F-4D97-AF65-F5344CB8AC3E}">
        <p14:creationId xmlns:p14="http://schemas.microsoft.com/office/powerpoint/2010/main" val="205357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/>
          <a:lstStyle/>
          <a:p>
            <a:pPr algn="just"/>
            <a:r>
              <a:rPr lang="fr-FR" b="1" i="1" u="sng" dirty="0">
                <a:latin typeface="Arial Rounded MT Bold" panose="020F0704030504030204" pitchFamily="34" charset="0"/>
              </a:rPr>
              <a:t>Avantages de la technique d’observation: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1. se rendre compte de la réalité immédiatement;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2. compréhension profonde des éléments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3. peu exigeante (coopération facile)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4. situation naturelle 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5. info sans intermédiaire </a:t>
            </a:r>
          </a:p>
          <a:p>
            <a:pPr algn="just"/>
            <a:endParaRPr lang="fr-FR" b="1" i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20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/>
          <a:lstStyle/>
          <a:p>
            <a:pPr algn="just"/>
            <a:r>
              <a:rPr lang="fr-FR" b="1" i="1" u="sng" dirty="0">
                <a:latin typeface="Arial Rounded MT Bold" panose="020F0704030504030204" pitchFamily="34" charset="0"/>
              </a:rPr>
              <a:t>Inconvénients de la technique d’observation: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1. problème de généralisation des résultats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2. problème d’implication et d’imbrication </a:t>
            </a:r>
          </a:p>
          <a:p>
            <a:pPr algn="just"/>
            <a:r>
              <a:rPr lang="fr-FR" b="1" i="1" dirty="0">
                <a:latin typeface="Arial Rounded MT Bold" panose="020F0704030504030204" pitchFamily="34" charset="0"/>
              </a:rPr>
              <a:t>3. ne pas tenir compte de ce qui  n’est pas observable. </a:t>
            </a:r>
          </a:p>
        </p:txBody>
      </p:sp>
    </p:spTree>
    <p:extLst>
      <p:ext uri="{BB962C8B-B14F-4D97-AF65-F5344CB8AC3E}">
        <p14:creationId xmlns:p14="http://schemas.microsoft.com/office/powerpoint/2010/main" val="220342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II. L’entretien de recherche: </a:t>
            </a:r>
          </a:p>
          <a:p>
            <a:pPr algn="just"/>
            <a:r>
              <a:rPr lang="fr-FR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« une technique de recherche utilisée auprès d’individus pris isolément  en vue de dégager  un prélèvement qualitatif »</a:t>
            </a:r>
          </a:p>
        </p:txBody>
      </p:sp>
    </p:spTree>
    <p:extLst>
      <p:ext uri="{BB962C8B-B14F-4D97-AF65-F5344CB8AC3E}">
        <p14:creationId xmlns:p14="http://schemas.microsoft.com/office/powerpoint/2010/main" val="8239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Avantages de la technique d’entretien: 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1. grande flexibilité 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2. des réponses nuancées</a:t>
            </a:r>
          </a:p>
          <a:p>
            <a:pPr algn="just"/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3. la perception globale de l’interviewé. </a:t>
            </a:r>
          </a:p>
        </p:txBody>
      </p:sp>
    </p:spTree>
    <p:extLst>
      <p:ext uri="{BB962C8B-B14F-4D97-AF65-F5344CB8AC3E}">
        <p14:creationId xmlns:p14="http://schemas.microsoft.com/office/powerpoint/2010/main" val="184060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/>
          </a:bodyPr>
          <a:lstStyle/>
          <a:p>
            <a:pPr algn="just"/>
            <a:r>
              <a:rPr lang="fr-F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Inconvénient de la technique d’entretien: </a:t>
            </a:r>
          </a:p>
          <a:p>
            <a:pPr algn="just"/>
            <a:r>
              <a:rPr lang="fr-F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1. Des réponses mensongères </a:t>
            </a:r>
          </a:p>
          <a:p>
            <a:pPr algn="just"/>
            <a:r>
              <a:rPr lang="fr-F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2. résistance et rationalisation </a:t>
            </a:r>
          </a:p>
          <a:p>
            <a:pPr algn="just"/>
            <a:r>
              <a:rPr lang="fr-F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3. subjectivité de chercheur</a:t>
            </a:r>
          </a:p>
          <a:p>
            <a:pPr algn="just"/>
            <a:r>
              <a:rPr lang="fr-F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4. manque de comparabilité des entretiens </a:t>
            </a:r>
          </a:p>
          <a:p>
            <a:pPr algn="just"/>
            <a:r>
              <a:rPr lang="fr-F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5. obstacles circonstanciels ( lieu de rencontre, heur,)</a:t>
            </a:r>
          </a:p>
        </p:txBody>
      </p:sp>
    </p:spTree>
    <p:extLst>
      <p:ext uri="{BB962C8B-B14F-4D97-AF65-F5344CB8AC3E}">
        <p14:creationId xmlns:p14="http://schemas.microsoft.com/office/powerpoint/2010/main" val="353352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899"/>
          </a:xfrm>
          <a:solidFill>
            <a:srgbClr val="92D050"/>
          </a:solidFill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CHAPITRE III : Les techniques de collecte des données</a:t>
            </a:r>
            <a:b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fr-F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87" y="2384611"/>
            <a:ext cx="11313459" cy="379235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fr-FR" sz="7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Questionnaire:</a:t>
            </a:r>
          </a:p>
          <a:p>
            <a:pPr marL="0" indent="0" algn="just">
              <a:buNone/>
            </a:pPr>
            <a:r>
              <a:rPr lang="fr-FR" sz="7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«  </a:t>
            </a:r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 une technique de recherche utilisée auprès d’individus, qui permet de les interroger de façon directive en vue de dégager  un prélèvement quantitatif »</a:t>
            </a:r>
          </a:p>
          <a:p>
            <a:pPr marL="0" indent="0" algn="just">
              <a:buNone/>
            </a:pPr>
            <a:endParaRPr lang="fr-FR" sz="7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2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 Theme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  <vt:lpstr>CHAPITRE III : Les techniques de collecte des données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rabahnoui2015@gmail.com</dc:creator>
  <cp:lastModifiedBy>rabahnoui2015@gmail.com</cp:lastModifiedBy>
  <cp:revision>1</cp:revision>
  <dcterms:created xsi:type="dcterms:W3CDTF">2025-09-29T11:52:54Z</dcterms:created>
  <dcterms:modified xsi:type="dcterms:W3CDTF">2025-09-29T11:53:44Z</dcterms:modified>
</cp:coreProperties>
</file>