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8" r:id="rId2"/>
    <p:sldId id="289" r:id="rId3"/>
    <p:sldId id="290" r:id="rId4"/>
    <p:sldId id="291" r:id="rId5"/>
    <p:sldId id="292" r:id="rId6"/>
    <p:sldId id="293" r:id="rId7"/>
    <p:sldId id="294" r:id="rId8"/>
    <p:sldId id="295" r:id="rId9"/>
    <p:sldId id="296" r:id="rId10"/>
    <p:sldId id="297" r:id="rId11"/>
    <p:sldId id="298" r:id="rId12"/>
    <p:sldId id="299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109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BAB82-DE11-02AE-2DAC-69E2F5F99C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105ABF-79B1-AD9B-F000-75EDB60A6D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E33801-BA54-E70A-534D-E9D03C37F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D31BC-0E1B-4CD0-877F-5F73AAD91E8B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68C635-5842-0A9A-3139-C3EC9C240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6F2F61-8DB4-9791-8C6B-0E852C9B0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1B04D-C75B-4E0E-B773-9CEFDBD394F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0934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F834E-5507-715C-3E82-9CD4F812D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BF5CD3-87EB-DA2B-04D3-9D6D3CCAD4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6E4D9D-C529-0B87-5AD3-F91B45B07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D31BC-0E1B-4CD0-877F-5F73AAD91E8B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8D16A-7573-5B95-5482-5F40BEC6D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D99000-6494-F3B9-B5E3-555C32EE1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1B04D-C75B-4E0E-B773-9CEFDBD394F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8984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55650C-20B0-8B2E-00C3-392BEE5E82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EB6D13-F4AA-0EE5-EF62-3624C2F2D8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E5A347-EAA8-14CD-15D7-154D5BCE4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D31BC-0E1B-4CD0-877F-5F73AAD91E8B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DF422E-FB32-855E-D4F9-DEA6F8605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80C24D-7B7A-8738-5DE4-AF01FBA33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1B04D-C75B-4E0E-B773-9CEFDBD394F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2358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A8EBA-B693-BA44-F72F-A243FD047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87B3D-BCAE-0752-D66C-5852244441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CDB84B-143D-E80D-7814-36F1BC7BD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D31BC-0E1B-4CD0-877F-5F73AAD91E8B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41B327-631C-3518-A18F-30D9124FA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E4CAA1-BF86-9BE3-2A07-E3E73A1C7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1B04D-C75B-4E0E-B773-9CEFDBD394F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9726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7277E-FD4D-3E46-103D-4A887AF32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A63C89-C5C9-1719-F57D-89F97FBC5A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876D96-9886-3156-005A-1CD05CE1C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D31BC-0E1B-4CD0-877F-5F73AAD91E8B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E2376B-6875-82C5-86E7-E34BED048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F89DB2-EE6D-5C6C-1AD5-02BB69A51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1B04D-C75B-4E0E-B773-9CEFDBD394F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6428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56602-CB80-0684-64E9-DEC7A948F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A20884-AD14-B7ED-0EA4-8559093B9A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C17291-7D66-4697-140F-6E653A8526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43085F-2F28-BD2B-6101-875027A53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D31BC-0E1B-4CD0-877F-5F73AAD91E8B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064836-453D-F12E-1F96-20E59B200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E3F60E-1805-AC97-34FA-B14232944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1B04D-C75B-4E0E-B773-9CEFDBD394F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7458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A272C-C7F3-9475-3293-388A94525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74E144-AB8C-F54B-4568-748FAE4165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C5A50F-DA1A-0824-C589-6D7B1E8244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16B143-7594-337B-FC65-663469C142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BE5596-E407-7430-34FD-75B52D8BBD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CFC25C8-05D5-AD89-E0E5-BEF27BC26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D31BC-0E1B-4CD0-877F-5F73AAD91E8B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950F16-1C6A-0050-3F0B-E6D49952E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AC6FEE2-FB65-EF2B-48C3-59BF4228F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1B04D-C75B-4E0E-B773-9CEFDBD394F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0517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257A6-EEA9-09AC-09F0-095EBA52D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441926-03A4-6C73-6F65-54CB6C3B1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D31BC-0E1B-4CD0-877F-5F73AAD91E8B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B35C32-E10D-E648-4343-B345F26EB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C4A163-7C94-1669-FAA7-7EA417A7D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1B04D-C75B-4E0E-B773-9CEFDBD394F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1997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8A6FBA-9599-CF78-8F45-9B88BC671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D31BC-0E1B-4CD0-877F-5F73AAD91E8B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512C0B-F57A-22C1-0F04-2D29EA85A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E4EF07-01C3-9FA0-04A4-265DD9BBB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1B04D-C75B-4E0E-B773-9CEFDBD394F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5136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54D95-B88E-F012-AED9-10AD9CEB9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6DDCC7-61E9-4B47-38A1-0E23390DF7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8EC459-C0A1-7316-C3EB-EC1F794275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F39E4B-9047-D179-5E73-67ED8D1C8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D31BC-0E1B-4CD0-877F-5F73AAD91E8B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1BF96D-6B48-34B4-D4D3-66DEC9366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C941CA-7360-AF2A-0525-45682C2E4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1B04D-C75B-4E0E-B773-9CEFDBD394F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1348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F9F30-63AA-EC8B-C172-58155D970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4C73B8-D61F-C7A4-48B7-07DAD8C573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2BEB4E-EE0D-439A-F5FA-D4269C2068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4FB253-546A-6E0D-A920-64E9B71D6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D31BC-0E1B-4CD0-877F-5F73AAD91E8B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7E9575-21DC-24F8-4F7C-F19802F4D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1B5833-FF2A-D953-0148-9F56DFF52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1B04D-C75B-4E0E-B773-9CEFDBD394F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2624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66113F-61ED-7A7E-C274-12FEEFB90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6B83AC-084B-363E-0241-20A790DFCE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18D2EA-569D-B256-F432-29167E3773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6D31BC-0E1B-4CD0-877F-5F73AAD91E8B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A8C85A-E624-C750-6211-977A0F950A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F58128-74B8-EC3A-9D0A-EFC0729BE4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1B04D-C75B-4E0E-B773-9CEFDBD394F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3575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60899"/>
          </a:xfrm>
          <a:solidFill>
            <a:srgbClr val="92D050"/>
          </a:solidFill>
          <a:ln w="57150">
            <a:solidFill>
              <a:srgbClr val="00206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fr-FR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CHAPITRE III : Les techniques de collecte des données</a:t>
            </a:r>
            <a:br>
              <a:rPr lang="fr-FR" dirty="0">
                <a:solidFill>
                  <a:srgbClr val="FF0000"/>
                </a:solidFill>
                <a:latin typeface="Arial Rounded MT Bold" panose="020F0704030504030204" pitchFamily="34" charset="0"/>
              </a:rPr>
            </a:br>
            <a:endParaRPr lang="fr-FR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387" y="2384611"/>
            <a:ext cx="11313459" cy="3792351"/>
          </a:xfrm>
        </p:spPr>
        <p:txBody>
          <a:bodyPr/>
          <a:lstStyle/>
          <a:p>
            <a:pPr algn="just"/>
            <a:r>
              <a:rPr lang="fr-FR" sz="4400" dirty="0">
                <a:latin typeface="Arial Rounded MT Bold" panose="020F0704030504030204" pitchFamily="34" charset="0"/>
              </a:rPr>
              <a:t>Il existe plusieurs techniques pour collecter les informations sur le terrain, nous citons les plus utilisées en sciences humaines et sociales. </a:t>
            </a:r>
          </a:p>
          <a:p>
            <a:pPr algn="just"/>
            <a:endParaRPr lang="fr-FR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40457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60899"/>
          </a:xfrm>
          <a:solidFill>
            <a:srgbClr val="92D050"/>
          </a:solidFill>
          <a:ln w="57150">
            <a:solidFill>
              <a:srgbClr val="00206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fr-FR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CHAPITRE III : Les techniques de collecte des données</a:t>
            </a:r>
            <a:br>
              <a:rPr lang="fr-FR" dirty="0">
                <a:solidFill>
                  <a:srgbClr val="FF0000"/>
                </a:solidFill>
                <a:latin typeface="Arial Rounded MT Bold" panose="020F0704030504030204" pitchFamily="34" charset="0"/>
              </a:rPr>
            </a:br>
            <a:endParaRPr lang="fr-FR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387" y="2026025"/>
            <a:ext cx="11313459" cy="4554070"/>
          </a:xfrm>
        </p:spPr>
        <p:txBody>
          <a:bodyPr>
            <a:normAutofit/>
          </a:bodyPr>
          <a:lstStyle/>
          <a:p>
            <a:pPr algn="just"/>
            <a:r>
              <a:rPr lang="fr-FR" sz="40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Différence entre le questionnaire et le sondage :</a:t>
            </a:r>
          </a:p>
          <a:p>
            <a:pPr algn="just"/>
            <a:r>
              <a:rPr lang="fr-F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Le sujet ( sondage: opinion) (questionnaire: plusieurs types de questions)</a:t>
            </a:r>
          </a:p>
          <a:p>
            <a:pPr algn="just"/>
            <a:r>
              <a:rPr lang="fr-F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Population visée ( grande échelle , pays) (questionnaire popu plus limitée)</a:t>
            </a:r>
          </a:p>
          <a:p>
            <a:pPr algn="just"/>
            <a:r>
              <a:rPr lang="fr-F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Nombre de questions (une dizaine de </a:t>
            </a:r>
            <a:r>
              <a:rPr lang="fr-FR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ques</a:t>
            </a:r>
            <a:r>
              <a:rPr lang="fr-F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pour questionnaire),  sondage (</a:t>
            </a:r>
            <a:r>
              <a:rPr lang="fr-FR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nbre</a:t>
            </a:r>
            <a:r>
              <a:rPr lang="fr-F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restreint)</a:t>
            </a:r>
          </a:p>
        </p:txBody>
      </p:sp>
    </p:spTree>
    <p:extLst>
      <p:ext uri="{BB962C8B-B14F-4D97-AF65-F5344CB8AC3E}">
        <p14:creationId xmlns:p14="http://schemas.microsoft.com/office/powerpoint/2010/main" val="25540936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60899"/>
          </a:xfrm>
          <a:solidFill>
            <a:srgbClr val="92D050"/>
          </a:solidFill>
          <a:ln w="57150">
            <a:solidFill>
              <a:srgbClr val="00206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fr-FR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CHAPITRE III : Les techniques de collecte des données</a:t>
            </a:r>
            <a:br>
              <a:rPr lang="fr-FR" dirty="0">
                <a:solidFill>
                  <a:srgbClr val="FF0000"/>
                </a:solidFill>
                <a:latin typeface="Arial Rounded MT Bold" panose="020F0704030504030204" pitchFamily="34" charset="0"/>
              </a:rPr>
            </a:br>
            <a:endParaRPr lang="fr-FR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387" y="2384611"/>
            <a:ext cx="11313459" cy="3792351"/>
          </a:xfrm>
        </p:spPr>
        <p:txBody>
          <a:bodyPr>
            <a:normAutofit/>
          </a:bodyPr>
          <a:lstStyle/>
          <a:p>
            <a:pPr algn="just"/>
            <a:r>
              <a:rPr lang="fr-FR" sz="4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Avantages de questionnaire:</a:t>
            </a:r>
          </a:p>
          <a:p>
            <a:pPr algn="just"/>
            <a:r>
              <a:rPr lang="fr-FR" sz="4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</a:t>
            </a:r>
            <a:r>
              <a:rPr lang="fr-FR" b="1" dirty="0">
                <a:latin typeface="Arial Rounded MT Bold" panose="020F0704030504030204" pitchFamily="34" charset="0"/>
              </a:rPr>
              <a:t>techniques peu couteuse</a:t>
            </a:r>
          </a:p>
          <a:p>
            <a:pPr algn="just"/>
            <a:r>
              <a:rPr lang="fr-FR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rapidité d’exécution </a:t>
            </a:r>
          </a:p>
          <a:p>
            <a:pPr algn="just"/>
            <a:r>
              <a:rPr lang="fr-FR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saisi de comportement non observable</a:t>
            </a:r>
          </a:p>
          <a:p>
            <a:pPr algn="just"/>
            <a:r>
              <a:rPr lang="fr-FR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Comparabilité des réponses et donc généralisation</a:t>
            </a:r>
          </a:p>
          <a:p>
            <a:pPr algn="just"/>
            <a:r>
              <a:rPr lang="fr-FR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Touche une large </a:t>
            </a:r>
            <a:r>
              <a:rPr lang="fr-FR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poulation</a:t>
            </a:r>
            <a:endParaRPr lang="fr-FR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 algn="just"/>
            <a:endParaRPr lang="fr-FR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78956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60899"/>
          </a:xfrm>
          <a:solidFill>
            <a:srgbClr val="92D050"/>
          </a:solidFill>
          <a:ln w="57150">
            <a:solidFill>
              <a:srgbClr val="00206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fr-FR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CHAPITRE III : Les techniques de collecte des données</a:t>
            </a:r>
            <a:br>
              <a:rPr lang="fr-FR" dirty="0">
                <a:solidFill>
                  <a:srgbClr val="FF0000"/>
                </a:solidFill>
                <a:latin typeface="Arial Rounded MT Bold" panose="020F0704030504030204" pitchFamily="34" charset="0"/>
              </a:rPr>
            </a:br>
            <a:endParaRPr lang="fr-FR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387" y="2384611"/>
            <a:ext cx="11313459" cy="3792351"/>
          </a:xfrm>
        </p:spPr>
        <p:txBody>
          <a:bodyPr>
            <a:normAutofit/>
          </a:bodyPr>
          <a:lstStyle/>
          <a:p>
            <a:pPr algn="just"/>
            <a:r>
              <a:rPr lang="fr-FR" sz="4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Inconvénients de questionnaire</a:t>
            </a:r>
          </a:p>
          <a:p>
            <a:pPr algn="just"/>
            <a:r>
              <a:rPr lang="fr-FR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Déformation des propos</a:t>
            </a:r>
          </a:p>
          <a:p>
            <a:pPr algn="just"/>
            <a:r>
              <a:rPr lang="fr-FR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Inaptitude de certains enquêtés</a:t>
            </a:r>
          </a:p>
          <a:p>
            <a:pPr algn="just"/>
            <a:r>
              <a:rPr lang="fr-FR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Informations sommaires </a:t>
            </a:r>
          </a:p>
          <a:p>
            <a:pPr algn="just"/>
            <a:r>
              <a:rPr lang="fr-FR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Taux élevé de </a:t>
            </a:r>
            <a:r>
              <a:rPr lang="fr-FR" b="1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non réponses</a:t>
            </a:r>
          </a:p>
          <a:p>
            <a:pPr algn="just"/>
            <a:endParaRPr lang="fr-FR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 algn="just"/>
            <a:endParaRPr lang="fr-FR" sz="4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3981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60899"/>
          </a:xfrm>
          <a:solidFill>
            <a:srgbClr val="92D050"/>
          </a:solidFill>
          <a:ln w="57150">
            <a:solidFill>
              <a:srgbClr val="00206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fr-FR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CHAPITRE III : Les techniques de collecte des données</a:t>
            </a:r>
            <a:br>
              <a:rPr lang="fr-FR" dirty="0">
                <a:solidFill>
                  <a:srgbClr val="FF0000"/>
                </a:solidFill>
                <a:latin typeface="Arial Rounded MT Bold" panose="020F0704030504030204" pitchFamily="34" charset="0"/>
              </a:rPr>
            </a:br>
            <a:endParaRPr lang="fr-FR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387" y="2384611"/>
            <a:ext cx="11313459" cy="3792351"/>
          </a:xfrm>
        </p:spPr>
        <p:txBody>
          <a:bodyPr>
            <a:normAutofit/>
          </a:bodyPr>
          <a:lstStyle/>
          <a:p>
            <a:pPr algn="just"/>
            <a:r>
              <a:rPr lang="fr-FR" sz="54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I. Observation: </a:t>
            </a:r>
          </a:p>
          <a:p>
            <a:pPr marL="0" indent="0" algn="just">
              <a:buNone/>
            </a:pPr>
            <a:r>
              <a:rPr lang="fr-FR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« Action d’examiner avec soin un phénomène ». </a:t>
            </a:r>
          </a:p>
        </p:txBody>
      </p:sp>
    </p:spTree>
    <p:extLst>
      <p:ext uri="{BB962C8B-B14F-4D97-AF65-F5344CB8AC3E}">
        <p14:creationId xmlns:p14="http://schemas.microsoft.com/office/powerpoint/2010/main" val="669895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60899"/>
          </a:xfrm>
          <a:solidFill>
            <a:srgbClr val="92D050"/>
          </a:solidFill>
          <a:ln w="57150">
            <a:solidFill>
              <a:srgbClr val="00206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fr-FR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CHAPITRE III : Les techniques de collecte des données</a:t>
            </a:r>
            <a:br>
              <a:rPr lang="fr-FR" dirty="0">
                <a:solidFill>
                  <a:srgbClr val="FF0000"/>
                </a:solidFill>
                <a:latin typeface="Arial Rounded MT Bold" panose="020F0704030504030204" pitchFamily="34" charset="0"/>
              </a:rPr>
            </a:br>
            <a:endParaRPr lang="fr-FR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387" y="2384611"/>
            <a:ext cx="11313459" cy="3792351"/>
          </a:xfrm>
        </p:spPr>
        <p:txBody>
          <a:bodyPr/>
          <a:lstStyle/>
          <a:p>
            <a:pPr algn="just"/>
            <a:r>
              <a:rPr lang="fr-F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Types d’observations:</a:t>
            </a:r>
          </a:p>
          <a:p>
            <a:pPr algn="just"/>
            <a:r>
              <a:rPr lang="fr-FR" dirty="0">
                <a:latin typeface="Arial Rounded MT Bold" panose="020F0704030504030204" pitchFamily="34" charset="0"/>
              </a:rPr>
              <a:t>1</a:t>
            </a:r>
            <a:r>
              <a:rPr lang="fr-FR" dirty="0">
                <a:solidFill>
                  <a:srgbClr val="FF0000"/>
                </a:solidFill>
                <a:latin typeface="Arial Rounded MT Bold" panose="020F0704030504030204" pitchFamily="34" charset="0"/>
              </a:rPr>
              <a:t>. En situation </a:t>
            </a:r>
          </a:p>
          <a:p>
            <a:pPr algn="just"/>
            <a:r>
              <a:rPr lang="fr-FR" dirty="0">
                <a:latin typeface="Arial Rounded MT Bold" panose="020F0704030504030204" pitchFamily="34" charset="0"/>
              </a:rPr>
              <a:t>2.</a:t>
            </a:r>
            <a:r>
              <a:rPr lang="fr-FR" dirty="0">
                <a:solidFill>
                  <a:srgbClr val="FF0000"/>
                </a:solidFill>
                <a:latin typeface="Arial Rounded MT Bold" panose="020F0704030504030204" pitchFamily="34" charset="0"/>
              </a:rPr>
              <a:t> systématique: </a:t>
            </a:r>
            <a:r>
              <a:rPr lang="fr-FR" dirty="0">
                <a:latin typeface="Arial Rounded MT Bold" panose="020F0704030504030204" pitchFamily="34" charset="0"/>
              </a:rPr>
              <a:t>(enregistrement répété de comportement manifeste en vue  d’en arriver à le prédire).</a:t>
            </a:r>
          </a:p>
          <a:p>
            <a:pPr algn="just"/>
            <a:r>
              <a:rPr lang="fr-FR" dirty="0">
                <a:latin typeface="Arial Rounded MT Bold" panose="020F0704030504030204" pitchFamily="34" charset="0"/>
              </a:rPr>
              <a:t>3. </a:t>
            </a:r>
            <a:r>
              <a:rPr lang="fr-FR" dirty="0">
                <a:solidFill>
                  <a:srgbClr val="FF0000"/>
                </a:solidFill>
                <a:latin typeface="Arial Rounded MT Bold" panose="020F0704030504030204" pitchFamily="34" charset="0"/>
              </a:rPr>
              <a:t>participante</a:t>
            </a:r>
            <a:r>
              <a:rPr lang="fr-FR" dirty="0">
                <a:latin typeface="Arial Rounded MT Bold" panose="020F0704030504030204" pitchFamily="34" charset="0"/>
              </a:rPr>
              <a:t> : l’observateur se mêle à la vie des personnes </a:t>
            </a:r>
          </a:p>
        </p:txBody>
      </p:sp>
    </p:spTree>
    <p:extLst>
      <p:ext uri="{BB962C8B-B14F-4D97-AF65-F5344CB8AC3E}">
        <p14:creationId xmlns:p14="http://schemas.microsoft.com/office/powerpoint/2010/main" val="2053572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60899"/>
          </a:xfrm>
          <a:solidFill>
            <a:srgbClr val="92D050"/>
          </a:solidFill>
          <a:ln w="57150">
            <a:solidFill>
              <a:srgbClr val="00206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fr-FR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CHAPITRE III : Les techniques de collecte des données</a:t>
            </a:r>
            <a:br>
              <a:rPr lang="fr-FR" dirty="0">
                <a:solidFill>
                  <a:srgbClr val="FF0000"/>
                </a:solidFill>
                <a:latin typeface="Arial Rounded MT Bold" panose="020F0704030504030204" pitchFamily="34" charset="0"/>
              </a:rPr>
            </a:br>
            <a:endParaRPr lang="fr-FR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387" y="2384611"/>
            <a:ext cx="11313459" cy="3792351"/>
          </a:xfrm>
        </p:spPr>
        <p:txBody>
          <a:bodyPr/>
          <a:lstStyle/>
          <a:p>
            <a:pPr algn="just"/>
            <a:r>
              <a:rPr lang="fr-FR" b="1" i="1" u="sng" dirty="0">
                <a:latin typeface="Arial Rounded MT Bold" panose="020F0704030504030204" pitchFamily="34" charset="0"/>
              </a:rPr>
              <a:t>Avantages de la technique d’observation:</a:t>
            </a:r>
          </a:p>
          <a:p>
            <a:pPr algn="just"/>
            <a:r>
              <a:rPr lang="fr-FR" b="1" i="1" dirty="0">
                <a:latin typeface="Arial Rounded MT Bold" panose="020F0704030504030204" pitchFamily="34" charset="0"/>
              </a:rPr>
              <a:t>1. se rendre compte de la réalité immédiatement;</a:t>
            </a:r>
          </a:p>
          <a:p>
            <a:pPr algn="just"/>
            <a:r>
              <a:rPr lang="fr-FR" b="1" i="1" dirty="0">
                <a:latin typeface="Arial Rounded MT Bold" panose="020F0704030504030204" pitchFamily="34" charset="0"/>
              </a:rPr>
              <a:t>2. compréhension profonde des éléments</a:t>
            </a:r>
          </a:p>
          <a:p>
            <a:pPr algn="just"/>
            <a:r>
              <a:rPr lang="fr-FR" b="1" i="1" dirty="0">
                <a:latin typeface="Arial Rounded MT Bold" panose="020F0704030504030204" pitchFamily="34" charset="0"/>
              </a:rPr>
              <a:t>3. peu exigeante (coopération facile)</a:t>
            </a:r>
          </a:p>
          <a:p>
            <a:pPr algn="just"/>
            <a:r>
              <a:rPr lang="fr-FR" b="1" i="1" dirty="0">
                <a:latin typeface="Arial Rounded MT Bold" panose="020F0704030504030204" pitchFamily="34" charset="0"/>
              </a:rPr>
              <a:t>4. situation naturelle </a:t>
            </a:r>
          </a:p>
          <a:p>
            <a:pPr algn="just"/>
            <a:r>
              <a:rPr lang="fr-FR" b="1" i="1" dirty="0">
                <a:latin typeface="Arial Rounded MT Bold" panose="020F0704030504030204" pitchFamily="34" charset="0"/>
              </a:rPr>
              <a:t>5. info sans intermédiaire </a:t>
            </a:r>
          </a:p>
          <a:p>
            <a:pPr algn="just"/>
            <a:endParaRPr lang="fr-FR" b="1" i="1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5203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60899"/>
          </a:xfrm>
          <a:solidFill>
            <a:srgbClr val="92D050"/>
          </a:solidFill>
          <a:ln w="57150">
            <a:solidFill>
              <a:srgbClr val="00206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fr-FR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CHAPITRE III : Les techniques de collecte des données</a:t>
            </a:r>
            <a:br>
              <a:rPr lang="fr-FR" dirty="0">
                <a:solidFill>
                  <a:srgbClr val="FF0000"/>
                </a:solidFill>
                <a:latin typeface="Arial Rounded MT Bold" panose="020F0704030504030204" pitchFamily="34" charset="0"/>
              </a:rPr>
            </a:br>
            <a:endParaRPr lang="fr-FR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387" y="2384611"/>
            <a:ext cx="11313459" cy="3792351"/>
          </a:xfrm>
        </p:spPr>
        <p:txBody>
          <a:bodyPr/>
          <a:lstStyle/>
          <a:p>
            <a:pPr algn="just"/>
            <a:r>
              <a:rPr lang="fr-FR" b="1" i="1" u="sng" dirty="0">
                <a:latin typeface="Arial Rounded MT Bold" panose="020F0704030504030204" pitchFamily="34" charset="0"/>
              </a:rPr>
              <a:t>Inconvénients de la technique d’observation:</a:t>
            </a:r>
          </a:p>
          <a:p>
            <a:pPr algn="just"/>
            <a:r>
              <a:rPr lang="fr-FR" b="1" i="1" dirty="0">
                <a:latin typeface="Arial Rounded MT Bold" panose="020F0704030504030204" pitchFamily="34" charset="0"/>
              </a:rPr>
              <a:t>1. problème de généralisation des résultats</a:t>
            </a:r>
          </a:p>
          <a:p>
            <a:pPr algn="just"/>
            <a:r>
              <a:rPr lang="fr-FR" b="1" i="1" dirty="0">
                <a:latin typeface="Arial Rounded MT Bold" panose="020F0704030504030204" pitchFamily="34" charset="0"/>
              </a:rPr>
              <a:t>2. problème d’implication et d’imbrication </a:t>
            </a:r>
          </a:p>
          <a:p>
            <a:pPr algn="just"/>
            <a:r>
              <a:rPr lang="fr-FR" b="1" i="1" dirty="0">
                <a:latin typeface="Arial Rounded MT Bold" panose="020F0704030504030204" pitchFamily="34" charset="0"/>
              </a:rPr>
              <a:t>3. ne pas tenir compte de ce qui  n’est pas observable. </a:t>
            </a:r>
          </a:p>
        </p:txBody>
      </p:sp>
    </p:spTree>
    <p:extLst>
      <p:ext uri="{BB962C8B-B14F-4D97-AF65-F5344CB8AC3E}">
        <p14:creationId xmlns:p14="http://schemas.microsoft.com/office/powerpoint/2010/main" val="2203427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60899"/>
          </a:xfrm>
          <a:solidFill>
            <a:srgbClr val="92D050"/>
          </a:solidFill>
          <a:ln w="57150">
            <a:solidFill>
              <a:srgbClr val="00206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fr-FR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CHAPITRE III : Les techniques de collecte des données</a:t>
            </a:r>
            <a:br>
              <a:rPr lang="fr-FR" dirty="0">
                <a:solidFill>
                  <a:srgbClr val="FF0000"/>
                </a:solidFill>
                <a:latin typeface="Arial Rounded MT Bold" panose="020F0704030504030204" pitchFamily="34" charset="0"/>
              </a:rPr>
            </a:br>
            <a:endParaRPr lang="fr-FR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387" y="2384611"/>
            <a:ext cx="11313459" cy="3792351"/>
          </a:xfrm>
        </p:spPr>
        <p:txBody>
          <a:bodyPr>
            <a:normAutofit/>
          </a:bodyPr>
          <a:lstStyle/>
          <a:p>
            <a:pPr algn="just"/>
            <a:r>
              <a:rPr lang="fr-FR" sz="4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II. L’entretien de recherche: </a:t>
            </a:r>
          </a:p>
          <a:p>
            <a:pPr algn="just"/>
            <a:r>
              <a:rPr lang="fr-FR" sz="4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« une technique de recherche utilisée auprès d’individus pris isolément  en vue de dégager  un prélèvement qualitatif »</a:t>
            </a:r>
          </a:p>
        </p:txBody>
      </p:sp>
    </p:spTree>
    <p:extLst>
      <p:ext uri="{BB962C8B-B14F-4D97-AF65-F5344CB8AC3E}">
        <p14:creationId xmlns:p14="http://schemas.microsoft.com/office/powerpoint/2010/main" val="82391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60899"/>
          </a:xfrm>
          <a:solidFill>
            <a:srgbClr val="92D050"/>
          </a:solidFill>
          <a:ln w="57150">
            <a:solidFill>
              <a:srgbClr val="00206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fr-FR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CHAPITRE III : Les techniques de collecte des données</a:t>
            </a:r>
            <a:br>
              <a:rPr lang="fr-FR" dirty="0">
                <a:solidFill>
                  <a:srgbClr val="FF0000"/>
                </a:solidFill>
                <a:latin typeface="Arial Rounded MT Bold" panose="020F0704030504030204" pitchFamily="34" charset="0"/>
              </a:rPr>
            </a:br>
            <a:endParaRPr lang="fr-FR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387" y="2384611"/>
            <a:ext cx="11313459" cy="3792351"/>
          </a:xfrm>
        </p:spPr>
        <p:txBody>
          <a:bodyPr>
            <a:normAutofit/>
          </a:bodyPr>
          <a:lstStyle/>
          <a:p>
            <a:pPr algn="just"/>
            <a:r>
              <a:rPr lang="fr-FR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Avantages de la technique d’entretien: </a:t>
            </a:r>
          </a:p>
          <a:p>
            <a:pPr algn="just"/>
            <a:r>
              <a:rPr lang="fr-FR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1. grande flexibilité </a:t>
            </a:r>
          </a:p>
          <a:p>
            <a:pPr algn="just"/>
            <a:r>
              <a:rPr lang="fr-FR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2. des réponses nuancées</a:t>
            </a:r>
          </a:p>
          <a:p>
            <a:pPr algn="just"/>
            <a:r>
              <a:rPr lang="fr-FR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3. la perception globale de l’interviewé. </a:t>
            </a:r>
          </a:p>
        </p:txBody>
      </p:sp>
    </p:spTree>
    <p:extLst>
      <p:ext uri="{BB962C8B-B14F-4D97-AF65-F5344CB8AC3E}">
        <p14:creationId xmlns:p14="http://schemas.microsoft.com/office/powerpoint/2010/main" val="18406062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60899"/>
          </a:xfrm>
          <a:solidFill>
            <a:srgbClr val="92D050"/>
          </a:solidFill>
          <a:ln w="57150">
            <a:solidFill>
              <a:srgbClr val="00206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fr-FR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CHAPITRE III : Les techniques de collecte des données</a:t>
            </a:r>
            <a:br>
              <a:rPr lang="fr-FR" dirty="0">
                <a:solidFill>
                  <a:srgbClr val="FF0000"/>
                </a:solidFill>
                <a:latin typeface="Arial Rounded MT Bold" panose="020F0704030504030204" pitchFamily="34" charset="0"/>
              </a:rPr>
            </a:br>
            <a:endParaRPr lang="fr-FR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387" y="2384611"/>
            <a:ext cx="11313459" cy="3792351"/>
          </a:xfrm>
        </p:spPr>
        <p:txBody>
          <a:bodyPr>
            <a:normAutofit/>
          </a:bodyPr>
          <a:lstStyle/>
          <a:p>
            <a:pPr algn="just"/>
            <a:r>
              <a:rPr lang="fr-FR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Inconvénient de la technique d’entretien: </a:t>
            </a:r>
          </a:p>
          <a:p>
            <a:pPr algn="just"/>
            <a:r>
              <a:rPr lang="fr-FR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1. Des réponses mensongères </a:t>
            </a:r>
          </a:p>
          <a:p>
            <a:pPr algn="just"/>
            <a:r>
              <a:rPr lang="fr-FR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2. résistance et rationalisation </a:t>
            </a:r>
          </a:p>
          <a:p>
            <a:pPr algn="just"/>
            <a:r>
              <a:rPr lang="fr-FR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3. subjectivité de chercheur</a:t>
            </a:r>
          </a:p>
          <a:p>
            <a:pPr algn="just"/>
            <a:r>
              <a:rPr lang="fr-FR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4. manque de comparabilité des entretiens </a:t>
            </a:r>
          </a:p>
          <a:p>
            <a:pPr algn="just"/>
            <a:r>
              <a:rPr lang="fr-FR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5. obstacles circonstanciels ( lieu de rencontre, heur,)</a:t>
            </a:r>
          </a:p>
        </p:txBody>
      </p:sp>
    </p:spTree>
    <p:extLst>
      <p:ext uri="{BB962C8B-B14F-4D97-AF65-F5344CB8AC3E}">
        <p14:creationId xmlns:p14="http://schemas.microsoft.com/office/powerpoint/2010/main" val="35335224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60899"/>
          </a:xfrm>
          <a:solidFill>
            <a:srgbClr val="92D050"/>
          </a:solidFill>
          <a:ln w="57150">
            <a:solidFill>
              <a:srgbClr val="00206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fr-FR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CHAPITRE III : Les techniques de collecte des données</a:t>
            </a:r>
            <a:br>
              <a:rPr lang="fr-FR" dirty="0">
                <a:solidFill>
                  <a:srgbClr val="FF0000"/>
                </a:solidFill>
                <a:latin typeface="Arial Rounded MT Bold" panose="020F0704030504030204" pitchFamily="34" charset="0"/>
              </a:rPr>
            </a:br>
            <a:endParaRPr lang="fr-FR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387" y="2384611"/>
            <a:ext cx="11313459" cy="3792351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fr-FR" sz="72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Questionnaire:</a:t>
            </a:r>
          </a:p>
          <a:p>
            <a:pPr marL="0" indent="0" algn="just">
              <a:buNone/>
            </a:pPr>
            <a:r>
              <a:rPr lang="fr-FR" sz="72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«  </a:t>
            </a:r>
            <a:r>
              <a:rPr lang="fr-FR" sz="7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 une technique de recherche utilisée auprès d’individus, qui permet de les interroger de façon directive en vue de dégager  un prélèvement quantitatif »</a:t>
            </a:r>
          </a:p>
          <a:p>
            <a:pPr marL="0" indent="0" algn="just">
              <a:buNone/>
            </a:pPr>
            <a:endParaRPr lang="fr-FR" sz="72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1217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473</Words>
  <Application>Microsoft Office PowerPoint</Application>
  <PresentationFormat>Widescreen</PresentationFormat>
  <Paragraphs>58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Arial Rounded MT Bold</vt:lpstr>
      <vt:lpstr>Calibri</vt:lpstr>
      <vt:lpstr>Calibri Light</vt:lpstr>
      <vt:lpstr>Office Theme</vt:lpstr>
      <vt:lpstr>CHAPITRE III : Les techniques de collecte des données </vt:lpstr>
      <vt:lpstr>CHAPITRE III : Les techniques de collecte des données </vt:lpstr>
      <vt:lpstr>CHAPITRE III : Les techniques de collecte des données </vt:lpstr>
      <vt:lpstr>CHAPITRE III : Les techniques de collecte des données </vt:lpstr>
      <vt:lpstr>CHAPITRE III : Les techniques de collecte des données </vt:lpstr>
      <vt:lpstr>CHAPITRE III : Les techniques de collecte des données </vt:lpstr>
      <vt:lpstr>CHAPITRE III : Les techniques de collecte des données </vt:lpstr>
      <vt:lpstr>CHAPITRE III : Les techniques de collecte des données </vt:lpstr>
      <vt:lpstr>CHAPITRE III : Les techniques de collecte des données </vt:lpstr>
      <vt:lpstr>CHAPITRE III : Les techniques de collecte des données </vt:lpstr>
      <vt:lpstr>CHAPITRE III : Les techniques de collecte des données </vt:lpstr>
      <vt:lpstr>CHAPITRE III : Les techniques de collecte des données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rabahnoui2015@gmail.com</dc:creator>
  <cp:lastModifiedBy>rabahnoui2015@gmail.com</cp:lastModifiedBy>
  <cp:revision>1</cp:revision>
  <dcterms:created xsi:type="dcterms:W3CDTF">2025-09-29T11:52:54Z</dcterms:created>
  <dcterms:modified xsi:type="dcterms:W3CDTF">2025-09-29T11:53:44Z</dcterms:modified>
</cp:coreProperties>
</file>