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259882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926581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F39506-A2F9-4934-80FA-8FE855DD2986}" type="slidenum">
              <a:rPr lang="fr-DZ" smtClean="0"/>
              <a:t>‹N°›</a:t>
            </a:fld>
            <a:endParaRPr lang="fr-D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5151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42290372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F39506-A2F9-4934-80FA-8FE855DD2986}" type="slidenum">
              <a:rPr lang="fr-DZ" smtClean="0"/>
              <a:t>‹N°›</a:t>
            </a:fld>
            <a:endParaRPr lang="fr-D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57132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1059735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1322074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3128259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42193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392438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4110285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B92EB18-7DA8-40B1-BF44-00A802E93058}" type="datetimeFigureOut">
              <a:rPr lang="fr-DZ" smtClean="0"/>
              <a:t>14/04/2025</a:t>
            </a:fld>
            <a:endParaRPr lang="fr-DZ"/>
          </a:p>
        </p:txBody>
      </p:sp>
      <p:sp>
        <p:nvSpPr>
          <p:cNvPr id="8" name="Footer Placeholder 7"/>
          <p:cNvSpPr>
            <a:spLocks noGrp="1"/>
          </p:cNvSpPr>
          <p:nvPr>
            <p:ph type="ftr" sz="quarter" idx="11"/>
          </p:nvPr>
        </p:nvSpPr>
        <p:spPr/>
        <p:txBody>
          <a:bodyPr/>
          <a:lstStyle/>
          <a:p>
            <a:endParaRPr lang="fr-D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201232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B92EB18-7DA8-40B1-BF44-00A802E93058}" type="datetimeFigureOut">
              <a:rPr lang="fr-DZ" smtClean="0"/>
              <a:t>14/04/2025</a:t>
            </a:fld>
            <a:endParaRPr lang="fr-DZ"/>
          </a:p>
        </p:txBody>
      </p:sp>
      <p:sp>
        <p:nvSpPr>
          <p:cNvPr id="4" name="Footer Placeholder 3"/>
          <p:cNvSpPr>
            <a:spLocks noGrp="1"/>
          </p:cNvSpPr>
          <p:nvPr>
            <p:ph type="ftr" sz="quarter" idx="11"/>
          </p:nvPr>
        </p:nvSpPr>
        <p:spPr/>
        <p:txBody>
          <a:bodyPr/>
          <a:lstStyle/>
          <a:p>
            <a:endParaRPr lang="fr-D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2705061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92EB18-7DA8-40B1-BF44-00A802E93058}" type="datetimeFigureOut">
              <a:rPr lang="fr-DZ" smtClean="0"/>
              <a:t>14/04/2025</a:t>
            </a:fld>
            <a:endParaRPr lang="fr-DZ"/>
          </a:p>
        </p:txBody>
      </p:sp>
      <p:sp>
        <p:nvSpPr>
          <p:cNvPr id="3" name="Footer Placeholder 2"/>
          <p:cNvSpPr>
            <a:spLocks noGrp="1"/>
          </p:cNvSpPr>
          <p:nvPr>
            <p:ph type="ftr" sz="quarter" idx="11"/>
          </p:nvPr>
        </p:nvSpPr>
        <p:spPr/>
        <p:txBody>
          <a:bodyPr/>
          <a:lstStyle/>
          <a:p>
            <a:endParaRPr lang="fr-D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113577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303505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1035796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B92EB18-7DA8-40B1-BF44-00A802E93058}" type="datetimeFigureOut">
              <a:rPr lang="fr-DZ" smtClean="0"/>
              <a:t>14/04/2025</a:t>
            </a:fld>
            <a:endParaRPr lang="fr-D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D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F39506-A2F9-4934-80FA-8FE855DD2986}" type="slidenum">
              <a:rPr lang="fr-DZ" smtClean="0"/>
              <a:t>‹N°›</a:t>
            </a:fld>
            <a:endParaRPr lang="fr-DZ"/>
          </a:p>
        </p:txBody>
      </p:sp>
    </p:spTree>
    <p:extLst>
      <p:ext uri="{BB962C8B-B14F-4D97-AF65-F5344CB8AC3E}">
        <p14:creationId xmlns:p14="http://schemas.microsoft.com/office/powerpoint/2010/main" val="2675285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27552-C961-4C23-8BE3-502F0502D8E0}"/>
              </a:ext>
            </a:extLst>
          </p:cNvPr>
          <p:cNvSpPr>
            <a:spLocks noGrp="1"/>
          </p:cNvSpPr>
          <p:nvPr>
            <p:ph type="ctrTitle"/>
          </p:nvPr>
        </p:nvSpPr>
        <p:spPr>
          <a:xfrm>
            <a:off x="1524000" y="203201"/>
            <a:ext cx="9144000" cy="584199"/>
          </a:xfrm>
        </p:spPr>
        <p:txBody>
          <a:bodyPr>
            <a:normAutofit fontScale="90000"/>
          </a:bodyPr>
          <a:lstStyle/>
          <a:p>
            <a:pPr algn="ctr"/>
            <a:r>
              <a:rPr lang="ar-DZ" sz="4400" i="1" dirty="0">
                <a:latin typeface="Sakkal Majalla" panose="02000000000000000000" pitchFamily="2" charset="-78"/>
                <a:cs typeface="Sakkal Majalla" panose="02000000000000000000" pitchFamily="2" charset="-78"/>
              </a:rPr>
              <a:t>" </a:t>
            </a:r>
            <a:r>
              <a:rPr lang="ar-DZ" sz="4000" b="1" i="1" dirty="0">
                <a:latin typeface="Sakkal Majalla" panose="02000000000000000000" pitchFamily="2" charset="-78"/>
                <a:cs typeface="Sakkal Majalla" panose="02000000000000000000" pitchFamily="2" charset="-78"/>
              </a:rPr>
              <a:t>تقييم الدروس</a:t>
            </a:r>
            <a:r>
              <a:rPr lang="ar-DZ" sz="4400" i="1" dirty="0">
                <a:latin typeface="Sakkal Majalla" panose="02000000000000000000" pitchFamily="2" charset="-78"/>
                <a:cs typeface="Sakkal Majalla" panose="02000000000000000000" pitchFamily="2" charset="-78"/>
              </a:rPr>
              <a:t>"</a:t>
            </a:r>
            <a:endParaRPr lang="fr-DZ" sz="4400" dirty="0"/>
          </a:p>
        </p:txBody>
      </p:sp>
      <p:sp>
        <p:nvSpPr>
          <p:cNvPr id="3" name="Sous-titre 2">
            <a:extLst>
              <a:ext uri="{FF2B5EF4-FFF2-40B4-BE49-F238E27FC236}">
                <a16:creationId xmlns:a16="http://schemas.microsoft.com/office/drawing/2014/main" id="{CECA58A3-3DE0-4309-AF2E-9E63CCFB6A01}"/>
              </a:ext>
            </a:extLst>
          </p:cNvPr>
          <p:cNvSpPr>
            <a:spLocks noGrp="1"/>
          </p:cNvSpPr>
          <p:nvPr>
            <p:ph type="subTitle" idx="1"/>
          </p:nvPr>
        </p:nvSpPr>
        <p:spPr>
          <a:xfrm>
            <a:off x="685800" y="787399"/>
            <a:ext cx="11226800" cy="5867399"/>
          </a:xfrm>
        </p:spPr>
        <p:txBody>
          <a:bodyPr numCol="1">
            <a:normAutofit lnSpcReduction="10000"/>
          </a:bodyPr>
          <a:lstStyle/>
          <a:p>
            <a:pPr lvl="1" algn="r" rtl="1"/>
            <a:r>
              <a:rPr lang="ar-DZ" sz="2000" dirty="0">
                <a:solidFill>
                  <a:schemeClr val="tx1"/>
                </a:solidFill>
                <a:latin typeface="Sakkal Majalla" panose="02000000000000000000" pitchFamily="2" charset="-78"/>
                <a:cs typeface="Sakkal Majalla" panose="02000000000000000000" pitchFamily="2" charset="-78"/>
              </a:rPr>
              <a:t>تقييم دروس مقياس </a:t>
            </a:r>
            <a:r>
              <a:rPr lang="ar-DZ" sz="2000" b="1" dirty="0">
                <a:solidFill>
                  <a:schemeClr val="tx1"/>
                </a:solidFill>
                <a:latin typeface="Sakkal Majalla" panose="02000000000000000000" pitchFamily="2" charset="-78"/>
                <a:cs typeface="Sakkal Majalla" panose="02000000000000000000" pitchFamily="2" charset="-78"/>
              </a:rPr>
              <a:t>"لسانيات تطبيقية" </a:t>
            </a:r>
            <a:r>
              <a:rPr lang="ar-DZ" sz="2000" dirty="0">
                <a:solidFill>
                  <a:schemeClr val="tx1"/>
                </a:solidFill>
                <a:latin typeface="Sakkal Majalla" panose="02000000000000000000" pitchFamily="2" charset="-78"/>
                <a:cs typeface="Sakkal Majalla" panose="02000000000000000000" pitchFamily="2" charset="-78"/>
              </a:rPr>
              <a:t>يعتمد على مجموعة متنوعة من الأدوات والأساليب التي تضمن قياس فهم الطلبة للمحتوى العلمي ومدى تحقيق الأهداف التعليمية بشكل شامل. </a:t>
            </a:r>
          </a:p>
          <a:p>
            <a:pPr lvl="1" algn="r" rtl="1"/>
            <a:r>
              <a:rPr lang="ar-DZ" sz="2000" b="1" dirty="0">
                <a:solidFill>
                  <a:schemeClr val="tx1"/>
                </a:solidFill>
                <a:latin typeface="Sakkal Majalla" panose="02000000000000000000" pitchFamily="2" charset="-78"/>
                <a:cs typeface="Sakkal Majalla" panose="02000000000000000000" pitchFamily="2" charset="-78"/>
              </a:rPr>
              <a:t>1-التقييم التكويني (التدريجي): </a:t>
            </a:r>
            <a:r>
              <a:rPr lang="ar-DZ" sz="2000" dirty="0">
                <a:solidFill>
                  <a:schemeClr val="tx1"/>
                </a:solidFill>
                <a:latin typeface="Sakkal Majalla" panose="02000000000000000000" pitchFamily="2" charset="-78"/>
                <a:cs typeface="Sakkal Majalla" panose="02000000000000000000" pitchFamily="2" charset="-78"/>
              </a:rPr>
              <a:t>يبدأ </a:t>
            </a:r>
            <a:r>
              <a:rPr lang="ar-DZ" sz="2000" b="1" dirty="0">
                <a:solidFill>
                  <a:schemeClr val="tx1"/>
                </a:solidFill>
                <a:latin typeface="Sakkal Majalla" panose="02000000000000000000" pitchFamily="2" charset="-78"/>
                <a:cs typeface="Sakkal Majalla" panose="02000000000000000000" pitchFamily="2" charset="-78"/>
              </a:rPr>
              <a:t>بـ "الاختبارات القصيرة" (</a:t>
            </a:r>
            <a:r>
              <a:rPr lang="fr-FR" sz="2000" b="1" dirty="0">
                <a:solidFill>
                  <a:schemeClr val="tx1"/>
                </a:solidFill>
                <a:latin typeface="Sakkal Majalla" panose="02000000000000000000" pitchFamily="2" charset="-78"/>
                <a:cs typeface="Sakkal Majalla" panose="02000000000000000000" pitchFamily="2" charset="-78"/>
              </a:rPr>
              <a:t>Quizzes</a:t>
            </a:r>
            <a:r>
              <a:rPr lang="ar-DZ" sz="2000" b="1" dirty="0">
                <a:solidFill>
                  <a:schemeClr val="tx1"/>
                </a:solidFill>
                <a:latin typeface="Sakkal Majalla" panose="02000000000000000000" pitchFamily="2" charset="-78"/>
                <a:cs typeface="Sakkal Majalla" panose="02000000000000000000" pitchFamily="2" charset="-78"/>
              </a:rPr>
              <a:t>)</a:t>
            </a:r>
            <a:r>
              <a:rPr lang="fr-FR" sz="2000" b="1" dirty="0">
                <a:solidFill>
                  <a:schemeClr val="tx1"/>
                </a:solidFill>
                <a:latin typeface="Sakkal Majalla" panose="02000000000000000000" pitchFamily="2" charset="-78"/>
                <a:cs typeface="Sakkal Majalla" panose="02000000000000000000" pitchFamily="2" charset="-78"/>
              </a:rPr>
              <a:t> </a:t>
            </a:r>
            <a:r>
              <a:rPr lang="ar-DZ" sz="2000" dirty="0">
                <a:solidFill>
                  <a:schemeClr val="tx1"/>
                </a:solidFill>
                <a:latin typeface="Sakkal Majalla" panose="02000000000000000000" pitchFamily="2" charset="-78"/>
                <a:cs typeface="Sakkal Majalla" panose="02000000000000000000" pitchFamily="2" charset="-78"/>
              </a:rPr>
              <a:t>التي تُجرى بشكل أسبوعي أو بعد كل وحدة دراسية لقياس استيعاب المفاهيم الأساسية، بالإضافة إلى "</a:t>
            </a:r>
            <a:r>
              <a:rPr lang="ar-DZ" sz="2000" b="1" dirty="0">
                <a:solidFill>
                  <a:schemeClr val="tx1"/>
                </a:solidFill>
                <a:latin typeface="Sakkal Majalla" panose="02000000000000000000" pitchFamily="2" charset="-78"/>
                <a:cs typeface="Sakkal Majalla" panose="02000000000000000000" pitchFamily="2" charset="-78"/>
              </a:rPr>
              <a:t>التكليفات المنزلية" </a:t>
            </a:r>
            <a:r>
              <a:rPr lang="ar-DZ" sz="2000" dirty="0">
                <a:solidFill>
                  <a:schemeClr val="tx1"/>
                </a:solidFill>
                <a:latin typeface="Sakkal Majalla" panose="02000000000000000000" pitchFamily="2" charset="-78"/>
                <a:cs typeface="Sakkal Majalla" panose="02000000000000000000" pitchFamily="2" charset="-78"/>
              </a:rPr>
              <a:t>التي تشمل تمارين تطبيقية مثل: تحليل النصوص اللغوية أو كتابة تقارير قصيرة. كما تُستخدم "</a:t>
            </a:r>
            <a:r>
              <a:rPr lang="ar-DZ" sz="2000" b="1" dirty="0">
                <a:solidFill>
                  <a:schemeClr val="tx1"/>
                </a:solidFill>
                <a:latin typeface="Sakkal Majalla" panose="02000000000000000000" pitchFamily="2" charset="-78"/>
                <a:cs typeface="Sakkal Majalla" panose="02000000000000000000" pitchFamily="2" charset="-78"/>
              </a:rPr>
              <a:t>المناقشات الصفية" </a:t>
            </a:r>
            <a:r>
              <a:rPr lang="ar-DZ" sz="2000" dirty="0">
                <a:solidFill>
                  <a:schemeClr val="tx1"/>
                </a:solidFill>
                <a:latin typeface="Sakkal Majalla" panose="02000000000000000000" pitchFamily="2" charset="-78"/>
                <a:cs typeface="Sakkal Majalla" panose="02000000000000000000" pitchFamily="2" charset="-78"/>
              </a:rPr>
              <a:t>لتقييم مشاركة الطلبة في حوارات حول قضايا لسانية تطبيقية، بينما تُقيم </a:t>
            </a:r>
            <a:r>
              <a:rPr lang="ar-DZ" sz="2000" b="1" dirty="0">
                <a:solidFill>
                  <a:schemeClr val="tx1"/>
                </a:solidFill>
                <a:latin typeface="Sakkal Majalla" panose="02000000000000000000" pitchFamily="2" charset="-78"/>
                <a:cs typeface="Sakkal Majalla" panose="02000000000000000000" pitchFamily="2" charset="-78"/>
              </a:rPr>
              <a:t>"ورش العمل" </a:t>
            </a:r>
            <a:r>
              <a:rPr lang="ar-DZ" sz="2000" dirty="0">
                <a:solidFill>
                  <a:schemeClr val="tx1"/>
                </a:solidFill>
                <a:latin typeface="Sakkal Majalla" panose="02000000000000000000" pitchFamily="2" charset="-78"/>
                <a:cs typeface="Sakkal Majalla" panose="02000000000000000000" pitchFamily="2" charset="-78"/>
              </a:rPr>
              <a:t>أداء الطلبة في أنشطة عملية مثل تحليل الأخطاء اللغوية أو ترجمة النصوص. </a:t>
            </a:r>
          </a:p>
          <a:p>
            <a:pPr lvl="1" algn="r" rtl="1"/>
            <a:r>
              <a:rPr lang="ar-DZ" sz="2000" b="1" dirty="0">
                <a:solidFill>
                  <a:schemeClr val="tx1"/>
                </a:solidFill>
                <a:latin typeface="Sakkal Majalla" panose="02000000000000000000" pitchFamily="2" charset="-78"/>
                <a:cs typeface="Sakkal Majalla" panose="02000000000000000000" pitchFamily="2" charset="-78"/>
              </a:rPr>
              <a:t>2-</a:t>
            </a:r>
            <a:r>
              <a:rPr lang="ar-DZ" sz="2000" dirty="0">
                <a:solidFill>
                  <a:schemeClr val="tx1"/>
                </a:solidFill>
                <a:latin typeface="Sakkal Majalla" panose="02000000000000000000" pitchFamily="2" charset="-78"/>
                <a:cs typeface="Sakkal Majalla" panose="02000000000000000000" pitchFamily="2" charset="-78"/>
              </a:rPr>
              <a:t> </a:t>
            </a:r>
            <a:r>
              <a:rPr lang="ar-DZ" sz="2000" b="1" dirty="0">
                <a:solidFill>
                  <a:schemeClr val="tx1"/>
                </a:solidFill>
                <a:latin typeface="Sakkal Majalla" panose="02000000000000000000" pitchFamily="2" charset="-78"/>
                <a:cs typeface="Sakkal Majalla" panose="02000000000000000000" pitchFamily="2" charset="-78"/>
              </a:rPr>
              <a:t>التقييم الختامي (النهائي): </a:t>
            </a:r>
            <a:r>
              <a:rPr lang="ar-DZ" sz="2000" dirty="0">
                <a:solidFill>
                  <a:schemeClr val="tx1"/>
                </a:solidFill>
                <a:latin typeface="Sakkal Majalla" panose="02000000000000000000" pitchFamily="2" charset="-78"/>
                <a:cs typeface="Sakkal Majalla" panose="02000000000000000000" pitchFamily="2" charset="-78"/>
              </a:rPr>
              <a:t>يشمل "</a:t>
            </a:r>
            <a:r>
              <a:rPr lang="ar-DZ" sz="2000" b="1" dirty="0">
                <a:solidFill>
                  <a:schemeClr val="tx1"/>
                </a:solidFill>
                <a:latin typeface="Sakkal Majalla" panose="02000000000000000000" pitchFamily="2" charset="-78"/>
                <a:cs typeface="Sakkal Majalla" panose="02000000000000000000" pitchFamily="2" charset="-78"/>
              </a:rPr>
              <a:t>اختبارًا نهائيًا" </a:t>
            </a:r>
            <a:r>
              <a:rPr lang="ar-DZ" sz="2000" dirty="0">
                <a:solidFill>
                  <a:schemeClr val="tx1"/>
                </a:solidFill>
                <a:latin typeface="Sakkal Majalla" panose="02000000000000000000" pitchFamily="2" charset="-78"/>
                <a:cs typeface="Sakkal Majalla" panose="02000000000000000000" pitchFamily="2" charset="-78"/>
              </a:rPr>
              <a:t>يغطي جميع وحدات المقياس بأسئلة نظرية وتطبيقية، إلى جانب "</a:t>
            </a:r>
            <a:r>
              <a:rPr lang="ar-DZ" sz="2000" b="1" dirty="0">
                <a:solidFill>
                  <a:schemeClr val="tx1"/>
                </a:solidFill>
                <a:latin typeface="Sakkal Majalla" panose="02000000000000000000" pitchFamily="2" charset="-78"/>
                <a:cs typeface="Sakkal Majalla" panose="02000000000000000000" pitchFamily="2" charset="-78"/>
              </a:rPr>
              <a:t>مشروع بحثي" </a:t>
            </a:r>
            <a:r>
              <a:rPr lang="ar-DZ" sz="2000" dirty="0">
                <a:solidFill>
                  <a:schemeClr val="tx1"/>
                </a:solidFill>
                <a:latin typeface="Sakkal Majalla" panose="02000000000000000000" pitchFamily="2" charset="-78"/>
                <a:cs typeface="Sakkal Majalla" panose="02000000000000000000" pitchFamily="2" charset="-78"/>
              </a:rPr>
              <a:t>يدمج بين النظرية والممارسة، مثل تصميم منهج لتعليم لغة أو تحليل خطاب. كما يُطلب من الطلبة </a:t>
            </a:r>
            <a:r>
              <a:rPr lang="ar-DZ" sz="2000" b="1" dirty="0">
                <a:solidFill>
                  <a:schemeClr val="tx1"/>
                </a:solidFill>
                <a:latin typeface="Sakkal Majalla" panose="02000000000000000000" pitchFamily="2" charset="-78"/>
                <a:cs typeface="Sakkal Majalla" panose="02000000000000000000" pitchFamily="2" charset="-78"/>
              </a:rPr>
              <a:t>"تقديم عرض تقديمي" </a:t>
            </a:r>
            <a:r>
              <a:rPr lang="ar-DZ" sz="2000" dirty="0">
                <a:solidFill>
                  <a:schemeClr val="tx1"/>
                </a:solidFill>
                <a:latin typeface="Sakkal Majalla" panose="02000000000000000000" pitchFamily="2" charset="-78"/>
                <a:cs typeface="Sakkal Majalla" panose="02000000000000000000" pitchFamily="2" charset="-78"/>
              </a:rPr>
              <a:t>حول موضوع مرتبط باللسانيات التطبيقية مع مناقشة جماعية.  </a:t>
            </a:r>
          </a:p>
          <a:p>
            <a:pPr lvl="1" algn="r" rtl="1"/>
            <a:r>
              <a:rPr lang="ar-DZ" sz="2000" b="1" dirty="0">
                <a:solidFill>
                  <a:schemeClr val="tx1"/>
                </a:solidFill>
                <a:latin typeface="Sakkal Majalla" panose="02000000000000000000" pitchFamily="2" charset="-78"/>
                <a:cs typeface="Sakkal Majalla" panose="02000000000000000000" pitchFamily="2" charset="-78"/>
              </a:rPr>
              <a:t>3-تقييم المهارات العملية: </a:t>
            </a:r>
            <a:r>
              <a:rPr lang="ar-DZ" sz="2000" dirty="0">
                <a:solidFill>
                  <a:schemeClr val="tx1"/>
                </a:solidFill>
                <a:latin typeface="Sakkal Majalla" panose="02000000000000000000" pitchFamily="2" charset="-78"/>
                <a:cs typeface="Sakkal Majalla" panose="02000000000000000000" pitchFamily="2" charset="-78"/>
              </a:rPr>
              <a:t>يتم تقييم قدرة الطلبة على تطبيق المفاهيم اللسانية من خلال تحليل حالات دراسية واقعية، بالإضافة إلى استخدامهم لأدوات معالجة اللغات الطبيعية أو برامج الترجمة. </a:t>
            </a:r>
          </a:p>
          <a:p>
            <a:pPr lvl="1" algn="r" rtl="1"/>
            <a:r>
              <a:rPr lang="ar-DZ" sz="2000" b="1" dirty="0">
                <a:solidFill>
                  <a:schemeClr val="tx1"/>
                </a:solidFill>
                <a:latin typeface="Sakkal Majalla" panose="02000000000000000000" pitchFamily="2" charset="-78"/>
                <a:cs typeface="Sakkal Majalla" panose="02000000000000000000" pitchFamily="2" charset="-78"/>
              </a:rPr>
              <a:t>4-التقييم الذاتي و الرفاقي: </a:t>
            </a:r>
            <a:r>
              <a:rPr lang="ar-DZ" sz="2000" dirty="0">
                <a:solidFill>
                  <a:schemeClr val="tx1"/>
                </a:solidFill>
                <a:latin typeface="Sakkal Majalla" panose="02000000000000000000" pitchFamily="2" charset="-78"/>
                <a:cs typeface="Sakkal Majalla" panose="02000000000000000000" pitchFamily="2" charset="-78"/>
              </a:rPr>
              <a:t>يشمل كتابة الطالب لتقرير يعكس فهمه للمواد وتطوره خلال المقياس، بينما يُقيّم الطلبة أداء زملائهم في المشاريع الجماعية أو العروض التقديمية.  </a:t>
            </a:r>
          </a:p>
          <a:p>
            <a:pPr lvl="1" algn="r" rtl="1"/>
            <a:r>
              <a:rPr lang="ar-DZ" sz="2000" b="1" dirty="0">
                <a:solidFill>
                  <a:schemeClr val="tx1"/>
                </a:solidFill>
                <a:latin typeface="Sakkal Majalla" panose="02000000000000000000" pitchFamily="2" charset="-78"/>
                <a:cs typeface="Sakkal Majalla" panose="02000000000000000000" pitchFamily="2" charset="-78"/>
              </a:rPr>
              <a:t>5-تقييم الأستاذ: </a:t>
            </a:r>
            <a:r>
              <a:rPr lang="ar-DZ" sz="2000" dirty="0">
                <a:solidFill>
                  <a:schemeClr val="tx1"/>
                </a:solidFill>
                <a:latin typeface="Sakkal Majalla" panose="02000000000000000000" pitchFamily="2" charset="-78"/>
                <a:cs typeface="Sakkal Majalla" panose="02000000000000000000" pitchFamily="2" charset="-78"/>
              </a:rPr>
              <a:t>يعتمد على ملاحظات مباشرة حول تفاعل الطلبة في الصف ومستوى فهمهم خلال الأنشطة، بالإضافة إلى تقييم جودة المشاريع البحثية والعروض التقديمية. </a:t>
            </a:r>
          </a:p>
          <a:p>
            <a:pPr lvl="1" algn="r" rtl="1"/>
            <a:r>
              <a:rPr lang="ar-DZ" sz="2000" b="1" dirty="0">
                <a:solidFill>
                  <a:schemeClr val="tx1"/>
                </a:solidFill>
                <a:latin typeface="Sakkal Majalla" panose="02000000000000000000" pitchFamily="2" charset="-78"/>
                <a:cs typeface="Sakkal Majalla" panose="02000000000000000000" pitchFamily="2" charset="-78"/>
              </a:rPr>
              <a:t>6-تقييم الأثر: </a:t>
            </a:r>
            <a:r>
              <a:rPr lang="ar-DZ" sz="2000" dirty="0">
                <a:solidFill>
                  <a:schemeClr val="tx1"/>
                </a:solidFill>
                <a:latin typeface="Sakkal Majalla" panose="02000000000000000000" pitchFamily="2" charset="-78"/>
                <a:cs typeface="Sakkal Majalla" panose="02000000000000000000" pitchFamily="2" charset="-78"/>
              </a:rPr>
              <a:t>يتم من خلال استبيانات تجمع آراء الطلبة حول فائدة المقياس ومدى تحقيق أهدافه، مع تتبع تطور مهاراتهم من بداية المقياس إلى نهايته. هذه الأساليب مجتمعة تضمن تقييمًا شاملاً يغطي الجوانب المعرفية والمهارية والتطبيقية، ممّا يُعزِّز تحقيق أهداف مقياس "لسانيات تطبيقية" بشكل فعّال.</a:t>
            </a:r>
            <a:endParaRPr lang="fr-DZ" sz="2000" dirty="0">
              <a:solidFill>
                <a:schemeClr val="tx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36126809"/>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37</TotalTime>
  <Words>307</Words>
  <Application>Microsoft Office PowerPoint</Application>
  <PresentationFormat>Grand écran</PresentationFormat>
  <Paragraphs>8</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Century Gothic</vt:lpstr>
      <vt:lpstr>Sakkal Majalla</vt:lpstr>
      <vt:lpstr>Wingdings 3</vt:lpstr>
      <vt:lpstr>Brin</vt:lpstr>
      <vt:lpstr>" تقييم الدروس"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"بطاقة تعريفية بالأستاذ"</dc:title>
  <dc:creator>Nadjim Hannachi</dc:creator>
  <cp:lastModifiedBy>Nadjim Hannachi</cp:lastModifiedBy>
  <cp:revision>7</cp:revision>
  <dcterms:created xsi:type="dcterms:W3CDTF">2025-03-01T12:48:39Z</dcterms:created>
  <dcterms:modified xsi:type="dcterms:W3CDTF">2025-04-14T13:41:36Z</dcterms:modified>
</cp:coreProperties>
</file>