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9" r:id="rId26"/>
    <p:sldId id="280" r:id="rId27"/>
    <p:sldId id="282" r:id="rId28"/>
    <p:sldId id="290" r:id="rId29"/>
    <p:sldId id="302" r:id="rId30"/>
    <p:sldId id="291" r:id="rId31"/>
    <p:sldId id="292" r:id="rId32"/>
    <p:sldId id="293" r:id="rId33"/>
    <p:sldId id="29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E8A0-4DA4-7333-A2B1-821A1A1AA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7C462E5D-AF42-5FC3-4BF7-FEF0B6129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312064D9-73B8-8170-7594-E95717815DD7}"/>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931DA47C-5ED9-C219-612D-0D1EB21BB05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761C757-88F1-230B-0BC4-E5F0B33AADFD}"/>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14856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F187-2FC6-90D7-B35D-73DEDD249D7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BBA0C30-B094-DAE9-7B0C-E951B985FB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F8D2A5D-62CF-0025-9E9E-244B66F1B6A5}"/>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0D9136DE-C5EE-2D09-8C0C-13DA4149E4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377EF74-28E5-EBE5-8623-49D936CA5791}"/>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77266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E9619-2107-D3AD-D072-DB9BF5D05A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5FF5C24-1D52-C8A1-4D96-40E7226D8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5418ADD-A832-58B4-70E0-C70EFCF633C7}"/>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1D61E5FC-C194-B0E3-644D-02B3049ED38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CE134F5-0E07-78DB-8DC2-A784A190EE5D}"/>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360212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2F05-2A24-4EDF-CFC7-EF643AEC788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341805B-17A4-4F2E-E635-78D7860502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02AD244-7E73-B34E-6A1A-09BDCE48991B}"/>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BEC15FBC-4AB9-D26D-1DE8-DDB323C7973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046DE5A-65C9-49F8-8248-7ECEB43FB249}"/>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135490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044D-F3FC-FFC1-BA17-C55CD6612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7EB7C7F-F96F-A5F4-4E1F-7DCA27EE6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35DF4-8405-003D-C05C-643161DE78F7}"/>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3426DF72-9644-F682-2DC4-159AEDC5C9A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9A71E06-B7D9-B68C-DADE-357C949296E1}"/>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194914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52C2-04CD-29F8-5765-DB4217BB424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297EAE4-B343-5F53-7A7D-70FB429BC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04560EA-179D-73A9-B6F1-276517F8B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5A0758F-D391-D5EB-5F6D-4E6E8EB874FE}"/>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6" name="Footer Placeholder 5">
            <a:extLst>
              <a:ext uri="{FF2B5EF4-FFF2-40B4-BE49-F238E27FC236}">
                <a16:creationId xmlns:a16="http://schemas.microsoft.com/office/drawing/2014/main" id="{0E9EBD19-3615-1534-2BDC-7685B06463E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308AEA0-F66B-486C-D4E3-800B5B768381}"/>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419925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7B56-434D-40CE-6057-88CAFAE9B85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ADEBFD2-15CC-98D1-7D06-7EDB0FE68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522AA-127F-8FF0-ABED-9201A84CB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DBFD831-6514-74F3-4FB8-3DA27031D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610D9-40E5-7C19-26F9-71D1D5DF8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C58C077-8FB1-7E05-3C58-745494F4480C}"/>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8" name="Footer Placeholder 7">
            <a:extLst>
              <a:ext uri="{FF2B5EF4-FFF2-40B4-BE49-F238E27FC236}">
                <a16:creationId xmlns:a16="http://schemas.microsoft.com/office/drawing/2014/main" id="{166DD73D-42D5-5D92-23B6-932A2AF23041}"/>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4E33945-246E-30DC-4A9B-54A0F970A805}"/>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360686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B587-1746-5E73-91F0-EE5292F1E17C}"/>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9756C041-C437-EF7F-3AFB-043D47D7DB24}"/>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4" name="Footer Placeholder 3">
            <a:extLst>
              <a:ext uri="{FF2B5EF4-FFF2-40B4-BE49-F238E27FC236}">
                <a16:creationId xmlns:a16="http://schemas.microsoft.com/office/drawing/2014/main" id="{47DD263A-5141-1C4B-FC51-6E5A32A46E4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989053F2-E0C9-E0E3-7ACC-E3584C0E33D7}"/>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117838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78716-8AE6-0AF5-AB7B-3DBA9DC73732}"/>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3" name="Footer Placeholder 2">
            <a:extLst>
              <a:ext uri="{FF2B5EF4-FFF2-40B4-BE49-F238E27FC236}">
                <a16:creationId xmlns:a16="http://schemas.microsoft.com/office/drawing/2014/main" id="{2734E4D9-36CC-85B2-4A9E-A49FB99043B6}"/>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365C61E-B9E6-B505-907A-9A4A50033D24}"/>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69051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3CC8-3E97-2413-499E-EE4DE9643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A927B59-7741-66DA-05FC-05F9F5FB7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DB9C6BB-31E9-B7EF-EE54-EB1E63EB9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0402A-C087-171C-3FF2-854000534F3A}"/>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6" name="Footer Placeholder 5">
            <a:extLst>
              <a:ext uri="{FF2B5EF4-FFF2-40B4-BE49-F238E27FC236}">
                <a16:creationId xmlns:a16="http://schemas.microsoft.com/office/drawing/2014/main" id="{CF874FCA-0523-FDEA-FC6F-9CFDC84A470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1872411-6C4E-CC68-4B00-AD635BFBA36A}"/>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11785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5ABE-E9F9-36F0-F3EB-923A88360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FAA83F7-321A-7DC2-F058-76CBBE0BF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02A8C286-E35F-8F51-35CE-68EA97246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DD04E-D55D-2DF4-A496-525E36FAF7B8}"/>
              </a:ext>
            </a:extLst>
          </p:cNvPr>
          <p:cNvSpPr>
            <a:spLocks noGrp="1"/>
          </p:cNvSpPr>
          <p:nvPr>
            <p:ph type="dt" sz="half" idx="10"/>
          </p:nvPr>
        </p:nvSpPr>
        <p:spPr/>
        <p:txBody>
          <a:bodyPr/>
          <a:lstStyle/>
          <a:p>
            <a:fld id="{F2B35929-DCB6-41EB-9BA6-1115F47BE23D}" type="datetimeFigureOut">
              <a:rPr lang="fr-FR" smtClean="0"/>
              <a:t>16/12/2024</a:t>
            </a:fld>
            <a:endParaRPr lang="fr-FR"/>
          </a:p>
        </p:txBody>
      </p:sp>
      <p:sp>
        <p:nvSpPr>
          <p:cNvPr id="6" name="Footer Placeholder 5">
            <a:extLst>
              <a:ext uri="{FF2B5EF4-FFF2-40B4-BE49-F238E27FC236}">
                <a16:creationId xmlns:a16="http://schemas.microsoft.com/office/drawing/2014/main" id="{C7763C98-541E-BCF7-797E-F03097A87FC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FEF2C52-C1BE-7AB6-1C8A-9FE4C3C12F5A}"/>
              </a:ext>
            </a:extLst>
          </p:cNvPr>
          <p:cNvSpPr>
            <a:spLocks noGrp="1"/>
          </p:cNvSpPr>
          <p:nvPr>
            <p:ph type="sldNum" sz="quarter" idx="12"/>
          </p:nvPr>
        </p:nvSpPr>
        <p:spPr/>
        <p:txBody>
          <a:bodyPr/>
          <a:lstStyle/>
          <a:p>
            <a:fld id="{D099A077-3B59-492E-90AD-010FF932AAC3}" type="slidenum">
              <a:rPr lang="fr-FR" smtClean="0"/>
              <a:t>‹#›</a:t>
            </a:fld>
            <a:endParaRPr lang="fr-FR"/>
          </a:p>
        </p:txBody>
      </p:sp>
    </p:spTree>
    <p:extLst>
      <p:ext uri="{BB962C8B-B14F-4D97-AF65-F5344CB8AC3E}">
        <p14:creationId xmlns:p14="http://schemas.microsoft.com/office/powerpoint/2010/main" val="248663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F13A6-E592-D721-8E2F-26745C06F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FA434EC-CC89-2DE2-CD19-CF68353C7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1A608AE-A59F-D4AA-7C09-3E70A3DD5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35929-DCB6-41EB-9BA6-1115F47BE23D}" type="datetimeFigureOut">
              <a:rPr lang="fr-FR" smtClean="0"/>
              <a:t>16/12/2024</a:t>
            </a:fld>
            <a:endParaRPr lang="fr-FR"/>
          </a:p>
        </p:txBody>
      </p:sp>
      <p:sp>
        <p:nvSpPr>
          <p:cNvPr id="5" name="Footer Placeholder 4">
            <a:extLst>
              <a:ext uri="{FF2B5EF4-FFF2-40B4-BE49-F238E27FC236}">
                <a16:creationId xmlns:a16="http://schemas.microsoft.com/office/drawing/2014/main" id="{D169EEDE-D39C-FECE-83EA-C9FEBF72C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5CE2D33-9068-DE63-00C3-B3D185445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9A077-3B59-492E-90AD-010FF932AAC3}" type="slidenum">
              <a:rPr lang="fr-FR" smtClean="0"/>
              <a:t>‹#›</a:t>
            </a:fld>
            <a:endParaRPr lang="fr-FR"/>
          </a:p>
        </p:txBody>
      </p:sp>
    </p:spTree>
    <p:extLst>
      <p:ext uri="{BB962C8B-B14F-4D97-AF65-F5344CB8AC3E}">
        <p14:creationId xmlns:p14="http://schemas.microsoft.com/office/powerpoint/2010/main" val="16870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atatopics.worldbank.org/world-development-indicato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EAF0-675A-B8C1-FD98-27C479D1AC4F}"/>
              </a:ext>
            </a:extLst>
          </p:cNvPr>
          <p:cNvSpPr>
            <a:spLocks noGrp="1"/>
          </p:cNvSpPr>
          <p:nvPr>
            <p:ph type="ctrTitle"/>
          </p:nvPr>
        </p:nvSpPr>
        <p:spPr>
          <a:xfrm>
            <a:off x="1524000" y="1528763"/>
            <a:ext cx="9144000" cy="1346518"/>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b="0" i="0" dirty="0">
                <a:solidFill>
                  <a:srgbClr val="374151"/>
                </a:solidFill>
                <a:effectLst/>
                <a:latin typeface="Showcard Gothic" panose="04020904020102020604" pitchFamily="82" charset="0"/>
              </a:rPr>
              <a:t>This course is intended for first-year students in Social Sciences.</a:t>
            </a:r>
            <a:endParaRPr lang="fr-FR" dirty="0">
              <a:latin typeface="Showcard Gothic" panose="04020904020102020604" pitchFamily="82" charset="0"/>
            </a:endParaRPr>
          </a:p>
        </p:txBody>
      </p:sp>
      <p:sp>
        <p:nvSpPr>
          <p:cNvPr id="3" name="Subtitle 2">
            <a:extLst>
              <a:ext uri="{FF2B5EF4-FFF2-40B4-BE49-F238E27FC236}">
                <a16:creationId xmlns:a16="http://schemas.microsoft.com/office/drawing/2014/main" id="{767882F0-E35D-4691-683E-FFB36205302A}"/>
              </a:ext>
            </a:extLst>
          </p:cNvPr>
          <p:cNvSpPr>
            <a:spLocks noGrp="1"/>
          </p:cNvSpPr>
          <p:nvPr>
            <p:ph type="subTitle" idx="1"/>
          </p:nvPr>
        </p:nvSpPr>
        <p:spPr>
          <a:xfrm>
            <a:off x="1524000" y="3068319"/>
            <a:ext cx="9144000" cy="548641"/>
          </a:xfrm>
        </p:spPr>
        <p:style>
          <a:lnRef idx="1">
            <a:schemeClr val="accent1"/>
          </a:lnRef>
          <a:fillRef idx="2">
            <a:schemeClr val="accent1"/>
          </a:fillRef>
          <a:effectRef idx="1">
            <a:schemeClr val="accent1"/>
          </a:effectRef>
          <a:fontRef idx="minor">
            <a:schemeClr val="dk1"/>
          </a:fontRef>
        </p:style>
        <p:txBody>
          <a:bodyPr/>
          <a:lstStyle/>
          <a:p>
            <a:r>
              <a:rPr lang="fr-FR" b="0" i="0" dirty="0">
                <a:solidFill>
                  <a:srgbClr val="374151"/>
                </a:solidFill>
                <a:effectLst/>
                <a:latin typeface="Showcard Gothic" panose="04020904020102020604" pitchFamily="82" charset="0"/>
              </a:rPr>
              <a:t>Course </a:t>
            </a:r>
            <a:r>
              <a:rPr lang="en-US" b="0" i="0" dirty="0">
                <a:solidFill>
                  <a:srgbClr val="374151"/>
                </a:solidFill>
                <a:effectLst/>
                <a:latin typeface="Showcard Gothic" panose="04020904020102020604" pitchFamily="82" charset="0"/>
              </a:rPr>
              <a:t>Instructor</a:t>
            </a:r>
            <a:r>
              <a:rPr lang="fr-FR" b="0" i="0" dirty="0">
                <a:solidFill>
                  <a:srgbClr val="374151"/>
                </a:solidFill>
                <a:effectLst/>
                <a:latin typeface="Showcard Gothic" panose="04020904020102020604" pitchFamily="82" charset="0"/>
              </a:rPr>
              <a:t>: Dr. NOUI Rabah</a:t>
            </a:r>
            <a:endParaRPr lang="fr-FR" dirty="0">
              <a:latin typeface="Showcard Gothic" panose="04020904020102020604" pitchFamily="82" charset="0"/>
            </a:endParaRPr>
          </a:p>
        </p:txBody>
      </p:sp>
    </p:spTree>
    <p:extLst>
      <p:ext uri="{BB962C8B-B14F-4D97-AF65-F5344CB8AC3E}">
        <p14:creationId xmlns:p14="http://schemas.microsoft.com/office/powerpoint/2010/main" val="26543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0C77-DBCD-D9D0-550E-569E1857C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AF361-6AAC-F4EA-EB9C-30782B20BC50}"/>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B2EC4FAA-712F-4CB5-8ECD-089C42A96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686" y="1027906"/>
            <a:ext cx="9668943" cy="5537470"/>
          </a:xfrm>
        </p:spPr>
      </p:pic>
    </p:spTree>
    <p:extLst>
      <p:ext uri="{BB962C8B-B14F-4D97-AF65-F5344CB8AC3E}">
        <p14:creationId xmlns:p14="http://schemas.microsoft.com/office/powerpoint/2010/main" val="119674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06D70-BADE-2E1F-F303-844EEE0DE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C5C03-A761-745D-5902-7DE1E52F42FA}"/>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666EC309-5E90-C1FE-792E-54BCC0634D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51114"/>
            <a:ext cx="9832478" cy="4634551"/>
          </a:xfrm>
        </p:spPr>
      </p:pic>
    </p:spTree>
    <p:extLst>
      <p:ext uri="{BB962C8B-B14F-4D97-AF65-F5344CB8AC3E}">
        <p14:creationId xmlns:p14="http://schemas.microsoft.com/office/powerpoint/2010/main" val="24957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CE73-FD7C-2B11-08E1-03B16C066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CDFC6-6ED9-424E-3DCE-39F98436B1DF}"/>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A2812963-1CE8-19AA-8044-45A305DA43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420" y="566057"/>
            <a:ext cx="8425188" cy="4737975"/>
          </a:xfrm>
        </p:spPr>
      </p:pic>
    </p:spTree>
    <p:extLst>
      <p:ext uri="{BB962C8B-B14F-4D97-AF65-F5344CB8AC3E}">
        <p14:creationId xmlns:p14="http://schemas.microsoft.com/office/powerpoint/2010/main" val="291905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C7CD0-D0EB-9725-0C8E-0C4CE7695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E77EA-446D-E239-9079-238927DB3E98}"/>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ADEAD3A8-85C1-2A36-6F1C-C4203590F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960" y="610353"/>
            <a:ext cx="9850080" cy="5202584"/>
          </a:xfrm>
        </p:spPr>
      </p:pic>
    </p:spTree>
    <p:extLst>
      <p:ext uri="{BB962C8B-B14F-4D97-AF65-F5344CB8AC3E}">
        <p14:creationId xmlns:p14="http://schemas.microsoft.com/office/powerpoint/2010/main" val="381684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44A6-5B95-64E5-39A8-4B75CCF14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DA139-5BA3-40EE-A8DE-39BFC16D6A5A}"/>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36A8EC18-A44F-E7E3-A987-4DABF77BF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604" y="1046413"/>
            <a:ext cx="9498791" cy="4765174"/>
          </a:xfrm>
        </p:spPr>
      </p:pic>
    </p:spTree>
    <p:extLst>
      <p:ext uri="{BB962C8B-B14F-4D97-AF65-F5344CB8AC3E}">
        <p14:creationId xmlns:p14="http://schemas.microsoft.com/office/powerpoint/2010/main" val="108746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A4BB-750F-492A-894D-877AC4A0A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220BD-FF81-013E-7EE2-19DCCC58D759}"/>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A5286C00-BF1F-EC82-D9A2-DF6ED8D265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18458"/>
            <a:ext cx="9208045" cy="4523428"/>
          </a:xfrm>
        </p:spPr>
      </p:pic>
    </p:spTree>
    <p:extLst>
      <p:ext uri="{BB962C8B-B14F-4D97-AF65-F5344CB8AC3E}">
        <p14:creationId xmlns:p14="http://schemas.microsoft.com/office/powerpoint/2010/main" val="199810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3D33-4EC0-7C2D-AE44-549CDE94CFCB}"/>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80DA6483-C888-6C1F-5DD4-17F9F90ED7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16" y="718458"/>
            <a:ext cx="10055851" cy="4452210"/>
          </a:xfrm>
        </p:spPr>
      </p:pic>
    </p:spTree>
    <p:extLst>
      <p:ext uri="{BB962C8B-B14F-4D97-AF65-F5344CB8AC3E}">
        <p14:creationId xmlns:p14="http://schemas.microsoft.com/office/powerpoint/2010/main" val="12981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B9F4-AB61-AD8D-1B51-65F1C4321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0D684-CAE8-7164-5ADC-BD8FB9FD210B}"/>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8E00F482-1251-74AB-B60C-4E03C112F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186" y="653143"/>
            <a:ext cx="9812014" cy="5120713"/>
          </a:xfrm>
        </p:spPr>
      </p:pic>
    </p:spTree>
    <p:extLst>
      <p:ext uri="{BB962C8B-B14F-4D97-AF65-F5344CB8AC3E}">
        <p14:creationId xmlns:p14="http://schemas.microsoft.com/office/powerpoint/2010/main" val="331536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8453-BA45-01E3-CD17-C8073FB0F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D6710-D726-C003-139B-8C0F1D53B721}"/>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94AB0467-7008-58E6-38A0-01F9E1C64B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58" y="729344"/>
            <a:ext cx="8124972" cy="4444946"/>
          </a:xfrm>
        </p:spPr>
      </p:pic>
    </p:spTree>
    <p:extLst>
      <p:ext uri="{BB962C8B-B14F-4D97-AF65-F5344CB8AC3E}">
        <p14:creationId xmlns:p14="http://schemas.microsoft.com/office/powerpoint/2010/main" val="376562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160E-8881-831D-B1B5-70F28CDF3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C6432-60B7-A155-2D20-1FAE251822FA}"/>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3A1DCD55-EC8F-BDE1-407A-071EDBF001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4" y="676375"/>
            <a:ext cx="10044541" cy="5005474"/>
          </a:xfrm>
        </p:spPr>
      </p:pic>
    </p:spTree>
    <p:extLst>
      <p:ext uri="{BB962C8B-B14F-4D97-AF65-F5344CB8AC3E}">
        <p14:creationId xmlns:p14="http://schemas.microsoft.com/office/powerpoint/2010/main" val="152834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2E8BD8-3F92-733E-3177-6061445CD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880" y="552994"/>
            <a:ext cx="10145486" cy="5056859"/>
          </a:xfrm>
        </p:spPr>
      </p:pic>
    </p:spTree>
    <p:extLst>
      <p:ext uri="{BB962C8B-B14F-4D97-AF65-F5344CB8AC3E}">
        <p14:creationId xmlns:p14="http://schemas.microsoft.com/office/powerpoint/2010/main" val="319573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D8346-734F-489B-18D4-9B5709765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12546-3E32-E228-8034-2D5AA12CD36D}"/>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7BC2A357-95DD-1E37-0341-06100E4C0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793913"/>
            <a:ext cx="9119784" cy="4709233"/>
          </a:xfrm>
        </p:spPr>
      </p:pic>
    </p:spTree>
    <p:extLst>
      <p:ext uri="{BB962C8B-B14F-4D97-AF65-F5344CB8AC3E}">
        <p14:creationId xmlns:p14="http://schemas.microsoft.com/office/powerpoint/2010/main" val="283480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0926-00A1-1B03-8E99-15C51859C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4F691-70EB-8D75-3F43-0EAE70B88A88}"/>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9BCA67F6-5C4D-51D4-480E-8998BC736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813" y="623157"/>
            <a:ext cx="9669216" cy="4813311"/>
          </a:xfrm>
        </p:spPr>
      </p:pic>
    </p:spTree>
    <p:extLst>
      <p:ext uri="{BB962C8B-B14F-4D97-AF65-F5344CB8AC3E}">
        <p14:creationId xmlns:p14="http://schemas.microsoft.com/office/powerpoint/2010/main" val="229486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0547-A751-66E5-6E03-2DBFC132A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28068-046B-6C19-B573-501F5E6F909B}"/>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D19F3D3B-4F0A-ADBE-ED44-3C64D3E61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613" y="642257"/>
            <a:ext cx="8082355" cy="5130778"/>
          </a:xfrm>
        </p:spPr>
      </p:pic>
    </p:spTree>
    <p:extLst>
      <p:ext uri="{BB962C8B-B14F-4D97-AF65-F5344CB8AC3E}">
        <p14:creationId xmlns:p14="http://schemas.microsoft.com/office/powerpoint/2010/main" val="425218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8FB3-8EA9-6271-6344-657A858F2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7A17E-E454-FD52-66EC-672D41F3F179}"/>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3D079480-D736-5180-8C8B-11B422842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024" y="630711"/>
            <a:ext cx="11374348" cy="5862164"/>
          </a:xfrm>
        </p:spPr>
      </p:pic>
    </p:spTree>
    <p:extLst>
      <p:ext uri="{BB962C8B-B14F-4D97-AF65-F5344CB8AC3E}">
        <p14:creationId xmlns:p14="http://schemas.microsoft.com/office/powerpoint/2010/main" val="427482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9BAC-7D64-6C51-9940-18C785FF16F7}"/>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4FC63B16-BD2C-026B-FFA6-2D1226BE3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357" y="398185"/>
            <a:ext cx="8599643" cy="5384375"/>
          </a:xfrm>
        </p:spPr>
      </p:pic>
    </p:spTree>
    <p:extLst>
      <p:ext uri="{BB962C8B-B14F-4D97-AF65-F5344CB8AC3E}">
        <p14:creationId xmlns:p14="http://schemas.microsoft.com/office/powerpoint/2010/main" val="392399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6FB2D-BC2B-D615-BAB3-CBA3E8B94F07}"/>
              </a:ext>
            </a:extLst>
          </p:cNvPr>
          <p:cNvSpPr>
            <a:spLocks noGrp="1"/>
          </p:cNvSpPr>
          <p:nvPr>
            <p:ph idx="1"/>
          </p:nvPr>
        </p:nvSpPr>
        <p:spPr/>
        <p:txBody>
          <a:bodyPr>
            <a:normAutofit/>
          </a:bodyPr>
          <a:lstStyle/>
          <a:p>
            <a:pPr algn="ctr"/>
            <a:r>
              <a:rPr lang="fr-FR" sz="3600" dirty="0">
                <a:latin typeface="Arial Black" panose="020B0A04020102020204" pitchFamily="34" charset="0"/>
              </a:rPr>
              <a:t>Les agrégats économiques sont des indicateurs clés qui permettent de mesurer l'activité économique d'un pays ou d'une région</a:t>
            </a:r>
          </a:p>
        </p:txBody>
      </p:sp>
    </p:spTree>
    <p:extLst>
      <p:ext uri="{BB962C8B-B14F-4D97-AF65-F5344CB8AC3E}">
        <p14:creationId xmlns:p14="http://schemas.microsoft.com/office/powerpoint/2010/main" val="112123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668D-844E-EB0D-D2BE-EDBD02F05DAB}"/>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B977E1B2-F53A-3E7E-41B1-15DFD51EA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692" y="620486"/>
            <a:ext cx="8485033" cy="4311613"/>
          </a:xfrm>
        </p:spPr>
      </p:pic>
    </p:spTree>
    <p:extLst>
      <p:ext uri="{BB962C8B-B14F-4D97-AF65-F5344CB8AC3E}">
        <p14:creationId xmlns:p14="http://schemas.microsoft.com/office/powerpoint/2010/main" val="10432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ACCF-D0DA-4142-B388-0CA7959C5EC7}"/>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0B1539-DC11-F779-E4C7-C5B86F5CE0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778" y="1453747"/>
            <a:ext cx="10406079" cy="4187811"/>
          </a:xfrm>
        </p:spPr>
      </p:pic>
    </p:spTree>
    <p:extLst>
      <p:ext uri="{BB962C8B-B14F-4D97-AF65-F5344CB8AC3E}">
        <p14:creationId xmlns:p14="http://schemas.microsoft.com/office/powerpoint/2010/main" val="66057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32AF5D-F380-9B3D-6C3C-E5EC154920FF}"/>
              </a:ext>
            </a:extLst>
          </p:cNvPr>
          <p:cNvSpPr txBox="1"/>
          <p:nvPr/>
        </p:nvSpPr>
        <p:spPr>
          <a:xfrm>
            <a:off x="802640" y="1371600"/>
            <a:ext cx="10200640"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400" b="1" dirty="0">
                <a:latin typeface="Agency FB" panose="020B0503020202020204" pitchFamily="34" charset="0"/>
              </a:rPr>
              <a:t>Le PIB peut être calculé soit par l'approche des dépenses (la somme totale des dépenses dans une économie pendant une période donnée) ou la méthode du revenu (le total de ce que tout le monde a gagné). </a:t>
            </a:r>
          </a:p>
          <a:p>
            <a:pPr algn="just"/>
            <a:r>
              <a:rPr lang="fr-FR" sz="2400" b="1" dirty="0">
                <a:latin typeface="Agency FB" panose="020B0503020202020204" pitchFamily="34" charset="0"/>
              </a:rPr>
              <a:t>L'approche des dépenses est la plus courante, elle est obtenue en additionnant la consommation totale, les dépenses publiques, l'investissement et les exportations nettes.</a:t>
            </a:r>
          </a:p>
          <a:p>
            <a:pPr algn="ctr"/>
            <a:r>
              <a:rPr lang="fr-FR" sz="6000" b="1" dirty="0">
                <a:highlight>
                  <a:srgbClr val="FFFF00"/>
                </a:highlight>
                <a:latin typeface="Agency FB" panose="020B0503020202020204" pitchFamily="34" charset="0"/>
              </a:rPr>
              <a:t>PIB = C + I + G + (X - M)</a:t>
            </a:r>
          </a:p>
          <a:p>
            <a:r>
              <a:rPr lang="fr-FR" sz="2400" b="1" dirty="0">
                <a:latin typeface="Arial Black" panose="020B0A04020102020204" pitchFamily="34" charset="0"/>
              </a:rPr>
              <a:t>C : la consommation privée ou les dépenses de consommation</a:t>
            </a:r>
            <a:br>
              <a:rPr lang="fr-FR" sz="2400" b="1" dirty="0">
                <a:latin typeface="Arial Black" panose="020B0A04020102020204" pitchFamily="34" charset="0"/>
              </a:rPr>
            </a:br>
            <a:r>
              <a:rPr lang="fr-FR" sz="2400" b="1" dirty="0">
                <a:latin typeface="Arial Black" panose="020B0A04020102020204" pitchFamily="34" charset="0"/>
              </a:rPr>
              <a:t>I : les dépenses des entreprises</a:t>
            </a:r>
            <a:br>
              <a:rPr lang="fr-FR" sz="2400" b="1" dirty="0">
                <a:latin typeface="Arial Black" panose="020B0A04020102020204" pitchFamily="34" charset="0"/>
              </a:rPr>
            </a:br>
            <a:r>
              <a:rPr lang="fr-FR" sz="2400" b="1" dirty="0">
                <a:latin typeface="Arial Black" panose="020B0A04020102020204" pitchFamily="34" charset="0"/>
              </a:rPr>
              <a:t>G : les dépenses du gouvernement</a:t>
            </a:r>
            <a:br>
              <a:rPr lang="fr-FR" sz="2400" b="1" dirty="0">
                <a:latin typeface="Arial Black" panose="020B0A04020102020204" pitchFamily="34" charset="0"/>
              </a:rPr>
            </a:br>
            <a:r>
              <a:rPr lang="fr-FR" sz="2400" b="1" dirty="0">
                <a:latin typeface="Arial Black" panose="020B0A04020102020204" pitchFamily="34" charset="0"/>
              </a:rPr>
              <a:t>X : les exportations</a:t>
            </a:r>
            <a:br>
              <a:rPr lang="fr-FR" sz="2400" b="1" dirty="0">
                <a:latin typeface="Arial Black" panose="020B0A04020102020204" pitchFamily="34" charset="0"/>
              </a:rPr>
            </a:br>
            <a:r>
              <a:rPr lang="fr-FR" sz="2400" b="1" dirty="0">
                <a:latin typeface="Arial Black" panose="020B0A04020102020204" pitchFamily="34" charset="0"/>
              </a:rPr>
              <a:t>M : les importations</a:t>
            </a:r>
          </a:p>
          <a:p>
            <a:r>
              <a:rPr lang="fr-FR" sz="2400" b="1" i="0" dirty="0">
                <a:solidFill>
                  <a:srgbClr val="1F1F1F"/>
                </a:solidFill>
                <a:effectLst/>
                <a:latin typeface="Arial" panose="020B0604020202020204" pitchFamily="34" charset="0"/>
              </a:rPr>
              <a:t>Produit Intérieur Brut : </a:t>
            </a:r>
            <a:r>
              <a:rPr lang="fr-FR" sz="2400" b="0" i="0" dirty="0">
                <a:solidFill>
                  <a:srgbClr val="1F1F1F"/>
                </a:solidFill>
                <a:effectLst/>
                <a:latin typeface="Arial" panose="020B0604020202020204" pitchFamily="34" charset="0"/>
              </a:rPr>
              <a:t>239,9 milliards USD (2023) </a:t>
            </a:r>
            <a:r>
              <a:rPr lang="fr-FR" sz="2400" b="0" i="0" u="none" strike="noStrike" dirty="0">
                <a:solidFill>
                  <a:srgbClr val="1F1F1F"/>
                </a:solidFill>
                <a:effectLst/>
                <a:latin typeface="Arial" panose="020B0604020202020204" pitchFamily="34" charset="0"/>
                <a:hlinkClick r:id="rId2"/>
              </a:rPr>
              <a:t>Banque mondiale</a:t>
            </a:r>
            <a:endParaRPr lang="fr-FR" sz="2400" b="1" dirty="0">
              <a:latin typeface="Arial Black" panose="020B0A04020102020204" pitchFamily="34" charset="0"/>
            </a:endParaRPr>
          </a:p>
        </p:txBody>
      </p:sp>
      <p:sp>
        <p:nvSpPr>
          <p:cNvPr id="7" name="TextBox 6">
            <a:extLst>
              <a:ext uri="{FF2B5EF4-FFF2-40B4-BE49-F238E27FC236}">
                <a16:creationId xmlns:a16="http://schemas.microsoft.com/office/drawing/2014/main" id="{C9F6B658-0527-E230-0C6C-88BB7A0FCC4C}"/>
              </a:ext>
            </a:extLst>
          </p:cNvPr>
          <p:cNvSpPr txBox="1"/>
          <p:nvPr/>
        </p:nvSpPr>
        <p:spPr>
          <a:xfrm>
            <a:off x="4216400" y="582414"/>
            <a:ext cx="4368800"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spcAft>
                <a:spcPts val="750"/>
              </a:spcAft>
            </a:pPr>
            <a:r>
              <a:rPr lang="fr-FR" sz="3200" b="1" i="1" u="none" strike="noStrike" dirty="0">
                <a:solidFill>
                  <a:srgbClr val="000000"/>
                </a:solidFill>
                <a:effectLst>
                  <a:outerShdw blurRad="38100" dist="38100" dir="2700000" algn="tl">
                    <a:srgbClr val="000000">
                      <a:alpha val="43137"/>
                    </a:srgbClr>
                  </a:outerShdw>
                </a:effectLst>
                <a:latin typeface="Arial Narrow" panose="020B0606020202030204" pitchFamily="34" charset="0"/>
              </a:rPr>
              <a:t>Les calculs du PIB</a:t>
            </a:r>
          </a:p>
        </p:txBody>
      </p:sp>
    </p:spTree>
    <p:extLst>
      <p:ext uri="{BB962C8B-B14F-4D97-AF65-F5344CB8AC3E}">
        <p14:creationId xmlns:p14="http://schemas.microsoft.com/office/powerpoint/2010/main" val="386853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A0C9-168B-99DF-8917-4E57F9F2F79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B31271-5671-7DB4-7FC6-F9C717715F38}"/>
              </a:ext>
            </a:extLst>
          </p:cNvPr>
          <p:cNvSpPr txBox="1"/>
          <p:nvPr/>
        </p:nvSpPr>
        <p:spPr>
          <a:xfrm>
            <a:off x="995680" y="1624598"/>
            <a:ext cx="1020064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400" b="1" i="0" u="none" strike="noStrike" dirty="0">
                <a:solidFill>
                  <a:srgbClr val="000000"/>
                </a:solidFill>
                <a:effectLst/>
                <a:latin typeface="arial" panose="020B0604020202020204" pitchFamily="34" charset="0"/>
              </a:rPr>
              <a:t>1/ Il ne tient pas compte de l'économie souterraine -</a:t>
            </a:r>
            <a:r>
              <a:rPr lang="fr-FR" sz="2400" b="0" i="0" dirty="0">
                <a:solidFill>
                  <a:srgbClr val="000000"/>
                </a:solidFill>
                <a:effectLst/>
                <a:latin typeface="arial" panose="020B0604020202020204" pitchFamily="34" charset="0"/>
              </a:rPr>
              <a:t> le PIB repose sur des données officielles, il ne tient pas compte de l'ampleur de l'économie souterraine qui peut être importante dans certains pays</a:t>
            </a:r>
            <a:endParaRPr lang="fr-FR" sz="2400" b="1" dirty="0">
              <a:latin typeface="Arial Black" panose="020B0A04020102020204" pitchFamily="34" charset="0"/>
            </a:endParaRPr>
          </a:p>
        </p:txBody>
      </p:sp>
      <p:sp>
        <p:nvSpPr>
          <p:cNvPr id="7" name="TextBox 6">
            <a:extLst>
              <a:ext uri="{FF2B5EF4-FFF2-40B4-BE49-F238E27FC236}">
                <a16:creationId xmlns:a16="http://schemas.microsoft.com/office/drawing/2014/main" id="{E9D4DD92-B0C6-FDCA-DD91-31BC2E4BD21A}"/>
              </a:ext>
            </a:extLst>
          </p:cNvPr>
          <p:cNvSpPr txBox="1"/>
          <p:nvPr/>
        </p:nvSpPr>
        <p:spPr>
          <a:xfrm>
            <a:off x="4216400" y="582414"/>
            <a:ext cx="4368800"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spcAft>
                <a:spcPts val="750"/>
              </a:spcAft>
            </a:pPr>
            <a:r>
              <a:rPr lang="fr-FR" sz="3200" b="1" i="1" u="none" strike="noStrike" dirty="0">
                <a:solidFill>
                  <a:srgbClr val="000000"/>
                </a:solidFill>
                <a:effectLst>
                  <a:outerShdw blurRad="38100" dist="38100" dir="2700000" algn="tl">
                    <a:srgbClr val="000000">
                      <a:alpha val="43137"/>
                    </a:srgbClr>
                  </a:outerShdw>
                </a:effectLst>
                <a:latin typeface="Arial Narrow" panose="020B0606020202030204" pitchFamily="34" charset="0"/>
              </a:rPr>
              <a:t>Inconvénients du PIB</a:t>
            </a:r>
          </a:p>
        </p:txBody>
      </p:sp>
      <p:sp>
        <p:nvSpPr>
          <p:cNvPr id="3" name="TextBox 2">
            <a:extLst>
              <a:ext uri="{FF2B5EF4-FFF2-40B4-BE49-F238E27FC236}">
                <a16:creationId xmlns:a16="http://schemas.microsoft.com/office/drawing/2014/main" id="{6D6323EE-FC10-4C33-991D-B9F3D9B2A44C}"/>
              </a:ext>
            </a:extLst>
          </p:cNvPr>
          <p:cNvSpPr txBox="1"/>
          <p:nvPr/>
        </p:nvSpPr>
        <p:spPr>
          <a:xfrm>
            <a:off x="939800" y="2925078"/>
            <a:ext cx="103124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400" b="1" dirty="0">
                <a:solidFill>
                  <a:srgbClr val="000000"/>
                </a:solidFill>
                <a:latin typeface="arial" panose="020B0604020202020204" pitchFamily="34" charset="0"/>
              </a:rPr>
              <a:t>2/ Il met l'accent sur ​​la production économique sans tenir compte du bien-être économique </a:t>
            </a:r>
          </a:p>
          <a:p>
            <a:pPr algn="just"/>
            <a:r>
              <a:rPr lang="fr-FR" sz="2400" dirty="0">
                <a:solidFill>
                  <a:srgbClr val="000000"/>
                </a:solidFill>
                <a:latin typeface="arial" panose="020B0604020202020204" pitchFamily="34" charset="0"/>
              </a:rPr>
              <a:t>Une nation peut connaître une croissance rapide du PIB, mais cela peut imposer des coûts importants pour la société en termes d'impact environnemental et d'augmentation de la disparité des revenus</a:t>
            </a:r>
          </a:p>
        </p:txBody>
      </p:sp>
    </p:spTree>
    <p:extLst>
      <p:ext uri="{BB962C8B-B14F-4D97-AF65-F5344CB8AC3E}">
        <p14:creationId xmlns:p14="http://schemas.microsoft.com/office/powerpoint/2010/main" val="266198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5332-79DF-26EB-152B-331DBDFDF72F}"/>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B1BD7C12-07C0-488B-A32D-67EA41FC48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620486"/>
            <a:ext cx="10733314" cy="5165249"/>
          </a:xfrm>
        </p:spPr>
      </p:pic>
    </p:spTree>
    <p:extLst>
      <p:ext uri="{BB962C8B-B14F-4D97-AF65-F5344CB8AC3E}">
        <p14:creationId xmlns:p14="http://schemas.microsoft.com/office/powerpoint/2010/main" val="383868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A95C-9254-4A27-D913-BAFFECD3F7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DB5C35-C3DD-BBCB-6EAB-57DF013A03FC}"/>
              </a:ext>
            </a:extLst>
          </p:cNvPr>
          <p:cNvSpPr txBox="1"/>
          <p:nvPr/>
        </p:nvSpPr>
        <p:spPr>
          <a:xfrm>
            <a:off x="955040" y="1209040"/>
            <a:ext cx="99060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3200" b="1" dirty="0"/>
              <a:t>II. Produit National Brut (PNB)</a:t>
            </a:r>
            <a:r>
              <a:rPr lang="fr-FR" sz="3200" dirty="0"/>
              <a:t> : Inclut la production intérieure, mais aussi les revenus nets provenant de l’étranger (revenus de la propriété et du travail reçus de l’étranger, moins ceux versés à l’étranger).</a:t>
            </a:r>
          </a:p>
        </p:txBody>
      </p:sp>
      <p:sp>
        <p:nvSpPr>
          <p:cNvPr id="5" name="TextBox 4">
            <a:extLst>
              <a:ext uri="{FF2B5EF4-FFF2-40B4-BE49-F238E27FC236}">
                <a16:creationId xmlns:a16="http://schemas.microsoft.com/office/drawing/2014/main" id="{362B0076-DA4E-E447-7793-1DCF8B7D89D8}"/>
              </a:ext>
            </a:extLst>
          </p:cNvPr>
          <p:cNvSpPr txBox="1"/>
          <p:nvPr/>
        </p:nvSpPr>
        <p:spPr>
          <a:xfrm>
            <a:off x="1940560" y="3711694"/>
            <a:ext cx="79349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3600" dirty="0"/>
              <a:t>PNB=PIB+ revenus nets de l’étranger (RN)</a:t>
            </a:r>
          </a:p>
        </p:txBody>
      </p:sp>
    </p:spTree>
    <p:extLst>
      <p:ext uri="{BB962C8B-B14F-4D97-AF65-F5344CB8AC3E}">
        <p14:creationId xmlns:p14="http://schemas.microsoft.com/office/powerpoint/2010/main" val="3172091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02D5-BBCE-8B52-34BE-932E9A6C0A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EE3037-97F7-6290-E0C1-22D58DEBA9AE}"/>
              </a:ext>
            </a:extLst>
          </p:cNvPr>
          <p:cNvSpPr txBox="1"/>
          <p:nvPr/>
        </p:nvSpPr>
        <p:spPr>
          <a:xfrm>
            <a:off x="1554480" y="1182231"/>
            <a:ext cx="945896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u="sng" dirty="0">
                <a:latin typeface="Arial Narrow" panose="020B0606020202030204" pitchFamily="34" charset="0"/>
              </a:rPr>
              <a:t>III. Balance commerciale : </a:t>
            </a:r>
          </a:p>
          <a:p>
            <a:pPr algn="ctr"/>
            <a:endParaRPr lang="fr-FR" sz="2800" b="1" u="sng" dirty="0">
              <a:latin typeface="Arial Narrow" panose="020B0606020202030204" pitchFamily="34" charset="0"/>
            </a:endParaRPr>
          </a:p>
          <a:p>
            <a:pPr algn="just"/>
            <a:r>
              <a:rPr lang="fr-FR" sz="2800" dirty="0">
                <a:latin typeface="Arial Narrow" panose="020B0606020202030204" pitchFamily="34" charset="0"/>
              </a:rPr>
              <a:t>Différence entre les </a:t>
            </a:r>
            <a:r>
              <a:rPr lang="fr-FR" sz="2800" b="1" dirty="0">
                <a:highlight>
                  <a:srgbClr val="FFFF00"/>
                </a:highlight>
                <a:latin typeface="Arial Narrow" panose="020B0606020202030204" pitchFamily="34" charset="0"/>
              </a:rPr>
              <a:t>exportations</a:t>
            </a:r>
            <a:r>
              <a:rPr lang="fr-FR" sz="2800" dirty="0">
                <a:latin typeface="Arial Narrow" panose="020B0606020202030204" pitchFamily="34" charset="0"/>
              </a:rPr>
              <a:t> et les </a:t>
            </a:r>
            <a:r>
              <a:rPr lang="fr-FR" sz="2800" b="1" dirty="0">
                <a:highlight>
                  <a:srgbClr val="FFFF00"/>
                </a:highlight>
                <a:latin typeface="Arial Narrow" panose="020B0606020202030204" pitchFamily="34" charset="0"/>
              </a:rPr>
              <a:t>importations </a:t>
            </a:r>
            <a:r>
              <a:rPr lang="fr-FR" sz="2800" dirty="0">
                <a:latin typeface="Arial Narrow" panose="020B0606020202030204" pitchFamily="34" charset="0"/>
              </a:rPr>
              <a:t>de biens et services. </a:t>
            </a:r>
          </a:p>
          <a:p>
            <a:pPr algn="just"/>
            <a:r>
              <a:rPr lang="fr-FR" sz="2800" dirty="0">
                <a:latin typeface="Arial Narrow" panose="020B0606020202030204" pitchFamily="34" charset="0"/>
              </a:rPr>
              <a:t>Une balance positive signifie que le pays exporte plus qu'il n'importe, créant un excédent commercial.</a:t>
            </a:r>
          </a:p>
        </p:txBody>
      </p:sp>
      <p:sp>
        <p:nvSpPr>
          <p:cNvPr id="6" name="TextBox 5">
            <a:extLst>
              <a:ext uri="{FF2B5EF4-FFF2-40B4-BE49-F238E27FC236}">
                <a16:creationId xmlns:a16="http://schemas.microsoft.com/office/drawing/2014/main" id="{45EE5060-E243-A5F9-E750-4F2AA3DBEB5B}"/>
              </a:ext>
            </a:extLst>
          </p:cNvPr>
          <p:cNvSpPr txBox="1"/>
          <p:nvPr/>
        </p:nvSpPr>
        <p:spPr>
          <a:xfrm>
            <a:off x="1442720" y="4210596"/>
            <a:ext cx="9682480" cy="923330"/>
          </a:xfrm>
          <a:prstGeom prst="rect">
            <a:avLst/>
          </a:prstGeom>
          <a:noFill/>
        </p:spPr>
        <p:txBody>
          <a:bodyPr wrap="square">
            <a:spAutoFit/>
          </a:bodyPr>
          <a:lstStyle/>
          <a:p>
            <a:r>
              <a:rPr lang="fr-FR" b="0" i="0" dirty="0">
                <a:solidFill>
                  <a:srgbClr val="444444"/>
                </a:solidFill>
                <a:effectLst/>
                <a:latin typeface="Raleway"/>
              </a:rPr>
              <a:t>la valeur des importations s’est </a:t>
            </a:r>
            <a:r>
              <a:rPr lang="fr-FR" b="1" i="0" u="sng" dirty="0">
                <a:solidFill>
                  <a:srgbClr val="444444"/>
                </a:solidFill>
                <a:effectLst/>
                <a:latin typeface="Raleway"/>
              </a:rPr>
              <a:t>élevée à 26,62 milliards de dollars </a:t>
            </a:r>
            <a:r>
              <a:rPr lang="fr-FR" b="0" i="0" dirty="0">
                <a:solidFill>
                  <a:srgbClr val="444444"/>
                </a:solidFill>
                <a:effectLst/>
                <a:latin typeface="Raleway"/>
              </a:rPr>
              <a:t>entre le 1</a:t>
            </a:r>
            <a:r>
              <a:rPr lang="fr-FR" b="0" i="0" baseline="30000" dirty="0">
                <a:solidFill>
                  <a:srgbClr val="444444"/>
                </a:solidFill>
                <a:effectLst/>
                <a:latin typeface="Raleway"/>
              </a:rPr>
              <a:t>er</a:t>
            </a:r>
            <a:r>
              <a:rPr lang="fr-FR" b="0" i="0" dirty="0">
                <a:solidFill>
                  <a:srgbClr val="444444"/>
                </a:solidFill>
                <a:effectLst/>
                <a:latin typeface="Raleway"/>
              </a:rPr>
              <a:t> janvier et le 31 juillet de l’année en cours alors </a:t>
            </a:r>
            <a:r>
              <a:rPr lang="fr-FR" b="1" i="1" u="sng" dirty="0">
                <a:solidFill>
                  <a:srgbClr val="444444"/>
                </a:solidFill>
                <a:effectLst/>
                <a:latin typeface="Raleway"/>
              </a:rPr>
              <a:t>que la valeur des exportations a atteint 30,36 milliards de dollars.</a:t>
            </a:r>
            <a:endParaRPr lang="fr-FR" b="1" i="1" u="sng" dirty="0"/>
          </a:p>
        </p:txBody>
      </p:sp>
    </p:spTree>
    <p:extLst>
      <p:ext uri="{BB962C8B-B14F-4D97-AF65-F5344CB8AC3E}">
        <p14:creationId xmlns:p14="http://schemas.microsoft.com/office/powerpoint/2010/main" val="168349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E9FC3-2A33-0912-7232-A6C9B10F59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E81A9C-559A-B459-D91E-9B44E436AE94}"/>
              </a:ext>
            </a:extLst>
          </p:cNvPr>
          <p:cNvSpPr txBox="1"/>
          <p:nvPr/>
        </p:nvSpPr>
        <p:spPr>
          <a:xfrm>
            <a:off x="1076960" y="711200"/>
            <a:ext cx="1048512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u="sng" dirty="0">
                <a:latin typeface="Arial Narrow" panose="020B0606020202030204" pitchFamily="34" charset="0"/>
              </a:rPr>
              <a:t>IV. Investissement Brut</a:t>
            </a:r>
            <a:r>
              <a:rPr lang="fr-FR" sz="2800" u="sng" dirty="0">
                <a:latin typeface="Arial Narrow" panose="020B0606020202030204" pitchFamily="34" charset="0"/>
              </a:rPr>
              <a:t> </a:t>
            </a:r>
          </a:p>
          <a:p>
            <a:pPr algn="ctr"/>
            <a:endParaRPr lang="fr-FR" sz="2800" u="sng" dirty="0">
              <a:latin typeface="Arial Narrow" panose="020B0606020202030204" pitchFamily="34" charset="0"/>
            </a:endParaRPr>
          </a:p>
          <a:p>
            <a:pPr algn="just"/>
            <a:r>
              <a:rPr lang="fr-FR" sz="2800" dirty="0">
                <a:latin typeface="Arial Narrow" panose="020B0606020202030204" pitchFamily="34" charset="0"/>
              </a:rPr>
              <a:t> L’ensemble des </a:t>
            </a:r>
            <a:r>
              <a:rPr lang="fr-FR" sz="2800" b="1" u="sng" dirty="0">
                <a:latin typeface="Arial Narrow" panose="020B0606020202030204" pitchFamily="34" charset="0"/>
              </a:rPr>
              <a:t>dépenses réalisées </a:t>
            </a:r>
            <a:r>
              <a:rPr lang="fr-FR" sz="2800" dirty="0">
                <a:latin typeface="Arial Narrow" panose="020B0606020202030204" pitchFamily="34" charset="0"/>
              </a:rPr>
              <a:t>pour maintenir et accroître le capital productif. L'investissement inclut les dépenses en infrastructures, machines, constructions, etc.</a:t>
            </a:r>
          </a:p>
        </p:txBody>
      </p:sp>
    </p:spTree>
    <p:extLst>
      <p:ext uri="{BB962C8B-B14F-4D97-AF65-F5344CB8AC3E}">
        <p14:creationId xmlns:p14="http://schemas.microsoft.com/office/powerpoint/2010/main" val="84956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D99D3-E872-7B7C-92D2-10319B0D0D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20B78A-3D02-EA32-0170-B946B420A3E9}"/>
              </a:ext>
            </a:extLst>
          </p:cNvPr>
          <p:cNvSpPr txBox="1"/>
          <p:nvPr/>
        </p:nvSpPr>
        <p:spPr>
          <a:xfrm>
            <a:off x="1046480" y="1259840"/>
            <a:ext cx="10403840"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200" b="1" u="sng" dirty="0">
                <a:latin typeface="Arial Narrow" panose="020B0606020202030204" pitchFamily="34" charset="0"/>
              </a:rPr>
              <a:t>V. Épargne nationale :</a:t>
            </a:r>
          </a:p>
          <a:p>
            <a:pPr algn="just"/>
            <a:r>
              <a:rPr lang="fr-FR" sz="3200" dirty="0">
                <a:latin typeface="Arial Narrow" panose="020B0606020202030204" pitchFamily="34" charset="0"/>
              </a:rPr>
              <a:t> Représente la part du revenu national qui n'est pas consommée. Elle est une source de financement pour l'investissement intérieur.</a:t>
            </a:r>
          </a:p>
          <a:p>
            <a:pPr algn="just"/>
            <a:endParaRPr lang="fr-FR" sz="3200" dirty="0">
              <a:latin typeface="Arial Narrow" panose="020B0606020202030204" pitchFamily="34" charset="0"/>
            </a:endParaRPr>
          </a:p>
          <a:p>
            <a:pPr algn="ctr"/>
            <a:r>
              <a:rPr lang="fr-FR" sz="3200" b="1" u="sng" dirty="0">
                <a:latin typeface="Arial Narrow" panose="020B0606020202030204" pitchFamily="34" charset="0"/>
              </a:rPr>
              <a:t>VI. Dette publique : </a:t>
            </a:r>
          </a:p>
          <a:p>
            <a:pPr algn="just"/>
            <a:r>
              <a:rPr lang="fr-FR" sz="3200" dirty="0">
                <a:latin typeface="Arial Narrow" panose="020B0606020202030204" pitchFamily="34" charset="0"/>
              </a:rPr>
              <a:t>Montant total des emprunts contractés par l'État. Elle indique la santé financière de l'État et sa capacité de remboursement.</a:t>
            </a:r>
          </a:p>
        </p:txBody>
      </p:sp>
    </p:spTree>
    <p:extLst>
      <p:ext uri="{BB962C8B-B14F-4D97-AF65-F5344CB8AC3E}">
        <p14:creationId xmlns:p14="http://schemas.microsoft.com/office/powerpoint/2010/main" val="270029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1D1F5-2F99-4E60-418F-CA75C88B0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52FF3-C570-7161-9492-C5645FA2E133}"/>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8191E3DE-E39C-1CF9-B052-AAB9843576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696" y="881744"/>
            <a:ext cx="10722361" cy="4723008"/>
          </a:xfrm>
        </p:spPr>
      </p:pic>
    </p:spTree>
    <p:extLst>
      <p:ext uri="{BB962C8B-B14F-4D97-AF65-F5344CB8AC3E}">
        <p14:creationId xmlns:p14="http://schemas.microsoft.com/office/powerpoint/2010/main" val="242653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32DD-5CB3-65E0-5B12-3D70A1907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7D26B-11A0-68DB-D5C3-9BCACDE65D14}"/>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E0D29672-CED4-9366-D978-449F368127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6431"/>
            <a:ext cx="10251087" cy="5677526"/>
          </a:xfrm>
        </p:spPr>
      </p:pic>
    </p:spTree>
    <p:extLst>
      <p:ext uri="{BB962C8B-B14F-4D97-AF65-F5344CB8AC3E}">
        <p14:creationId xmlns:p14="http://schemas.microsoft.com/office/powerpoint/2010/main" val="113927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BF2E-DC2F-4BC4-A7AD-356F6064D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9C121-E8FA-D3F5-7047-AA8E3FBA8D85}"/>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E7C7AEF9-FFD6-2938-8595-246564D49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288" y="435940"/>
            <a:ext cx="10031883" cy="5032280"/>
          </a:xfrm>
        </p:spPr>
      </p:pic>
    </p:spTree>
    <p:extLst>
      <p:ext uri="{BB962C8B-B14F-4D97-AF65-F5344CB8AC3E}">
        <p14:creationId xmlns:p14="http://schemas.microsoft.com/office/powerpoint/2010/main" val="360481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03A2F-9521-E1A2-6BA7-D3CA24027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65D9-829C-7F25-7E36-EF80EABB5C56}"/>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0EB2FEC4-31D0-58E0-E894-502CC79F45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25" y="47168"/>
            <a:ext cx="10840132" cy="5443278"/>
          </a:xfrm>
        </p:spPr>
      </p:pic>
    </p:spTree>
    <p:extLst>
      <p:ext uri="{BB962C8B-B14F-4D97-AF65-F5344CB8AC3E}">
        <p14:creationId xmlns:p14="http://schemas.microsoft.com/office/powerpoint/2010/main" val="29215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971E0-D3AA-5608-36BE-18FAFEC9D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FB56D-B21E-AE73-FBCD-CCC66B0D2758}"/>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6512A864-71DE-31B4-60C0-11CFC89146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021" y="821195"/>
            <a:ext cx="8637958" cy="5671680"/>
          </a:xfrm>
        </p:spPr>
      </p:pic>
    </p:spTree>
    <p:extLst>
      <p:ext uri="{BB962C8B-B14F-4D97-AF65-F5344CB8AC3E}">
        <p14:creationId xmlns:p14="http://schemas.microsoft.com/office/powerpoint/2010/main" val="383541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2754-0FB6-2719-B22B-16C6E24BC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7CCBD-CE2F-45C9-FE17-42AC680EE36D}"/>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BDC698C3-B632-FE77-DEF4-320B1A59E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266" y="566009"/>
            <a:ext cx="10331620" cy="5090439"/>
          </a:xfrm>
        </p:spPr>
      </p:pic>
    </p:spTree>
    <p:extLst>
      <p:ext uri="{BB962C8B-B14F-4D97-AF65-F5344CB8AC3E}">
        <p14:creationId xmlns:p14="http://schemas.microsoft.com/office/powerpoint/2010/main" val="3875800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457</Words>
  <Application>Microsoft Office PowerPoint</Application>
  <PresentationFormat>Widescreen</PresentationFormat>
  <Paragraphs>28</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Agency FB</vt:lpstr>
      <vt:lpstr>Arial</vt:lpstr>
      <vt:lpstr>Arial</vt:lpstr>
      <vt:lpstr>Arial Black</vt:lpstr>
      <vt:lpstr>Arial Narrow</vt:lpstr>
      <vt:lpstr>Calibri</vt:lpstr>
      <vt:lpstr>Calibri Light</vt:lpstr>
      <vt:lpstr>Raleway</vt:lpstr>
      <vt:lpstr>Showcard Gothic</vt:lpstr>
      <vt:lpstr>Office Theme</vt:lpstr>
      <vt:lpstr>This course is intended for first-year students in Social Sciences.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course is intended for first-year students in Social Sciences.</dc:title>
  <dc:creator>NOUI</dc:creator>
  <cp:lastModifiedBy>rabahnoui2015@gmail.com</cp:lastModifiedBy>
  <cp:revision>11</cp:revision>
  <dcterms:created xsi:type="dcterms:W3CDTF">2023-07-25T22:34:03Z</dcterms:created>
  <dcterms:modified xsi:type="dcterms:W3CDTF">2024-12-15T23:03:59Z</dcterms:modified>
</cp:coreProperties>
</file>