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6858000" cx="12191675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" name="Google Shape;401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1" name="Google Shape;461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6" name="Google Shape;506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6.jpg"/><Relationship Id="rId4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1" Type="http://schemas.openxmlformats.org/officeDocument/2006/relationships/image" Target="../media/image39.png"/><Relationship Id="rId10" Type="http://schemas.openxmlformats.org/officeDocument/2006/relationships/image" Target="../media/image50.png"/><Relationship Id="rId12" Type="http://schemas.openxmlformats.org/officeDocument/2006/relationships/image" Target="../media/image6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9" Type="http://schemas.openxmlformats.org/officeDocument/2006/relationships/image" Target="../media/image59.png"/><Relationship Id="rId5" Type="http://schemas.openxmlformats.org/officeDocument/2006/relationships/image" Target="../media/image67.png"/><Relationship Id="rId6" Type="http://schemas.openxmlformats.org/officeDocument/2006/relationships/image" Target="../media/image63.png"/><Relationship Id="rId7" Type="http://schemas.openxmlformats.org/officeDocument/2006/relationships/image" Target="../media/image43.png"/><Relationship Id="rId8" Type="http://schemas.openxmlformats.org/officeDocument/2006/relationships/image" Target="../media/image6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6.png"/><Relationship Id="rId4" Type="http://schemas.openxmlformats.org/officeDocument/2006/relationships/image" Target="../media/image51.png"/><Relationship Id="rId5" Type="http://schemas.openxmlformats.org/officeDocument/2006/relationships/image" Target="../media/image53.png"/><Relationship Id="rId6" Type="http://schemas.openxmlformats.org/officeDocument/2006/relationships/image" Target="../media/image6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9.png"/><Relationship Id="rId4" Type="http://schemas.openxmlformats.org/officeDocument/2006/relationships/image" Target="../media/image61.png"/><Relationship Id="rId5" Type="http://schemas.openxmlformats.org/officeDocument/2006/relationships/image" Target="../media/image56.png"/><Relationship Id="rId6" Type="http://schemas.openxmlformats.org/officeDocument/2006/relationships/image" Target="../media/image68.png"/><Relationship Id="rId7" Type="http://schemas.openxmlformats.org/officeDocument/2006/relationships/image" Target="../media/image6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2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17.png"/><Relationship Id="rId5" Type="http://schemas.openxmlformats.org/officeDocument/2006/relationships/image" Target="../media/image19.png"/><Relationship Id="rId6" Type="http://schemas.openxmlformats.org/officeDocument/2006/relationships/image" Target="../media/image2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4.png"/><Relationship Id="rId4" Type="http://schemas.openxmlformats.org/officeDocument/2006/relationships/image" Target="../media/image18.png"/><Relationship Id="rId5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29.png"/><Relationship Id="rId5" Type="http://schemas.openxmlformats.org/officeDocument/2006/relationships/image" Target="../media/image21.png"/><Relationship Id="rId6" Type="http://schemas.openxmlformats.org/officeDocument/2006/relationships/image" Target="../media/image11.png"/><Relationship Id="rId7" Type="http://schemas.openxmlformats.org/officeDocument/2006/relationships/image" Target="../media/image10.png"/><Relationship Id="rId8" Type="http://schemas.openxmlformats.org/officeDocument/2006/relationships/image" Target="../media/image23.png"/></Relationships>
</file>

<file path=ppt/slides/_rels/slide7.xml.rels><?xml version="1.0" encoding="UTF-8" standalone="yes"?><Relationships xmlns="http://schemas.openxmlformats.org/package/2006/relationships"><Relationship Id="rId11" Type="http://schemas.openxmlformats.org/officeDocument/2006/relationships/image" Target="../media/image47.png"/><Relationship Id="rId10" Type="http://schemas.openxmlformats.org/officeDocument/2006/relationships/image" Target="../media/image39.png"/><Relationship Id="rId13" Type="http://schemas.openxmlformats.org/officeDocument/2006/relationships/image" Target="../media/image35.png"/><Relationship Id="rId1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Relationship Id="rId4" Type="http://schemas.openxmlformats.org/officeDocument/2006/relationships/image" Target="../media/image15.png"/><Relationship Id="rId9" Type="http://schemas.openxmlformats.org/officeDocument/2006/relationships/image" Target="../media/image42.png"/><Relationship Id="rId5" Type="http://schemas.openxmlformats.org/officeDocument/2006/relationships/image" Target="../media/image16.png"/><Relationship Id="rId6" Type="http://schemas.openxmlformats.org/officeDocument/2006/relationships/image" Target="../media/image13.png"/><Relationship Id="rId7" Type="http://schemas.openxmlformats.org/officeDocument/2006/relationships/image" Target="../media/image20.png"/><Relationship Id="rId8" Type="http://schemas.openxmlformats.org/officeDocument/2006/relationships/image" Target="../media/image6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6.png"/><Relationship Id="rId4" Type="http://schemas.openxmlformats.org/officeDocument/2006/relationships/image" Target="../media/image32.png"/><Relationship Id="rId9" Type="http://schemas.openxmlformats.org/officeDocument/2006/relationships/image" Target="../media/image33.png"/><Relationship Id="rId5" Type="http://schemas.openxmlformats.org/officeDocument/2006/relationships/image" Target="../media/image27.png"/><Relationship Id="rId6" Type="http://schemas.openxmlformats.org/officeDocument/2006/relationships/image" Target="../media/image34.png"/><Relationship Id="rId7" Type="http://schemas.openxmlformats.org/officeDocument/2006/relationships/image" Target="../media/image31.png"/><Relationship Id="rId8" Type="http://schemas.openxmlformats.org/officeDocument/2006/relationships/image" Target="../media/image4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8.png"/><Relationship Id="rId4" Type="http://schemas.openxmlformats.org/officeDocument/2006/relationships/image" Target="../media/image57.png"/><Relationship Id="rId9" Type="http://schemas.openxmlformats.org/officeDocument/2006/relationships/image" Target="../media/image32.png"/><Relationship Id="rId5" Type="http://schemas.openxmlformats.org/officeDocument/2006/relationships/image" Target="../media/image55.png"/><Relationship Id="rId6" Type="http://schemas.openxmlformats.org/officeDocument/2006/relationships/image" Target="../media/image39.png"/><Relationship Id="rId7" Type="http://schemas.openxmlformats.org/officeDocument/2006/relationships/image" Target="../media/image42.png"/><Relationship Id="rId8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19376D">
              <a:alpha val="84705"/>
            </a:srgbClr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.png" id="85" name="Google Shape;85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77355" y="3730893"/>
            <a:ext cx="609584" cy="512063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3"/>
          <p:cNvSpPr txBox="1"/>
          <p:nvPr/>
        </p:nvSpPr>
        <p:spPr>
          <a:xfrm>
            <a:off x="1142971" y="2971800"/>
            <a:ext cx="9905752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50" lIns="73150" spcFirstLastPara="1" rIns="73150" wrap="square" tIns="54850">
            <a:spAutoFit/>
          </a:bodyPr>
          <a:lstStyle/>
          <a:p>
            <a:pPr indent="0" lvl="0" marL="0" marR="0" rtl="0" algn="ctr">
              <a:lnSpc>
                <a:spcPct val="13043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588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La question de départ dans la recherche sociale</a:t>
            </a:r>
            <a:endParaRPr/>
          </a:p>
        </p:txBody>
      </p:sp>
      <p:sp>
        <p:nvSpPr>
          <p:cNvPr id="87" name="Google Shape;87;p13"/>
          <p:cNvSpPr txBox="1"/>
          <p:nvPr/>
        </p:nvSpPr>
        <p:spPr>
          <a:xfrm>
            <a:off x="4041732" y="4685225"/>
            <a:ext cx="3935700" cy="33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50" lIns="73150" spcFirstLastPara="1" rIns="73150" wrap="square" tIns="5485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35">
                <a:solidFill>
                  <a:srgbClr val="FFFFFF"/>
                </a:solidFill>
              </a:rPr>
              <a:t>Enseignant de la matière </a:t>
            </a:r>
            <a:r>
              <a:rPr b="0" i="0" lang="en-US" sz="1435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Dr. S</a:t>
            </a:r>
            <a:r>
              <a:rPr lang="en-US" sz="1435">
                <a:solidFill>
                  <a:srgbClr val="FFFFFF"/>
                </a:solidFill>
              </a:rPr>
              <a:t>MAIL</a:t>
            </a:r>
            <a:r>
              <a:rPr b="0" i="0" lang="en-US" sz="1435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Idir</a:t>
            </a:r>
            <a:endParaRPr/>
          </a:p>
        </p:txBody>
      </p:sp>
      <p:sp>
        <p:nvSpPr>
          <p:cNvPr id="88" name="Google Shape;88;p13"/>
          <p:cNvSpPr txBox="1"/>
          <p:nvPr/>
        </p:nvSpPr>
        <p:spPr>
          <a:xfrm>
            <a:off x="2147330" y="616275"/>
            <a:ext cx="7096500" cy="77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50" lIns="73150" spcFirstLastPara="1" rIns="73150" wrap="square" tIns="5485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35">
                <a:solidFill>
                  <a:srgbClr val="FFFFFF"/>
                </a:solidFill>
              </a:rPr>
              <a:t>Université Abderrahmane Mira de Bejaia</a:t>
            </a:r>
            <a:endParaRPr sz="1435">
              <a:solidFill>
                <a:srgbClr val="FFFFFF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35">
                <a:solidFill>
                  <a:srgbClr val="FFFFFF"/>
                </a:solidFill>
              </a:rPr>
              <a:t>Faculté des sciences humaines et sociales </a:t>
            </a:r>
            <a:endParaRPr sz="1435">
              <a:solidFill>
                <a:srgbClr val="FFFFFF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35">
                <a:solidFill>
                  <a:srgbClr val="FFFFFF"/>
                </a:solidFill>
              </a:rPr>
              <a:t>Département de sociologie</a:t>
            </a:r>
            <a:endParaRPr sz="1435">
              <a:solidFill>
                <a:srgbClr val="FFFFFF"/>
              </a:solidFill>
            </a:endParaRPr>
          </a:p>
        </p:txBody>
      </p:sp>
      <p:sp>
        <p:nvSpPr>
          <p:cNvPr id="89" name="Google Shape;89;p13"/>
          <p:cNvSpPr txBox="1"/>
          <p:nvPr/>
        </p:nvSpPr>
        <p:spPr>
          <a:xfrm>
            <a:off x="2706430" y="1996800"/>
            <a:ext cx="7096500" cy="33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50" lIns="73150" spcFirstLastPara="1" rIns="73150" wrap="square" tIns="5485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35">
                <a:solidFill>
                  <a:srgbClr val="FFFFFF"/>
                </a:solidFill>
              </a:rPr>
              <a:t>Cours destiné pour les étudiant en L2</a:t>
            </a:r>
            <a:endParaRPr sz="1435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3" name="Google Shape;403;p22"/>
          <p:cNvGrpSpPr/>
          <p:nvPr/>
        </p:nvGrpSpPr>
        <p:grpSpPr>
          <a:xfrm>
            <a:off x="0" y="0"/>
            <a:ext cx="12191695" cy="6719437"/>
            <a:chOff x="0" y="0"/>
            <a:chExt cx="12191695" cy="7553324"/>
          </a:xfrm>
        </p:grpSpPr>
        <p:sp>
          <p:nvSpPr>
            <p:cNvPr id="404" name="Google Shape;404;p22"/>
            <p:cNvSpPr/>
            <p:nvPr/>
          </p:nvSpPr>
          <p:spPr>
            <a:xfrm>
              <a:off x="0" y="0"/>
              <a:ext cx="12191695" cy="857250"/>
            </a:xfrm>
            <a:prstGeom prst="rect">
              <a:avLst/>
            </a:prstGeom>
            <a:solidFill>
              <a:srgbClr val="19376D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" name="Google Shape;405;p22"/>
            <p:cNvSpPr txBox="1"/>
            <p:nvPr/>
          </p:nvSpPr>
          <p:spPr>
            <a:xfrm>
              <a:off x="666733" y="190499"/>
              <a:ext cx="10858200" cy="53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392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Évaluation et validation de la question de départ</a:t>
              </a:r>
              <a:endParaRPr/>
            </a:p>
          </p:txBody>
        </p:sp>
        <p:sp>
          <p:nvSpPr>
            <p:cNvPr id="406" name="Google Shape;406;p22"/>
            <p:cNvSpPr/>
            <p:nvPr/>
          </p:nvSpPr>
          <p:spPr>
            <a:xfrm>
              <a:off x="666733" y="1238249"/>
              <a:ext cx="3428914" cy="6315075"/>
            </a:xfrm>
            <a:prstGeom prst="roundRect">
              <a:avLst>
                <a:gd fmla="val 6666" name="adj"/>
              </a:avLst>
            </a:prstGeom>
            <a:solidFill>
              <a:srgbClr val="F0F4F8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407;p22"/>
            <p:cNvSpPr/>
            <p:nvPr/>
          </p:nvSpPr>
          <p:spPr>
            <a:xfrm>
              <a:off x="952476" y="1533525"/>
              <a:ext cx="571485" cy="571500"/>
            </a:xfrm>
            <a:prstGeom prst="roundRect">
              <a:avLst>
                <a:gd fmla="val 50000" name="adj"/>
              </a:avLst>
            </a:prstGeom>
            <a:solidFill>
              <a:srgbClr val="19376D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image.png" id="408" name="Google Shape;408;p2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085822" y="1718163"/>
              <a:ext cx="304792" cy="20222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9" name="Google Shape;409;p22"/>
            <p:cNvSpPr txBox="1"/>
            <p:nvPr/>
          </p:nvSpPr>
          <p:spPr>
            <a:xfrm>
              <a:off x="1666833" y="1523999"/>
              <a:ext cx="2143200" cy="62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35" u="none" cap="none" strike="noStrike">
                  <a:solidFill>
                    <a:srgbClr val="19376D"/>
                  </a:solidFill>
                  <a:latin typeface="Arial"/>
                  <a:ea typeface="Arial"/>
                  <a:cs typeface="Arial"/>
                  <a:sym typeface="Arial"/>
                </a:rPr>
                <a:t>Grille d'évaluation méthodologique</a:t>
              </a:r>
              <a:endParaRPr/>
            </a:p>
          </p:txBody>
        </p:sp>
        <p:sp>
          <p:nvSpPr>
            <p:cNvPr id="410" name="Google Shape;410;p22"/>
            <p:cNvSpPr/>
            <p:nvPr/>
          </p:nvSpPr>
          <p:spPr>
            <a:xfrm>
              <a:off x="952476" y="2305049"/>
              <a:ext cx="2857428" cy="1000125"/>
            </a:xfrm>
            <a:prstGeom prst="roundRect">
              <a:avLst>
                <a:gd fmla="val 15238" name="adj"/>
              </a:avLst>
            </a:prstGeom>
            <a:solidFill>
              <a:srgbClr val="19376D">
                <a:alpha val="4705"/>
              </a:srgbClr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image.png" id="411" name="Google Shape;411;p2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095347" y="2485072"/>
              <a:ext cx="228594" cy="1543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12" name="Google Shape;412;p22"/>
            <p:cNvSpPr txBox="1"/>
            <p:nvPr/>
          </p:nvSpPr>
          <p:spPr>
            <a:xfrm>
              <a:off x="1466813" y="2447924"/>
              <a:ext cx="2200200" cy="31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lnSpc>
                  <a:spcPct val="1510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076" u="none" cap="none" strike="noStrike">
                  <a:solidFill>
                    <a:srgbClr val="19376D"/>
                  </a:solidFill>
                  <a:latin typeface="Arial"/>
                  <a:ea typeface="Arial"/>
                  <a:cs typeface="Arial"/>
                  <a:sym typeface="Arial"/>
                </a:rPr>
                <a:t>Clarté et absence d'ambiguïté</a:t>
              </a:r>
              <a:endParaRPr/>
            </a:p>
          </p:txBody>
        </p:sp>
        <p:sp>
          <p:nvSpPr>
            <p:cNvPr id="413" name="Google Shape;413;p22"/>
            <p:cNvSpPr txBox="1"/>
            <p:nvPr/>
          </p:nvSpPr>
          <p:spPr>
            <a:xfrm>
              <a:off x="1466813" y="2733674"/>
              <a:ext cx="2200200" cy="537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lnSpc>
                  <a:spcPct val="14958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956" u="none" cap="none" strike="noStrike">
                  <a:solidFill>
                    <a:srgbClr val="555555"/>
                  </a:solidFill>
                  <a:latin typeface="Arial"/>
                  <a:ea typeface="Arial"/>
                  <a:cs typeface="Arial"/>
                  <a:sym typeface="Arial"/>
                </a:rPr>
                <a:t>— William J. Goode &amp; Paul K. Hatt (1952)</a:t>
              </a:r>
              <a:endParaRPr/>
            </a:p>
          </p:txBody>
        </p:sp>
        <p:sp>
          <p:nvSpPr>
            <p:cNvPr id="414" name="Google Shape;414;p22"/>
            <p:cNvSpPr/>
            <p:nvPr/>
          </p:nvSpPr>
          <p:spPr>
            <a:xfrm>
              <a:off x="952476" y="3448049"/>
              <a:ext cx="2857428" cy="790574"/>
            </a:xfrm>
            <a:prstGeom prst="roundRect">
              <a:avLst>
                <a:gd fmla="val 19277" name="adj"/>
              </a:avLst>
            </a:prstGeom>
            <a:solidFill>
              <a:srgbClr val="19376D">
                <a:alpha val="4705"/>
              </a:srgbClr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image.png" id="415" name="Google Shape;415;p2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095347" y="3612356"/>
              <a:ext cx="228594" cy="18573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16" name="Google Shape;416;p22"/>
            <p:cNvSpPr txBox="1"/>
            <p:nvPr/>
          </p:nvSpPr>
          <p:spPr>
            <a:xfrm>
              <a:off x="1466829" y="3590912"/>
              <a:ext cx="2265300" cy="31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lnSpc>
                  <a:spcPct val="1510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076" u="none" cap="none" strike="noStrike">
                  <a:solidFill>
                    <a:srgbClr val="19376D"/>
                  </a:solidFill>
                  <a:latin typeface="Arial"/>
                  <a:ea typeface="Arial"/>
                  <a:cs typeface="Arial"/>
                  <a:sym typeface="Arial"/>
                </a:rPr>
                <a:t>Précision des concepts</a:t>
              </a:r>
              <a:endParaRPr/>
            </a:p>
          </p:txBody>
        </p:sp>
        <p:sp>
          <p:nvSpPr>
            <p:cNvPr id="417" name="Google Shape;417;p22"/>
            <p:cNvSpPr txBox="1"/>
            <p:nvPr/>
          </p:nvSpPr>
          <p:spPr>
            <a:xfrm>
              <a:off x="1466813" y="3876674"/>
              <a:ext cx="1666800" cy="29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lnSpc>
                  <a:spcPct val="14958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956" u="none" cap="none" strike="noStrike">
                  <a:solidFill>
                    <a:srgbClr val="555555"/>
                  </a:solidFill>
                  <a:latin typeface="Arial"/>
                  <a:ea typeface="Arial"/>
                  <a:cs typeface="Arial"/>
                  <a:sym typeface="Arial"/>
                </a:rPr>
                <a:t>— Robert K. Merton (1968)</a:t>
              </a:r>
              <a:endParaRPr/>
            </a:p>
          </p:txBody>
        </p:sp>
        <p:sp>
          <p:nvSpPr>
            <p:cNvPr id="418" name="Google Shape;418;p22"/>
            <p:cNvSpPr/>
            <p:nvPr/>
          </p:nvSpPr>
          <p:spPr>
            <a:xfrm>
              <a:off x="952476" y="4381499"/>
              <a:ext cx="2857428" cy="1000125"/>
            </a:xfrm>
            <a:prstGeom prst="roundRect">
              <a:avLst>
                <a:gd fmla="val 15238" name="adj"/>
              </a:avLst>
            </a:prstGeom>
            <a:solidFill>
              <a:srgbClr val="19376D">
                <a:alpha val="4705"/>
              </a:srgbClr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image.png" id="419" name="Google Shape;419;p22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095347" y="4528661"/>
              <a:ext cx="228594" cy="2200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20" name="Google Shape;420;p22"/>
            <p:cNvSpPr txBox="1"/>
            <p:nvPr/>
          </p:nvSpPr>
          <p:spPr>
            <a:xfrm>
              <a:off x="1466813" y="4524374"/>
              <a:ext cx="2200200" cy="31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lnSpc>
                  <a:spcPct val="1510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076" u="none" cap="none" strike="noStrike">
                  <a:solidFill>
                    <a:srgbClr val="19376D"/>
                  </a:solidFill>
                  <a:latin typeface="Arial"/>
                  <a:ea typeface="Arial"/>
                  <a:cs typeface="Arial"/>
                  <a:sym typeface="Arial"/>
                </a:rPr>
                <a:t>Faisabilité</a:t>
              </a:r>
              <a:endParaRPr/>
            </a:p>
          </p:txBody>
        </p:sp>
        <p:sp>
          <p:nvSpPr>
            <p:cNvPr id="421" name="Google Shape;421;p22"/>
            <p:cNvSpPr txBox="1"/>
            <p:nvPr/>
          </p:nvSpPr>
          <p:spPr>
            <a:xfrm>
              <a:off x="1466813" y="4810124"/>
              <a:ext cx="2200200" cy="537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lnSpc>
                  <a:spcPct val="14958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956" u="none" cap="none" strike="noStrike">
                  <a:solidFill>
                    <a:srgbClr val="555555"/>
                  </a:solidFill>
                  <a:latin typeface="Arial"/>
                  <a:ea typeface="Arial"/>
                  <a:cs typeface="Arial"/>
                  <a:sym typeface="Arial"/>
                </a:rPr>
                <a:t>— Matthew B. Miles &amp; A. Michael Huberman (1994)</a:t>
              </a:r>
              <a:endParaRPr/>
            </a:p>
          </p:txBody>
        </p:sp>
        <p:sp>
          <p:nvSpPr>
            <p:cNvPr id="422" name="Google Shape;422;p22"/>
            <p:cNvSpPr/>
            <p:nvPr/>
          </p:nvSpPr>
          <p:spPr>
            <a:xfrm>
              <a:off x="952476" y="5524499"/>
              <a:ext cx="2857428" cy="790574"/>
            </a:xfrm>
            <a:prstGeom prst="roundRect">
              <a:avLst>
                <a:gd fmla="val 19277" name="adj"/>
              </a:avLst>
            </a:prstGeom>
            <a:solidFill>
              <a:srgbClr val="19376D">
                <a:alpha val="4705"/>
              </a:srgbClr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image.png" id="423" name="Google Shape;423;p22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095347" y="5688806"/>
              <a:ext cx="228594" cy="18573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24" name="Google Shape;424;p22"/>
            <p:cNvSpPr txBox="1"/>
            <p:nvPr/>
          </p:nvSpPr>
          <p:spPr>
            <a:xfrm>
              <a:off x="1466813" y="5667374"/>
              <a:ext cx="1695300" cy="31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lnSpc>
                  <a:spcPct val="1510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076" u="none" cap="none" strike="noStrike">
                  <a:solidFill>
                    <a:srgbClr val="19376D"/>
                  </a:solidFill>
                  <a:latin typeface="Arial"/>
                  <a:ea typeface="Arial"/>
                  <a:cs typeface="Arial"/>
                  <a:sym typeface="Arial"/>
                </a:rPr>
                <a:t>Dimensions éthiques</a:t>
              </a:r>
              <a:endParaRPr/>
            </a:p>
          </p:txBody>
        </p:sp>
        <p:sp>
          <p:nvSpPr>
            <p:cNvPr id="425" name="Google Shape;425;p22"/>
            <p:cNvSpPr txBox="1"/>
            <p:nvPr/>
          </p:nvSpPr>
          <p:spPr>
            <a:xfrm>
              <a:off x="1466813" y="5953124"/>
              <a:ext cx="1695300" cy="29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lnSpc>
                  <a:spcPct val="14958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956" u="none" cap="none" strike="noStrike">
                  <a:solidFill>
                    <a:srgbClr val="555555"/>
                  </a:solidFill>
                  <a:latin typeface="Arial"/>
                  <a:ea typeface="Arial"/>
                  <a:cs typeface="Arial"/>
                  <a:sym typeface="Arial"/>
                </a:rPr>
                <a:t>— Howard S. Becker (1998)</a:t>
              </a:r>
              <a:endParaRPr/>
            </a:p>
          </p:txBody>
        </p:sp>
        <p:sp>
          <p:nvSpPr>
            <p:cNvPr id="426" name="Google Shape;426;p22"/>
            <p:cNvSpPr/>
            <p:nvPr/>
          </p:nvSpPr>
          <p:spPr>
            <a:xfrm>
              <a:off x="4381390" y="1238249"/>
              <a:ext cx="3428914" cy="6315075"/>
            </a:xfrm>
            <a:prstGeom prst="roundRect">
              <a:avLst>
                <a:gd fmla="val 6666" name="adj"/>
              </a:avLst>
            </a:prstGeom>
            <a:solidFill>
              <a:srgbClr val="F0F4F8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" name="Google Shape;427;p22"/>
            <p:cNvSpPr/>
            <p:nvPr/>
          </p:nvSpPr>
          <p:spPr>
            <a:xfrm>
              <a:off x="4667133" y="1533525"/>
              <a:ext cx="571485" cy="571500"/>
            </a:xfrm>
            <a:prstGeom prst="roundRect">
              <a:avLst>
                <a:gd fmla="val 50000" name="adj"/>
              </a:avLst>
            </a:prstGeom>
            <a:solidFill>
              <a:srgbClr val="19376D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image.png" id="428" name="Google Shape;428;p22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4800479" y="1710836"/>
              <a:ext cx="304792" cy="2168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29" name="Google Shape;429;p22"/>
            <p:cNvSpPr txBox="1"/>
            <p:nvPr/>
          </p:nvSpPr>
          <p:spPr>
            <a:xfrm>
              <a:off x="5381490" y="1523999"/>
              <a:ext cx="2143200" cy="62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35" u="none" cap="none" strike="noStrike">
                  <a:solidFill>
                    <a:srgbClr val="19376D"/>
                  </a:solidFill>
                  <a:latin typeface="Arial"/>
                  <a:ea typeface="Arial"/>
                  <a:cs typeface="Arial"/>
                  <a:sym typeface="Arial"/>
                </a:rPr>
                <a:t>Test de faisabilité pratique</a:t>
              </a:r>
              <a:endParaRPr/>
            </a:p>
          </p:txBody>
        </p:sp>
        <p:sp>
          <p:nvSpPr>
            <p:cNvPr id="430" name="Google Shape;430;p22"/>
            <p:cNvSpPr/>
            <p:nvPr/>
          </p:nvSpPr>
          <p:spPr>
            <a:xfrm>
              <a:off x="4667133" y="2400300"/>
              <a:ext cx="2857428" cy="1219200"/>
            </a:xfrm>
            <a:prstGeom prst="roundRect">
              <a:avLst>
                <a:gd fmla="val 12500" name="adj"/>
              </a:avLst>
            </a:prstGeom>
            <a:solidFill>
              <a:srgbClr val="19376D">
                <a:alpha val="4705"/>
              </a:srgbClr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" name="Google Shape;431;p22"/>
            <p:cNvSpPr/>
            <p:nvPr/>
          </p:nvSpPr>
          <p:spPr>
            <a:xfrm>
              <a:off x="4810004" y="2819399"/>
              <a:ext cx="380990" cy="380999"/>
            </a:xfrm>
            <a:prstGeom prst="roundRect">
              <a:avLst>
                <a:gd fmla="val 50000" name="adj"/>
              </a:avLst>
            </a:prstGeom>
            <a:solidFill>
              <a:srgbClr val="19376D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432;p22"/>
            <p:cNvSpPr txBox="1"/>
            <p:nvPr/>
          </p:nvSpPr>
          <p:spPr>
            <a:xfrm>
              <a:off x="4810004" y="2819399"/>
              <a:ext cx="381000" cy="33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lnSpc>
                  <a:spcPct val="16304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196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</p:txBody>
        </p:sp>
        <p:sp>
          <p:nvSpPr>
            <p:cNvPr id="433" name="Google Shape;433;p22"/>
            <p:cNvSpPr txBox="1"/>
            <p:nvPr/>
          </p:nvSpPr>
          <p:spPr>
            <a:xfrm>
              <a:off x="5333866" y="2543175"/>
              <a:ext cx="2047800" cy="105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lnSpc>
                  <a:spcPct val="1510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076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1" i="0" lang="en-US" sz="1076" u="none" cap="none" strike="noStrike">
                  <a:solidFill>
                    <a:srgbClr val="19376D"/>
                  </a:solidFill>
                  <a:latin typeface="Arial"/>
                  <a:ea typeface="Arial"/>
                  <a:cs typeface="Arial"/>
                  <a:sym typeface="Arial"/>
                </a:rPr>
                <a:t>Accès au terrain</a:t>
              </a:r>
              <a:r>
                <a:rPr b="0" i="0" lang="en-US" sz="1076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 et aux acteurs</a:t>
              </a:r>
              <a:endParaRPr b="0" i="0" sz="1076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076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0" i="0" lang="en-US" sz="956" u="none" cap="none" strike="noStrike">
                  <a:solidFill>
                    <a:srgbClr val="555555"/>
                  </a:solidFill>
                  <a:latin typeface="Arial"/>
                  <a:ea typeface="Arial"/>
                  <a:cs typeface="Arial"/>
                  <a:sym typeface="Arial"/>
                </a:rPr>
                <a:t>— Robert M. Emerson, Rachel I. Fretz &amp; Linda L. Shaw (2011)</a:t>
              </a:r>
              <a:r>
                <a:rPr b="0" i="0" lang="en-US" sz="1076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  <p:sp>
          <p:nvSpPr>
            <p:cNvPr id="434" name="Google Shape;434;p22"/>
            <p:cNvSpPr/>
            <p:nvPr/>
          </p:nvSpPr>
          <p:spPr>
            <a:xfrm>
              <a:off x="4667133" y="3762374"/>
              <a:ext cx="2857428" cy="1009649"/>
            </a:xfrm>
            <a:prstGeom prst="roundRect">
              <a:avLst>
                <a:gd fmla="val 15094" name="adj"/>
              </a:avLst>
            </a:prstGeom>
            <a:solidFill>
              <a:srgbClr val="19376D">
                <a:alpha val="4705"/>
              </a:srgbClr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" name="Google Shape;435;p22"/>
            <p:cNvSpPr/>
            <p:nvPr/>
          </p:nvSpPr>
          <p:spPr>
            <a:xfrm>
              <a:off x="4810004" y="4076699"/>
              <a:ext cx="380990" cy="380999"/>
            </a:xfrm>
            <a:prstGeom prst="roundRect">
              <a:avLst>
                <a:gd fmla="val 50000" name="adj"/>
              </a:avLst>
            </a:prstGeom>
            <a:solidFill>
              <a:srgbClr val="19376D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" name="Google Shape;436;p22"/>
            <p:cNvSpPr txBox="1"/>
            <p:nvPr/>
          </p:nvSpPr>
          <p:spPr>
            <a:xfrm>
              <a:off x="4810004" y="4076699"/>
              <a:ext cx="381000" cy="33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lnSpc>
                  <a:spcPct val="16304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196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/>
            </a:p>
          </p:txBody>
        </p:sp>
        <p:sp>
          <p:nvSpPr>
            <p:cNvPr id="437" name="Google Shape;437;p22"/>
            <p:cNvSpPr txBox="1"/>
            <p:nvPr/>
          </p:nvSpPr>
          <p:spPr>
            <a:xfrm>
              <a:off x="5333866" y="3905249"/>
              <a:ext cx="2047800" cy="87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lnSpc>
                  <a:spcPct val="1510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076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1" i="0" lang="en-US" sz="1076" u="none" cap="none" strike="noStrike">
                  <a:solidFill>
                    <a:srgbClr val="19376D"/>
                  </a:solidFill>
                  <a:latin typeface="Arial"/>
                  <a:ea typeface="Arial"/>
                  <a:cs typeface="Arial"/>
                  <a:sym typeface="Arial"/>
                </a:rPr>
                <a:t>Compétences et ressources</a:t>
              </a:r>
              <a:r>
                <a:rPr b="0" i="0" lang="en-US" sz="1076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 nécessaires</a:t>
              </a:r>
              <a:endParaRPr b="0" i="0" sz="1076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510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076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0" i="0" lang="en-US" sz="956" u="none" cap="none" strike="noStrike">
                  <a:solidFill>
                    <a:srgbClr val="555555"/>
                  </a:solidFill>
                  <a:latin typeface="Arial"/>
                  <a:ea typeface="Arial"/>
                  <a:cs typeface="Arial"/>
                  <a:sym typeface="Arial"/>
                </a:rPr>
                <a:t>— Sharan B. Merriam (2009)</a:t>
              </a:r>
              <a:r>
                <a:rPr b="0" i="0" lang="en-US" sz="1076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  <p:sp>
          <p:nvSpPr>
            <p:cNvPr id="438" name="Google Shape;438;p22"/>
            <p:cNvSpPr/>
            <p:nvPr/>
          </p:nvSpPr>
          <p:spPr>
            <a:xfrm>
              <a:off x="4667133" y="4914900"/>
              <a:ext cx="2857428" cy="1009649"/>
            </a:xfrm>
            <a:prstGeom prst="roundRect">
              <a:avLst>
                <a:gd fmla="val 15094" name="adj"/>
              </a:avLst>
            </a:prstGeom>
            <a:solidFill>
              <a:srgbClr val="19376D">
                <a:alpha val="4705"/>
              </a:srgbClr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9" name="Google Shape;439;p22"/>
            <p:cNvSpPr/>
            <p:nvPr/>
          </p:nvSpPr>
          <p:spPr>
            <a:xfrm>
              <a:off x="4810004" y="5229225"/>
              <a:ext cx="380990" cy="380999"/>
            </a:xfrm>
            <a:prstGeom prst="roundRect">
              <a:avLst>
                <a:gd fmla="val 50000" name="adj"/>
              </a:avLst>
            </a:prstGeom>
            <a:solidFill>
              <a:srgbClr val="19376D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0" name="Google Shape;440;p22"/>
            <p:cNvSpPr txBox="1"/>
            <p:nvPr/>
          </p:nvSpPr>
          <p:spPr>
            <a:xfrm>
              <a:off x="4810004" y="5229225"/>
              <a:ext cx="381000" cy="33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lnSpc>
                  <a:spcPct val="16304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196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/>
            </a:p>
          </p:txBody>
        </p:sp>
        <p:sp>
          <p:nvSpPr>
            <p:cNvPr id="441" name="Google Shape;441;p22"/>
            <p:cNvSpPr txBox="1"/>
            <p:nvPr/>
          </p:nvSpPr>
          <p:spPr>
            <a:xfrm>
              <a:off x="5333866" y="5057775"/>
              <a:ext cx="2047800" cy="87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lnSpc>
                  <a:spcPct val="1510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076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1" i="0" lang="en-US" sz="1076" u="none" cap="none" strike="noStrike">
                  <a:solidFill>
                    <a:srgbClr val="19376D"/>
                  </a:solidFill>
                  <a:latin typeface="Arial"/>
                  <a:ea typeface="Arial"/>
                  <a:cs typeface="Arial"/>
                  <a:sym typeface="Arial"/>
                </a:rPr>
                <a:t>Contraintes temporelles</a:t>
              </a:r>
              <a:r>
                <a:rPr b="0" i="0" lang="en-US" sz="1076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 et ajustement du périmètre </a:t>
              </a:r>
              <a:endParaRPr b="0" i="0" sz="1076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510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956" u="none" cap="none" strike="noStrike">
                  <a:solidFill>
                    <a:srgbClr val="555555"/>
                  </a:solidFill>
                  <a:latin typeface="Arial"/>
                  <a:ea typeface="Arial"/>
                  <a:cs typeface="Arial"/>
                  <a:sym typeface="Arial"/>
                </a:rPr>
                <a:t>— John W. Creswell (2014)</a:t>
              </a:r>
              <a:r>
                <a:rPr b="0" i="0" lang="en-US" sz="1076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  <p:sp>
          <p:nvSpPr>
            <p:cNvPr id="442" name="Google Shape;442;p22"/>
            <p:cNvSpPr/>
            <p:nvPr/>
          </p:nvSpPr>
          <p:spPr>
            <a:xfrm>
              <a:off x="4667133" y="6067424"/>
              <a:ext cx="2857428" cy="1200150"/>
            </a:xfrm>
            <a:prstGeom prst="roundRect">
              <a:avLst>
                <a:gd fmla="val 6349" name="adj"/>
              </a:avLst>
            </a:prstGeom>
            <a:solidFill>
              <a:srgbClr val="19376D">
                <a:alpha val="4705"/>
              </a:srgbClr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" name="Google Shape;443;p22"/>
            <p:cNvSpPr/>
            <p:nvPr/>
          </p:nvSpPr>
          <p:spPr>
            <a:xfrm rot="-5400000">
              <a:off x="4133098" y="6601459"/>
              <a:ext cx="1200150" cy="132080"/>
            </a:xfrm>
            <a:prstGeom prst="round2SameRect">
              <a:avLst>
                <a:gd fmla="val 50000" name="adj1"/>
                <a:gd fmla="val 0" name="adj2"/>
              </a:avLst>
            </a:prstGeom>
            <a:solidFill>
              <a:srgbClr val="19376D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" name="Google Shape;444;p22"/>
            <p:cNvSpPr txBox="1"/>
            <p:nvPr/>
          </p:nvSpPr>
          <p:spPr>
            <a:xfrm>
              <a:off x="4848103" y="6210299"/>
              <a:ext cx="2533500" cy="7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lnSpc>
                  <a:spcPct val="14958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956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La négociation de l'accès au terrain est un processus dynamique qui se prolonge tout au long de l'enquête.</a:t>
              </a:r>
              <a:endParaRPr/>
            </a:p>
          </p:txBody>
        </p:sp>
        <p:sp>
          <p:nvSpPr>
            <p:cNvPr id="445" name="Google Shape;445;p22"/>
            <p:cNvSpPr txBox="1"/>
            <p:nvPr/>
          </p:nvSpPr>
          <p:spPr>
            <a:xfrm>
              <a:off x="4848103" y="6924674"/>
              <a:ext cx="2533500" cy="26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r">
                <a:lnSpc>
                  <a:spcPct val="16308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837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— Robert M. Emerson et al.</a:t>
              </a:r>
              <a:endParaRPr/>
            </a:p>
          </p:txBody>
        </p:sp>
        <p:sp>
          <p:nvSpPr>
            <p:cNvPr id="446" name="Google Shape;446;p22"/>
            <p:cNvSpPr/>
            <p:nvPr/>
          </p:nvSpPr>
          <p:spPr>
            <a:xfrm>
              <a:off x="8096047" y="1238249"/>
              <a:ext cx="3428914" cy="6315075"/>
            </a:xfrm>
            <a:prstGeom prst="roundRect">
              <a:avLst>
                <a:gd fmla="val 6666" name="adj"/>
              </a:avLst>
            </a:prstGeom>
            <a:solidFill>
              <a:srgbClr val="F0F4F8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447;p22"/>
            <p:cNvSpPr/>
            <p:nvPr/>
          </p:nvSpPr>
          <p:spPr>
            <a:xfrm>
              <a:off x="8381790" y="1533525"/>
              <a:ext cx="571485" cy="571500"/>
            </a:xfrm>
            <a:prstGeom prst="roundRect">
              <a:avLst>
                <a:gd fmla="val 50000" name="adj"/>
              </a:avLst>
            </a:prstGeom>
            <a:solidFill>
              <a:srgbClr val="19376D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image.png" id="448" name="Google Shape;448;p22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8515137" y="1737213"/>
              <a:ext cx="304792" cy="16412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49" name="Google Shape;449;p22"/>
            <p:cNvSpPr txBox="1"/>
            <p:nvPr/>
          </p:nvSpPr>
          <p:spPr>
            <a:xfrm>
              <a:off x="9096147" y="1523999"/>
              <a:ext cx="2143200" cy="62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35" u="none" cap="none" strike="noStrike">
                  <a:solidFill>
                    <a:srgbClr val="19376D"/>
                  </a:solidFill>
                  <a:latin typeface="Arial"/>
                  <a:ea typeface="Arial"/>
                  <a:cs typeface="Arial"/>
                  <a:sym typeface="Arial"/>
                </a:rPr>
                <a:t>Évaluation par les pairs</a:t>
              </a:r>
              <a:endParaRPr/>
            </a:p>
          </p:txBody>
        </p:sp>
        <p:sp>
          <p:nvSpPr>
            <p:cNvPr id="450" name="Google Shape;450;p22"/>
            <p:cNvSpPr/>
            <p:nvPr/>
          </p:nvSpPr>
          <p:spPr>
            <a:xfrm>
              <a:off x="8381790" y="2305049"/>
              <a:ext cx="2857428" cy="1504950"/>
            </a:xfrm>
            <a:prstGeom prst="roundRect">
              <a:avLst>
                <a:gd fmla="val 10126" name="adj"/>
              </a:avLst>
            </a:prstGeom>
            <a:solidFill>
              <a:srgbClr val="19376D">
                <a:alpha val="4705"/>
              </a:srgbClr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image.png" id="451" name="Google Shape;451;p22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8524661" y="2465070"/>
              <a:ext cx="228594" cy="19430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2" name="Google Shape;452;p22"/>
            <p:cNvSpPr txBox="1"/>
            <p:nvPr/>
          </p:nvSpPr>
          <p:spPr>
            <a:xfrm>
              <a:off x="8896127" y="2447924"/>
              <a:ext cx="2200200" cy="131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lnSpc>
                  <a:spcPct val="1510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076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1" i="0" lang="en-US" sz="1076" u="none" cap="none" strike="noStrike">
                  <a:solidFill>
                    <a:srgbClr val="19376D"/>
                  </a:solidFill>
                  <a:latin typeface="Arial"/>
                  <a:ea typeface="Arial"/>
                  <a:cs typeface="Arial"/>
                  <a:sym typeface="Arial"/>
                </a:rPr>
                <a:t>Discussion constructive</a:t>
              </a:r>
              <a:r>
                <a:rPr b="0" i="0" lang="en-US" sz="1076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 Identifier les faiblesses et implicites non perçus </a:t>
              </a:r>
              <a:endParaRPr b="0" i="0" sz="1076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956" u="none" cap="none" strike="noStrike">
                  <a:solidFill>
                    <a:srgbClr val="555555"/>
                  </a:solidFill>
                  <a:latin typeface="Arial"/>
                  <a:ea typeface="Arial"/>
                  <a:cs typeface="Arial"/>
                  <a:sym typeface="Arial"/>
                </a:rPr>
                <a:t>— Marie Jahoda, Morton Deutsch &amp; Stuart W. Cook (1959)</a:t>
              </a:r>
              <a:r>
                <a:rPr b="0" i="0" lang="en-US" sz="1076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  <p:sp>
          <p:nvSpPr>
            <p:cNvPr id="453" name="Google Shape;453;p22"/>
            <p:cNvSpPr/>
            <p:nvPr/>
          </p:nvSpPr>
          <p:spPr>
            <a:xfrm>
              <a:off x="8381790" y="3952874"/>
              <a:ext cx="2857428" cy="1295399"/>
            </a:xfrm>
            <a:prstGeom prst="roundRect">
              <a:avLst>
                <a:gd fmla="val 11764" name="adj"/>
              </a:avLst>
            </a:prstGeom>
            <a:solidFill>
              <a:srgbClr val="19376D">
                <a:alpha val="4705"/>
              </a:srgbClr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image.png" id="454" name="Google Shape;454;p22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8524661" y="4121467"/>
              <a:ext cx="228594" cy="17716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5" name="Google Shape;455;p22"/>
            <p:cNvSpPr txBox="1"/>
            <p:nvPr/>
          </p:nvSpPr>
          <p:spPr>
            <a:xfrm>
              <a:off x="8896127" y="4095749"/>
              <a:ext cx="2200200" cy="115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lnSpc>
                  <a:spcPct val="1510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076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1" i="0" lang="en-US" sz="1076" u="none" cap="none" strike="noStrike">
                  <a:solidFill>
                    <a:srgbClr val="19376D"/>
                  </a:solidFill>
                  <a:latin typeface="Arial"/>
                  <a:ea typeface="Arial"/>
                  <a:cs typeface="Arial"/>
                  <a:sym typeface="Arial"/>
                </a:rPr>
                <a:t>Scepticisme méthodique</a:t>
              </a:r>
              <a:r>
                <a:rPr b="0" i="0" lang="en-US" sz="1076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 Norme fondamentale de la pratique scientifique</a:t>
              </a:r>
              <a:endParaRPr b="0" i="0" sz="1076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076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0" i="0" lang="en-US" sz="956" u="none" cap="none" strike="noStrike">
                  <a:solidFill>
                    <a:srgbClr val="555555"/>
                  </a:solidFill>
                  <a:latin typeface="Arial"/>
                  <a:ea typeface="Arial"/>
                  <a:cs typeface="Arial"/>
                  <a:sym typeface="Arial"/>
                </a:rPr>
                <a:t>— Robert K. Merton (1973)</a:t>
              </a:r>
              <a:r>
                <a:rPr b="0" i="0" lang="en-US" sz="1076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  <p:sp>
          <p:nvSpPr>
            <p:cNvPr id="456" name="Google Shape;456;p22"/>
            <p:cNvSpPr/>
            <p:nvPr/>
          </p:nvSpPr>
          <p:spPr>
            <a:xfrm>
              <a:off x="8381790" y="5391150"/>
              <a:ext cx="2857428" cy="1295399"/>
            </a:xfrm>
            <a:prstGeom prst="roundRect">
              <a:avLst>
                <a:gd fmla="val 11764" name="adj"/>
              </a:avLst>
            </a:prstGeom>
            <a:solidFill>
              <a:srgbClr val="19376D">
                <a:alpha val="4705"/>
              </a:srgbClr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image.png" id="457" name="Google Shape;457;p22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8524661" y="5551170"/>
              <a:ext cx="228594" cy="19430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8" name="Google Shape;458;p22"/>
            <p:cNvSpPr txBox="1"/>
            <p:nvPr/>
          </p:nvSpPr>
          <p:spPr>
            <a:xfrm>
              <a:off x="8896127" y="5534025"/>
              <a:ext cx="2200200" cy="115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lnSpc>
                  <a:spcPct val="1510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076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1" i="0" lang="en-US" sz="1076" u="none" cap="none" strike="noStrike">
                  <a:solidFill>
                    <a:srgbClr val="19376D"/>
                  </a:solidFill>
                  <a:latin typeface="Arial"/>
                  <a:ea typeface="Arial"/>
                  <a:cs typeface="Arial"/>
                  <a:sym typeface="Arial"/>
                </a:rPr>
                <a:t>Critique systématique</a:t>
              </a:r>
              <a:r>
                <a:rPr b="0" i="0" lang="en-US" sz="1076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 Contester les présupposés de la question </a:t>
              </a:r>
              <a:endParaRPr b="0" i="0" sz="1076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510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956" u="none" cap="none" strike="noStrike">
                  <a:solidFill>
                    <a:srgbClr val="555555"/>
                  </a:solidFill>
                  <a:latin typeface="Arial"/>
                  <a:ea typeface="Arial"/>
                  <a:cs typeface="Arial"/>
                  <a:sym typeface="Arial"/>
                </a:rPr>
                <a:t>— Howard S. Becker (1998)</a:t>
              </a:r>
              <a:r>
                <a:rPr b="0" i="0" lang="en-US" sz="1076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23"/>
          <p:cNvSpPr/>
          <p:nvPr/>
        </p:nvSpPr>
        <p:spPr>
          <a:xfrm>
            <a:off x="0" y="0"/>
            <a:ext cx="12191695" cy="857250"/>
          </a:xfrm>
          <a:prstGeom prst="rect">
            <a:avLst/>
          </a:prstGeom>
          <a:solidFill>
            <a:srgbClr val="19376D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4" name="Google Shape;464;p23"/>
          <p:cNvSpPr txBox="1"/>
          <p:nvPr/>
        </p:nvSpPr>
        <p:spPr>
          <a:xfrm>
            <a:off x="666733" y="190499"/>
            <a:ext cx="10858228" cy="476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50" lIns="73150" spcFirstLastPara="1" rIns="73150" wrap="square" tIns="548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9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Les pièges à éviter</a:t>
            </a:r>
            <a:endParaRPr/>
          </a:p>
        </p:txBody>
      </p:sp>
      <p:sp>
        <p:nvSpPr>
          <p:cNvPr id="465" name="Google Shape;465;p23"/>
          <p:cNvSpPr/>
          <p:nvPr/>
        </p:nvSpPr>
        <p:spPr>
          <a:xfrm>
            <a:off x="666733" y="1238249"/>
            <a:ext cx="3429000" cy="5277000"/>
          </a:xfrm>
          <a:prstGeom prst="roundRect">
            <a:avLst>
              <a:gd fmla="val 6666" name="adj"/>
            </a:avLst>
          </a:prstGeom>
          <a:solidFill>
            <a:srgbClr val="F0F4F8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6" name="Google Shape;466;p23"/>
          <p:cNvSpPr/>
          <p:nvPr/>
        </p:nvSpPr>
        <p:spPr>
          <a:xfrm>
            <a:off x="952476" y="1523999"/>
            <a:ext cx="571485" cy="571500"/>
          </a:xfrm>
          <a:prstGeom prst="roundRect">
            <a:avLst>
              <a:gd fmla="val 50000" name="adj"/>
            </a:avLst>
          </a:prstGeom>
          <a:solidFill>
            <a:srgbClr val="E74C3C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.png" id="467" name="Google Shape;467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5822" y="1666142"/>
            <a:ext cx="304792" cy="287215"/>
          </a:xfrm>
          <a:prstGeom prst="rect">
            <a:avLst/>
          </a:prstGeom>
          <a:noFill/>
          <a:ln>
            <a:noFill/>
          </a:ln>
        </p:spPr>
      </p:pic>
      <p:sp>
        <p:nvSpPr>
          <p:cNvPr id="468" name="Google Shape;468;p23"/>
          <p:cNvSpPr txBox="1"/>
          <p:nvPr/>
        </p:nvSpPr>
        <p:spPr>
          <a:xfrm>
            <a:off x="1666833" y="1657350"/>
            <a:ext cx="1943051" cy="295274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50" lIns="73150" spcFirstLastPara="1" rIns="73150" wrap="square" tIns="548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35" u="none" cap="none" strike="noStrike">
                <a:solidFill>
                  <a:srgbClr val="19376D"/>
                </a:solidFill>
                <a:latin typeface="Arial"/>
                <a:ea typeface="Arial"/>
                <a:cs typeface="Arial"/>
                <a:sym typeface="Arial"/>
              </a:rPr>
              <a:t>Question trop large</a:t>
            </a:r>
            <a:endParaRPr/>
          </a:p>
        </p:txBody>
      </p:sp>
      <p:sp>
        <p:nvSpPr>
          <p:cNvPr id="469" name="Google Shape;469;p23"/>
          <p:cNvSpPr txBox="1"/>
          <p:nvPr/>
        </p:nvSpPr>
        <p:spPr>
          <a:xfrm>
            <a:off x="952476" y="2286000"/>
            <a:ext cx="2857428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50" lIns="73150" spcFirstLastPara="1" rIns="73150" wrap="square" tIns="54850">
            <a:spAutoFit/>
          </a:bodyPr>
          <a:lstStyle/>
          <a:p>
            <a:pPr indent="0" lvl="0" marL="0" marR="0" rtl="0" algn="l">
              <a:lnSpc>
                <a:spcPct val="16304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96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Étendue </a:t>
            </a:r>
            <a:r>
              <a:rPr b="1" i="0" lang="en-US" sz="1196" u="none" cap="none" strike="noStrike">
                <a:solidFill>
                  <a:srgbClr val="19376D"/>
                </a:solidFill>
                <a:latin typeface="Arial"/>
                <a:ea typeface="Arial"/>
                <a:cs typeface="Arial"/>
                <a:sym typeface="Arial"/>
              </a:rPr>
              <a:t>excessive</a:t>
            </a:r>
            <a:r>
              <a:rPr b="0" i="0" lang="en-US" sz="1196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qui dépasse les capacités d'une recherche</a:t>
            </a:r>
            <a:endParaRPr/>
          </a:p>
        </p:txBody>
      </p:sp>
      <p:sp>
        <p:nvSpPr>
          <p:cNvPr id="470" name="Google Shape;470;p23"/>
          <p:cNvSpPr txBox="1"/>
          <p:nvPr/>
        </p:nvSpPr>
        <p:spPr>
          <a:xfrm>
            <a:off x="952476" y="2857500"/>
            <a:ext cx="2857428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50" lIns="73150" spcFirstLastPara="1" rIns="73150" wrap="square" tIns="54850">
            <a:spAutoFit/>
          </a:bodyPr>
          <a:lstStyle/>
          <a:p>
            <a:pPr indent="0" lvl="0" marL="0" marR="0" rtl="0" algn="l">
              <a:lnSpc>
                <a:spcPct val="16304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96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Résolution </a:t>
            </a:r>
            <a:r>
              <a:rPr b="1" i="0" lang="en-US" sz="1196" u="none" cap="none" strike="noStrike">
                <a:solidFill>
                  <a:srgbClr val="19376D"/>
                </a:solidFill>
                <a:latin typeface="Arial"/>
                <a:ea typeface="Arial"/>
                <a:cs typeface="Arial"/>
                <a:sym typeface="Arial"/>
              </a:rPr>
              <a:t>impossible</a:t>
            </a:r>
            <a:r>
              <a:rPr b="0" i="0" lang="en-US" sz="1196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dans le cadre d'une enquête de terrain</a:t>
            </a:r>
            <a:endParaRPr/>
          </a:p>
        </p:txBody>
      </p:sp>
      <p:sp>
        <p:nvSpPr>
          <p:cNvPr id="471" name="Google Shape;471;p23"/>
          <p:cNvSpPr txBox="1"/>
          <p:nvPr/>
        </p:nvSpPr>
        <p:spPr>
          <a:xfrm>
            <a:off x="952476" y="3429000"/>
            <a:ext cx="2857428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50" lIns="73150" spcFirstLastPara="1" rIns="73150" wrap="square" tIns="54850">
            <a:spAutoFit/>
          </a:bodyPr>
          <a:lstStyle/>
          <a:p>
            <a:pPr indent="0" lvl="0" marL="0" marR="0" rtl="0" algn="l">
              <a:lnSpc>
                <a:spcPct val="16304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96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Risque de </a:t>
            </a:r>
            <a:r>
              <a:rPr b="1" i="0" lang="en-US" sz="1196" u="none" cap="none" strike="noStrike">
                <a:solidFill>
                  <a:srgbClr val="19376D"/>
                </a:solidFill>
                <a:latin typeface="Arial"/>
                <a:ea typeface="Arial"/>
                <a:cs typeface="Arial"/>
                <a:sym typeface="Arial"/>
              </a:rPr>
              <a:t>superficialité</a:t>
            </a:r>
            <a:r>
              <a:rPr b="0" i="0" lang="en-US" sz="1196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dans l'analyse</a:t>
            </a:r>
            <a:endParaRPr/>
          </a:p>
        </p:txBody>
      </p:sp>
      <p:sp>
        <p:nvSpPr>
          <p:cNvPr id="472" name="Google Shape;472;p23"/>
          <p:cNvSpPr/>
          <p:nvPr/>
        </p:nvSpPr>
        <p:spPr>
          <a:xfrm>
            <a:off x="952476" y="4733925"/>
            <a:ext cx="2857428" cy="1114425"/>
          </a:xfrm>
          <a:prstGeom prst="roundRect">
            <a:avLst>
              <a:gd fmla="val 13675" name="adj"/>
            </a:avLst>
          </a:prstGeom>
          <a:solidFill>
            <a:srgbClr val="19376D">
              <a:alpha val="4705"/>
            </a:srgbClr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3" name="Google Shape;473;p23"/>
          <p:cNvSpPr txBox="1"/>
          <p:nvPr/>
        </p:nvSpPr>
        <p:spPr>
          <a:xfrm>
            <a:off x="1095347" y="4876800"/>
            <a:ext cx="2571685" cy="257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50" lIns="73150" spcFirstLastPara="1" rIns="73150" wrap="square" tIns="54850">
            <a:spAutoFit/>
          </a:bodyPr>
          <a:lstStyle/>
          <a:p>
            <a:pPr indent="0" lvl="0" marL="0" marR="0" rtl="0" algn="l">
              <a:lnSpc>
                <a:spcPct val="15896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76" u="none" cap="none" strike="noStrike">
                <a:solidFill>
                  <a:srgbClr val="19376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110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b="1" i="0" lang="en-US" sz="1076" u="none" cap="none" strike="noStrike">
                <a:solidFill>
                  <a:srgbClr val="19376D"/>
                </a:solidFill>
                <a:latin typeface="Arial"/>
                <a:ea typeface="Arial"/>
                <a:cs typeface="Arial"/>
                <a:sym typeface="Arial"/>
              </a:rPr>
              <a:t> Exemple </a:t>
            </a:r>
            <a:endParaRPr/>
          </a:p>
        </p:txBody>
      </p:sp>
      <p:pic>
        <p:nvPicPr>
          <p:cNvPr descr="image.png" id="474" name="Google Shape;474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95347" y="4931708"/>
            <a:ext cx="190495" cy="156882"/>
          </a:xfrm>
          <a:prstGeom prst="rect">
            <a:avLst/>
          </a:prstGeom>
          <a:noFill/>
          <a:ln>
            <a:noFill/>
          </a:ln>
        </p:spPr>
      </p:pic>
      <p:sp>
        <p:nvSpPr>
          <p:cNvPr id="475" name="Google Shape;475;p23"/>
          <p:cNvSpPr txBox="1"/>
          <p:nvPr/>
        </p:nvSpPr>
        <p:spPr>
          <a:xfrm>
            <a:off x="1095347" y="5229225"/>
            <a:ext cx="2571685" cy="476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50" lIns="73150" spcFirstLastPara="1" rIns="73150" wrap="square" tIns="54850">
            <a:spAutoFit/>
          </a:bodyPr>
          <a:lstStyle/>
          <a:p>
            <a:pPr indent="0" lvl="0" marL="0" marR="0" rtl="0" algn="l">
              <a:lnSpc>
                <a:spcPct val="151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76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"Quelles sont les causes de l'inégalité sociale dans le monde ?"</a:t>
            </a:r>
            <a:endParaRPr/>
          </a:p>
        </p:txBody>
      </p:sp>
      <p:sp>
        <p:nvSpPr>
          <p:cNvPr id="476" name="Google Shape;476;p23"/>
          <p:cNvSpPr txBox="1"/>
          <p:nvPr/>
        </p:nvSpPr>
        <p:spPr>
          <a:xfrm>
            <a:off x="952476" y="6000750"/>
            <a:ext cx="2857428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50" lIns="73150" spcFirstLastPara="1" rIns="73150" wrap="square" tIns="54850">
            <a:spAutoFit/>
          </a:bodyPr>
          <a:lstStyle/>
          <a:p>
            <a:pPr indent="0" lvl="0" marL="0" marR="0" rtl="0" algn="r">
              <a:lnSpc>
                <a:spcPct val="1631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56" u="none" cap="none" strike="noStrike">
                <a:solidFill>
                  <a:srgbClr val="555555"/>
                </a:solidFill>
                <a:latin typeface="Arial"/>
                <a:ea typeface="Arial"/>
                <a:cs typeface="Arial"/>
                <a:sym typeface="Arial"/>
              </a:rPr>
              <a:t>— Michael Burawoy (1998)</a:t>
            </a:r>
            <a:endParaRPr/>
          </a:p>
        </p:txBody>
      </p:sp>
      <p:sp>
        <p:nvSpPr>
          <p:cNvPr id="477" name="Google Shape;477;p23"/>
          <p:cNvSpPr/>
          <p:nvPr/>
        </p:nvSpPr>
        <p:spPr>
          <a:xfrm>
            <a:off x="4381390" y="1238249"/>
            <a:ext cx="3428914" cy="5276850"/>
          </a:xfrm>
          <a:prstGeom prst="roundRect">
            <a:avLst>
              <a:gd fmla="val 6666" name="adj"/>
            </a:avLst>
          </a:prstGeom>
          <a:solidFill>
            <a:srgbClr val="F0F4F8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8" name="Google Shape;478;p23"/>
          <p:cNvSpPr/>
          <p:nvPr/>
        </p:nvSpPr>
        <p:spPr>
          <a:xfrm>
            <a:off x="4667133" y="1533525"/>
            <a:ext cx="571485" cy="571500"/>
          </a:xfrm>
          <a:prstGeom prst="roundRect">
            <a:avLst>
              <a:gd fmla="val 50000" name="adj"/>
            </a:avLst>
          </a:prstGeom>
          <a:solidFill>
            <a:srgbClr val="F39C12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.png" id="479" name="Google Shape;479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00479" y="1675667"/>
            <a:ext cx="304792" cy="287215"/>
          </a:xfrm>
          <a:prstGeom prst="rect">
            <a:avLst/>
          </a:prstGeom>
          <a:noFill/>
          <a:ln>
            <a:noFill/>
          </a:ln>
        </p:spPr>
      </p:pic>
      <p:sp>
        <p:nvSpPr>
          <p:cNvPr id="480" name="Google Shape;480;p23"/>
          <p:cNvSpPr txBox="1"/>
          <p:nvPr/>
        </p:nvSpPr>
        <p:spPr>
          <a:xfrm>
            <a:off x="5381490" y="1523999"/>
            <a:ext cx="2143071" cy="590549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50" lIns="73150" spcFirstLastPara="1" rIns="73150" wrap="square" tIns="548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35" u="none" cap="none" strike="noStrike">
                <a:solidFill>
                  <a:srgbClr val="19376D"/>
                </a:solidFill>
                <a:latin typeface="Arial"/>
                <a:ea typeface="Arial"/>
                <a:cs typeface="Arial"/>
                <a:sym typeface="Arial"/>
              </a:rPr>
              <a:t>Question trop normative</a:t>
            </a:r>
            <a:endParaRPr/>
          </a:p>
        </p:txBody>
      </p:sp>
      <p:sp>
        <p:nvSpPr>
          <p:cNvPr id="481" name="Google Shape;481;p23"/>
          <p:cNvSpPr txBox="1"/>
          <p:nvPr/>
        </p:nvSpPr>
        <p:spPr>
          <a:xfrm>
            <a:off x="4667133" y="2305049"/>
            <a:ext cx="2857428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50" lIns="73150" spcFirstLastPara="1" rIns="73150" wrap="square" tIns="54850">
            <a:spAutoFit/>
          </a:bodyPr>
          <a:lstStyle/>
          <a:p>
            <a:pPr indent="0" lvl="0" marL="0" marR="0" rtl="0" algn="l">
              <a:lnSpc>
                <a:spcPct val="16304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96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Contient des </a:t>
            </a:r>
            <a:r>
              <a:rPr b="1" i="0" lang="en-US" sz="1196" u="none" cap="none" strike="noStrike">
                <a:solidFill>
                  <a:srgbClr val="19376D"/>
                </a:solidFill>
                <a:latin typeface="Arial"/>
                <a:ea typeface="Arial"/>
                <a:cs typeface="Arial"/>
                <a:sym typeface="Arial"/>
              </a:rPr>
              <a:t>jugements de valeur</a:t>
            </a:r>
            <a:r>
              <a:rPr b="0" i="0" lang="en-US" sz="1196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ou moraux</a:t>
            </a:r>
            <a:endParaRPr/>
          </a:p>
        </p:txBody>
      </p:sp>
      <p:sp>
        <p:nvSpPr>
          <p:cNvPr id="482" name="Google Shape;482;p23"/>
          <p:cNvSpPr txBox="1"/>
          <p:nvPr/>
        </p:nvSpPr>
        <p:spPr>
          <a:xfrm>
            <a:off x="4667133" y="2876549"/>
            <a:ext cx="2857428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50" lIns="73150" spcFirstLastPara="1" rIns="73150" wrap="square" tIns="54850">
            <a:spAutoFit/>
          </a:bodyPr>
          <a:lstStyle/>
          <a:p>
            <a:pPr indent="0" lvl="0" marL="0" marR="0" rtl="0" algn="l">
              <a:lnSpc>
                <a:spcPct val="16304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96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Prescrit ce qui </a:t>
            </a:r>
            <a:r>
              <a:rPr b="1" i="0" lang="en-US" sz="1196" u="none" cap="none" strike="noStrike">
                <a:solidFill>
                  <a:srgbClr val="19376D"/>
                </a:solidFill>
                <a:latin typeface="Arial"/>
                <a:ea typeface="Arial"/>
                <a:cs typeface="Arial"/>
                <a:sym typeface="Arial"/>
              </a:rPr>
              <a:t>devrait être</a:t>
            </a:r>
            <a:r>
              <a:rPr b="0" i="0" lang="en-US" sz="1196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plutôt que d'analyser ce qui est</a:t>
            </a:r>
            <a:endParaRPr/>
          </a:p>
        </p:txBody>
      </p:sp>
      <p:sp>
        <p:nvSpPr>
          <p:cNvPr id="483" name="Google Shape;483;p23"/>
          <p:cNvSpPr txBox="1"/>
          <p:nvPr/>
        </p:nvSpPr>
        <p:spPr>
          <a:xfrm>
            <a:off x="4667133" y="3448049"/>
            <a:ext cx="2857428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50" lIns="73150" spcFirstLastPara="1" rIns="73150" wrap="square" tIns="54850">
            <a:spAutoFit/>
          </a:bodyPr>
          <a:lstStyle/>
          <a:p>
            <a:pPr indent="0" lvl="0" marL="0" marR="0" rtl="0" algn="l">
              <a:lnSpc>
                <a:spcPct val="16304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96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Oriente la recherche vers des </a:t>
            </a:r>
            <a:r>
              <a:rPr b="1" i="0" lang="en-US" sz="1196" u="none" cap="none" strike="noStrike">
                <a:solidFill>
                  <a:srgbClr val="19376D"/>
                </a:solidFill>
                <a:latin typeface="Arial"/>
                <a:ea typeface="Arial"/>
                <a:cs typeface="Arial"/>
                <a:sym typeface="Arial"/>
              </a:rPr>
              <a:t>solutions</a:t>
            </a:r>
            <a:r>
              <a:rPr b="0" i="0" lang="en-US" sz="1196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plutôt que des explications</a:t>
            </a:r>
            <a:endParaRPr/>
          </a:p>
        </p:txBody>
      </p:sp>
      <p:sp>
        <p:nvSpPr>
          <p:cNvPr id="484" name="Google Shape;484;p23"/>
          <p:cNvSpPr/>
          <p:nvPr/>
        </p:nvSpPr>
        <p:spPr>
          <a:xfrm>
            <a:off x="4667133" y="4495799"/>
            <a:ext cx="2857428" cy="1362075"/>
          </a:xfrm>
          <a:prstGeom prst="roundRect">
            <a:avLst>
              <a:gd fmla="val 11188" name="adj"/>
            </a:avLst>
          </a:prstGeom>
          <a:solidFill>
            <a:srgbClr val="19376D">
              <a:alpha val="4705"/>
            </a:srgbClr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5" name="Google Shape;485;p23"/>
          <p:cNvSpPr txBox="1"/>
          <p:nvPr/>
        </p:nvSpPr>
        <p:spPr>
          <a:xfrm>
            <a:off x="4810004" y="4638674"/>
            <a:ext cx="2571685" cy="257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50" lIns="73150" spcFirstLastPara="1" rIns="73150" wrap="square" tIns="54850">
            <a:spAutoFit/>
          </a:bodyPr>
          <a:lstStyle/>
          <a:p>
            <a:pPr indent="0" lvl="0" marL="0" marR="0" rtl="0" algn="l">
              <a:lnSpc>
                <a:spcPct val="15896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76" u="none" cap="none" strike="noStrike">
                <a:solidFill>
                  <a:srgbClr val="19376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110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b="1" i="0" lang="en-US" sz="1076" u="none" cap="none" strike="noStrike">
                <a:solidFill>
                  <a:srgbClr val="19376D"/>
                </a:solidFill>
                <a:latin typeface="Arial"/>
                <a:ea typeface="Arial"/>
                <a:cs typeface="Arial"/>
                <a:sym typeface="Arial"/>
              </a:rPr>
              <a:t> Exemple </a:t>
            </a:r>
            <a:endParaRPr/>
          </a:p>
        </p:txBody>
      </p:sp>
      <p:pic>
        <p:nvPicPr>
          <p:cNvPr descr="image.png" id="486" name="Google Shape;486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10004" y="4684058"/>
            <a:ext cx="190495" cy="156882"/>
          </a:xfrm>
          <a:prstGeom prst="rect">
            <a:avLst/>
          </a:prstGeom>
          <a:noFill/>
          <a:ln>
            <a:noFill/>
          </a:ln>
        </p:spPr>
      </p:pic>
      <p:sp>
        <p:nvSpPr>
          <p:cNvPr id="487" name="Google Shape;487;p23"/>
          <p:cNvSpPr txBox="1"/>
          <p:nvPr/>
        </p:nvSpPr>
        <p:spPr>
          <a:xfrm>
            <a:off x="4810004" y="4991100"/>
            <a:ext cx="2571685" cy="72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50" lIns="73150" spcFirstLastPara="1" rIns="73150" wrap="square" tIns="54850">
            <a:spAutoFit/>
          </a:bodyPr>
          <a:lstStyle/>
          <a:p>
            <a:pPr indent="0" lvl="0" marL="0" marR="0" rtl="0" algn="l">
              <a:lnSpc>
                <a:spcPct val="151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76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"Comment les gouvernements devraient-ils éradiquer la pauvreté ?"</a:t>
            </a:r>
            <a:endParaRPr/>
          </a:p>
        </p:txBody>
      </p:sp>
      <p:sp>
        <p:nvSpPr>
          <p:cNvPr id="488" name="Google Shape;488;p23"/>
          <p:cNvSpPr txBox="1"/>
          <p:nvPr/>
        </p:nvSpPr>
        <p:spPr>
          <a:xfrm>
            <a:off x="4667133" y="6000750"/>
            <a:ext cx="2857428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50" lIns="73150" spcFirstLastPara="1" rIns="73150" wrap="square" tIns="54850">
            <a:spAutoFit/>
          </a:bodyPr>
          <a:lstStyle/>
          <a:p>
            <a:pPr indent="0" lvl="0" marL="0" marR="0" rtl="0" algn="r">
              <a:lnSpc>
                <a:spcPct val="1631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56" u="none" cap="none" strike="noStrike">
                <a:solidFill>
                  <a:srgbClr val="555555"/>
                </a:solidFill>
                <a:latin typeface="Arial"/>
                <a:ea typeface="Arial"/>
                <a:cs typeface="Arial"/>
                <a:sym typeface="Arial"/>
              </a:rPr>
              <a:t>— Max Weber (1919)</a:t>
            </a:r>
            <a:endParaRPr/>
          </a:p>
        </p:txBody>
      </p:sp>
      <p:sp>
        <p:nvSpPr>
          <p:cNvPr id="489" name="Google Shape;489;p23"/>
          <p:cNvSpPr/>
          <p:nvPr/>
        </p:nvSpPr>
        <p:spPr>
          <a:xfrm>
            <a:off x="8096047" y="1238249"/>
            <a:ext cx="3428914" cy="5276850"/>
          </a:xfrm>
          <a:prstGeom prst="roundRect">
            <a:avLst>
              <a:gd fmla="val 6666" name="adj"/>
            </a:avLst>
          </a:prstGeom>
          <a:solidFill>
            <a:srgbClr val="F0F4F8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0" name="Google Shape;490;p23"/>
          <p:cNvSpPr/>
          <p:nvPr/>
        </p:nvSpPr>
        <p:spPr>
          <a:xfrm>
            <a:off x="8381790" y="1533525"/>
            <a:ext cx="571485" cy="571500"/>
          </a:xfrm>
          <a:prstGeom prst="roundRect">
            <a:avLst>
              <a:gd fmla="val 50000" name="adj"/>
            </a:avLst>
          </a:prstGeom>
          <a:solidFill>
            <a:srgbClr val="9B59B6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.png" id="491" name="Google Shape;491;p2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515137" y="1710836"/>
            <a:ext cx="304792" cy="216876"/>
          </a:xfrm>
          <a:prstGeom prst="rect">
            <a:avLst/>
          </a:prstGeom>
          <a:noFill/>
          <a:ln>
            <a:noFill/>
          </a:ln>
        </p:spPr>
      </p:pic>
      <p:sp>
        <p:nvSpPr>
          <p:cNvPr id="492" name="Google Shape;492;p23"/>
          <p:cNvSpPr txBox="1"/>
          <p:nvPr/>
        </p:nvSpPr>
        <p:spPr>
          <a:xfrm>
            <a:off x="9096147" y="1523999"/>
            <a:ext cx="2143071" cy="590549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50" lIns="73150" spcFirstLastPara="1" rIns="73150" wrap="square" tIns="548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35" u="none" cap="none" strike="noStrike">
                <a:solidFill>
                  <a:srgbClr val="19376D"/>
                </a:solidFill>
                <a:latin typeface="Arial"/>
                <a:ea typeface="Arial"/>
                <a:cs typeface="Arial"/>
                <a:sym typeface="Arial"/>
              </a:rPr>
              <a:t>Question non testable</a:t>
            </a:r>
            <a:endParaRPr/>
          </a:p>
        </p:txBody>
      </p:sp>
      <p:sp>
        <p:nvSpPr>
          <p:cNvPr id="493" name="Google Shape;493;p23"/>
          <p:cNvSpPr txBox="1"/>
          <p:nvPr/>
        </p:nvSpPr>
        <p:spPr>
          <a:xfrm>
            <a:off x="8381790" y="2305049"/>
            <a:ext cx="2857428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50" lIns="73150" spcFirstLastPara="1" rIns="73150" wrap="square" tIns="54850">
            <a:spAutoFit/>
          </a:bodyPr>
          <a:lstStyle/>
          <a:p>
            <a:pPr indent="0" lvl="0" marL="0" marR="0" rtl="0" algn="l">
              <a:lnSpc>
                <a:spcPct val="16304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96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Ne peut être </a:t>
            </a:r>
            <a:r>
              <a:rPr b="1" i="0" lang="en-US" sz="1196" u="none" cap="none" strike="noStrike">
                <a:solidFill>
                  <a:srgbClr val="19376D"/>
                </a:solidFill>
                <a:latin typeface="Arial"/>
                <a:ea typeface="Arial"/>
                <a:cs typeface="Arial"/>
                <a:sym typeface="Arial"/>
              </a:rPr>
              <a:t>réfutée</a:t>
            </a:r>
            <a:r>
              <a:rPr b="0" i="0" lang="en-US" sz="1196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par l'observation empirique</a:t>
            </a:r>
            <a:endParaRPr/>
          </a:p>
        </p:txBody>
      </p:sp>
      <p:sp>
        <p:nvSpPr>
          <p:cNvPr id="494" name="Google Shape;494;p23"/>
          <p:cNvSpPr txBox="1"/>
          <p:nvPr/>
        </p:nvSpPr>
        <p:spPr>
          <a:xfrm>
            <a:off x="8381790" y="2876549"/>
            <a:ext cx="2857428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50" lIns="73150" spcFirstLastPara="1" rIns="73150" wrap="square" tIns="54850">
            <a:spAutoFit/>
          </a:bodyPr>
          <a:lstStyle/>
          <a:p>
            <a:pPr indent="0" lvl="0" marL="0" marR="0" rtl="0" algn="l">
              <a:lnSpc>
                <a:spcPct val="16304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96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Formulée en termes </a:t>
            </a:r>
            <a:r>
              <a:rPr b="1" i="0" lang="en-US" sz="1196" u="none" cap="none" strike="noStrike">
                <a:solidFill>
                  <a:srgbClr val="19376D"/>
                </a:solidFill>
                <a:latin typeface="Arial"/>
                <a:ea typeface="Arial"/>
                <a:cs typeface="Arial"/>
                <a:sym typeface="Arial"/>
              </a:rPr>
              <a:t>métaphysiques</a:t>
            </a:r>
            <a:r>
              <a:rPr b="0" i="0" lang="en-US" sz="1196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ou abstraits</a:t>
            </a:r>
            <a:endParaRPr/>
          </a:p>
        </p:txBody>
      </p:sp>
      <p:sp>
        <p:nvSpPr>
          <p:cNvPr id="495" name="Google Shape;495;p23"/>
          <p:cNvSpPr txBox="1"/>
          <p:nvPr/>
        </p:nvSpPr>
        <p:spPr>
          <a:xfrm>
            <a:off x="8381790" y="3448049"/>
            <a:ext cx="2857428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50" lIns="73150" spcFirstLastPara="1" rIns="73150" wrap="square" tIns="54850">
            <a:spAutoFit/>
          </a:bodyPr>
          <a:lstStyle/>
          <a:p>
            <a:pPr indent="0" lvl="0" marL="0" marR="0" rtl="0" algn="l">
              <a:lnSpc>
                <a:spcPct val="16304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96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Violence du principe de </a:t>
            </a:r>
            <a:r>
              <a:rPr b="1" i="0" lang="en-US" sz="1196" u="none" cap="none" strike="noStrike">
                <a:solidFill>
                  <a:srgbClr val="19376D"/>
                </a:solidFill>
                <a:latin typeface="Arial"/>
                <a:ea typeface="Arial"/>
                <a:cs typeface="Arial"/>
                <a:sym typeface="Arial"/>
              </a:rPr>
              <a:t>falsifiabilité</a:t>
            </a:r>
            <a:r>
              <a:rPr b="0" i="0" lang="en-US" sz="1196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scientifique</a:t>
            </a:r>
            <a:endParaRPr/>
          </a:p>
        </p:txBody>
      </p:sp>
      <p:sp>
        <p:nvSpPr>
          <p:cNvPr id="496" name="Google Shape;496;p23"/>
          <p:cNvSpPr/>
          <p:nvPr/>
        </p:nvSpPr>
        <p:spPr>
          <a:xfrm>
            <a:off x="8381790" y="4733925"/>
            <a:ext cx="2857428" cy="1114425"/>
          </a:xfrm>
          <a:prstGeom prst="roundRect">
            <a:avLst>
              <a:gd fmla="val 13675" name="adj"/>
            </a:avLst>
          </a:prstGeom>
          <a:solidFill>
            <a:srgbClr val="19376D">
              <a:alpha val="4705"/>
            </a:srgbClr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7" name="Google Shape;497;p23"/>
          <p:cNvSpPr txBox="1"/>
          <p:nvPr/>
        </p:nvSpPr>
        <p:spPr>
          <a:xfrm>
            <a:off x="8524661" y="4876800"/>
            <a:ext cx="2571685" cy="257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50" lIns="73150" spcFirstLastPara="1" rIns="73150" wrap="square" tIns="54850">
            <a:spAutoFit/>
          </a:bodyPr>
          <a:lstStyle/>
          <a:p>
            <a:pPr indent="0" lvl="0" marL="0" marR="0" rtl="0" algn="l">
              <a:lnSpc>
                <a:spcPct val="15896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76" u="none" cap="none" strike="noStrike">
                <a:solidFill>
                  <a:srgbClr val="19376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110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b="1" i="0" lang="en-US" sz="1076" u="none" cap="none" strike="noStrike">
                <a:solidFill>
                  <a:srgbClr val="19376D"/>
                </a:solidFill>
                <a:latin typeface="Arial"/>
                <a:ea typeface="Arial"/>
                <a:cs typeface="Arial"/>
                <a:sym typeface="Arial"/>
              </a:rPr>
              <a:t> Exemple </a:t>
            </a:r>
            <a:endParaRPr/>
          </a:p>
        </p:txBody>
      </p:sp>
      <p:pic>
        <p:nvPicPr>
          <p:cNvPr descr="image.png" id="498" name="Google Shape;498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524661" y="4931708"/>
            <a:ext cx="190495" cy="156882"/>
          </a:xfrm>
          <a:prstGeom prst="rect">
            <a:avLst/>
          </a:prstGeom>
          <a:noFill/>
          <a:ln>
            <a:noFill/>
          </a:ln>
        </p:spPr>
      </p:pic>
      <p:sp>
        <p:nvSpPr>
          <p:cNvPr id="499" name="Google Shape;499;p23"/>
          <p:cNvSpPr txBox="1"/>
          <p:nvPr/>
        </p:nvSpPr>
        <p:spPr>
          <a:xfrm>
            <a:off x="8524661" y="5229225"/>
            <a:ext cx="2571685" cy="476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50" lIns="73150" spcFirstLastPara="1" rIns="73150" wrap="square" tIns="54850">
            <a:spAutoFit/>
          </a:bodyPr>
          <a:lstStyle/>
          <a:p>
            <a:pPr indent="0" lvl="0" marL="0" marR="0" rtl="0" algn="l">
              <a:lnSpc>
                <a:spcPct val="151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76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"L'âme humaine existe-t-elle indépendamment du corps ?"</a:t>
            </a:r>
            <a:endParaRPr/>
          </a:p>
        </p:txBody>
      </p:sp>
      <p:sp>
        <p:nvSpPr>
          <p:cNvPr id="500" name="Google Shape;500;p23"/>
          <p:cNvSpPr txBox="1"/>
          <p:nvPr/>
        </p:nvSpPr>
        <p:spPr>
          <a:xfrm>
            <a:off x="8381790" y="6000750"/>
            <a:ext cx="2857428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50" lIns="73150" spcFirstLastPara="1" rIns="73150" wrap="square" tIns="54850">
            <a:spAutoFit/>
          </a:bodyPr>
          <a:lstStyle/>
          <a:p>
            <a:pPr indent="0" lvl="0" marL="0" marR="0" rtl="0" algn="r">
              <a:lnSpc>
                <a:spcPct val="1631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56" u="none" cap="none" strike="noStrike">
                <a:solidFill>
                  <a:srgbClr val="555555"/>
                </a:solidFill>
                <a:latin typeface="Arial"/>
                <a:ea typeface="Arial"/>
                <a:cs typeface="Arial"/>
                <a:sym typeface="Arial"/>
              </a:rPr>
              <a:t>— Karl Popper (1934)</a:t>
            </a:r>
            <a:endParaRPr/>
          </a:p>
        </p:txBody>
      </p:sp>
      <p:cxnSp>
        <p:nvCxnSpPr>
          <p:cNvPr id="501" name="Google Shape;501;p23"/>
          <p:cNvCxnSpPr/>
          <p:nvPr/>
        </p:nvCxnSpPr>
        <p:spPr>
          <a:xfrm flipH="1" rot="10800000">
            <a:off x="674725" y="1223175"/>
            <a:ext cx="3351900" cy="14100"/>
          </a:xfrm>
          <a:prstGeom prst="straightConnector1">
            <a:avLst/>
          </a:prstGeom>
          <a:noFill/>
          <a:ln cap="flat" cmpd="sng" w="114300">
            <a:solidFill>
              <a:srgbClr val="E74C3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02" name="Google Shape;502;p23"/>
          <p:cNvCxnSpPr/>
          <p:nvPr/>
        </p:nvCxnSpPr>
        <p:spPr>
          <a:xfrm flipH="1" rot="10800000">
            <a:off x="4417407" y="1207281"/>
            <a:ext cx="3351900" cy="14100"/>
          </a:xfrm>
          <a:prstGeom prst="straightConnector1">
            <a:avLst/>
          </a:prstGeom>
          <a:noFill/>
          <a:ln cap="flat" cmpd="sng" w="114300">
            <a:solidFill>
              <a:srgbClr val="F39C1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03" name="Google Shape;503;p23"/>
          <p:cNvCxnSpPr/>
          <p:nvPr/>
        </p:nvCxnSpPr>
        <p:spPr>
          <a:xfrm flipH="1" rot="10800000">
            <a:off x="8106521" y="1216380"/>
            <a:ext cx="3351900" cy="14100"/>
          </a:xfrm>
          <a:prstGeom prst="straightConnector1">
            <a:avLst/>
          </a:prstGeom>
          <a:noFill/>
          <a:ln cap="flat" cmpd="sng" w="1143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8" name="Google Shape;508;p24"/>
          <p:cNvGrpSpPr/>
          <p:nvPr/>
        </p:nvGrpSpPr>
        <p:grpSpPr>
          <a:xfrm>
            <a:off x="0" y="0"/>
            <a:ext cx="12191695" cy="6699151"/>
            <a:chOff x="0" y="0"/>
            <a:chExt cx="12191695" cy="7715249"/>
          </a:xfrm>
        </p:grpSpPr>
        <p:sp>
          <p:nvSpPr>
            <p:cNvPr id="509" name="Google Shape;509;p24"/>
            <p:cNvSpPr/>
            <p:nvPr/>
          </p:nvSpPr>
          <p:spPr>
            <a:xfrm>
              <a:off x="0" y="0"/>
              <a:ext cx="12191695" cy="857250"/>
            </a:xfrm>
            <a:prstGeom prst="rect">
              <a:avLst/>
            </a:prstGeom>
            <a:solidFill>
              <a:srgbClr val="19376D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" name="Google Shape;510;p24"/>
            <p:cNvSpPr txBox="1"/>
            <p:nvPr/>
          </p:nvSpPr>
          <p:spPr>
            <a:xfrm>
              <a:off x="666733" y="190499"/>
              <a:ext cx="10858200" cy="55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392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Synthèse des principes clés</a:t>
              </a:r>
              <a:endParaRPr/>
            </a:p>
          </p:txBody>
        </p:sp>
        <p:sp>
          <p:nvSpPr>
            <p:cNvPr id="511" name="Google Shape;511;p24"/>
            <p:cNvSpPr/>
            <p:nvPr/>
          </p:nvSpPr>
          <p:spPr>
            <a:xfrm>
              <a:off x="666733" y="1238249"/>
              <a:ext cx="5286242" cy="2476499"/>
            </a:xfrm>
            <a:prstGeom prst="roundRect">
              <a:avLst>
                <a:gd fmla="val 9230" name="adj"/>
              </a:avLst>
            </a:prstGeom>
            <a:solidFill>
              <a:srgbClr val="F0F4F8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" name="Google Shape;512;p24"/>
            <p:cNvSpPr/>
            <p:nvPr/>
          </p:nvSpPr>
          <p:spPr>
            <a:xfrm>
              <a:off x="904852" y="1476375"/>
              <a:ext cx="476238" cy="476249"/>
            </a:xfrm>
            <a:prstGeom prst="roundRect">
              <a:avLst>
                <a:gd fmla="val 50000" name="adj"/>
              </a:avLst>
            </a:prstGeom>
            <a:solidFill>
              <a:srgbClr val="19376D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image.png" id="513" name="Google Shape;513;p2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009624" y="1610139"/>
              <a:ext cx="266693" cy="20872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14" name="Google Shape;514;p24"/>
            <p:cNvSpPr txBox="1"/>
            <p:nvPr/>
          </p:nvSpPr>
          <p:spPr>
            <a:xfrm>
              <a:off x="1523961" y="1581149"/>
              <a:ext cx="2514600" cy="360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315" u="none" cap="none" strike="noStrike">
                  <a:solidFill>
                    <a:srgbClr val="19376D"/>
                  </a:solidFill>
                  <a:latin typeface="Arial"/>
                  <a:ea typeface="Arial"/>
                  <a:cs typeface="Arial"/>
                  <a:sym typeface="Arial"/>
                </a:rPr>
                <a:t>Centralité épistémologique</a:t>
              </a:r>
              <a:endParaRPr/>
            </a:p>
          </p:txBody>
        </p:sp>
        <p:pic>
          <p:nvPicPr>
            <p:cNvPr descr="image.png" id="515" name="Google Shape;515;p2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04852" y="2136979"/>
              <a:ext cx="171445" cy="8849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16" name="Google Shape;516;p24"/>
            <p:cNvSpPr txBox="1"/>
            <p:nvPr/>
          </p:nvSpPr>
          <p:spPr>
            <a:xfrm>
              <a:off x="1171545" y="2095499"/>
              <a:ext cx="4543200" cy="89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lnSpc>
                  <a:spcPct val="1510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076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1" i="0" lang="en-US" sz="1076" u="none" cap="none" strike="noStrike">
                  <a:solidFill>
                    <a:srgbClr val="19376D"/>
                  </a:solidFill>
                  <a:latin typeface="Arial"/>
                  <a:ea typeface="Arial"/>
                  <a:cs typeface="Arial"/>
                  <a:sym typeface="Arial"/>
                </a:rPr>
                <a:t>Imagination sociologique</a:t>
              </a:r>
              <a:r>
                <a:rPr b="0" i="0" lang="en-US" sz="1076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 : articulation entre trajectoires individuelles et forces historico-sociales </a:t>
              </a:r>
              <a:endParaRPr b="0" i="0" sz="1076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510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837" u="none" cap="none" strike="noStrike">
                  <a:solidFill>
                    <a:srgbClr val="555555"/>
                  </a:solidFill>
                  <a:latin typeface="Arial"/>
                  <a:ea typeface="Arial"/>
                  <a:cs typeface="Arial"/>
                  <a:sym typeface="Arial"/>
                </a:rPr>
                <a:t>— C. Wright Mills (1959)</a:t>
              </a:r>
              <a:r>
                <a:rPr b="0" i="0" lang="en-US" sz="1076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  <p:pic>
          <p:nvPicPr>
            <p:cNvPr descr="image.png" id="517" name="Google Shape;517;p2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04852" y="2946604"/>
              <a:ext cx="171445" cy="8849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18" name="Google Shape;518;p24"/>
            <p:cNvSpPr txBox="1"/>
            <p:nvPr/>
          </p:nvSpPr>
          <p:spPr>
            <a:xfrm>
              <a:off x="1171545" y="2905124"/>
              <a:ext cx="4467000" cy="60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lnSpc>
                  <a:spcPct val="1510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076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1" i="0" lang="en-US" sz="1076" u="none" cap="none" strike="noStrike">
                  <a:solidFill>
                    <a:srgbClr val="19376D"/>
                  </a:solidFill>
                  <a:latin typeface="Arial"/>
                  <a:ea typeface="Arial"/>
                  <a:cs typeface="Arial"/>
                  <a:sym typeface="Arial"/>
                </a:rPr>
                <a:t>Rupture épistémologique</a:t>
              </a:r>
              <a:r>
                <a:rPr b="0" i="0" lang="en-US" sz="1076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 avec les évidences du sens commun </a:t>
              </a:r>
              <a:endParaRPr b="0" i="0" sz="1076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510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837" u="none" cap="none" strike="noStrike">
                  <a:solidFill>
                    <a:srgbClr val="555555"/>
                  </a:solidFill>
                  <a:latin typeface="Arial"/>
                  <a:ea typeface="Arial"/>
                  <a:cs typeface="Arial"/>
                  <a:sym typeface="Arial"/>
                </a:rPr>
                <a:t>— Pierre Bourdieu (1992)</a:t>
              </a:r>
              <a:r>
                <a:rPr b="0" i="0" lang="en-US" sz="1076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  <p:sp>
          <p:nvSpPr>
            <p:cNvPr id="519" name="Google Shape;519;p24"/>
            <p:cNvSpPr/>
            <p:nvPr/>
          </p:nvSpPr>
          <p:spPr>
            <a:xfrm>
              <a:off x="6238719" y="1238249"/>
              <a:ext cx="5286242" cy="2476499"/>
            </a:xfrm>
            <a:prstGeom prst="roundRect">
              <a:avLst>
                <a:gd fmla="val 9230" name="adj"/>
              </a:avLst>
            </a:prstGeom>
            <a:solidFill>
              <a:srgbClr val="F0F4F8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0" name="Google Shape;520;p24"/>
            <p:cNvSpPr/>
            <p:nvPr/>
          </p:nvSpPr>
          <p:spPr>
            <a:xfrm>
              <a:off x="6476838" y="1476375"/>
              <a:ext cx="476238" cy="476249"/>
            </a:xfrm>
            <a:prstGeom prst="roundRect">
              <a:avLst>
                <a:gd fmla="val 50000" name="adj"/>
              </a:avLst>
            </a:prstGeom>
            <a:solidFill>
              <a:srgbClr val="19376D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image.png" id="521" name="Google Shape;521;p2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581610" y="1605790"/>
              <a:ext cx="266693" cy="21741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22" name="Google Shape;522;p24"/>
            <p:cNvSpPr txBox="1"/>
            <p:nvPr/>
          </p:nvSpPr>
          <p:spPr>
            <a:xfrm>
              <a:off x="7095947" y="1581149"/>
              <a:ext cx="2590800" cy="360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315" u="none" cap="none" strike="noStrike">
                  <a:solidFill>
                    <a:srgbClr val="19376D"/>
                  </a:solidFill>
                  <a:latin typeface="Arial"/>
                  <a:ea typeface="Arial"/>
                  <a:cs typeface="Arial"/>
                  <a:sym typeface="Arial"/>
                </a:rPr>
                <a:t>Équilibre ambition-réalisme</a:t>
              </a:r>
              <a:endParaRPr/>
            </a:p>
          </p:txBody>
        </p:sp>
        <p:pic>
          <p:nvPicPr>
            <p:cNvPr descr="image.png" id="523" name="Google Shape;523;p2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476838" y="2136979"/>
              <a:ext cx="171445" cy="8849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24" name="Google Shape;524;p24"/>
            <p:cNvSpPr txBox="1"/>
            <p:nvPr/>
          </p:nvSpPr>
          <p:spPr>
            <a:xfrm>
              <a:off x="6743531" y="2095499"/>
              <a:ext cx="4543200" cy="60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lnSpc>
                  <a:spcPct val="1510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076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1" i="0" lang="en-US" sz="1076" u="none" cap="none" strike="noStrike">
                  <a:solidFill>
                    <a:srgbClr val="19376D"/>
                  </a:solidFill>
                  <a:latin typeface="Arial"/>
                  <a:ea typeface="Arial"/>
                  <a:cs typeface="Arial"/>
                  <a:sym typeface="Arial"/>
                </a:rPr>
                <a:t>Équilibre délicat</a:t>
              </a:r>
              <a:r>
                <a:rPr b="0" i="0" lang="en-US" sz="1076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 entre intérêt scientifique et faisabilité pratique</a:t>
              </a:r>
              <a:endParaRPr b="0" i="0" sz="1076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510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076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0" i="0" lang="en-US" sz="837" u="none" cap="none" strike="noStrike">
                  <a:solidFill>
                    <a:srgbClr val="555555"/>
                  </a:solidFill>
                  <a:latin typeface="Arial"/>
                  <a:ea typeface="Arial"/>
                  <a:cs typeface="Arial"/>
                  <a:sym typeface="Arial"/>
                </a:rPr>
                <a:t>— Howard S. Becker (1998)</a:t>
              </a:r>
              <a:r>
                <a:rPr b="0" i="0" lang="en-US" sz="1076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  <p:pic>
          <p:nvPicPr>
            <p:cNvPr descr="image.png" id="525" name="Google Shape;525;p2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476838" y="2708479"/>
              <a:ext cx="171445" cy="8849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26" name="Google Shape;526;p24"/>
            <p:cNvSpPr txBox="1"/>
            <p:nvPr/>
          </p:nvSpPr>
          <p:spPr>
            <a:xfrm>
              <a:off x="6743531" y="2667000"/>
              <a:ext cx="4181400" cy="60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lnSpc>
                  <a:spcPct val="1510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076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1" i="0" lang="en-US" sz="1076" u="none" cap="none" strike="noStrike">
                  <a:solidFill>
                    <a:srgbClr val="19376D"/>
                  </a:solidFill>
                  <a:latin typeface="Arial"/>
                  <a:ea typeface="Arial"/>
                  <a:cs typeface="Arial"/>
                  <a:sym typeface="Arial"/>
                </a:rPr>
                <a:t>Éviter l'ampleur inadaptée</a:t>
              </a:r>
              <a:r>
                <a:rPr b="0" i="0" lang="en-US" sz="1076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 : ni excessive, ni trop restreinte</a:t>
              </a:r>
              <a:endParaRPr sz="1076">
                <a:solidFill>
                  <a:srgbClr val="333333"/>
                </a:solidFill>
              </a:endParaRPr>
            </a:p>
            <a:p>
              <a:pPr indent="0" lvl="0" marL="0" marR="0" rtl="0" algn="l">
                <a:lnSpc>
                  <a:spcPct val="1510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837" u="none" cap="none" strike="noStrike">
                  <a:solidFill>
                    <a:srgbClr val="555555"/>
                  </a:solidFill>
                  <a:latin typeface="Arial"/>
                  <a:ea typeface="Arial"/>
                  <a:cs typeface="Arial"/>
                  <a:sym typeface="Arial"/>
                </a:rPr>
                <a:t>— John W. Creswell (2014)</a:t>
              </a:r>
              <a:r>
                <a:rPr b="0" i="0" lang="en-US" sz="1076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  <p:sp>
          <p:nvSpPr>
            <p:cNvPr id="527" name="Google Shape;527;p24"/>
            <p:cNvSpPr/>
            <p:nvPr/>
          </p:nvSpPr>
          <p:spPr>
            <a:xfrm>
              <a:off x="666733" y="4000500"/>
              <a:ext cx="5286242" cy="2476499"/>
            </a:xfrm>
            <a:prstGeom prst="roundRect">
              <a:avLst>
                <a:gd fmla="val 9230" name="adj"/>
              </a:avLst>
            </a:prstGeom>
            <a:solidFill>
              <a:srgbClr val="F0F4F8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8" name="Google Shape;528;p24"/>
            <p:cNvSpPr/>
            <p:nvPr/>
          </p:nvSpPr>
          <p:spPr>
            <a:xfrm>
              <a:off x="904852" y="4238624"/>
              <a:ext cx="476238" cy="476249"/>
            </a:xfrm>
            <a:prstGeom prst="roundRect">
              <a:avLst>
                <a:gd fmla="val 50000" name="adj"/>
              </a:avLst>
            </a:prstGeom>
            <a:solidFill>
              <a:srgbClr val="19376D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image.png" id="529" name="Google Shape;529;p24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009624" y="4352096"/>
              <a:ext cx="266693" cy="24930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30" name="Google Shape;530;p24"/>
            <p:cNvSpPr txBox="1"/>
            <p:nvPr/>
          </p:nvSpPr>
          <p:spPr>
            <a:xfrm>
              <a:off x="1523961" y="4343400"/>
              <a:ext cx="2190600" cy="360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315" u="none" cap="none" strike="noStrike">
                  <a:solidFill>
                    <a:srgbClr val="19376D"/>
                  </a:solidFill>
                  <a:latin typeface="Arial"/>
                  <a:ea typeface="Arial"/>
                  <a:cs typeface="Arial"/>
                  <a:sym typeface="Arial"/>
                </a:rPr>
                <a:t>Dimension processuelle</a:t>
              </a:r>
              <a:endParaRPr/>
            </a:p>
          </p:txBody>
        </p:sp>
        <p:pic>
          <p:nvPicPr>
            <p:cNvPr descr="image.png" id="531" name="Google Shape;531;p2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04852" y="4899229"/>
              <a:ext cx="171445" cy="8849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32" name="Google Shape;532;p24"/>
            <p:cNvSpPr txBox="1"/>
            <p:nvPr/>
          </p:nvSpPr>
          <p:spPr>
            <a:xfrm>
              <a:off x="1171545" y="4857750"/>
              <a:ext cx="4305300" cy="60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lnSpc>
                  <a:spcPct val="1510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076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1" i="0" lang="en-US" sz="1076" u="none" cap="none" strike="noStrike">
                  <a:solidFill>
                    <a:srgbClr val="19376D"/>
                  </a:solidFill>
                  <a:latin typeface="Arial"/>
                  <a:ea typeface="Arial"/>
                  <a:cs typeface="Arial"/>
                  <a:sym typeface="Arial"/>
                </a:rPr>
                <a:t>Caractère évolutif</a:t>
              </a:r>
              <a:r>
                <a:rPr b="0" i="0" lang="en-US" sz="1076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 : précision continue pendant la recherche </a:t>
              </a:r>
              <a:endParaRPr b="0" i="0" sz="1076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510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837" u="none" cap="none" strike="noStrike">
                  <a:solidFill>
                    <a:srgbClr val="555555"/>
                  </a:solidFill>
                  <a:latin typeface="Arial"/>
                  <a:ea typeface="Arial"/>
                  <a:cs typeface="Arial"/>
                  <a:sym typeface="Arial"/>
                </a:rPr>
                <a:t>— Anselm Strauss (1987)</a:t>
              </a:r>
              <a:r>
                <a:rPr b="0" i="0" lang="en-US" sz="1076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  <p:pic>
          <p:nvPicPr>
            <p:cNvPr descr="image.png" id="533" name="Google Shape;533;p2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04852" y="5470729"/>
              <a:ext cx="171445" cy="8849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34" name="Google Shape;534;p24"/>
            <p:cNvSpPr txBox="1"/>
            <p:nvPr/>
          </p:nvSpPr>
          <p:spPr>
            <a:xfrm>
              <a:off x="1171545" y="5429250"/>
              <a:ext cx="4533900" cy="60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lnSpc>
                  <a:spcPct val="1510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076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1" i="0" lang="en-US" sz="1076" u="none" cap="none" strike="noStrike">
                  <a:solidFill>
                    <a:srgbClr val="19376D"/>
                  </a:solidFill>
                  <a:latin typeface="Arial"/>
                  <a:ea typeface="Arial"/>
                  <a:cs typeface="Arial"/>
                  <a:sym typeface="Arial"/>
                </a:rPr>
                <a:t>Réflexivité constante</a:t>
              </a:r>
              <a:r>
                <a:rPr b="0" i="0" lang="en-US" sz="1076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 : intégration critique de sa propre posture </a:t>
              </a:r>
              <a:endParaRPr b="0" i="0" sz="1076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510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837" u="none" cap="none" strike="noStrike">
                  <a:solidFill>
                    <a:srgbClr val="555555"/>
                  </a:solidFill>
                  <a:latin typeface="Arial"/>
                  <a:ea typeface="Arial"/>
                  <a:cs typeface="Arial"/>
                  <a:sym typeface="Arial"/>
                </a:rPr>
                <a:t>— Kathy Charmaz (2014)</a:t>
              </a:r>
              <a:r>
                <a:rPr b="0" i="0" lang="en-US" sz="1076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  <p:sp>
          <p:nvSpPr>
            <p:cNvPr id="535" name="Google Shape;535;p24"/>
            <p:cNvSpPr/>
            <p:nvPr/>
          </p:nvSpPr>
          <p:spPr>
            <a:xfrm>
              <a:off x="6238719" y="4000500"/>
              <a:ext cx="5286242" cy="2476499"/>
            </a:xfrm>
            <a:prstGeom prst="roundRect">
              <a:avLst>
                <a:gd fmla="val 9230" name="adj"/>
              </a:avLst>
            </a:prstGeom>
            <a:solidFill>
              <a:srgbClr val="F0F4F8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6" name="Google Shape;536;p24"/>
            <p:cNvSpPr/>
            <p:nvPr/>
          </p:nvSpPr>
          <p:spPr>
            <a:xfrm>
              <a:off x="6476838" y="4238624"/>
              <a:ext cx="476238" cy="476249"/>
            </a:xfrm>
            <a:prstGeom prst="roundRect">
              <a:avLst>
                <a:gd fmla="val 50000" name="adj"/>
              </a:avLst>
            </a:prstGeom>
            <a:solidFill>
              <a:srgbClr val="19376D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image.png" id="537" name="Google Shape;537;p24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6581610" y="4404277"/>
              <a:ext cx="266693" cy="14494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38" name="Google Shape;538;p24"/>
            <p:cNvSpPr txBox="1"/>
            <p:nvPr/>
          </p:nvSpPr>
          <p:spPr>
            <a:xfrm>
              <a:off x="7095947" y="4343400"/>
              <a:ext cx="2133600" cy="360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315" u="none" cap="none" strike="noStrike">
                  <a:solidFill>
                    <a:srgbClr val="19376D"/>
                  </a:solidFill>
                  <a:latin typeface="Arial"/>
                  <a:ea typeface="Arial"/>
                  <a:cs typeface="Arial"/>
                  <a:sym typeface="Arial"/>
                </a:rPr>
                <a:t>Inscription scientifique</a:t>
              </a:r>
              <a:endParaRPr/>
            </a:p>
          </p:txBody>
        </p:sp>
        <p:pic>
          <p:nvPicPr>
            <p:cNvPr descr="image.png" id="539" name="Google Shape;539;p2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476838" y="4899229"/>
              <a:ext cx="171445" cy="8849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40" name="Google Shape;540;p24"/>
            <p:cNvSpPr txBox="1"/>
            <p:nvPr/>
          </p:nvSpPr>
          <p:spPr>
            <a:xfrm>
              <a:off x="6743531" y="4857750"/>
              <a:ext cx="3800400" cy="60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lnSpc>
                  <a:spcPct val="1510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076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1" i="0" lang="en-US" sz="1076" u="none" cap="none" strike="noStrike">
                  <a:solidFill>
                    <a:srgbClr val="19376D"/>
                  </a:solidFill>
                  <a:latin typeface="Arial"/>
                  <a:ea typeface="Arial"/>
                  <a:cs typeface="Arial"/>
                  <a:sym typeface="Arial"/>
                </a:rPr>
                <a:t>Caractère cumulatif</a:t>
              </a:r>
              <a:r>
                <a:rPr b="0" i="0" lang="en-US" sz="1076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 et collectif du travail scientifique </a:t>
              </a:r>
              <a:endParaRPr b="0" i="0" sz="1076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510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837" u="none" cap="none" strike="noStrike">
                  <a:solidFill>
                    <a:srgbClr val="555555"/>
                  </a:solidFill>
                  <a:latin typeface="Arial"/>
                  <a:ea typeface="Arial"/>
                  <a:cs typeface="Arial"/>
                  <a:sym typeface="Arial"/>
                </a:rPr>
                <a:t>— Robert K. Merton (1968)</a:t>
              </a:r>
              <a:r>
                <a:rPr b="0" i="0" lang="en-US" sz="1076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  <p:pic>
          <p:nvPicPr>
            <p:cNvPr descr="image.png" id="541" name="Google Shape;541;p2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476838" y="5470729"/>
              <a:ext cx="171445" cy="8849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42" name="Google Shape;542;p24"/>
            <p:cNvSpPr txBox="1"/>
            <p:nvPr/>
          </p:nvSpPr>
          <p:spPr>
            <a:xfrm>
              <a:off x="6743531" y="5429250"/>
              <a:ext cx="4543200" cy="89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lnSpc>
                  <a:spcPct val="1510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076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1" i="0" lang="en-US" sz="1076" u="none" cap="none" strike="noStrike">
                  <a:solidFill>
                    <a:srgbClr val="19376D"/>
                  </a:solidFill>
                  <a:latin typeface="Arial"/>
                  <a:ea typeface="Arial"/>
                  <a:cs typeface="Arial"/>
                  <a:sym typeface="Arial"/>
                </a:rPr>
                <a:t>Contribution scientifique</a:t>
              </a:r>
              <a:r>
                <a:rPr b="0" i="0" lang="en-US" sz="1076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 : extension, remise en cause ou déplacement théorique</a:t>
              </a:r>
              <a:endParaRPr b="0" i="0" sz="1076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510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076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0" i="0" lang="en-US" sz="837" u="none" cap="none" strike="noStrike">
                  <a:solidFill>
                    <a:srgbClr val="555555"/>
                  </a:solidFill>
                  <a:latin typeface="Arial"/>
                  <a:ea typeface="Arial"/>
                  <a:cs typeface="Arial"/>
                  <a:sym typeface="Arial"/>
                </a:rPr>
                <a:t>— Andrew Abbott (2004)</a:t>
              </a:r>
              <a:r>
                <a:rPr b="0" i="0" lang="en-US" sz="1076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  <p:sp>
          <p:nvSpPr>
            <p:cNvPr id="543" name="Google Shape;543;p24"/>
            <p:cNvSpPr/>
            <p:nvPr/>
          </p:nvSpPr>
          <p:spPr>
            <a:xfrm>
              <a:off x="666733" y="6762750"/>
              <a:ext cx="10858228" cy="952499"/>
            </a:xfrm>
            <a:prstGeom prst="roundRect">
              <a:avLst>
                <a:gd fmla="val 8000" name="adj"/>
              </a:avLst>
            </a:prstGeom>
            <a:solidFill>
              <a:srgbClr val="19376D">
                <a:alpha val="4705"/>
              </a:srgbClr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4" name="Google Shape;544;p24"/>
            <p:cNvSpPr/>
            <p:nvPr/>
          </p:nvSpPr>
          <p:spPr>
            <a:xfrm rot="-5400000">
              <a:off x="256524" y="7172959"/>
              <a:ext cx="952499" cy="132080"/>
            </a:xfrm>
            <a:prstGeom prst="round2SameRect">
              <a:avLst>
                <a:gd fmla="val 50000" name="adj1"/>
                <a:gd fmla="val 0" name="adj2"/>
              </a:avLst>
            </a:prstGeom>
            <a:solidFill>
              <a:srgbClr val="19376D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5" name="Google Shape;545;p24"/>
            <p:cNvSpPr txBox="1"/>
            <p:nvPr/>
          </p:nvSpPr>
          <p:spPr>
            <a:xfrm>
              <a:off x="895327" y="6953249"/>
              <a:ext cx="10439100" cy="33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ctr">
                <a:lnSpc>
                  <a:spcPct val="16304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196" u="none" cap="none" strike="noStrike">
                  <a:solidFill>
                    <a:srgbClr val="19376D"/>
                  </a:solidFill>
                  <a:latin typeface="Arial"/>
                  <a:ea typeface="Arial"/>
                  <a:cs typeface="Arial"/>
                  <a:sym typeface="Arial"/>
                </a:rPr>
                <a:t>Une bonne question de départ est celle qui allie un potentiel de découverte significative et une possibilité réelle de mise en œuvre.</a:t>
              </a:r>
              <a:endParaRPr/>
            </a:p>
          </p:txBody>
        </p:sp>
        <p:sp>
          <p:nvSpPr>
            <p:cNvPr id="546" name="Google Shape;546;p24"/>
            <p:cNvSpPr txBox="1"/>
            <p:nvPr/>
          </p:nvSpPr>
          <p:spPr>
            <a:xfrm>
              <a:off x="895327" y="7334249"/>
              <a:ext cx="10439100" cy="29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956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— Kathy Charmaz (2014)</a:t>
              </a: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/>
          <p:nvPr/>
        </p:nvSpPr>
        <p:spPr>
          <a:xfrm>
            <a:off x="0" y="0"/>
            <a:ext cx="12191695" cy="857250"/>
          </a:xfrm>
          <a:prstGeom prst="rect">
            <a:avLst/>
          </a:prstGeom>
          <a:solidFill>
            <a:srgbClr val="19376D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4"/>
          <p:cNvSpPr txBox="1"/>
          <p:nvPr/>
        </p:nvSpPr>
        <p:spPr>
          <a:xfrm>
            <a:off x="666733" y="190499"/>
            <a:ext cx="10858228" cy="476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50" lIns="73150" spcFirstLastPara="1" rIns="73150" wrap="square" tIns="548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9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Qu'est-ce qu'une question de départ ?</a:t>
            </a:r>
            <a:endParaRPr/>
          </a:p>
        </p:txBody>
      </p:sp>
      <p:sp>
        <p:nvSpPr>
          <p:cNvPr id="96" name="Google Shape;96;p14"/>
          <p:cNvSpPr txBox="1"/>
          <p:nvPr/>
        </p:nvSpPr>
        <p:spPr>
          <a:xfrm>
            <a:off x="666733" y="1238249"/>
            <a:ext cx="6286342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50" lIns="182875" spcFirstLastPara="1" rIns="73150" wrap="square" tIns="548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56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110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b="0" i="0" lang="en-US" sz="956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1196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1196" u="none" cap="none" strike="noStrike">
                <a:solidFill>
                  <a:srgbClr val="19376D"/>
                </a:solidFill>
                <a:latin typeface="Arial"/>
                <a:ea typeface="Arial"/>
                <a:cs typeface="Arial"/>
                <a:sym typeface="Arial"/>
              </a:rPr>
              <a:t>Interrogation écrite</a:t>
            </a:r>
            <a:r>
              <a:rPr b="0" i="0" lang="en-US" sz="1196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posée antérieurement (avant la phase de problématisation) </a:t>
            </a:r>
            <a:r>
              <a:rPr b="0" i="0" lang="en-US" sz="956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pic>
        <p:nvPicPr>
          <p:cNvPr descr="image.png" id="97" name="Google Shape;97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6733" y="1449669"/>
            <a:ext cx="228594" cy="1143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4"/>
          <p:cNvSpPr txBox="1"/>
          <p:nvPr/>
        </p:nvSpPr>
        <p:spPr>
          <a:xfrm>
            <a:off x="666733" y="2047874"/>
            <a:ext cx="6286342" cy="285750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50" lIns="182875" spcFirstLastPara="1" rIns="73150" wrap="square" tIns="548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56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110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b="0" i="0" lang="en-US" sz="956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1196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1196" u="none" cap="none" strike="noStrike">
                <a:solidFill>
                  <a:srgbClr val="19376D"/>
                </a:solidFill>
                <a:latin typeface="Arial"/>
                <a:ea typeface="Arial"/>
                <a:cs typeface="Arial"/>
                <a:sym typeface="Arial"/>
              </a:rPr>
              <a:t>Transformation</a:t>
            </a:r>
            <a:r>
              <a:rPr b="0" i="0" lang="en-US" sz="1196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du sujet de recherche en une question </a:t>
            </a:r>
            <a:r>
              <a:rPr b="0" i="0" lang="en-US" sz="956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pic>
        <p:nvPicPr>
          <p:cNvPr descr="image.png" id="99" name="Google Shape;99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6733" y="2105024"/>
            <a:ext cx="228594" cy="1143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4"/>
          <p:cNvSpPr txBox="1"/>
          <p:nvPr/>
        </p:nvSpPr>
        <p:spPr>
          <a:xfrm>
            <a:off x="666733" y="2571750"/>
            <a:ext cx="6286342" cy="285750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50" lIns="182875" spcFirstLastPara="1" rIns="73150" wrap="square" tIns="548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56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110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b="0" i="0" lang="en-US" sz="956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1196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1196" u="none" cap="none" strike="noStrike">
                <a:solidFill>
                  <a:srgbClr val="19376D"/>
                </a:solidFill>
                <a:latin typeface="Arial"/>
                <a:ea typeface="Arial"/>
                <a:cs typeface="Arial"/>
                <a:sym typeface="Arial"/>
              </a:rPr>
              <a:t>Fil conducteur</a:t>
            </a:r>
            <a:r>
              <a:rPr b="0" i="0" lang="en-US" sz="1196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de la recherche </a:t>
            </a:r>
            <a:r>
              <a:rPr b="0" i="0" lang="en-US" sz="956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pic>
        <p:nvPicPr>
          <p:cNvPr descr="image.png" id="101" name="Google Shape;10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6733" y="2628900"/>
            <a:ext cx="228594" cy="1143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4"/>
          <p:cNvSpPr/>
          <p:nvPr/>
        </p:nvSpPr>
        <p:spPr>
          <a:xfrm>
            <a:off x="666733" y="5524499"/>
            <a:ext cx="6286342" cy="952499"/>
          </a:xfrm>
          <a:prstGeom prst="roundRect">
            <a:avLst>
              <a:gd fmla="val 8000" name="adj"/>
            </a:avLst>
          </a:prstGeom>
          <a:solidFill>
            <a:srgbClr val="F0F4F8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4"/>
          <p:cNvSpPr/>
          <p:nvPr/>
        </p:nvSpPr>
        <p:spPr>
          <a:xfrm rot="-5400000">
            <a:off x="256524" y="5934708"/>
            <a:ext cx="952499" cy="132080"/>
          </a:xfrm>
          <a:prstGeom prst="round2SameRect">
            <a:avLst>
              <a:gd fmla="val 50000" name="adj1"/>
              <a:gd fmla="val 0" name="adj2"/>
            </a:avLst>
          </a:prstGeom>
          <a:solidFill>
            <a:srgbClr val="19376D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4"/>
          <p:cNvSpPr txBox="1"/>
          <p:nvPr/>
        </p:nvSpPr>
        <p:spPr>
          <a:xfrm>
            <a:off x="895327" y="5715000"/>
            <a:ext cx="5867253" cy="476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50" lIns="73150" spcFirstLastPara="1" rIns="73150" wrap="square" tIns="54850">
            <a:spAutoFit/>
          </a:bodyPr>
          <a:lstStyle/>
          <a:p>
            <a:pPr indent="0" lvl="0" marL="0" marR="0" rtl="0" algn="l">
              <a:lnSpc>
                <a:spcPct val="151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76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John W. Creswell (2014) considère la question de recherche comme l'interrogation centrale qui guide une étude.</a:t>
            </a:r>
            <a:endParaRPr/>
          </a:p>
        </p:txBody>
      </p:sp>
      <p:sp>
        <p:nvSpPr>
          <p:cNvPr id="105" name="Google Shape;105;p14"/>
          <p:cNvSpPr/>
          <p:nvPr/>
        </p:nvSpPr>
        <p:spPr>
          <a:xfrm>
            <a:off x="7334066" y="2114550"/>
            <a:ext cx="4190895" cy="3486150"/>
          </a:xfrm>
          <a:prstGeom prst="roundRect">
            <a:avLst>
              <a:gd fmla="val 16667" name="adj"/>
            </a:avLst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5"/>
          <p:cNvSpPr/>
          <p:nvPr/>
        </p:nvSpPr>
        <p:spPr>
          <a:xfrm>
            <a:off x="0" y="0"/>
            <a:ext cx="12191695" cy="857250"/>
          </a:xfrm>
          <a:prstGeom prst="rect">
            <a:avLst/>
          </a:prstGeom>
          <a:solidFill>
            <a:srgbClr val="19376D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5"/>
          <p:cNvSpPr txBox="1"/>
          <p:nvPr/>
        </p:nvSpPr>
        <p:spPr>
          <a:xfrm>
            <a:off x="666733" y="190499"/>
            <a:ext cx="10858228" cy="476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50" lIns="73150" spcFirstLastPara="1" rIns="73150" wrap="square" tIns="548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9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Quel est le but de cette question ?</a:t>
            </a:r>
            <a:endParaRPr/>
          </a:p>
        </p:txBody>
      </p:sp>
      <p:sp>
        <p:nvSpPr>
          <p:cNvPr id="112" name="Google Shape;112;p15"/>
          <p:cNvSpPr txBox="1"/>
          <p:nvPr/>
        </p:nvSpPr>
        <p:spPr>
          <a:xfrm>
            <a:off x="666733" y="1238249"/>
            <a:ext cx="5238619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50" lIns="182875" spcFirstLastPara="1" rIns="73150" wrap="square" tIns="548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56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110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b="0" i="0" lang="en-US" sz="956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1196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1196" u="none" cap="none" strike="noStrike">
                <a:solidFill>
                  <a:srgbClr val="19376D"/>
                </a:solidFill>
                <a:latin typeface="Arial"/>
                <a:ea typeface="Arial"/>
                <a:cs typeface="Arial"/>
                <a:sym typeface="Arial"/>
              </a:rPr>
              <a:t>Construire un sujet solide</a:t>
            </a:r>
            <a:r>
              <a:rPr b="0" i="0" lang="en-US" sz="1196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- recherche fondée sur un sujet précis </a:t>
            </a:r>
            <a:r>
              <a:rPr b="0" i="0" lang="en-US" sz="956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pic>
        <p:nvPicPr>
          <p:cNvPr descr="image.png" id="113" name="Google Shape;113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6733" y="1435118"/>
            <a:ext cx="228594" cy="17145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5"/>
          <p:cNvSpPr txBox="1"/>
          <p:nvPr/>
        </p:nvSpPr>
        <p:spPr>
          <a:xfrm>
            <a:off x="666733" y="2047874"/>
            <a:ext cx="5238619" cy="285750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50" lIns="182875" spcFirstLastPara="1" rIns="73150" wrap="square" tIns="548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56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110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b="0" i="0" lang="en-US" sz="956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1196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1196" u="none" cap="none" strike="noStrike">
                <a:solidFill>
                  <a:srgbClr val="19376D"/>
                </a:solidFill>
                <a:latin typeface="Arial"/>
                <a:ea typeface="Arial"/>
                <a:cs typeface="Arial"/>
                <a:sym typeface="Arial"/>
              </a:rPr>
              <a:t>Délimiter l'étendue</a:t>
            </a:r>
            <a:r>
              <a:rPr b="0" i="0" lang="en-US" sz="1196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de la recherche </a:t>
            </a:r>
            <a:r>
              <a:rPr b="0" i="0" lang="en-US" sz="956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pic>
        <p:nvPicPr>
          <p:cNvPr descr="image.png" id="115" name="Google Shape;115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6733" y="2073592"/>
            <a:ext cx="228594" cy="177164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5"/>
          <p:cNvSpPr txBox="1"/>
          <p:nvPr/>
        </p:nvSpPr>
        <p:spPr>
          <a:xfrm>
            <a:off x="666733" y="2571750"/>
            <a:ext cx="5238619" cy="285750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50" lIns="182875" spcFirstLastPara="1" rIns="73150" wrap="square" tIns="548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56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110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b="0" i="0" lang="en-US" sz="956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1196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1196" u="none" cap="none" strike="noStrike">
                <a:solidFill>
                  <a:srgbClr val="19376D"/>
                </a:solidFill>
                <a:latin typeface="Arial"/>
                <a:ea typeface="Arial"/>
                <a:cs typeface="Arial"/>
                <a:sym typeface="Arial"/>
              </a:rPr>
              <a:t>Éviter le gaspillage</a:t>
            </a:r>
            <a:r>
              <a:rPr b="0" i="0" lang="en-US" sz="1196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d'énergie et de temps </a:t>
            </a:r>
            <a:r>
              <a:rPr b="0" i="0" lang="en-US" sz="956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pic>
        <p:nvPicPr>
          <p:cNvPr descr="image.png" id="117" name="Google Shape;117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6733" y="2597467"/>
            <a:ext cx="228594" cy="177164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5"/>
          <p:cNvSpPr/>
          <p:nvPr/>
        </p:nvSpPr>
        <p:spPr>
          <a:xfrm>
            <a:off x="666733" y="3095625"/>
            <a:ext cx="5238619" cy="952499"/>
          </a:xfrm>
          <a:prstGeom prst="roundRect">
            <a:avLst>
              <a:gd fmla="val 8000" name="adj"/>
            </a:avLst>
          </a:prstGeom>
          <a:solidFill>
            <a:srgbClr val="F0F4F8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5"/>
          <p:cNvSpPr/>
          <p:nvPr/>
        </p:nvSpPr>
        <p:spPr>
          <a:xfrm rot="-5400000">
            <a:off x="256524" y="3505834"/>
            <a:ext cx="952499" cy="132080"/>
          </a:xfrm>
          <a:prstGeom prst="round2SameRect">
            <a:avLst>
              <a:gd fmla="val 50000" name="adj1"/>
              <a:gd fmla="val 0" name="adj2"/>
            </a:avLst>
          </a:prstGeom>
          <a:solidFill>
            <a:srgbClr val="19376D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5"/>
          <p:cNvSpPr txBox="1"/>
          <p:nvPr/>
        </p:nvSpPr>
        <p:spPr>
          <a:xfrm>
            <a:off x="895327" y="3286125"/>
            <a:ext cx="4819529" cy="476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50" lIns="73150" spcFirstLastPara="1" rIns="73150" wrap="square" tIns="54850">
            <a:spAutoFit/>
          </a:bodyPr>
          <a:lstStyle/>
          <a:p>
            <a:pPr indent="0" lvl="0" marL="0" marR="0" rtl="0" algn="l">
              <a:lnSpc>
                <a:spcPct val="151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76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Sharan B. Merriam (2009) compare la question de recherche à une boussole qui oriente l'ensemble du processus de recherche.</a:t>
            </a:r>
            <a:endParaRPr/>
          </a:p>
        </p:txBody>
      </p:sp>
      <p:sp>
        <p:nvSpPr>
          <p:cNvPr id="121" name="Google Shape;121;p15"/>
          <p:cNvSpPr/>
          <p:nvPr/>
        </p:nvSpPr>
        <p:spPr>
          <a:xfrm>
            <a:off x="6286342" y="1238249"/>
            <a:ext cx="5238619" cy="952499"/>
          </a:xfrm>
          <a:prstGeom prst="roundRect">
            <a:avLst>
              <a:gd fmla="val 8000" name="adj"/>
            </a:avLst>
          </a:prstGeom>
          <a:solidFill>
            <a:srgbClr val="F0F4F8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5"/>
          <p:cNvSpPr/>
          <p:nvPr/>
        </p:nvSpPr>
        <p:spPr>
          <a:xfrm rot="-5400000">
            <a:off x="5876133" y="1648458"/>
            <a:ext cx="952499" cy="132080"/>
          </a:xfrm>
          <a:prstGeom prst="round2SameRect">
            <a:avLst>
              <a:gd fmla="val 50000" name="adj1"/>
              <a:gd fmla="val 0" name="adj2"/>
            </a:avLst>
          </a:prstGeom>
          <a:solidFill>
            <a:srgbClr val="19376D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15"/>
          <p:cNvSpPr txBox="1"/>
          <p:nvPr/>
        </p:nvSpPr>
        <p:spPr>
          <a:xfrm>
            <a:off x="6514937" y="1428750"/>
            <a:ext cx="4819529" cy="476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50" lIns="73150" spcFirstLastPara="1" rIns="73150" wrap="square" tIns="54850">
            <a:spAutoFit/>
          </a:bodyPr>
          <a:lstStyle/>
          <a:p>
            <a:pPr indent="0" lvl="0" marL="0" marR="0" rtl="0" algn="l">
              <a:lnSpc>
                <a:spcPct val="151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76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C. Wright Mills (1959) souligne que la question de départ permet de transformer les "tracas personnels" en "problèmes publics".</a:t>
            </a:r>
            <a:endParaRPr/>
          </a:p>
        </p:txBody>
      </p:sp>
      <p:sp>
        <p:nvSpPr>
          <p:cNvPr id="124" name="Google Shape;124;p15"/>
          <p:cNvSpPr/>
          <p:nvPr/>
        </p:nvSpPr>
        <p:spPr>
          <a:xfrm>
            <a:off x="6533986" y="3809999"/>
            <a:ext cx="4743331" cy="2667000"/>
          </a:xfrm>
          <a:prstGeom prst="roundRect">
            <a:avLst>
              <a:gd fmla="val 16667" name="adj"/>
            </a:avLst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6"/>
          <p:cNvSpPr/>
          <p:nvPr/>
        </p:nvSpPr>
        <p:spPr>
          <a:xfrm>
            <a:off x="0" y="0"/>
            <a:ext cx="12191695" cy="857250"/>
          </a:xfrm>
          <a:prstGeom prst="rect">
            <a:avLst/>
          </a:prstGeom>
          <a:solidFill>
            <a:srgbClr val="19376D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16"/>
          <p:cNvSpPr txBox="1"/>
          <p:nvPr/>
        </p:nvSpPr>
        <p:spPr>
          <a:xfrm>
            <a:off x="666733" y="190499"/>
            <a:ext cx="10858228" cy="476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50" lIns="73150" spcFirstLastPara="1" rIns="73150" wrap="square" tIns="548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9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Caractéristiques de la question de départ</a:t>
            </a:r>
            <a:endParaRPr/>
          </a:p>
        </p:txBody>
      </p:sp>
      <p:sp>
        <p:nvSpPr>
          <p:cNvPr id="131" name="Google Shape;131;p16"/>
          <p:cNvSpPr/>
          <p:nvPr/>
        </p:nvSpPr>
        <p:spPr>
          <a:xfrm>
            <a:off x="666733" y="1238249"/>
            <a:ext cx="3428914" cy="4762500"/>
          </a:xfrm>
          <a:prstGeom prst="roundRect">
            <a:avLst>
              <a:gd fmla="val 4444" name="adj"/>
            </a:avLst>
          </a:prstGeom>
          <a:solidFill>
            <a:srgbClr val="F0F4F8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16"/>
          <p:cNvSpPr/>
          <p:nvPr/>
        </p:nvSpPr>
        <p:spPr>
          <a:xfrm>
            <a:off x="952476" y="1523999"/>
            <a:ext cx="571485" cy="571500"/>
          </a:xfrm>
          <a:prstGeom prst="roundRect">
            <a:avLst>
              <a:gd fmla="val 50000" name="adj"/>
            </a:avLst>
          </a:prstGeom>
          <a:solidFill>
            <a:srgbClr val="19376D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.png" id="133" name="Google Shape;133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5822" y="1710103"/>
            <a:ext cx="304792" cy="199292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6"/>
          <p:cNvSpPr txBox="1"/>
          <p:nvPr/>
        </p:nvSpPr>
        <p:spPr>
          <a:xfrm>
            <a:off x="1666818" y="1638300"/>
            <a:ext cx="1323900" cy="36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50" lIns="73150" spcFirstLastPara="1" rIns="73150" wrap="square" tIns="548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74" u="none" cap="none" strike="noStrike">
                <a:solidFill>
                  <a:srgbClr val="19376D"/>
                </a:solidFill>
                <a:latin typeface="Arial"/>
                <a:ea typeface="Arial"/>
                <a:cs typeface="Arial"/>
                <a:sym typeface="Arial"/>
              </a:rPr>
              <a:t>Clarté</a:t>
            </a:r>
            <a:endParaRPr/>
          </a:p>
        </p:txBody>
      </p:sp>
      <p:sp>
        <p:nvSpPr>
          <p:cNvPr id="135" name="Google Shape;135;p16"/>
          <p:cNvSpPr txBox="1"/>
          <p:nvPr/>
        </p:nvSpPr>
        <p:spPr>
          <a:xfrm>
            <a:off x="952476" y="2286000"/>
            <a:ext cx="2857428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50" lIns="73150" spcFirstLastPara="1" rIns="73150" wrap="square" tIns="54850">
            <a:spAutoFit/>
          </a:bodyPr>
          <a:lstStyle/>
          <a:p>
            <a:pPr indent="0" lvl="0" marL="0" marR="0" rtl="0" algn="l">
              <a:lnSpc>
                <a:spcPct val="16304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96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Question </a:t>
            </a:r>
            <a:r>
              <a:rPr b="1" i="0" lang="en-US" sz="1196" u="none" cap="none" strike="noStrike">
                <a:solidFill>
                  <a:srgbClr val="19376D"/>
                </a:solidFill>
                <a:latin typeface="Arial"/>
                <a:ea typeface="Arial"/>
                <a:cs typeface="Arial"/>
                <a:sym typeface="Arial"/>
              </a:rPr>
              <a:t>précise</a:t>
            </a:r>
            <a:r>
              <a:rPr b="0" i="0" lang="en-US" sz="1196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1" i="0" lang="en-US" sz="1196" u="none" cap="none" strike="noStrike">
                <a:solidFill>
                  <a:srgbClr val="19376D"/>
                </a:solidFill>
                <a:latin typeface="Arial"/>
                <a:ea typeface="Arial"/>
                <a:cs typeface="Arial"/>
                <a:sym typeface="Arial"/>
              </a:rPr>
              <a:t>concise</a:t>
            </a:r>
            <a:r>
              <a:rPr b="0" i="0" lang="en-US" sz="1196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, facile à comprendre</a:t>
            </a:r>
            <a:endParaRPr/>
          </a:p>
        </p:txBody>
      </p:sp>
      <p:sp>
        <p:nvSpPr>
          <p:cNvPr id="136" name="Google Shape;136;p16"/>
          <p:cNvSpPr txBox="1"/>
          <p:nvPr/>
        </p:nvSpPr>
        <p:spPr>
          <a:xfrm>
            <a:off x="952476" y="2857500"/>
            <a:ext cx="2857428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50" lIns="73150" spcFirstLastPara="1" rIns="73150" wrap="square" tIns="54850">
            <a:spAutoFit/>
          </a:bodyPr>
          <a:lstStyle/>
          <a:p>
            <a:pPr indent="0" lvl="0" marL="0" marR="0" rtl="0" algn="l">
              <a:lnSpc>
                <a:spcPct val="16304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96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Évite l'ambiguïté qui conduit à un protocole méthodologique vague</a:t>
            </a:r>
            <a:endParaRPr/>
          </a:p>
        </p:txBody>
      </p:sp>
      <p:sp>
        <p:nvSpPr>
          <p:cNvPr id="137" name="Google Shape;137;p16"/>
          <p:cNvSpPr/>
          <p:nvPr/>
        </p:nvSpPr>
        <p:spPr>
          <a:xfrm>
            <a:off x="952476" y="4933950"/>
            <a:ext cx="895327" cy="342900"/>
          </a:xfrm>
          <a:prstGeom prst="roundRect">
            <a:avLst>
              <a:gd fmla="val 111111" name="adj"/>
            </a:avLst>
          </a:prstGeom>
          <a:solidFill>
            <a:srgbClr val="19376D">
              <a:alpha val="9803"/>
            </a:srgbClr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6"/>
          <p:cNvSpPr txBox="1"/>
          <p:nvPr/>
        </p:nvSpPr>
        <p:spPr>
          <a:xfrm>
            <a:off x="952476" y="4933950"/>
            <a:ext cx="895327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50" lIns="73150" spcFirstLastPara="1" rIns="73150" wrap="square" tIns="548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56" u="none" cap="none" strike="noStrike">
                <a:solidFill>
                  <a:srgbClr val="19376D"/>
                </a:solidFill>
                <a:latin typeface="Arial"/>
                <a:ea typeface="Arial"/>
                <a:cs typeface="Arial"/>
                <a:sym typeface="Arial"/>
              </a:rPr>
              <a:t>Précision</a:t>
            </a:r>
            <a:endParaRPr/>
          </a:p>
        </p:txBody>
      </p:sp>
      <p:sp>
        <p:nvSpPr>
          <p:cNvPr id="139" name="Google Shape;139;p16"/>
          <p:cNvSpPr/>
          <p:nvPr/>
        </p:nvSpPr>
        <p:spPr>
          <a:xfrm>
            <a:off x="1943051" y="4933950"/>
            <a:ext cx="923901" cy="342900"/>
          </a:xfrm>
          <a:prstGeom prst="roundRect">
            <a:avLst>
              <a:gd fmla="val 111111" name="adj"/>
            </a:avLst>
          </a:prstGeom>
          <a:solidFill>
            <a:srgbClr val="19376D">
              <a:alpha val="9803"/>
            </a:srgbClr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16"/>
          <p:cNvSpPr txBox="1"/>
          <p:nvPr/>
        </p:nvSpPr>
        <p:spPr>
          <a:xfrm>
            <a:off x="1943051" y="4933950"/>
            <a:ext cx="923901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50" lIns="73150" spcFirstLastPara="1" rIns="73150" wrap="square" tIns="548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56" u="none" cap="none" strike="noStrike">
                <a:solidFill>
                  <a:srgbClr val="19376D"/>
                </a:solidFill>
                <a:latin typeface="Arial"/>
                <a:ea typeface="Arial"/>
                <a:cs typeface="Arial"/>
                <a:sym typeface="Arial"/>
              </a:rPr>
              <a:t>Concision</a:t>
            </a:r>
            <a:endParaRPr/>
          </a:p>
        </p:txBody>
      </p:sp>
      <p:sp>
        <p:nvSpPr>
          <p:cNvPr id="141" name="Google Shape;141;p16"/>
          <p:cNvSpPr/>
          <p:nvPr/>
        </p:nvSpPr>
        <p:spPr>
          <a:xfrm>
            <a:off x="952476" y="5372100"/>
            <a:ext cx="1323941" cy="342900"/>
          </a:xfrm>
          <a:prstGeom prst="roundRect">
            <a:avLst>
              <a:gd fmla="val 111111" name="adj"/>
            </a:avLst>
          </a:prstGeom>
          <a:solidFill>
            <a:srgbClr val="19376D">
              <a:alpha val="9803"/>
            </a:srgbClr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16"/>
          <p:cNvSpPr txBox="1"/>
          <p:nvPr/>
        </p:nvSpPr>
        <p:spPr>
          <a:xfrm>
            <a:off x="952476" y="5372100"/>
            <a:ext cx="1323941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50" lIns="73150" spcFirstLastPara="1" rIns="73150" wrap="square" tIns="548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56" u="none" cap="none" strike="noStrike">
                <a:solidFill>
                  <a:srgbClr val="19376D"/>
                </a:solidFill>
                <a:latin typeface="Arial"/>
                <a:ea typeface="Arial"/>
                <a:cs typeface="Arial"/>
                <a:sym typeface="Arial"/>
              </a:rPr>
              <a:t>Compréhension</a:t>
            </a:r>
            <a:endParaRPr/>
          </a:p>
        </p:txBody>
      </p:sp>
      <p:sp>
        <p:nvSpPr>
          <p:cNvPr id="143" name="Google Shape;143;p16"/>
          <p:cNvSpPr/>
          <p:nvPr/>
        </p:nvSpPr>
        <p:spPr>
          <a:xfrm>
            <a:off x="4381390" y="1238249"/>
            <a:ext cx="3428914" cy="4762500"/>
          </a:xfrm>
          <a:prstGeom prst="roundRect">
            <a:avLst>
              <a:gd fmla="val 4444" name="adj"/>
            </a:avLst>
          </a:prstGeom>
          <a:solidFill>
            <a:srgbClr val="F0F4F8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16"/>
          <p:cNvSpPr/>
          <p:nvPr/>
        </p:nvSpPr>
        <p:spPr>
          <a:xfrm>
            <a:off x="4667133" y="1523999"/>
            <a:ext cx="571485" cy="571500"/>
          </a:xfrm>
          <a:prstGeom prst="roundRect">
            <a:avLst>
              <a:gd fmla="val 50000" name="adj"/>
            </a:avLst>
          </a:prstGeom>
          <a:solidFill>
            <a:srgbClr val="19376D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.png" id="145" name="Google Shape;145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00479" y="1664676"/>
            <a:ext cx="304792" cy="290146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6"/>
          <p:cNvSpPr txBox="1"/>
          <p:nvPr/>
        </p:nvSpPr>
        <p:spPr>
          <a:xfrm>
            <a:off x="5381490" y="1638299"/>
            <a:ext cx="1219169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50" lIns="73150" spcFirstLastPara="1" rIns="73150" wrap="square" tIns="548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74" u="none" cap="none" strike="noStrike">
                <a:solidFill>
                  <a:srgbClr val="19376D"/>
                </a:solidFill>
                <a:latin typeface="Arial"/>
                <a:ea typeface="Arial"/>
                <a:cs typeface="Arial"/>
                <a:sym typeface="Arial"/>
              </a:rPr>
              <a:t>Faisabilité</a:t>
            </a:r>
            <a:endParaRPr/>
          </a:p>
        </p:txBody>
      </p:sp>
      <p:sp>
        <p:nvSpPr>
          <p:cNvPr id="147" name="Google Shape;147;p16"/>
          <p:cNvSpPr txBox="1"/>
          <p:nvPr/>
        </p:nvSpPr>
        <p:spPr>
          <a:xfrm>
            <a:off x="4667133" y="2286000"/>
            <a:ext cx="2857428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50" lIns="73150" spcFirstLastPara="1" rIns="73150" wrap="square" tIns="54850">
            <a:spAutoFit/>
          </a:bodyPr>
          <a:lstStyle/>
          <a:p>
            <a:pPr indent="0" lvl="0" marL="0" marR="0" rtl="0" algn="l">
              <a:lnSpc>
                <a:spcPct val="16304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96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Question </a:t>
            </a:r>
            <a:r>
              <a:rPr b="1" i="0" lang="en-US" sz="1196" u="none" cap="none" strike="noStrike">
                <a:solidFill>
                  <a:srgbClr val="19376D"/>
                </a:solidFill>
                <a:latin typeface="Arial"/>
                <a:ea typeface="Arial"/>
                <a:cs typeface="Arial"/>
                <a:sym typeface="Arial"/>
              </a:rPr>
              <a:t>réalisable</a:t>
            </a:r>
            <a:r>
              <a:rPr b="0" i="0" lang="en-US" sz="1196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dans les conditions données</a:t>
            </a:r>
            <a:endParaRPr/>
          </a:p>
        </p:txBody>
      </p:sp>
      <p:sp>
        <p:nvSpPr>
          <p:cNvPr id="148" name="Google Shape;148;p16"/>
          <p:cNvSpPr txBox="1"/>
          <p:nvPr/>
        </p:nvSpPr>
        <p:spPr>
          <a:xfrm>
            <a:off x="4667133" y="2857500"/>
            <a:ext cx="2857428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50" lIns="73150" spcFirstLastPara="1" rIns="73150" wrap="square" tIns="54850">
            <a:spAutoFit/>
          </a:bodyPr>
          <a:lstStyle/>
          <a:p>
            <a:pPr indent="0" lvl="0" marL="0" marR="0" rtl="0" algn="l">
              <a:lnSpc>
                <a:spcPct val="16304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96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Évaluation réaliste des ressources, temps et accès au terrain</a:t>
            </a:r>
            <a:endParaRPr/>
          </a:p>
        </p:txBody>
      </p:sp>
      <p:sp>
        <p:nvSpPr>
          <p:cNvPr id="149" name="Google Shape;149;p16"/>
          <p:cNvSpPr/>
          <p:nvPr/>
        </p:nvSpPr>
        <p:spPr>
          <a:xfrm>
            <a:off x="4667133" y="5372100"/>
            <a:ext cx="1019149" cy="342900"/>
          </a:xfrm>
          <a:prstGeom prst="roundRect">
            <a:avLst>
              <a:gd fmla="val 111111" name="adj"/>
            </a:avLst>
          </a:prstGeom>
          <a:solidFill>
            <a:srgbClr val="19376D">
              <a:alpha val="9803"/>
            </a:srgbClr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6"/>
          <p:cNvSpPr txBox="1"/>
          <p:nvPr/>
        </p:nvSpPr>
        <p:spPr>
          <a:xfrm>
            <a:off x="4667133" y="5372100"/>
            <a:ext cx="1019149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50" lIns="73150" spcFirstLastPara="1" rIns="73150" wrap="square" tIns="548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56" u="none" cap="none" strike="noStrike">
                <a:solidFill>
                  <a:srgbClr val="19376D"/>
                </a:solidFill>
                <a:latin typeface="Arial"/>
                <a:ea typeface="Arial"/>
                <a:cs typeface="Arial"/>
                <a:sym typeface="Arial"/>
              </a:rPr>
              <a:t>Ressources</a:t>
            </a:r>
            <a:endParaRPr/>
          </a:p>
        </p:txBody>
      </p:sp>
      <p:sp>
        <p:nvSpPr>
          <p:cNvPr id="151" name="Google Shape;151;p16"/>
          <p:cNvSpPr/>
          <p:nvPr/>
        </p:nvSpPr>
        <p:spPr>
          <a:xfrm>
            <a:off x="5781530" y="5372100"/>
            <a:ext cx="714357" cy="342900"/>
          </a:xfrm>
          <a:prstGeom prst="roundRect">
            <a:avLst>
              <a:gd fmla="val 111111" name="adj"/>
            </a:avLst>
          </a:prstGeom>
          <a:solidFill>
            <a:srgbClr val="19376D">
              <a:alpha val="9803"/>
            </a:srgbClr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16"/>
          <p:cNvSpPr txBox="1"/>
          <p:nvPr/>
        </p:nvSpPr>
        <p:spPr>
          <a:xfrm>
            <a:off x="5781530" y="5372100"/>
            <a:ext cx="714357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50" lIns="73150" spcFirstLastPara="1" rIns="73150" wrap="square" tIns="548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56" u="none" cap="none" strike="noStrike">
                <a:solidFill>
                  <a:srgbClr val="19376D"/>
                </a:solidFill>
                <a:latin typeface="Arial"/>
                <a:ea typeface="Arial"/>
                <a:cs typeface="Arial"/>
                <a:sym typeface="Arial"/>
              </a:rPr>
              <a:t>Temps</a:t>
            </a:r>
            <a:endParaRPr/>
          </a:p>
        </p:txBody>
      </p:sp>
      <p:sp>
        <p:nvSpPr>
          <p:cNvPr id="153" name="Google Shape;153;p16"/>
          <p:cNvSpPr/>
          <p:nvPr/>
        </p:nvSpPr>
        <p:spPr>
          <a:xfrm>
            <a:off x="6591135" y="5372100"/>
            <a:ext cx="647683" cy="342900"/>
          </a:xfrm>
          <a:prstGeom prst="roundRect">
            <a:avLst>
              <a:gd fmla="val 111111" name="adj"/>
            </a:avLst>
          </a:prstGeom>
          <a:solidFill>
            <a:srgbClr val="19376D">
              <a:alpha val="9803"/>
            </a:srgbClr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16"/>
          <p:cNvSpPr txBox="1"/>
          <p:nvPr/>
        </p:nvSpPr>
        <p:spPr>
          <a:xfrm>
            <a:off x="6591135" y="5372100"/>
            <a:ext cx="647683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50" lIns="73150" spcFirstLastPara="1" rIns="73150" wrap="square" tIns="548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56" u="none" cap="none" strike="noStrike">
                <a:solidFill>
                  <a:srgbClr val="19376D"/>
                </a:solidFill>
                <a:latin typeface="Arial"/>
                <a:ea typeface="Arial"/>
                <a:cs typeface="Arial"/>
                <a:sym typeface="Arial"/>
              </a:rPr>
              <a:t>Accès</a:t>
            </a:r>
            <a:endParaRPr/>
          </a:p>
        </p:txBody>
      </p:sp>
      <p:sp>
        <p:nvSpPr>
          <p:cNvPr id="155" name="Google Shape;155;p16"/>
          <p:cNvSpPr/>
          <p:nvPr/>
        </p:nvSpPr>
        <p:spPr>
          <a:xfrm>
            <a:off x="8096047" y="1238249"/>
            <a:ext cx="3428914" cy="4762500"/>
          </a:xfrm>
          <a:prstGeom prst="roundRect">
            <a:avLst>
              <a:gd fmla="val 4444" name="adj"/>
            </a:avLst>
          </a:prstGeom>
          <a:solidFill>
            <a:srgbClr val="F0F4F8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16"/>
          <p:cNvSpPr/>
          <p:nvPr/>
        </p:nvSpPr>
        <p:spPr>
          <a:xfrm>
            <a:off x="8381790" y="1523999"/>
            <a:ext cx="571485" cy="571500"/>
          </a:xfrm>
          <a:prstGeom prst="roundRect">
            <a:avLst>
              <a:gd fmla="val 50000" name="adj"/>
            </a:avLst>
          </a:prstGeom>
          <a:solidFill>
            <a:srgbClr val="19376D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.png" id="157" name="Google Shape;157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515137" y="1680796"/>
            <a:ext cx="304792" cy="257907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16"/>
          <p:cNvSpPr txBox="1"/>
          <p:nvPr/>
        </p:nvSpPr>
        <p:spPr>
          <a:xfrm>
            <a:off x="9096147" y="1638299"/>
            <a:ext cx="1276318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50" lIns="73150" spcFirstLastPara="1" rIns="73150" wrap="square" tIns="548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74" u="none" cap="none" strike="noStrike">
                <a:solidFill>
                  <a:srgbClr val="19376D"/>
                </a:solidFill>
                <a:latin typeface="Arial"/>
                <a:ea typeface="Arial"/>
                <a:cs typeface="Arial"/>
                <a:sym typeface="Arial"/>
              </a:rPr>
              <a:t>Pertinence</a:t>
            </a:r>
            <a:endParaRPr/>
          </a:p>
        </p:txBody>
      </p:sp>
      <p:sp>
        <p:nvSpPr>
          <p:cNvPr id="159" name="Google Shape;159;p16"/>
          <p:cNvSpPr txBox="1"/>
          <p:nvPr/>
        </p:nvSpPr>
        <p:spPr>
          <a:xfrm>
            <a:off x="8381790" y="2286000"/>
            <a:ext cx="2857428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50" lIns="73150" spcFirstLastPara="1" rIns="73150" wrap="square" tIns="54850">
            <a:spAutoFit/>
          </a:bodyPr>
          <a:lstStyle/>
          <a:p>
            <a:pPr indent="0" lvl="0" marL="0" marR="0" rtl="0" algn="l">
              <a:lnSpc>
                <a:spcPct val="16304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96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Question </a:t>
            </a:r>
            <a:r>
              <a:rPr b="1" i="0" lang="en-US" sz="1196" u="none" cap="none" strike="noStrike">
                <a:solidFill>
                  <a:srgbClr val="19376D"/>
                </a:solidFill>
                <a:latin typeface="Arial"/>
                <a:ea typeface="Arial"/>
                <a:cs typeface="Arial"/>
                <a:sym typeface="Arial"/>
              </a:rPr>
              <a:t>bien conçue</a:t>
            </a:r>
            <a:r>
              <a:rPr b="0" i="0" lang="en-US" sz="1196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, non moralisatrice</a:t>
            </a:r>
            <a:endParaRPr/>
          </a:p>
        </p:txBody>
      </p:sp>
      <p:sp>
        <p:nvSpPr>
          <p:cNvPr id="160" name="Google Shape;160;p16"/>
          <p:cNvSpPr txBox="1"/>
          <p:nvPr/>
        </p:nvSpPr>
        <p:spPr>
          <a:xfrm>
            <a:off x="8381790" y="2857500"/>
            <a:ext cx="2857428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50" lIns="73150" spcFirstLastPara="1" rIns="73150" wrap="square" tIns="54850">
            <a:spAutoFit/>
          </a:bodyPr>
          <a:lstStyle/>
          <a:p>
            <a:pPr indent="0" lvl="0" marL="0" marR="0" rtl="0" algn="l">
              <a:lnSpc>
                <a:spcPct val="16304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96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Évite les jugements de valeur et les fausses questions</a:t>
            </a:r>
            <a:endParaRPr/>
          </a:p>
        </p:txBody>
      </p:sp>
      <p:sp>
        <p:nvSpPr>
          <p:cNvPr id="161" name="Google Shape;161;p16"/>
          <p:cNvSpPr/>
          <p:nvPr/>
        </p:nvSpPr>
        <p:spPr>
          <a:xfrm>
            <a:off x="8381790" y="4933950"/>
            <a:ext cx="981050" cy="342900"/>
          </a:xfrm>
          <a:prstGeom prst="roundRect">
            <a:avLst>
              <a:gd fmla="val 111111" name="adj"/>
            </a:avLst>
          </a:prstGeom>
          <a:solidFill>
            <a:srgbClr val="19376D">
              <a:alpha val="9803"/>
            </a:srgbClr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16"/>
          <p:cNvSpPr txBox="1"/>
          <p:nvPr/>
        </p:nvSpPr>
        <p:spPr>
          <a:xfrm>
            <a:off x="8381790" y="4933950"/>
            <a:ext cx="98105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50" lIns="73150" spcFirstLastPara="1" rIns="73150" wrap="square" tIns="548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56" u="none" cap="none" strike="noStrike">
                <a:solidFill>
                  <a:srgbClr val="19376D"/>
                </a:solidFill>
                <a:latin typeface="Arial"/>
                <a:ea typeface="Arial"/>
                <a:cs typeface="Arial"/>
                <a:sym typeface="Arial"/>
              </a:rPr>
              <a:t>Originalité</a:t>
            </a:r>
            <a:endParaRPr/>
          </a:p>
        </p:txBody>
      </p:sp>
      <p:sp>
        <p:nvSpPr>
          <p:cNvPr id="163" name="Google Shape;163;p16"/>
          <p:cNvSpPr/>
          <p:nvPr/>
        </p:nvSpPr>
        <p:spPr>
          <a:xfrm>
            <a:off x="9458088" y="4933950"/>
            <a:ext cx="1000099" cy="342900"/>
          </a:xfrm>
          <a:prstGeom prst="roundRect">
            <a:avLst>
              <a:gd fmla="val 111111" name="adj"/>
            </a:avLst>
          </a:prstGeom>
          <a:solidFill>
            <a:srgbClr val="19376D">
              <a:alpha val="9803"/>
            </a:srgbClr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16"/>
          <p:cNvSpPr txBox="1"/>
          <p:nvPr/>
        </p:nvSpPr>
        <p:spPr>
          <a:xfrm>
            <a:off x="9458088" y="4933950"/>
            <a:ext cx="1000099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50" lIns="73150" spcFirstLastPara="1" rIns="73150" wrap="square" tIns="548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56" u="none" cap="none" strike="noStrike">
                <a:solidFill>
                  <a:srgbClr val="19376D"/>
                </a:solidFill>
                <a:latin typeface="Arial"/>
                <a:ea typeface="Arial"/>
                <a:cs typeface="Arial"/>
                <a:sym typeface="Arial"/>
              </a:rPr>
              <a:t>Objectivité</a:t>
            </a:r>
            <a:endParaRPr/>
          </a:p>
        </p:txBody>
      </p:sp>
      <p:sp>
        <p:nvSpPr>
          <p:cNvPr id="165" name="Google Shape;165;p16"/>
          <p:cNvSpPr/>
          <p:nvPr/>
        </p:nvSpPr>
        <p:spPr>
          <a:xfrm>
            <a:off x="8381790" y="5372100"/>
            <a:ext cx="1609684" cy="342900"/>
          </a:xfrm>
          <a:prstGeom prst="roundRect">
            <a:avLst>
              <a:gd fmla="val 111111" name="adj"/>
            </a:avLst>
          </a:prstGeom>
          <a:solidFill>
            <a:srgbClr val="19376D">
              <a:alpha val="9803"/>
            </a:srgbClr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16"/>
          <p:cNvSpPr txBox="1"/>
          <p:nvPr/>
        </p:nvSpPr>
        <p:spPr>
          <a:xfrm>
            <a:off x="8381790" y="5372100"/>
            <a:ext cx="1609684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50" lIns="73150" spcFirstLastPara="1" rIns="73150" wrap="square" tIns="548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56" u="none" cap="none" strike="noStrike">
                <a:solidFill>
                  <a:srgbClr val="19376D"/>
                </a:solidFill>
                <a:latin typeface="Arial"/>
                <a:ea typeface="Arial"/>
                <a:cs typeface="Arial"/>
                <a:sym typeface="Arial"/>
              </a:rPr>
              <a:t>Référence théorique</a:t>
            </a:r>
            <a:endParaRPr/>
          </a:p>
        </p:txBody>
      </p:sp>
      <p:sp>
        <p:nvSpPr>
          <p:cNvPr id="167" name="Google Shape;167;p16"/>
          <p:cNvSpPr txBox="1"/>
          <p:nvPr/>
        </p:nvSpPr>
        <p:spPr>
          <a:xfrm>
            <a:off x="0" y="6260774"/>
            <a:ext cx="12191700" cy="4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50" lIns="73150" spcFirstLastPara="1" rIns="73150" wrap="square" tIns="5485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56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Une question efficace doit présenter ces caractéristiques essentielles</a:t>
            </a:r>
            <a:r>
              <a:rPr lang="en-US" sz="956">
                <a:solidFill>
                  <a:srgbClr val="666666"/>
                </a:solidFill>
              </a:rPr>
              <a:t>   </a:t>
            </a:r>
            <a:endParaRPr sz="956">
              <a:solidFill>
                <a:srgbClr val="666666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56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N.K. Denzin, M.B. Miles &amp; A.M. Huberman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7"/>
          <p:cNvSpPr/>
          <p:nvPr/>
        </p:nvSpPr>
        <p:spPr>
          <a:xfrm>
            <a:off x="0" y="0"/>
            <a:ext cx="12191695" cy="857250"/>
          </a:xfrm>
          <a:prstGeom prst="rect">
            <a:avLst/>
          </a:prstGeom>
          <a:solidFill>
            <a:srgbClr val="19376D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17"/>
          <p:cNvSpPr txBox="1"/>
          <p:nvPr/>
        </p:nvSpPr>
        <p:spPr>
          <a:xfrm>
            <a:off x="666733" y="190499"/>
            <a:ext cx="10858228" cy="476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50" lIns="73150" spcFirstLastPara="1" rIns="73150" wrap="square" tIns="548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9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La clarté</a:t>
            </a:r>
            <a:endParaRPr/>
          </a:p>
        </p:txBody>
      </p:sp>
      <p:sp>
        <p:nvSpPr>
          <p:cNvPr id="174" name="Google Shape;174;p17"/>
          <p:cNvSpPr/>
          <p:nvPr/>
        </p:nvSpPr>
        <p:spPr>
          <a:xfrm>
            <a:off x="666733" y="1238249"/>
            <a:ext cx="761980" cy="761999"/>
          </a:xfrm>
          <a:prstGeom prst="roundRect">
            <a:avLst>
              <a:gd fmla="val 50000" name="adj"/>
            </a:avLst>
          </a:prstGeom>
          <a:solidFill>
            <a:srgbClr val="19376D">
              <a:alpha val="9803"/>
            </a:srgbClr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.png" id="175" name="Google Shape;175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9129" y="1471863"/>
            <a:ext cx="457188" cy="294773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17"/>
          <p:cNvSpPr txBox="1"/>
          <p:nvPr/>
        </p:nvSpPr>
        <p:spPr>
          <a:xfrm>
            <a:off x="1714457" y="1457325"/>
            <a:ext cx="4752856" cy="323849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50" lIns="73150" spcFirstLastPara="1" rIns="73150" wrap="square" tIns="54850">
            <a:spAutoFit/>
          </a:bodyPr>
          <a:lstStyle/>
          <a:p>
            <a:pPr indent="0" lvl="0" marL="0" marR="0" rtl="0" algn="l">
              <a:lnSpc>
                <a:spcPct val="1494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35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Synonyme : </a:t>
            </a:r>
            <a:r>
              <a:rPr b="1" i="0" lang="en-US" sz="1435" u="none" cap="none" strike="noStrike">
                <a:solidFill>
                  <a:srgbClr val="19376D"/>
                </a:solidFill>
                <a:latin typeface="Arial"/>
                <a:ea typeface="Arial"/>
                <a:cs typeface="Arial"/>
                <a:sym typeface="Arial"/>
              </a:rPr>
              <a:t>précise</a:t>
            </a:r>
            <a:r>
              <a:rPr b="0" i="0" lang="en-US" sz="1435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1" i="0" lang="en-US" sz="1435" u="none" cap="none" strike="noStrike">
                <a:solidFill>
                  <a:srgbClr val="19376D"/>
                </a:solidFill>
                <a:latin typeface="Arial"/>
                <a:ea typeface="Arial"/>
                <a:cs typeface="Arial"/>
                <a:sym typeface="Arial"/>
              </a:rPr>
              <a:t>concise</a:t>
            </a:r>
            <a:r>
              <a:rPr b="0" i="0" lang="en-US" sz="1435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1" i="0" lang="en-US" sz="1435" u="none" cap="none" strike="noStrike">
                <a:solidFill>
                  <a:srgbClr val="19376D"/>
                </a:solidFill>
                <a:latin typeface="Arial"/>
                <a:ea typeface="Arial"/>
                <a:cs typeface="Arial"/>
                <a:sym typeface="Arial"/>
              </a:rPr>
              <a:t>facile à comprendre</a:t>
            </a:r>
            <a:r>
              <a:rPr b="0" i="0" lang="en-US" sz="1435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77" name="Google Shape;177;p17"/>
          <p:cNvSpPr txBox="1"/>
          <p:nvPr/>
        </p:nvSpPr>
        <p:spPr>
          <a:xfrm>
            <a:off x="666733" y="2286000"/>
            <a:ext cx="10858228" cy="295274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50" lIns="73150" spcFirstLastPara="1" rIns="73150" wrap="square" tIns="548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35" u="none" cap="none" strike="noStrike">
                <a:solidFill>
                  <a:srgbClr val="19376D"/>
                </a:solidFill>
                <a:latin typeface="Arial"/>
                <a:ea typeface="Arial"/>
                <a:cs typeface="Arial"/>
                <a:sym typeface="Arial"/>
              </a:rPr>
              <a:t>Progression vers la clarté</a:t>
            </a:r>
            <a:endParaRPr/>
          </a:p>
        </p:txBody>
      </p:sp>
      <p:sp>
        <p:nvSpPr>
          <p:cNvPr id="178" name="Google Shape;178;p17"/>
          <p:cNvSpPr/>
          <p:nvPr/>
        </p:nvSpPr>
        <p:spPr>
          <a:xfrm>
            <a:off x="666733" y="2771775"/>
            <a:ext cx="3133646" cy="2466975"/>
          </a:xfrm>
          <a:prstGeom prst="roundRect">
            <a:avLst>
              <a:gd fmla="val 6177" name="adj"/>
            </a:avLst>
          </a:prstGeom>
          <a:solidFill>
            <a:srgbClr val="F0F4F8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17"/>
          <p:cNvSpPr/>
          <p:nvPr/>
        </p:nvSpPr>
        <p:spPr>
          <a:xfrm>
            <a:off x="3038399" y="2962274"/>
            <a:ext cx="571485" cy="266699"/>
          </a:xfrm>
          <a:prstGeom prst="roundRect">
            <a:avLst>
              <a:gd fmla="val 142857" name="adj"/>
            </a:avLst>
          </a:prstGeom>
          <a:solidFill>
            <a:srgbClr val="FFFFFF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17"/>
          <p:cNvSpPr txBox="1"/>
          <p:nvPr/>
        </p:nvSpPr>
        <p:spPr>
          <a:xfrm>
            <a:off x="3038399" y="2962274"/>
            <a:ext cx="571485" cy="266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50" lIns="73150" spcFirstLastPara="1" rIns="73150" wrap="square" tIns="548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37" u="none" cap="none" strike="noStrike">
                <a:solidFill>
                  <a:srgbClr val="19376D"/>
                </a:solidFill>
                <a:latin typeface="Arial"/>
                <a:ea typeface="Arial"/>
                <a:cs typeface="Arial"/>
                <a:sym typeface="Arial"/>
              </a:rPr>
              <a:t>Vague</a:t>
            </a:r>
            <a:endParaRPr/>
          </a:p>
        </p:txBody>
      </p:sp>
      <p:sp>
        <p:nvSpPr>
          <p:cNvPr id="181" name="Google Shape;181;p17"/>
          <p:cNvSpPr txBox="1"/>
          <p:nvPr/>
        </p:nvSpPr>
        <p:spPr>
          <a:xfrm>
            <a:off x="904852" y="3152775"/>
            <a:ext cx="2657408" cy="1847849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50" lIns="73150" spcFirstLastPara="1" rIns="73150" wrap="square" tIns="54850">
            <a:spAutoFit/>
          </a:bodyPr>
          <a:lstStyle/>
          <a:p>
            <a:pPr indent="0" lvl="0" marL="0" marR="0" rtl="0" algn="l">
              <a:lnSpc>
                <a:spcPct val="1631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76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"Dans quelle mesure la force de la crise économique et ses conséquences sur la vie des gens expliquent-elles les troubles de comportement chez des individus souffrant de maladie comme les dépressions nerveuses ?"</a:t>
            </a:r>
            <a:endParaRPr/>
          </a:p>
        </p:txBody>
      </p:sp>
      <p:pic>
        <p:nvPicPr>
          <p:cNvPr descr="image.png" id="182" name="Google Shape;182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90875" y="3879302"/>
            <a:ext cx="342891" cy="242394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17"/>
          <p:cNvSpPr/>
          <p:nvPr/>
        </p:nvSpPr>
        <p:spPr>
          <a:xfrm>
            <a:off x="4524261" y="2771775"/>
            <a:ext cx="3133646" cy="2466975"/>
          </a:xfrm>
          <a:prstGeom prst="roundRect">
            <a:avLst>
              <a:gd fmla="val 6177" name="adj"/>
            </a:avLst>
          </a:prstGeom>
          <a:solidFill>
            <a:srgbClr val="F0F4F8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17"/>
          <p:cNvSpPr/>
          <p:nvPr/>
        </p:nvSpPr>
        <p:spPr>
          <a:xfrm>
            <a:off x="6981650" y="2962274"/>
            <a:ext cx="495287" cy="266699"/>
          </a:xfrm>
          <a:prstGeom prst="roundRect">
            <a:avLst>
              <a:gd fmla="val 142857" name="adj"/>
            </a:avLst>
          </a:prstGeom>
          <a:solidFill>
            <a:srgbClr val="FFFFFF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17"/>
          <p:cNvSpPr txBox="1"/>
          <p:nvPr/>
        </p:nvSpPr>
        <p:spPr>
          <a:xfrm>
            <a:off x="6981650" y="2962274"/>
            <a:ext cx="495287" cy="266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50" lIns="73150" spcFirstLastPara="1" rIns="73150" wrap="square" tIns="548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37" u="none" cap="none" strike="noStrike">
                <a:solidFill>
                  <a:srgbClr val="19376D"/>
                </a:solidFill>
                <a:latin typeface="Arial"/>
                <a:ea typeface="Arial"/>
                <a:cs typeface="Arial"/>
                <a:sym typeface="Arial"/>
              </a:rPr>
              <a:t>Clair</a:t>
            </a:r>
            <a:endParaRPr/>
          </a:p>
        </p:txBody>
      </p:sp>
      <p:sp>
        <p:nvSpPr>
          <p:cNvPr id="186" name="Google Shape;186;p17"/>
          <p:cNvSpPr txBox="1"/>
          <p:nvPr/>
        </p:nvSpPr>
        <p:spPr>
          <a:xfrm>
            <a:off x="4762380" y="3152775"/>
            <a:ext cx="2657408" cy="1847849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50" lIns="73150" spcFirstLastPara="1" rIns="73150" wrap="square" tIns="54850">
            <a:spAutoFit/>
          </a:bodyPr>
          <a:lstStyle/>
          <a:p>
            <a:pPr indent="0" lvl="0" marL="0" marR="0" rtl="0" algn="l">
              <a:lnSpc>
                <a:spcPct val="1631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76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"Quelles sont les conséquences des changements découlant du ralentissement économique sur le déséquilibre mental de l'individu ?"</a:t>
            </a:r>
            <a:endParaRPr/>
          </a:p>
        </p:txBody>
      </p:sp>
      <p:pic>
        <p:nvPicPr>
          <p:cNvPr descr="image.png" id="187" name="Google Shape;187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57928" y="3879302"/>
            <a:ext cx="342891" cy="242394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17"/>
          <p:cNvSpPr/>
          <p:nvPr/>
        </p:nvSpPr>
        <p:spPr>
          <a:xfrm>
            <a:off x="8391315" y="2771775"/>
            <a:ext cx="3133646" cy="2466975"/>
          </a:xfrm>
          <a:prstGeom prst="roundRect">
            <a:avLst>
              <a:gd fmla="val 6177" name="adj"/>
            </a:avLst>
          </a:prstGeom>
          <a:solidFill>
            <a:srgbClr val="F0F4F8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17"/>
          <p:cNvSpPr/>
          <p:nvPr/>
        </p:nvSpPr>
        <p:spPr>
          <a:xfrm>
            <a:off x="10591535" y="2962274"/>
            <a:ext cx="742931" cy="266699"/>
          </a:xfrm>
          <a:prstGeom prst="roundRect">
            <a:avLst>
              <a:gd fmla="val 142857" name="adj"/>
            </a:avLst>
          </a:prstGeom>
          <a:solidFill>
            <a:srgbClr val="FFFFFF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17"/>
          <p:cNvSpPr txBox="1"/>
          <p:nvPr/>
        </p:nvSpPr>
        <p:spPr>
          <a:xfrm>
            <a:off x="10591535" y="2962274"/>
            <a:ext cx="742931" cy="266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50" lIns="73150" spcFirstLastPara="1" rIns="73150" wrap="square" tIns="548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37" u="none" cap="none" strike="noStrike">
                <a:solidFill>
                  <a:srgbClr val="19376D"/>
                </a:solidFill>
                <a:latin typeface="Arial"/>
                <a:ea typeface="Arial"/>
                <a:cs typeface="Arial"/>
                <a:sym typeface="Arial"/>
              </a:rPr>
              <a:t>Très clair</a:t>
            </a:r>
            <a:endParaRPr/>
          </a:p>
        </p:txBody>
      </p:sp>
      <p:sp>
        <p:nvSpPr>
          <p:cNvPr id="191" name="Google Shape;191;p17"/>
          <p:cNvSpPr txBox="1"/>
          <p:nvPr/>
        </p:nvSpPr>
        <p:spPr>
          <a:xfrm>
            <a:off x="8629434" y="3152775"/>
            <a:ext cx="2657408" cy="1847849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50" lIns="73150" spcFirstLastPara="1" rIns="73150" wrap="square" tIns="54850">
            <a:spAutoFit/>
          </a:bodyPr>
          <a:lstStyle/>
          <a:p>
            <a:pPr indent="0" lvl="0" marL="0" marR="0" rtl="0" algn="l">
              <a:lnSpc>
                <a:spcPct val="1631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76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"La perte d'un emploi peut-elle entraîner une dépression nerveuse ?"</a:t>
            </a:r>
            <a:endParaRPr/>
          </a:p>
        </p:txBody>
      </p:sp>
      <p:sp>
        <p:nvSpPr>
          <p:cNvPr id="192" name="Google Shape;192;p17"/>
          <p:cNvSpPr/>
          <p:nvPr/>
        </p:nvSpPr>
        <p:spPr>
          <a:xfrm>
            <a:off x="666733" y="5524499"/>
            <a:ext cx="10858228" cy="952499"/>
          </a:xfrm>
          <a:prstGeom prst="roundRect">
            <a:avLst>
              <a:gd fmla="val 8000" name="adj"/>
            </a:avLst>
          </a:prstGeom>
          <a:solidFill>
            <a:srgbClr val="19376D">
              <a:alpha val="4705"/>
            </a:srgbClr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17"/>
          <p:cNvSpPr/>
          <p:nvPr/>
        </p:nvSpPr>
        <p:spPr>
          <a:xfrm rot="-5400000">
            <a:off x="256524" y="5934708"/>
            <a:ext cx="952499" cy="132080"/>
          </a:xfrm>
          <a:prstGeom prst="round2SameRect">
            <a:avLst>
              <a:gd fmla="val 50000" name="adj1"/>
              <a:gd fmla="val 0" name="adj2"/>
            </a:avLst>
          </a:prstGeom>
          <a:solidFill>
            <a:srgbClr val="19376D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17"/>
          <p:cNvSpPr txBox="1"/>
          <p:nvPr/>
        </p:nvSpPr>
        <p:spPr>
          <a:xfrm>
            <a:off x="895327" y="5715000"/>
            <a:ext cx="10439139" cy="476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50" lIns="73150" spcFirstLastPara="1" rIns="73150" wrap="square" tIns="54850">
            <a:spAutoFit/>
          </a:bodyPr>
          <a:lstStyle/>
          <a:p>
            <a:pPr indent="0" lvl="0" marL="0" marR="0" rtl="0" algn="l">
              <a:lnSpc>
                <a:spcPct val="151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76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Norman K. Denzin (2014) met en garde contre les questions de recherche manquant de clarté qui conduisent à des protocoles méthodologiques vagues.</a:t>
            </a:r>
            <a:endParaRPr/>
          </a:p>
        </p:txBody>
      </p:sp>
      <p:cxnSp>
        <p:nvCxnSpPr>
          <p:cNvPr id="195" name="Google Shape;195;p17"/>
          <p:cNvCxnSpPr/>
          <p:nvPr/>
        </p:nvCxnSpPr>
        <p:spPr>
          <a:xfrm flipH="1" rot="10800000">
            <a:off x="660700" y="2751775"/>
            <a:ext cx="3141300" cy="282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6" name="Google Shape;196;p17"/>
          <p:cNvCxnSpPr/>
          <p:nvPr/>
        </p:nvCxnSpPr>
        <p:spPr>
          <a:xfrm flipH="1" rot="10800000">
            <a:off x="4501548" y="2757675"/>
            <a:ext cx="3141300" cy="28200"/>
          </a:xfrm>
          <a:prstGeom prst="straightConnector1">
            <a:avLst/>
          </a:prstGeom>
          <a:noFill/>
          <a:ln cap="flat" cmpd="sng" w="76200">
            <a:solidFill>
              <a:srgbClr val="F39C1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7" name="Google Shape;197;p17"/>
          <p:cNvCxnSpPr/>
          <p:nvPr/>
        </p:nvCxnSpPr>
        <p:spPr>
          <a:xfrm flipH="1" rot="10800000">
            <a:off x="8398500" y="2727756"/>
            <a:ext cx="3141300" cy="28200"/>
          </a:xfrm>
          <a:prstGeom prst="straightConnector1">
            <a:avLst/>
          </a:prstGeom>
          <a:noFill/>
          <a:ln cap="flat" cmpd="sng" w="76200">
            <a:solidFill>
              <a:srgbClr val="27AE6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2" name="Google Shape;202;p18"/>
          <p:cNvGrpSpPr/>
          <p:nvPr/>
        </p:nvGrpSpPr>
        <p:grpSpPr>
          <a:xfrm>
            <a:off x="0" y="0"/>
            <a:ext cx="12191695" cy="6689688"/>
            <a:chOff x="0" y="0"/>
            <a:chExt cx="12191695" cy="7115175"/>
          </a:xfrm>
        </p:grpSpPr>
        <p:sp>
          <p:nvSpPr>
            <p:cNvPr id="203" name="Google Shape;203;p18"/>
            <p:cNvSpPr/>
            <p:nvPr/>
          </p:nvSpPr>
          <p:spPr>
            <a:xfrm>
              <a:off x="0" y="0"/>
              <a:ext cx="12191695" cy="857250"/>
            </a:xfrm>
            <a:prstGeom prst="rect">
              <a:avLst/>
            </a:prstGeom>
            <a:solidFill>
              <a:srgbClr val="19376D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18"/>
            <p:cNvSpPr txBox="1"/>
            <p:nvPr/>
          </p:nvSpPr>
          <p:spPr>
            <a:xfrm>
              <a:off x="666733" y="190499"/>
              <a:ext cx="10858200" cy="50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392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La faisabilité</a:t>
              </a:r>
              <a:endParaRPr/>
            </a:p>
          </p:txBody>
        </p:sp>
        <p:sp>
          <p:nvSpPr>
            <p:cNvPr id="205" name="Google Shape;205;p18"/>
            <p:cNvSpPr/>
            <p:nvPr/>
          </p:nvSpPr>
          <p:spPr>
            <a:xfrm>
              <a:off x="666733" y="1238249"/>
              <a:ext cx="761980" cy="761999"/>
            </a:xfrm>
            <a:prstGeom prst="roundRect">
              <a:avLst>
                <a:gd fmla="val 50000" name="adj"/>
              </a:avLst>
            </a:prstGeom>
            <a:solidFill>
              <a:srgbClr val="19376D">
                <a:alpha val="9803"/>
              </a:srgbClr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image.png" id="206" name="Google Shape;206;p1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19129" y="1402681"/>
              <a:ext cx="457188" cy="43313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7" name="Google Shape;207;p18"/>
            <p:cNvSpPr txBox="1"/>
            <p:nvPr/>
          </p:nvSpPr>
          <p:spPr>
            <a:xfrm>
              <a:off x="1714457" y="1457325"/>
              <a:ext cx="2924100" cy="35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lnSpc>
                  <a:spcPct val="1494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435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 Synonyme : </a:t>
              </a:r>
              <a:r>
                <a:rPr b="1" i="0" lang="en-US" sz="1435" u="none" cap="none" strike="noStrike">
                  <a:solidFill>
                    <a:srgbClr val="19376D"/>
                  </a:solidFill>
                  <a:latin typeface="Arial"/>
                  <a:ea typeface="Arial"/>
                  <a:cs typeface="Arial"/>
                  <a:sym typeface="Arial"/>
                </a:rPr>
                <a:t>possible à réaliser</a:t>
              </a:r>
              <a:r>
                <a:rPr b="0" i="0" lang="en-US" sz="1435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  <p:sp>
          <p:nvSpPr>
            <p:cNvPr id="208" name="Google Shape;208;p18"/>
            <p:cNvSpPr/>
            <p:nvPr/>
          </p:nvSpPr>
          <p:spPr>
            <a:xfrm>
              <a:off x="666733" y="2286000"/>
              <a:ext cx="5238619" cy="3343275"/>
            </a:xfrm>
            <a:prstGeom prst="roundRect">
              <a:avLst>
                <a:gd fmla="val 4558" name="adj"/>
              </a:avLst>
            </a:prstGeom>
            <a:solidFill>
              <a:srgbClr val="F0F4F8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18"/>
            <p:cNvSpPr txBox="1"/>
            <p:nvPr/>
          </p:nvSpPr>
          <p:spPr>
            <a:xfrm>
              <a:off x="904852" y="2524125"/>
              <a:ext cx="4762500" cy="33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315" u="none" cap="none" strike="noStrike">
                  <a:solidFill>
                    <a:srgbClr val="19376D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0" i="0" lang="en-US" sz="1104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</a:t>
              </a:r>
              <a:r>
                <a:rPr b="1" i="0" lang="en-US" sz="1315" u="none" cap="none" strike="noStrike">
                  <a:solidFill>
                    <a:srgbClr val="19376D"/>
                  </a:solidFill>
                  <a:latin typeface="Arial"/>
                  <a:ea typeface="Arial"/>
                  <a:cs typeface="Arial"/>
                  <a:sym typeface="Arial"/>
                </a:rPr>
                <a:t> Exemple de question </a:t>
              </a:r>
              <a:endParaRPr/>
            </a:p>
          </p:txBody>
        </p:sp>
        <p:pic>
          <p:nvPicPr>
            <p:cNvPr descr="image.png" id="210" name="Google Shape;210;p1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04852" y="2600325"/>
              <a:ext cx="228594" cy="1143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1" name="Google Shape;211;p18"/>
            <p:cNvSpPr txBox="1"/>
            <p:nvPr/>
          </p:nvSpPr>
          <p:spPr>
            <a:xfrm>
              <a:off x="904852" y="2933699"/>
              <a:ext cx="4762500" cy="952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lnSpc>
                  <a:spcPct val="16304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196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"Les pertes d'emplois au Maghreb durant les années 1970, 1980 et 1990 ont-elles entraîné des dépressions nerveuses chez les nouveaux chômeurs ?"</a:t>
              </a:r>
              <a:endParaRPr/>
            </a:p>
          </p:txBody>
        </p:sp>
        <p:sp>
          <p:nvSpPr>
            <p:cNvPr id="212" name="Google Shape;212;p18"/>
            <p:cNvSpPr/>
            <p:nvPr/>
          </p:nvSpPr>
          <p:spPr>
            <a:xfrm>
              <a:off x="666733" y="5915025"/>
              <a:ext cx="5238619" cy="1200150"/>
            </a:xfrm>
            <a:prstGeom prst="roundRect">
              <a:avLst>
                <a:gd fmla="val 6349" name="adj"/>
              </a:avLst>
            </a:prstGeom>
            <a:solidFill>
              <a:srgbClr val="19376D">
                <a:alpha val="4705"/>
              </a:srgbClr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18"/>
            <p:cNvSpPr/>
            <p:nvPr/>
          </p:nvSpPr>
          <p:spPr>
            <a:xfrm rot="-5400000">
              <a:off x="132698" y="6449060"/>
              <a:ext cx="1200150" cy="132080"/>
            </a:xfrm>
            <a:prstGeom prst="round2SameRect">
              <a:avLst>
                <a:gd fmla="val 50000" name="adj1"/>
                <a:gd fmla="val 0" name="adj2"/>
              </a:avLst>
            </a:prstGeom>
            <a:solidFill>
              <a:srgbClr val="19376D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18"/>
            <p:cNvSpPr txBox="1"/>
            <p:nvPr/>
          </p:nvSpPr>
          <p:spPr>
            <a:xfrm>
              <a:off x="895327" y="6105525"/>
              <a:ext cx="4819500" cy="82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lnSpc>
                  <a:spcPct val="1510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076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Matthew B. Miles et A. Michael Huberman (1994) insistent sur l'importance d'évaluer rigoureusement la faisabilité d'un projet de recherche avant de s'y engager.</a:t>
              </a:r>
              <a:endParaRPr/>
            </a:p>
          </p:txBody>
        </p:sp>
        <p:sp>
          <p:nvSpPr>
            <p:cNvPr id="215" name="Google Shape;215;p18"/>
            <p:cNvSpPr txBox="1"/>
            <p:nvPr/>
          </p:nvSpPr>
          <p:spPr>
            <a:xfrm>
              <a:off x="6286342" y="1428750"/>
              <a:ext cx="5238600" cy="33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315" u="none" cap="none" strike="noStrike">
                  <a:solidFill>
                    <a:srgbClr val="19376D"/>
                  </a:solidFill>
                  <a:latin typeface="Arial"/>
                  <a:ea typeface="Arial"/>
                  <a:cs typeface="Arial"/>
                  <a:sym typeface="Arial"/>
                </a:rPr>
                <a:t>Facteurs de faisabilité à évaluer</a:t>
              </a:r>
              <a:endParaRPr/>
            </a:p>
          </p:txBody>
        </p:sp>
        <p:sp>
          <p:nvSpPr>
            <p:cNvPr id="216" name="Google Shape;216;p18"/>
            <p:cNvSpPr/>
            <p:nvPr/>
          </p:nvSpPr>
          <p:spPr>
            <a:xfrm>
              <a:off x="6286342" y="1838324"/>
              <a:ext cx="1647783" cy="2390774"/>
            </a:xfrm>
            <a:prstGeom prst="roundRect">
              <a:avLst>
                <a:gd fmla="val 9248" name="adj"/>
              </a:avLst>
            </a:prstGeom>
            <a:solidFill>
              <a:srgbClr val="19376D">
                <a:alpha val="4705"/>
              </a:srgbClr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18"/>
            <p:cNvSpPr/>
            <p:nvPr/>
          </p:nvSpPr>
          <p:spPr>
            <a:xfrm>
              <a:off x="6829254" y="2028825"/>
              <a:ext cx="571485" cy="571500"/>
            </a:xfrm>
            <a:prstGeom prst="roundRect">
              <a:avLst>
                <a:gd fmla="val 50000" name="adj"/>
              </a:avLst>
            </a:prstGeom>
            <a:solidFill>
              <a:srgbClr val="19376D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image.png" id="218" name="Google Shape;218;p1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962600" y="2185621"/>
              <a:ext cx="304792" cy="25790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9" name="Google Shape;219;p18"/>
            <p:cNvSpPr txBox="1"/>
            <p:nvPr/>
          </p:nvSpPr>
          <p:spPr>
            <a:xfrm>
              <a:off x="6838774" y="2743193"/>
              <a:ext cx="678000" cy="31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196" u="none" cap="none" strike="noStrike">
                  <a:solidFill>
                    <a:srgbClr val="19376D"/>
                  </a:solidFill>
                  <a:latin typeface="Arial"/>
                  <a:ea typeface="Arial"/>
                  <a:cs typeface="Arial"/>
                  <a:sym typeface="Arial"/>
                </a:rPr>
                <a:t>Temps</a:t>
              </a:r>
              <a:endParaRPr/>
            </a:p>
          </p:txBody>
        </p:sp>
        <p:sp>
          <p:nvSpPr>
            <p:cNvPr id="220" name="Google Shape;220;p18"/>
            <p:cNvSpPr txBox="1"/>
            <p:nvPr/>
          </p:nvSpPr>
          <p:spPr>
            <a:xfrm>
              <a:off x="6476838" y="3076574"/>
              <a:ext cx="1266900" cy="82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ctr">
                <a:lnSpc>
                  <a:spcPct val="1510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076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Durée nécessaire pour mener à bien la recherche</a:t>
              </a:r>
              <a:endParaRPr/>
            </a:p>
          </p:txBody>
        </p:sp>
        <p:sp>
          <p:nvSpPr>
            <p:cNvPr id="221" name="Google Shape;221;p18"/>
            <p:cNvSpPr/>
            <p:nvPr/>
          </p:nvSpPr>
          <p:spPr>
            <a:xfrm>
              <a:off x="8076998" y="1838324"/>
              <a:ext cx="1647783" cy="2390774"/>
            </a:xfrm>
            <a:prstGeom prst="roundRect">
              <a:avLst>
                <a:gd fmla="val 9248" name="adj"/>
              </a:avLst>
            </a:prstGeom>
            <a:solidFill>
              <a:srgbClr val="19376D">
                <a:alpha val="4705"/>
              </a:srgbClr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18"/>
            <p:cNvSpPr/>
            <p:nvPr/>
          </p:nvSpPr>
          <p:spPr>
            <a:xfrm>
              <a:off x="8619909" y="2028825"/>
              <a:ext cx="571485" cy="571500"/>
            </a:xfrm>
            <a:prstGeom prst="roundRect">
              <a:avLst>
                <a:gd fmla="val 50000" name="adj"/>
              </a:avLst>
            </a:prstGeom>
            <a:solidFill>
              <a:srgbClr val="19376D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image.png" id="223" name="Google Shape;223;p18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8753256" y="2197344"/>
              <a:ext cx="304792" cy="23446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4" name="Google Shape;224;p18"/>
            <p:cNvSpPr txBox="1"/>
            <p:nvPr/>
          </p:nvSpPr>
          <p:spPr>
            <a:xfrm>
              <a:off x="8448479" y="2743193"/>
              <a:ext cx="1153500" cy="31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196" u="none" cap="none" strike="noStrike">
                  <a:solidFill>
                    <a:srgbClr val="19376D"/>
                  </a:solidFill>
                  <a:latin typeface="Arial"/>
                  <a:ea typeface="Arial"/>
                  <a:cs typeface="Arial"/>
                  <a:sym typeface="Arial"/>
                </a:rPr>
                <a:t>Ressources</a:t>
              </a:r>
              <a:endParaRPr/>
            </a:p>
          </p:txBody>
        </p:sp>
        <p:sp>
          <p:nvSpPr>
            <p:cNvPr id="225" name="Google Shape;225;p18"/>
            <p:cNvSpPr txBox="1"/>
            <p:nvPr/>
          </p:nvSpPr>
          <p:spPr>
            <a:xfrm>
              <a:off x="8267493" y="3076574"/>
              <a:ext cx="1266900" cy="82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ctr">
                <a:lnSpc>
                  <a:spcPct val="1510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076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Budget, matériel, soutien institutionnel</a:t>
              </a:r>
              <a:endParaRPr/>
            </a:p>
          </p:txBody>
        </p:sp>
        <p:sp>
          <p:nvSpPr>
            <p:cNvPr id="226" name="Google Shape;226;p18"/>
            <p:cNvSpPr/>
            <p:nvPr/>
          </p:nvSpPr>
          <p:spPr>
            <a:xfrm>
              <a:off x="9877178" y="1838324"/>
              <a:ext cx="1647783" cy="2390774"/>
            </a:xfrm>
            <a:prstGeom prst="roundRect">
              <a:avLst>
                <a:gd fmla="val 9248" name="adj"/>
              </a:avLst>
            </a:prstGeom>
            <a:solidFill>
              <a:srgbClr val="19376D">
                <a:alpha val="4705"/>
              </a:srgbClr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18"/>
            <p:cNvSpPr/>
            <p:nvPr/>
          </p:nvSpPr>
          <p:spPr>
            <a:xfrm>
              <a:off x="10410564" y="2028825"/>
              <a:ext cx="571485" cy="571500"/>
            </a:xfrm>
            <a:prstGeom prst="roundRect">
              <a:avLst>
                <a:gd fmla="val 50000" name="adj"/>
              </a:avLst>
            </a:prstGeom>
            <a:solidFill>
              <a:srgbClr val="19376D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image.png" id="228" name="Google Shape;228;p18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0543911" y="2197344"/>
              <a:ext cx="304792" cy="23446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9" name="Google Shape;229;p18"/>
            <p:cNvSpPr txBox="1"/>
            <p:nvPr/>
          </p:nvSpPr>
          <p:spPr>
            <a:xfrm>
              <a:off x="10477258" y="2743193"/>
              <a:ext cx="762000" cy="31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196" u="none" cap="none" strike="noStrike">
                  <a:solidFill>
                    <a:srgbClr val="19376D"/>
                  </a:solidFill>
                  <a:latin typeface="Arial"/>
                  <a:ea typeface="Arial"/>
                  <a:cs typeface="Arial"/>
                  <a:sym typeface="Arial"/>
                </a:rPr>
                <a:t>Accès</a:t>
              </a:r>
              <a:endParaRPr/>
            </a:p>
          </p:txBody>
        </p:sp>
        <p:sp>
          <p:nvSpPr>
            <p:cNvPr id="230" name="Google Shape;230;p18"/>
            <p:cNvSpPr txBox="1"/>
            <p:nvPr/>
          </p:nvSpPr>
          <p:spPr>
            <a:xfrm>
              <a:off x="10067673" y="3076574"/>
              <a:ext cx="1266900" cy="109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ctr">
                <a:lnSpc>
                  <a:spcPct val="1510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076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Possibilité d'accéder au terrain et aux acteurs</a:t>
              </a:r>
              <a:endParaRPr/>
            </a:p>
          </p:txBody>
        </p:sp>
        <p:sp>
          <p:nvSpPr>
            <p:cNvPr id="231" name="Google Shape;231;p18"/>
            <p:cNvSpPr/>
            <p:nvPr/>
          </p:nvSpPr>
          <p:spPr>
            <a:xfrm>
              <a:off x="6286342" y="4514850"/>
              <a:ext cx="5238619" cy="2314575"/>
            </a:xfrm>
            <a:prstGeom prst="roundRect">
              <a:avLst>
                <a:gd fmla="val 6584" name="adj"/>
              </a:avLst>
            </a:prstGeom>
            <a:solidFill>
              <a:srgbClr val="F0F4F8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18"/>
            <p:cNvSpPr txBox="1"/>
            <p:nvPr/>
          </p:nvSpPr>
          <p:spPr>
            <a:xfrm>
              <a:off x="6524461" y="4872306"/>
              <a:ext cx="4762500" cy="33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315" u="none" cap="none" strike="noStrike">
                  <a:solidFill>
                    <a:srgbClr val="19376D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0" i="0" lang="en-US" sz="1104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</a:t>
              </a:r>
              <a:r>
                <a:rPr b="1" i="0" lang="en-US" sz="1315" u="none" cap="none" strike="noStrike">
                  <a:solidFill>
                    <a:srgbClr val="19376D"/>
                  </a:solidFill>
                  <a:latin typeface="Arial"/>
                  <a:ea typeface="Arial"/>
                  <a:cs typeface="Arial"/>
                  <a:sym typeface="Arial"/>
                </a:rPr>
                <a:t> Questions à se poser </a:t>
              </a:r>
              <a:endParaRPr/>
            </a:p>
          </p:txBody>
        </p:sp>
        <p:pic>
          <p:nvPicPr>
            <p:cNvPr descr="image.png" id="233" name="Google Shape;233;p18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6524461" y="4912788"/>
              <a:ext cx="228594" cy="18573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4" name="Google Shape;234;p18"/>
            <p:cNvSpPr txBox="1"/>
            <p:nvPr/>
          </p:nvSpPr>
          <p:spPr>
            <a:xfrm>
              <a:off x="6524450" y="5416127"/>
              <a:ext cx="4907100" cy="31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182875" spcFirstLastPara="1" rIns="73150" wrap="square" tIns="54850">
              <a:spAutoFit/>
            </a:bodyPr>
            <a:lstStyle/>
            <a:p>
              <a:pPr indent="0" lvl="0" marL="0" marR="0" rtl="0" algn="l">
                <a:lnSpc>
                  <a:spcPct val="16304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196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0" i="0" lang="en-US" sz="1104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</a:t>
              </a:r>
              <a:r>
                <a:rPr b="0" i="0" lang="en-US" sz="1196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 Disposé-je des compétences nécessaires pour cette recherche ? </a:t>
              </a:r>
              <a:endParaRPr/>
            </a:p>
          </p:txBody>
        </p:sp>
        <p:pic>
          <p:nvPicPr>
            <p:cNvPr descr="image.png" id="235" name="Google Shape;235;p18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6524461" y="5489805"/>
              <a:ext cx="190495" cy="16248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6" name="Google Shape;236;p18"/>
            <p:cNvSpPr txBox="1"/>
            <p:nvPr/>
          </p:nvSpPr>
          <p:spPr>
            <a:xfrm>
              <a:off x="6524461" y="5876925"/>
              <a:ext cx="4762500" cy="31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182875" spcFirstLastPara="1" rIns="73150" wrap="square" tIns="54850">
              <a:spAutoFit/>
            </a:bodyPr>
            <a:lstStyle/>
            <a:p>
              <a:pPr indent="0" lvl="0" marL="0" marR="0" rtl="0" algn="l">
                <a:lnSpc>
                  <a:spcPct val="16304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196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0" i="0" lang="en-US" sz="1104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</a:t>
              </a:r>
              <a:r>
                <a:rPr b="0" i="0" lang="en-US" sz="1196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 Les données requises sont-elles accessibles ? </a:t>
              </a:r>
              <a:endParaRPr/>
            </a:p>
          </p:txBody>
        </p:sp>
        <p:pic>
          <p:nvPicPr>
            <p:cNvPr descr="image.png" id="237" name="Google Shape;237;p18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6524461" y="5890932"/>
              <a:ext cx="190495" cy="16248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8" name="Google Shape;238;p18"/>
            <p:cNvSpPr txBox="1"/>
            <p:nvPr/>
          </p:nvSpPr>
          <p:spPr>
            <a:xfrm>
              <a:off x="6524461" y="6305550"/>
              <a:ext cx="4762500" cy="31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182875" spcFirstLastPara="1" rIns="73150" wrap="square" tIns="54850">
              <a:spAutoFit/>
            </a:bodyPr>
            <a:lstStyle/>
            <a:p>
              <a:pPr indent="0" lvl="0" marL="0" marR="0" rtl="0" algn="l">
                <a:lnSpc>
                  <a:spcPct val="16304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196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0" i="0" lang="en-US" sz="1104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</a:t>
              </a:r>
              <a:r>
                <a:rPr b="0" i="0" lang="en-US" sz="1196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 Le cadre temporel est-il réaliste ? </a:t>
              </a:r>
              <a:endParaRPr/>
            </a:p>
          </p:txBody>
        </p:sp>
        <p:pic>
          <p:nvPicPr>
            <p:cNvPr descr="image.png" id="239" name="Google Shape;239;p18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6524461" y="6319557"/>
              <a:ext cx="190495" cy="16248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oogle Shape;244;p19"/>
          <p:cNvGrpSpPr/>
          <p:nvPr/>
        </p:nvGrpSpPr>
        <p:grpSpPr>
          <a:xfrm>
            <a:off x="0" y="0"/>
            <a:ext cx="12191695" cy="6744150"/>
            <a:chOff x="0" y="0"/>
            <a:chExt cx="12191695" cy="8999399"/>
          </a:xfrm>
        </p:grpSpPr>
        <p:sp>
          <p:nvSpPr>
            <p:cNvPr id="245" name="Google Shape;245;p19"/>
            <p:cNvSpPr/>
            <p:nvPr/>
          </p:nvSpPr>
          <p:spPr>
            <a:xfrm>
              <a:off x="0" y="0"/>
              <a:ext cx="12191695" cy="857250"/>
            </a:xfrm>
            <a:prstGeom prst="rect">
              <a:avLst/>
            </a:prstGeom>
            <a:solidFill>
              <a:srgbClr val="19376D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19"/>
            <p:cNvSpPr txBox="1"/>
            <p:nvPr/>
          </p:nvSpPr>
          <p:spPr>
            <a:xfrm>
              <a:off x="666733" y="190499"/>
              <a:ext cx="10858200" cy="63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392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La pertinence</a:t>
              </a:r>
              <a:endParaRPr/>
            </a:p>
          </p:txBody>
        </p:sp>
        <p:sp>
          <p:nvSpPr>
            <p:cNvPr id="247" name="Google Shape;247;p19"/>
            <p:cNvSpPr/>
            <p:nvPr/>
          </p:nvSpPr>
          <p:spPr>
            <a:xfrm>
              <a:off x="666733" y="1238249"/>
              <a:ext cx="761980" cy="761999"/>
            </a:xfrm>
            <a:prstGeom prst="roundRect">
              <a:avLst>
                <a:gd fmla="val 50000" name="adj"/>
              </a:avLst>
            </a:prstGeom>
            <a:solidFill>
              <a:srgbClr val="19376D">
                <a:alpha val="9803"/>
              </a:srgbClr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image.png" id="248" name="Google Shape;248;p1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19129" y="1426744"/>
              <a:ext cx="457188" cy="38501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9" name="Google Shape;249;p19"/>
            <p:cNvSpPr txBox="1"/>
            <p:nvPr/>
          </p:nvSpPr>
          <p:spPr>
            <a:xfrm>
              <a:off x="1714457" y="1457325"/>
              <a:ext cx="2343000" cy="442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lnSpc>
                  <a:spcPct val="1494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435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 Synonyme : </a:t>
              </a:r>
              <a:r>
                <a:rPr b="1" i="0" lang="en-US" sz="1435" u="none" cap="none" strike="noStrike">
                  <a:solidFill>
                    <a:srgbClr val="19376D"/>
                  </a:solidFill>
                  <a:latin typeface="Arial"/>
                  <a:ea typeface="Arial"/>
                  <a:cs typeface="Arial"/>
                  <a:sym typeface="Arial"/>
                </a:rPr>
                <a:t>bien conçue</a:t>
              </a:r>
              <a:r>
                <a:rPr b="0" i="0" lang="en-US" sz="1435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  <p:sp>
          <p:nvSpPr>
            <p:cNvPr id="250" name="Google Shape;250;p19"/>
            <p:cNvSpPr/>
            <p:nvPr/>
          </p:nvSpPr>
          <p:spPr>
            <a:xfrm>
              <a:off x="666733" y="2286000"/>
              <a:ext cx="5238619" cy="5200650"/>
            </a:xfrm>
            <a:prstGeom prst="roundRect">
              <a:avLst>
                <a:gd fmla="val 2930" name="adj"/>
              </a:avLst>
            </a:prstGeom>
            <a:solidFill>
              <a:srgbClr val="F0F4F8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19"/>
            <p:cNvSpPr txBox="1"/>
            <p:nvPr/>
          </p:nvSpPr>
          <p:spPr>
            <a:xfrm>
              <a:off x="904852" y="2524125"/>
              <a:ext cx="4762500" cy="41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315" u="none" cap="none" strike="noStrike">
                  <a:solidFill>
                    <a:srgbClr val="19376D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0" i="0" lang="en-US" sz="1104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</a:t>
              </a:r>
              <a:r>
                <a:rPr b="1" i="0" lang="en-US" sz="1315" u="none" cap="none" strike="noStrike">
                  <a:solidFill>
                    <a:srgbClr val="19376D"/>
                  </a:solidFill>
                  <a:latin typeface="Arial"/>
                  <a:ea typeface="Arial"/>
                  <a:cs typeface="Arial"/>
                  <a:sym typeface="Arial"/>
                </a:rPr>
                <a:t> Caractéristiques d'une question pertinente </a:t>
              </a:r>
              <a:endParaRPr/>
            </a:p>
          </p:txBody>
        </p:sp>
        <p:pic>
          <p:nvPicPr>
            <p:cNvPr descr="image.png" id="252" name="Google Shape;252;p1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04852" y="2580322"/>
              <a:ext cx="228594" cy="1543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3" name="Google Shape;253;p19"/>
            <p:cNvSpPr txBox="1"/>
            <p:nvPr/>
          </p:nvSpPr>
          <p:spPr>
            <a:xfrm>
              <a:off x="904852" y="2981325"/>
              <a:ext cx="47625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182875" spcFirstLastPara="1" rIns="73150" wrap="square" tIns="5485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956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0" i="0" lang="en-US" sz="1104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</a:t>
              </a:r>
              <a:r>
                <a:rPr b="0" i="0" lang="en-US" sz="956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0" i="0" lang="en-US" sz="1196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1" i="0" lang="en-US" sz="1196" u="none" cap="none" strike="noStrike">
                  <a:solidFill>
                    <a:srgbClr val="19376D"/>
                  </a:solidFill>
                  <a:latin typeface="Arial"/>
                  <a:ea typeface="Arial"/>
                  <a:cs typeface="Arial"/>
                  <a:sym typeface="Arial"/>
                </a:rPr>
                <a:t>Non moralisatrice</a:t>
              </a:r>
              <a:r>
                <a:rPr b="0" i="0" lang="en-US" sz="1196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 - pas de jugement moral ou de valeur </a:t>
              </a:r>
              <a:r>
                <a:rPr b="0" i="0" lang="en-US" sz="956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  <p:pic>
          <p:nvPicPr>
            <p:cNvPr descr="image.png" id="254" name="Google Shape;254;p1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904852" y="2995332"/>
              <a:ext cx="190495" cy="16248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5" name="Google Shape;255;p19"/>
            <p:cNvSpPr txBox="1"/>
            <p:nvPr/>
          </p:nvSpPr>
          <p:spPr>
            <a:xfrm>
              <a:off x="904852" y="3409950"/>
              <a:ext cx="47625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182875" spcFirstLastPara="1" rIns="73150" wrap="square" tIns="5485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956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0" i="0" lang="en-US" sz="1104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</a:t>
              </a:r>
              <a:r>
                <a:rPr b="0" i="0" lang="en-US" sz="956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0" i="0" lang="en-US" sz="1196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1" i="0" lang="en-US" sz="1196" u="none" cap="none" strike="noStrike">
                  <a:solidFill>
                    <a:srgbClr val="19376D"/>
                  </a:solidFill>
                  <a:latin typeface="Arial"/>
                  <a:ea typeface="Arial"/>
                  <a:cs typeface="Arial"/>
                  <a:sym typeface="Arial"/>
                </a:rPr>
                <a:t>Vraie question</a:t>
              </a:r>
              <a:r>
                <a:rPr b="0" i="0" lang="en-US" sz="1196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 - volonté de savoir </a:t>
              </a:r>
              <a:r>
                <a:rPr b="0" i="0" lang="en-US" sz="956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  <p:pic>
          <p:nvPicPr>
            <p:cNvPr descr="image.png" id="256" name="Google Shape;256;p19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904852" y="3423957"/>
              <a:ext cx="190495" cy="16248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7" name="Google Shape;257;p19"/>
            <p:cNvSpPr txBox="1"/>
            <p:nvPr/>
          </p:nvSpPr>
          <p:spPr>
            <a:xfrm>
              <a:off x="904852" y="3838574"/>
              <a:ext cx="47625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182875" spcFirstLastPara="1" rIns="73150" wrap="square" tIns="5485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956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0" i="0" lang="en-US" sz="1104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</a:t>
              </a:r>
              <a:r>
                <a:rPr b="0" i="0" lang="en-US" sz="956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0" i="0" lang="en-US" sz="1196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1" i="0" lang="en-US" sz="1196" u="none" cap="none" strike="noStrike">
                  <a:solidFill>
                    <a:srgbClr val="19376D"/>
                  </a:solidFill>
                  <a:latin typeface="Arial"/>
                  <a:ea typeface="Arial"/>
                  <a:cs typeface="Arial"/>
                  <a:sym typeface="Arial"/>
                </a:rPr>
                <a:t>Éviter les fausses questions</a:t>
              </a:r>
              <a:r>
                <a:rPr b="0" i="0" lang="en-US" sz="1196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 et les questions philosophiques </a:t>
              </a:r>
              <a:r>
                <a:rPr b="0" i="0" lang="en-US" sz="956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  <p:pic>
          <p:nvPicPr>
            <p:cNvPr descr="image.png" id="258" name="Google Shape;258;p19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904852" y="3872192"/>
              <a:ext cx="190495" cy="12326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9" name="Google Shape;259;p19"/>
            <p:cNvSpPr txBox="1"/>
            <p:nvPr/>
          </p:nvSpPr>
          <p:spPr>
            <a:xfrm>
              <a:off x="904852" y="4552949"/>
              <a:ext cx="47625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182875" spcFirstLastPara="1" rIns="73150" wrap="square" tIns="5485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956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0" i="0" lang="en-US" sz="1104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</a:t>
              </a:r>
              <a:r>
                <a:rPr b="0" i="0" lang="en-US" sz="956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0" i="0" lang="en-US" sz="1196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1" i="0" lang="en-US" sz="1196" u="none" cap="none" strike="noStrike">
                  <a:solidFill>
                    <a:srgbClr val="19376D"/>
                  </a:solidFill>
                  <a:latin typeface="Arial"/>
                  <a:ea typeface="Arial"/>
                  <a:cs typeface="Arial"/>
                  <a:sym typeface="Arial"/>
                </a:rPr>
                <a:t>Question sur quelque chose</a:t>
              </a:r>
              <a:r>
                <a:rPr b="0" i="0" lang="en-US" sz="1196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 qui existe ou peut exister </a:t>
              </a:r>
              <a:r>
                <a:rPr b="0" i="0" lang="en-US" sz="956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  <p:pic>
          <p:nvPicPr>
            <p:cNvPr descr="image.png" id="260" name="Google Shape;260;p19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904852" y="4566957"/>
              <a:ext cx="190495" cy="16248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1" name="Google Shape;261;p19"/>
            <p:cNvSpPr/>
            <p:nvPr/>
          </p:nvSpPr>
          <p:spPr>
            <a:xfrm>
              <a:off x="666733" y="7772400"/>
              <a:ext cx="5238619" cy="1200150"/>
            </a:xfrm>
            <a:prstGeom prst="roundRect">
              <a:avLst>
                <a:gd fmla="val 6349" name="adj"/>
              </a:avLst>
            </a:prstGeom>
            <a:solidFill>
              <a:srgbClr val="19376D">
                <a:alpha val="4705"/>
              </a:srgbClr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19"/>
            <p:cNvSpPr/>
            <p:nvPr/>
          </p:nvSpPr>
          <p:spPr>
            <a:xfrm rot="-5400000">
              <a:off x="132698" y="8306435"/>
              <a:ext cx="1200150" cy="132080"/>
            </a:xfrm>
            <a:prstGeom prst="round2SameRect">
              <a:avLst>
                <a:gd fmla="val 50000" name="adj1"/>
                <a:gd fmla="val 0" name="adj2"/>
              </a:avLst>
            </a:prstGeom>
            <a:solidFill>
              <a:srgbClr val="19376D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19"/>
            <p:cNvSpPr txBox="1"/>
            <p:nvPr/>
          </p:nvSpPr>
          <p:spPr>
            <a:xfrm>
              <a:off x="895327" y="7962899"/>
              <a:ext cx="4819500" cy="103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lnSpc>
                  <a:spcPct val="1510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076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Pierre Bourdieu (1992) préconise une rupture épistémologique avec les idées préconçues et les évidences du sens commun pour construire un véritable objet scientifique.</a:t>
              </a:r>
              <a:endParaRPr/>
            </a:p>
          </p:txBody>
        </p:sp>
        <p:sp>
          <p:nvSpPr>
            <p:cNvPr id="264" name="Google Shape;264;p19"/>
            <p:cNvSpPr/>
            <p:nvPr/>
          </p:nvSpPr>
          <p:spPr>
            <a:xfrm>
              <a:off x="6286342" y="1238249"/>
              <a:ext cx="5238619" cy="4505325"/>
            </a:xfrm>
            <a:prstGeom prst="roundRect">
              <a:avLst>
                <a:gd fmla="val 3382" name="adj"/>
              </a:avLst>
            </a:prstGeom>
            <a:solidFill>
              <a:srgbClr val="F0F4F8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19"/>
            <p:cNvSpPr txBox="1"/>
            <p:nvPr/>
          </p:nvSpPr>
          <p:spPr>
            <a:xfrm>
              <a:off x="6524461" y="1476375"/>
              <a:ext cx="4762500" cy="41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315" u="none" cap="none" strike="noStrike">
                  <a:solidFill>
                    <a:srgbClr val="19376D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0" i="0" lang="en-US" sz="1104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</a:t>
              </a:r>
              <a:r>
                <a:rPr b="1" i="0" lang="en-US" sz="1315" u="none" cap="none" strike="noStrike">
                  <a:solidFill>
                    <a:srgbClr val="19376D"/>
                  </a:solidFill>
                  <a:latin typeface="Arial"/>
                  <a:ea typeface="Arial"/>
                  <a:cs typeface="Arial"/>
                  <a:sym typeface="Arial"/>
                </a:rPr>
                <a:t> Exemples comparatifs </a:t>
              </a:r>
              <a:endParaRPr/>
            </a:p>
          </p:txBody>
        </p:sp>
        <p:pic>
          <p:nvPicPr>
            <p:cNvPr descr="image.png" id="266" name="Google Shape;266;p19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6524461" y="1501140"/>
              <a:ext cx="228594" cy="21717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7" name="Google Shape;267;p19"/>
            <p:cNvSpPr/>
            <p:nvPr/>
          </p:nvSpPr>
          <p:spPr>
            <a:xfrm>
              <a:off x="6524461" y="1933574"/>
              <a:ext cx="2285942" cy="1476375"/>
            </a:xfrm>
            <a:prstGeom prst="roundRect">
              <a:avLst>
                <a:gd fmla="val 10322" name="adj"/>
              </a:avLst>
            </a:prstGeom>
            <a:solidFill>
              <a:srgbClr val="FFFFFF"/>
            </a:solidFill>
            <a:ln cap="flat" cmpd="sng" w="33000">
              <a:solidFill>
                <a:srgbClr val="E74C3C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19"/>
            <p:cNvSpPr/>
            <p:nvPr/>
          </p:nvSpPr>
          <p:spPr>
            <a:xfrm>
              <a:off x="6714957" y="1857375"/>
              <a:ext cx="1028674" cy="247649"/>
            </a:xfrm>
            <a:prstGeom prst="roundRect">
              <a:avLst>
                <a:gd fmla="val 153846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19"/>
            <p:cNvSpPr txBox="1"/>
            <p:nvPr/>
          </p:nvSpPr>
          <p:spPr>
            <a:xfrm>
              <a:off x="6714957" y="1857375"/>
              <a:ext cx="1028700" cy="319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837" u="none" cap="none" strike="noStrike">
                  <a:solidFill>
                    <a:srgbClr val="19376D"/>
                  </a:solidFill>
                  <a:latin typeface="Arial"/>
                  <a:ea typeface="Arial"/>
                  <a:cs typeface="Arial"/>
                  <a:sym typeface="Arial"/>
                </a:rPr>
                <a:t>Non pertinent</a:t>
              </a:r>
              <a:endParaRPr/>
            </a:p>
          </p:txBody>
        </p:sp>
        <p:sp>
          <p:nvSpPr>
            <p:cNvPr id="270" name="Google Shape;270;p19"/>
            <p:cNvSpPr txBox="1"/>
            <p:nvPr/>
          </p:nvSpPr>
          <p:spPr>
            <a:xfrm>
              <a:off x="6714957" y="2257425"/>
              <a:ext cx="1905000" cy="103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lnSpc>
                  <a:spcPct val="1510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076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"Pourquoi les jeunes sont-ils si individualistes et égoïstes de nos jours ?"</a:t>
              </a:r>
              <a:endParaRPr/>
            </a:p>
          </p:txBody>
        </p:sp>
        <p:sp>
          <p:nvSpPr>
            <p:cNvPr id="271" name="Google Shape;271;p19"/>
            <p:cNvSpPr/>
            <p:nvPr/>
          </p:nvSpPr>
          <p:spPr>
            <a:xfrm>
              <a:off x="9000899" y="1933574"/>
              <a:ext cx="2285942" cy="1476375"/>
            </a:xfrm>
            <a:prstGeom prst="roundRect">
              <a:avLst>
                <a:gd fmla="val 10322" name="adj"/>
              </a:avLst>
            </a:prstGeom>
            <a:solidFill>
              <a:srgbClr val="FFFFFF"/>
            </a:solidFill>
            <a:ln cap="flat" cmpd="sng" w="33000">
              <a:solidFill>
                <a:srgbClr val="27AE60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19"/>
            <p:cNvSpPr/>
            <p:nvPr/>
          </p:nvSpPr>
          <p:spPr>
            <a:xfrm>
              <a:off x="9191395" y="1857375"/>
              <a:ext cx="771505" cy="247649"/>
            </a:xfrm>
            <a:prstGeom prst="roundRect">
              <a:avLst>
                <a:gd fmla="val 153846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19"/>
            <p:cNvSpPr txBox="1"/>
            <p:nvPr/>
          </p:nvSpPr>
          <p:spPr>
            <a:xfrm>
              <a:off x="9191395" y="1857375"/>
              <a:ext cx="771600" cy="319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837" u="none" cap="none" strike="noStrike">
                  <a:solidFill>
                    <a:srgbClr val="19376D"/>
                  </a:solidFill>
                  <a:latin typeface="Arial"/>
                  <a:ea typeface="Arial"/>
                  <a:cs typeface="Arial"/>
                  <a:sym typeface="Arial"/>
                </a:rPr>
                <a:t>Pertinent</a:t>
              </a:r>
              <a:endParaRPr/>
            </a:p>
          </p:txBody>
        </p:sp>
        <p:sp>
          <p:nvSpPr>
            <p:cNvPr id="274" name="Google Shape;274;p19"/>
            <p:cNvSpPr txBox="1"/>
            <p:nvPr/>
          </p:nvSpPr>
          <p:spPr>
            <a:xfrm>
              <a:off x="9191395" y="2257425"/>
              <a:ext cx="1905000" cy="103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076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"Quelles formes prend l'individualisme dans les pratiques relationnelles des jeunes ?"</a:t>
              </a:r>
              <a:endParaRPr/>
            </a:p>
          </p:txBody>
        </p:sp>
        <p:sp>
          <p:nvSpPr>
            <p:cNvPr id="275" name="Google Shape;275;p19"/>
            <p:cNvSpPr/>
            <p:nvPr/>
          </p:nvSpPr>
          <p:spPr>
            <a:xfrm>
              <a:off x="6524461" y="3600450"/>
              <a:ext cx="2285942" cy="1714500"/>
            </a:xfrm>
            <a:prstGeom prst="roundRect">
              <a:avLst>
                <a:gd fmla="val 8888" name="adj"/>
              </a:avLst>
            </a:prstGeom>
            <a:solidFill>
              <a:srgbClr val="FFFFFF"/>
            </a:solidFill>
            <a:ln cap="flat" cmpd="sng" w="33000">
              <a:solidFill>
                <a:srgbClr val="E74C3C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19"/>
            <p:cNvSpPr/>
            <p:nvPr/>
          </p:nvSpPr>
          <p:spPr>
            <a:xfrm>
              <a:off x="6714957" y="3524250"/>
              <a:ext cx="1028674" cy="247649"/>
            </a:xfrm>
            <a:prstGeom prst="roundRect">
              <a:avLst>
                <a:gd fmla="val 153846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19"/>
            <p:cNvSpPr txBox="1"/>
            <p:nvPr/>
          </p:nvSpPr>
          <p:spPr>
            <a:xfrm>
              <a:off x="6714957" y="3524250"/>
              <a:ext cx="1028700" cy="319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837" u="none" cap="none" strike="noStrike">
                  <a:solidFill>
                    <a:srgbClr val="19376D"/>
                  </a:solidFill>
                  <a:latin typeface="Arial"/>
                  <a:ea typeface="Arial"/>
                  <a:cs typeface="Arial"/>
                  <a:sym typeface="Arial"/>
                </a:rPr>
                <a:t>Non pertinent</a:t>
              </a:r>
              <a:endParaRPr/>
            </a:p>
          </p:txBody>
        </p:sp>
        <p:sp>
          <p:nvSpPr>
            <p:cNvPr id="278" name="Google Shape;278;p19"/>
            <p:cNvSpPr txBox="1"/>
            <p:nvPr/>
          </p:nvSpPr>
          <p:spPr>
            <a:xfrm>
              <a:off x="6714957" y="3924299"/>
              <a:ext cx="1905000" cy="70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lnSpc>
                  <a:spcPct val="1510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076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"Dieu existe-t-il et quel est son impact sur la société ?"</a:t>
              </a:r>
              <a:endParaRPr/>
            </a:p>
          </p:txBody>
        </p:sp>
        <p:sp>
          <p:nvSpPr>
            <p:cNvPr id="279" name="Google Shape;279;p19"/>
            <p:cNvSpPr/>
            <p:nvPr/>
          </p:nvSpPr>
          <p:spPr>
            <a:xfrm>
              <a:off x="9000899" y="3600450"/>
              <a:ext cx="2285942" cy="1714500"/>
            </a:xfrm>
            <a:prstGeom prst="roundRect">
              <a:avLst>
                <a:gd fmla="val 8888" name="adj"/>
              </a:avLst>
            </a:prstGeom>
            <a:solidFill>
              <a:srgbClr val="FFFFFF"/>
            </a:solidFill>
            <a:ln cap="flat" cmpd="sng" w="33000">
              <a:solidFill>
                <a:srgbClr val="27AE60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19"/>
            <p:cNvSpPr/>
            <p:nvPr/>
          </p:nvSpPr>
          <p:spPr>
            <a:xfrm>
              <a:off x="9191395" y="3524250"/>
              <a:ext cx="771505" cy="247649"/>
            </a:xfrm>
            <a:prstGeom prst="roundRect">
              <a:avLst>
                <a:gd fmla="val 153846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19"/>
            <p:cNvSpPr txBox="1"/>
            <p:nvPr/>
          </p:nvSpPr>
          <p:spPr>
            <a:xfrm>
              <a:off x="9191395" y="3524250"/>
              <a:ext cx="771600" cy="319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837" u="none" cap="none" strike="noStrike">
                  <a:solidFill>
                    <a:srgbClr val="19376D"/>
                  </a:solidFill>
                  <a:latin typeface="Arial"/>
                  <a:ea typeface="Arial"/>
                  <a:cs typeface="Arial"/>
                  <a:sym typeface="Arial"/>
                </a:rPr>
                <a:t>Pertinent</a:t>
              </a:r>
              <a:endParaRPr/>
            </a:p>
          </p:txBody>
        </p:sp>
        <p:sp>
          <p:nvSpPr>
            <p:cNvPr id="282" name="Google Shape;282;p19"/>
            <p:cNvSpPr txBox="1"/>
            <p:nvPr/>
          </p:nvSpPr>
          <p:spPr>
            <a:xfrm>
              <a:off x="9191395" y="3924299"/>
              <a:ext cx="1905000" cy="125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076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"Comment les croyances religieuses influencent-elles les comportements sociaux dans les communautés urbaines ?"</a:t>
              </a:r>
              <a:endParaRPr/>
            </a:p>
          </p:txBody>
        </p:sp>
        <p:sp>
          <p:nvSpPr>
            <p:cNvPr id="283" name="Google Shape;283;p19"/>
            <p:cNvSpPr/>
            <p:nvPr/>
          </p:nvSpPr>
          <p:spPr>
            <a:xfrm>
              <a:off x="6286342" y="6029325"/>
              <a:ext cx="5238619" cy="2943225"/>
            </a:xfrm>
            <a:prstGeom prst="roundRect">
              <a:avLst>
                <a:gd fmla="val 5177" name="adj"/>
              </a:avLst>
            </a:prstGeom>
            <a:solidFill>
              <a:srgbClr val="19376D">
                <a:alpha val="4705"/>
              </a:srgbClr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19"/>
            <p:cNvSpPr txBox="1"/>
            <p:nvPr/>
          </p:nvSpPr>
          <p:spPr>
            <a:xfrm>
              <a:off x="6524461" y="6267449"/>
              <a:ext cx="4762500" cy="41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315" u="none" cap="none" strike="noStrike">
                  <a:solidFill>
                    <a:srgbClr val="19376D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0" i="0" lang="en-US" sz="1104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</a:t>
              </a:r>
              <a:r>
                <a:rPr b="1" i="0" lang="en-US" sz="1315" u="none" cap="none" strike="noStrike">
                  <a:solidFill>
                    <a:srgbClr val="19376D"/>
                  </a:solidFill>
                  <a:latin typeface="Arial"/>
                  <a:ea typeface="Arial"/>
                  <a:cs typeface="Arial"/>
                  <a:sym typeface="Arial"/>
                </a:rPr>
                <a:t> Critères de pertinence sociologique </a:t>
              </a:r>
              <a:endParaRPr/>
            </a:p>
          </p:txBody>
        </p:sp>
        <p:pic>
          <p:nvPicPr>
            <p:cNvPr descr="image.png" id="285" name="Google Shape;285;p19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6524461" y="6312217"/>
              <a:ext cx="228594" cy="17716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6" name="Google Shape;286;p19"/>
            <p:cNvSpPr/>
            <p:nvPr/>
          </p:nvSpPr>
          <p:spPr>
            <a:xfrm>
              <a:off x="6524461" y="6724649"/>
              <a:ext cx="1495387" cy="2009774"/>
            </a:xfrm>
            <a:prstGeom prst="roundRect">
              <a:avLst>
                <a:gd fmla="val 10191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19"/>
            <p:cNvSpPr/>
            <p:nvPr/>
          </p:nvSpPr>
          <p:spPr>
            <a:xfrm>
              <a:off x="7029274" y="6867524"/>
              <a:ext cx="476238" cy="476249"/>
            </a:xfrm>
            <a:prstGeom prst="roundRect">
              <a:avLst>
                <a:gd fmla="val 50000" name="adj"/>
              </a:avLst>
            </a:prstGeom>
            <a:solidFill>
              <a:srgbClr val="19376D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image.png" id="288" name="Google Shape;288;p19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7134046" y="7021581"/>
              <a:ext cx="266693" cy="16813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9" name="Google Shape;289;p19"/>
            <p:cNvSpPr txBox="1"/>
            <p:nvPr/>
          </p:nvSpPr>
          <p:spPr>
            <a:xfrm>
              <a:off x="6753049" y="7364160"/>
              <a:ext cx="1123800" cy="36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076" u="none" cap="none" strike="noStrike">
                  <a:solidFill>
                    <a:srgbClr val="19376D"/>
                  </a:solidFill>
                  <a:latin typeface="Arial"/>
                  <a:ea typeface="Arial"/>
                  <a:cs typeface="Arial"/>
                  <a:sym typeface="Arial"/>
                </a:rPr>
                <a:t>Relationnalité</a:t>
              </a:r>
              <a:endParaRPr/>
            </a:p>
          </p:txBody>
        </p:sp>
        <p:sp>
          <p:nvSpPr>
            <p:cNvPr id="290" name="Google Shape;290;p19"/>
            <p:cNvSpPr txBox="1"/>
            <p:nvPr/>
          </p:nvSpPr>
          <p:spPr>
            <a:xfrm>
              <a:off x="6524450" y="7734287"/>
              <a:ext cx="1495500" cy="93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ctr">
                <a:lnSpc>
                  <a:spcPct val="14958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956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Porter sur les relations sociales plutôt que sur les individus isolés</a:t>
              </a:r>
              <a:endParaRPr/>
            </a:p>
          </p:txBody>
        </p:sp>
        <p:sp>
          <p:nvSpPr>
            <p:cNvPr id="291" name="Google Shape;291;p19"/>
            <p:cNvSpPr/>
            <p:nvPr/>
          </p:nvSpPr>
          <p:spPr>
            <a:xfrm>
              <a:off x="8162720" y="6724649"/>
              <a:ext cx="1495387" cy="2009774"/>
            </a:xfrm>
            <a:prstGeom prst="roundRect">
              <a:avLst>
                <a:gd fmla="val 10191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p19"/>
            <p:cNvSpPr/>
            <p:nvPr/>
          </p:nvSpPr>
          <p:spPr>
            <a:xfrm>
              <a:off x="8667533" y="6867524"/>
              <a:ext cx="476238" cy="476249"/>
            </a:xfrm>
            <a:prstGeom prst="roundRect">
              <a:avLst>
                <a:gd fmla="val 50000" name="adj"/>
              </a:avLst>
            </a:prstGeom>
            <a:solidFill>
              <a:srgbClr val="19376D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image.png" id="293" name="Google Shape;293;p19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8772305" y="7021581"/>
              <a:ext cx="266693" cy="16813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4" name="Google Shape;294;p19"/>
            <p:cNvSpPr txBox="1"/>
            <p:nvPr/>
          </p:nvSpPr>
          <p:spPr>
            <a:xfrm>
              <a:off x="8325704" y="7326732"/>
              <a:ext cx="1209600" cy="36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076" u="none" cap="none" strike="noStrike">
                  <a:solidFill>
                    <a:srgbClr val="19376D"/>
                  </a:solidFill>
                  <a:latin typeface="Arial"/>
                  <a:ea typeface="Arial"/>
                  <a:cs typeface="Arial"/>
                  <a:sym typeface="Arial"/>
                </a:rPr>
                <a:t>Comparabilité</a:t>
              </a:r>
              <a:endParaRPr/>
            </a:p>
          </p:txBody>
        </p:sp>
        <p:sp>
          <p:nvSpPr>
            <p:cNvPr id="295" name="Google Shape;295;p19"/>
            <p:cNvSpPr txBox="1"/>
            <p:nvPr/>
          </p:nvSpPr>
          <p:spPr>
            <a:xfrm>
              <a:off x="8186562" y="7640716"/>
              <a:ext cx="1614600" cy="93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956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Permettre des comparaisons entre différents contextes sociaux</a:t>
              </a:r>
              <a:endParaRPr/>
            </a:p>
          </p:txBody>
        </p:sp>
        <p:sp>
          <p:nvSpPr>
            <p:cNvPr id="296" name="Google Shape;296;p19"/>
            <p:cNvSpPr/>
            <p:nvPr/>
          </p:nvSpPr>
          <p:spPr>
            <a:xfrm>
              <a:off x="9791455" y="6724649"/>
              <a:ext cx="1495387" cy="2009774"/>
            </a:xfrm>
            <a:prstGeom prst="roundRect">
              <a:avLst>
                <a:gd fmla="val 10191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p19"/>
            <p:cNvSpPr/>
            <p:nvPr/>
          </p:nvSpPr>
          <p:spPr>
            <a:xfrm>
              <a:off x="10305792" y="6867524"/>
              <a:ext cx="476238" cy="476249"/>
            </a:xfrm>
            <a:prstGeom prst="roundRect">
              <a:avLst>
                <a:gd fmla="val 50000" name="adj"/>
              </a:avLst>
            </a:prstGeom>
            <a:solidFill>
              <a:srgbClr val="19376D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image.png" id="298" name="Google Shape;298;p19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10410564" y="7001289"/>
              <a:ext cx="266693" cy="20872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9" name="Google Shape;299;p19"/>
            <p:cNvSpPr txBox="1"/>
            <p:nvPr/>
          </p:nvSpPr>
          <p:spPr>
            <a:xfrm>
              <a:off x="10021102" y="7308017"/>
              <a:ext cx="1123800" cy="36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076" u="none" cap="none" strike="noStrike">
                  <a:solidFill>
                    <a:srgbClr val="19376D"/>
                  </a:solidFill>
                  <a:latin typeface="Arial"/>
                  <a:ea typeface="Arial"/>
                  <a:cs typeface="Arial"/>
                  <a:sym typeface="Arial"/>
                </a:rPr>
                <a:t>Théorisation</a:t>
              </a:r>
              <a:endParaRPr/>
            </a:p>
          </p:txBody>
        </p:sp>
        <p:sp>
          <p:nvSpPr>
            <p:cNvPr id="300" name="Google Shape;300;p19"/>
            <p:cNvSpPr txBox="1"/>
            <p:nvPr/>
          </p:nvSpPr>
          <p:spPr>
            <a:xfrm>
              <a:off x="9934326" y="7734299"/>
              <a:ext cx="1209600" cy="93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956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Pouvoir être reliée à des théories sociologiques existantes</a:t>
              </a: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5" name="Google Shape;305;p20"/>
          <p:cNvGrpSpPr/>
          <p:nvPr/>
        </p:nvGrpSpPr>
        <p:grpSpPr>
          <a:xfrm>
            <a:off x="0" y="0"/>
            <a:ext cx="12191695" cy="6638183"/>
            <a:chOff x="0" y="0"/>
            <a:chExt cx="12191695" cy="7181849"/>
          </a:xfrm>
        </p:grpSpPr>
        <p:sp>
          <p:nvSpPr>
            <p:cNvPr id="306" name="Google Shape;306;p20"/>
            <p:cNvSpPr/>
            <p:nvPr/>
          </p:nvSpPr>
          <p:spPr>
            <a:xfrm>
              <a:off x="0" y="0"/>
              <a:ext cx="12191695" cy="857250"/>
            </a:xfrm>
            <a:prstGeom prst="rect">
              <a:avLst/>
            </a:prstGeom>
            <a:solidFill>
              <a:srgbClr val="19376D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" name="Google Shape;307;p20"/>
            <p:cNvSpPr txBox="1"/>
            <p:nvPr/>
          </p:nvSpPr>
          <p:spPr>
            <a:xfrm>
              <a:off x="666733" y="190499"/>
              <a:ext cx="10858200" cy="51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392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Spécificités de la question de départ en sociologie</a:t>
              </a:r>
              <a:endParaRPr/>
            </a:p>
          </p:txBody>
        </p:sp>
        <p:sp>
          <p:nvSpPr>
            <p:cNvPr id="308" name="Google Shape;308;p20"/>
            <p:cNvSpPr/>
            <p:nvPr/>
          </p:nvSpPr>
          <p:spPr>
            <a:xfrm>
              <a:off x="666733" y="1238249"/>
              <a:ext cx="3428914" cy="5943600"/>
            </a:xfrm>
            <a:prstGeom prst="roundRect">
              <a:avLst>
                <a:gd fmla="val 6666" name="adj"/>
              </a:avLst>
            </a:prstGeom>
            <a:solidFill>
              <a:srgbClr val="F0F4F8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" name="Google Shape;309;p20"/>
            <p:cNvSpPr/>
            <p:nvPr/>
          </p:nvSpPr>
          <p:spPr>
            <a:xfrm>
              <a:off x="952476" y="1523999"/>
              <a:ext cx="571485" cy="571500"/>
            </a:xfrm>
            <a:prstGeom prst="roundRect">
              <a:avLst>
                <a:gd fmla="val 50000" name="adj"/>
              </a:avLst>
            </a:prstGeom>
            <a:solidFill>
              <a:srgbClr val="19376D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image.png" id="310" name="Google Shape;310;p2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085822" y="1680796"/>
              <a:ext cx="304792" cy="25790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1" name="Google Shape;311;p20"/>
            <p:cNvSpPr txBox="1"/>
            <p:nvPr/>
          </p:nvSpPr>
          <p:spPr>
            <a:xfrm>
              <a:off x="1666833" y="1657350"/>
              <a:ext cx="1819200" cy="358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35" u="none" cap="none" strike="noStrike">
                  <a:solidFill>
                    <a:srgbClr val="19376D"/>
                  </a:solidFill>
                  <a:latin typeface="Arial"/>
                  <a:ea typeface="Arial"/>
                  <a:cs typeface="Arial"/>
                  <a:sym typeface="Arial"/>
                </a:rPr>
                <a:t>Dimension sociale</a:t>
              </a:r>
              <a:endParaRPr/>
            </a:p>
          </p:txBody>
        </p:sp>
        <p:pic>
          <p:nvPicPr>
            <p:cNvPr descr="image.png" id="312" name="Google Shape;312;p2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52476" y="2424663"/>
              <a:ext cx="190495" cy="952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3" name="Google Shape;313;p20"/>
            <p:cNvSpPr txBox="1"/>
            <p:nvPr/>
          </p:nvSpPr>
          <p:spPr>
            <a:xfrm>
              <a:off x="1238219" y="2286000"/>
              <a:ext cx="2571600" cy="92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lnSpc>
                  <a:spcPct val="15217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196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1" i="0" lang="en-US" sz="1196" u="none" cap="none" strike="noStrike">
                  <a:solidFill>
                    <a:srgbClr val="19376D"/>
                  </a:solidFill>
                  <a:latin typeface="Arial"/>
                  <a:ea typeface="Arial"/>
                  <a:cs typeface="Arial"/>
                  <a:sym typeface="Arial"/>
                </a:rPr>
                <a:t>Faits sociaux</a:t>
              </a:r>
              <a:r>
                <a:rPr b="0" i="0" lang="en-US" sz="1196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 comme réalités objectives et extérieures </a:t>
              </a:r>
              <a:endParaRPr b="0" i="0" sz="1196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5217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076" u="none" cap="none" strike="noStrike">
                  <a:solidFill>
                    <a:srgbClr val="555555"/>
                  </a:solidFill>
                  <a:latin typeface="Arial"/>
                  <a:ea typeface="Arial"/>
                  <a:cs typeface="Arial"/>
                  <a:sym typeface="Arial"/>
                </a:rPr>
                <a:t>— Émile Durkheim (1895)</a:t>
              </a:r>
              <a:r>
                <a:rPr b="0" i="0" lang="en-US" sz="1196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  <p:pic>
          <p:nvPicPr>
            <p:cNvPr descr="image.png" id="314" name="Google Shape;314;p2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52476" y="3295650"/>
              <a:ext cx="190495" cy="952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5" name="Google Shape;315;p20"/>
            <p:cNvSpPr txBox="1"/>
            <p:nvPr/>
          </p:nvSpPr>
          <p:spPr>
            <a:xfrm>
              <a:off x="1238219" y="3248024"/>
              <a:ext cx="2571600" cy="92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lnSpc>
                  <a:spcPct val="15217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196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1" i="0" lang="en-US" sz="1196" u="none" cap="none" strike="noStrike">
                  <a:solidFill>
                    <a:srgbClr val="19376D"/>
                  </a:solidFill>
                  <a:latin typeface="Arial"/>
                  <a:ea typeface="Arial"/>
                  <a:cs typeface="Arial"/>
                  <a:sym typeface="Arial"/>
                </a:rPr>
                <a:t>Articulation</a:t>
              </a:r>
              <a:r>
                <a:rPr b="0" i="0" lang="en-US" sz="1196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 entre actions individuelles et structures sociales </a:t>
              </a:r>
              <a:r>
                <a:rPr b="0" i="0" lang="en-US" sz="1076" u="none" cap="none" strike="noStrike">
                  <a:solidFill>
                    <a:srgbClr val="555555"/>
                  </a:solidFill>
                  <a:latin typeface="Arial"/>
                  <a:ea typeface="Arial"/>
                  <a:cs typeface="Arial"/>
                  <a:sym typeface="Arial"/>
                </a:rPr>
                <a:t>— Anthony Giddens (1984)</a:t>
              </a:r>
              <a:r>
                <a:rPr b="0" i="0" lang="en-US" sz="1196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  <p:pic>
          <p:nvPicPr>
            <p:cNvPr descr="image.png" id="316" name="Google Shape;316;p2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52476" y="4524374"/>
              <a:ext cx="190495" cy="952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7" name="Google Shape;317;p20"/>
            <p:cNvSpPr txBox="1"/>
            <p:nvPr/>
          </p:nvSpPr>
          <p:spPr>
            <a:xfrm>
              <a:off x="1238219" y="4476750"/>
              <a:ext cx="2571600" cy="622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lnSpc>
                  <a:spcPct val="15217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196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1" i="0" lang="en-US" sz="1196" u="none" cap="none" strike="noStrike">
                  <a:solidFill>
                    <a:srgbClr val="19376D"/>
                  </a:solidFill>
                  <a:latin typeface="Arial"/>
                  <a:ea typeface="Arial"/>
                  <a:cs typeface="Arial"/>
                  <a:sym typeface="Arial"/>
                </a:rPr>
                <a:t>Distinction</a:t>
              </a:r>
              <a:r>
                <a:rPr b="0" i="0" lang="en-US" sz="1196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 avec questions purement psychologiques </a:t>
              </a:r>
              <a:endParaRPr/>
            </a:p>
          </p:txBody>
        </p:sp>
        <p:sp>
          <p:nvSpPr>
            <p:cNvPr id="318" name="Google Shape;318;p20"/>
            <p:cNvSpPr/>
            <p:nvPr/>
          </p:nvSpPr>
          <p:spPr>
            <a:xfrm>
              <a:off x="4381390" y="1238249"/>
              <a:ext cx="3428914" cy="5943600"/>
            </a:xfrm>
            <a:prstGeom prst="roundRect">
              <a:avLst>
                <a:gd fmla="val 6666" name="adj"/>
              </a:avLst>
            </a:prstGeom>
            <a:solidFill>
              <a:srgbClr val="F0F4F8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" name="Google Shape;319;p20"/>
            <p:cNvSpPr/>
            <p:nvPr/>
          </p:nvSpPr>
          <p:spPr>
            <a:xfrm>
              <a:off x="4667133" y="1533525"/>
              <a:ext cx="571485" cy="571500"/>
            </a:xfrm>
            <a:prstGeom prst="roundRect">
              <a:avLst>
                <a:gd fmla="val 50000" name="adj"/>
              </a:avLst>
            </a:prstGeom>
            <a:solidFill>
              <a:srgbClr val="19376D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image.png" id="320" name="Google Shape;320;p2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800479" y="1702044"/>
              <a:ext cx="304792" cy="23446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1" name="Google Shape;321;p20"/>
            <p:cNvSpPr txBox="1"/>
            <p:nvPr/>
          </p:nvSpPr>
          <p:spPr>
            <a:xfrm>
              <a:off x="5381490" y="1523999"/>
              <a:ext cx="2143200" cy="358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35" u="none" cap="none" strike="noStrike">
                  <a:solidFill>
                    <a:srgbClr val="19376D"/>
                  </a:solidFill>
                  <a:latin typeface="Arial"/>
                  <a:ea typeface="Arial"/>
                  <a:cs typeface="Arial"/>
                  <a:sym typeface="Arial"/>
                </a:rPr>
                <a:t>Critères de pertinence</a:t>
              </a:r>
              <a:endParaRPr/>
            </a:p>
          </p:txBody>
        </p:sp>
        <p:sp>
          <p:nvSpPr>
            <p:cNvPr id="322" name="Google Shape;322;p20"/>
            <p:cNvSpPr/>
            <p:nvPr/>
          </p:nvSpPr>
          <p:spPr>
            <a:xfrm>
              <a:off x="4667133" y="2400300"/>
              <a:ext cx="2857428" cy="1581149"/>
            </a:xfrm>
            <a:prstGeom prst="roundRect">
              <a:avLst>
                <a:gd fmla="val 9638" name="adj"/>
              </a:avLst>
            </a:prstGeom>
            <a:solidFill>
              <a:srgbClr val="19376D">
                <a:alpha val="4705"/>
              </a:srgbClr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p20"/>
            <p:cNvSpPr/>
            <p:nvPr/>
          </p:nvSpPr>
          <p:spPr>
            <a:xfrm>
              <a:off x="4810004" y="2971800"/>
              <a:ext cx="428614" cy="428625"/>
            </a:xfrm>
            <a:prstGeom prst="roundRect">
              <a:avLst>
                <a:gd fmla="val 50000" name="adj"/>
              </a:avLst>
            </a:prstGeom>
            <a:solidFill>
              <a:srgbClr val="19376D">
                <a:alpha val="9803"/>
              </a:srgbClr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image.png" id="324" name="Google Shape;324;p20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4914777" y="3119437"/>
              <a:ext cx="228594" cy="1428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5" name="Google Shape;325;p20"/>
            <p:cNvSpPr txBox="1"/>
            <p:nvPr/>
          </p:nvSpPr>
          <p:spPr>
            <a:xfrm>
              <a:off x="5381490" y="2543175"/>
              <a:ext cx="2000100" cy="111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lnSpc>
                  <a:spcPct val="1510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076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1" i="0" lang="en-US" sz="1076" u="none" cap="none" strike="noStrike">
                  <a:solidFill>
                    <a:srgbClr val="19376D"/>
                  </a:solidFill>
                  <a:latin typeface="Arial"/>
                  <a:ea typeface="Arial"/>
                  <a:cs typeface="Arial"/>
                  <a:sym typeface="Arial"/>
                </a:rPr>
                <a:t>Relationnalité</a:t>
              </a:r>
              <a:r>
                <a:rPr b="0" i="0" lang="en-US" sz="1076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 Porter sur les relations sociales plutôt que sur les individus isolés </a:t>
              </a:r>
              <a:endParaRPr b="0" i="0" sz="1076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510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076" u="none" cap="none" strike="noStrike">
                  <a:solidFill>
                    <a:srgbClr val="555555"/>
                  </a:solidFill>
                  <a:latin typeface="Arial"/>
                  <a:ea typeface="Arial"/>
                  <a:cs typeface="Arial"/>
                  <a:sym typeface="Arial"/>
                </a:rPr>
                <a:t>— Georg Simmel (1908)</a:t>
              </a:r>
              <a:r>
                <a:rPr b="0" i="0" lang="en-US" sz="1076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  <p:sp>
          <p:nvSpPr>
            <p:cNvPr id="326" name="Google Shape;326;p20"/>
            <p:cNvSpPr/>
            <p:nvPr/>
          </p:nvSpPr>
          <p:spPr>
            <a:xfrm>
              <a:off x="4667133" y="4124324"/>
              <a:ext cx="2857428" cy="1581149"/>
            </a:xfrm>
            <a:prstGeom prst="roundRect">
              <a:avLst>
                <a:gd fmla="val 9638" name="adj"/>
              </a:avLst>
            </a:prstGeom>
            <a:solidFill>
              <a:srgbClr val="19376D">
                <a:alpha val="4705"/>
              </a:srgbClr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20"/>
            <p:cNvSpPr/>
            <p:nvPr/>
          </p:nvSpPr>
          <p:spPr>
            <a:xfrm>
              <a:off x="4810004" y="4695824"/>
              <a:ext cx="428614" cy="428625"/>
            </a:xfrm>
            <a:prstGeom prst="roundRect">
              <a:avLst>
                <a:gd fmla="val 50000" name="adj"/>
              </a:avLst>
            </a:prstGeom>
            <a:solidFill>
              <a:srgbClr val="19376D">
                <a:alpha val="9803"/>
              </a:srgbClr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image.png" id="328" name="Google Shape;328;p20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4914777" y="4843462"/>
              <a:ext cx="228594" cy="1428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9" name="Google Shape;329;p20"/>
            <p:cNvSpPr txBox="1"/>
            <p:nvPr/>
          </p:nvSpPr>
          <p:spPr>
            <a:xfrm>
              <a:off x="5381490" y="4267199"/>
              <a:ext cx="2000100" cy="111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lnSpc>
                  <a:spcPct val="1510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076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1" i="0" lang="en-US" sz="1076" u="none" cap="none" strike="noStrike">
                  <a:solidFill>
                    <a:srgbClr val="19376D"/>
                  </a:solidFill>
                  <a:latin typeface="Arial"/>
                  <a:ea typeface="Arial"/>
                  <a:cs typeface="Arial"/>
                  <a:sym typeface="Arial"/>
                </a:rPr>
                <a:t>Comparabilité</a:t>
              </a:r>
              <a:r>
                <a:rPr b="0" i="0" lang="en-US" sz="1076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 Permettre des comparaisons entre différents contextes </a:t>
              </a:r>
              <a:endParaRPr b="0" i="0" sz="1076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510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076" u="none" cap="none" strike="noStrike">
                  <a:solidFill>
                    <a:srgbClr val="555555"/>
                  </a:solidFill>
                  <a:latin typeface="Arial"/>
                  <a:ea typeface="Arial"/>
                  <a:cs typeface="Arial"/>
                  <a:sym typeface="Arial"/>
                </a:rPr>
                <a:t>— Charles Ragin (2014)</a:t>
              </a:r>
              <a:r>
                <a:rPr b="0" i="0" lang="en-US" sz="1076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  <p:sp>
          <p:nvSpPr>
            <p:cNvPr id="330" name="Google Shape;330;p20"/>
            <p:cNvSpPr/>
            <p:nvPr/>
          </p:nvSpPr>
          <p:spPr>
            <a:xfrm>
              <a:off x="4667133" y="5848350"/>
              <a:ext cx="2857428" cy="1057275"/>
            </a:xfrm>
            <a:prstGeom prst="roundRect">
              <a:avLst>
                <a:gd fmla="val 14414" name="adj"/>
              </a:avLst>
            </a:prstGeom>
            <a:solidFill>
              <a:srgbClr val="19376D">
                <a:alpha val="4705"/>
              </a:srgbClr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331;p20"/>
            <p:cNvSpPr/>
            <p:nvPr/>
          </p:nvSpPr>
          <p:spPr>
            <a:xfrm>
              <a:off x="4810004" y="6162675"/>
              <a:ext cx="428614" cy="428625"/>
            </a:xfrm>
            <a:prstGeom prst="roundRect">
              <a:avLst>
                <a:gd fmla="val 50000" name="adj"/>
              </a:avLst>
            </a:prstGeom>
            <a:solidFill>
              <a:srgbClr val="19376D">
                <a:alpha val="9803"/>
              </a:srgbClr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image.png" id="332" name="Google Shape;332;p20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4914777" y="6283642"/>
              <a:ext cx="228594" cy="17716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3" name="Google Shape;333;p20"/>
            <p:cNvSpPr txBox="1"/>
            <p:nvPr/>
          </p:nvSpPr>
          <p:spPr>
            <a:xfrm>
              <a:off x="5381490" y="5991225"/>
              <a:ext cx="2000100" cy="84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lnSpc>
                  <a:spcPct val="1510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076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1" i="0" lang="en-US" sz="1076" u="none" cap="none" strike="noStrike">
                  <a:solidFill>
                    <a:srgbClr val="19376D"/>
                  </a:solidFill>
                  <a:latin typeface="Arial"/>
                  <a:ea typeface="Arial"/>
                  <a:cs typeface="Arial"/>
                  <a:sym typeface="Arial"/>
                </a:rPr>
                <a:t>Théorisation</a:t>
              </a:r>
              <a:r>
                <a:rPr b="0" i="0" lang="en-US" sz="1076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 Être reliée à des théories sociologiques existantes </a:t>
              </a:r>
              <a:endParaRPr/>
            </a:p>
          </p:txBody>
        </p:sp>
        <p:sp>
          <p:nvSpPr>
            <p:cNvPr id="334" name="Google Shape;334;p20"/>
            <p:cNvSpPr/>
            <p:nvPr/>
          </p:nvSpPr>
          <p:spPr>
            <a:xfrm>
              <a:off x="8096047" y="1238249"/>
              <a:ext cx="3428914" cy="5943600"/>
            </a:xfrm>
            <a:prstGeom prst="roundRect">
              <a:avLst>
                <a:gd fmla="val 6666" name="adj"/>
              </a:avLst>
            </a:prstGeom>
            <a:solidFill>
              <a:srgbClr val="F0F4F8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" name="Google Shape;335;p20"/>
            <p:cNvSpPr/>
            <p:nvPr/>
          </p:nvSpPr>
          <p:spPr>
            <a:xfrm>
              <a:off x="8381790" y="1533525"/>
              <a:ext cx="571485" cy="571500"/>
            </a:xfrm>
            <a:prstGeom prst="roundRect">
              <a:avLst>
                <a:gd fmla="val 50000" name="adj"/>
              </a:avLst>
            </a:prstGeom>
            <a:solidFill>
              <a:srgbClr val="19376D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image.png" id="336" name="Google Shape;336;p20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8515137" y="1675667"/>
              <a:ext cx="304792" cy="2872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7" name="Google Shape;337;p20"/>
            <p:cNvSpPr txBox="1"/>
            <p:nvPr/>
          </p:nvSpPr>
          <p:spPr>
            <a:xfrm>
              <a:off x="9096147" y="1523999"/>
              <a:ext cx="2143200" cy="59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35" u="none" cap="none" strike="noStrike">
                  <a:solidFill>
                    <a:srgbClr val="19376D"/>
                  </a:solidFill>
                  <a:latin typeface="Arial"/>
                  <a:ea typeface="Arial"/>
                  <a:cs typeface="Arial"/>
                  <a:sym typeface="Arial"/>
                </a:rPr>
                <a:t>Problème vs. Problématique</a:t>
              </a:r>
              <a:endParaRPr/>
            </a:p>
          </p:txBody>
        </p:sp>
        <p:pic>
          <p:nvPicPr>
            <p:cNvPr descr="image.png" id="338" name="Google Shape;338;p2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8381790" y="2352675"/>
              <a:ext cx="190495" cy="952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9" name="Google Shape;339;p20"/>
            <p:cNvSpPr txBox="1"/>
            <p:nvPr/>
          </p:nvSpPr>
          <p:spPr>
            <a:xfrm>
              <a:off x="8667533" y="2305049"/>
              <a:ext cx="2571600" cy="119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lnSpc>
                  <a:spcPct val="15217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196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1" i="0" lang="en-US" sz="1196" u="none" cap="none" strike="noStrike">
                  <a:solidFill>
                    <a:srgbClr val="19376D"/>
                  </a:solidFill>
                  <a:latin typeface="Arial"/>
                  <a:ea typeface="Arial"/>
                  <a:cs typeface="Arial"/>
                  <a:sym typeface="Arial"/>
                </a:rPr>
                <a:t>Construction de l'objet</a:t>
              </a:r>
              <a:r>
                <a:rPr b="0" i="0" lang="en-US" sz="1196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 : processus dynamique de précision </a:t>
              </a:r>
              <a:r>
                <a:rPr b="0" i="0" lang="en-US" sz="1076" u="none" cap="none" strike="noStrike">
                  <a:solidFill>
                    <a:srgbClr val="555555"/>
                  </a:solidFill>
                  <a:latin typeface="Arial"/>
                  <a:ea typeface="Arial"/>
                  <a:cs typeface="Arial"/>
                  <a:sym typeface="Arial"/>
                </a:rPr>
                <a:t>— Bourdieu, Chamboredon, Passeron (1968)</a:t>
              </a:r>
              <a:r>
                <a:rPr b="0" i="0" lang="en-US" sz="1196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  <p:pic>
          <p:nvPicPr>
            <p:cNvPr descr="image.png" id="340" name="Google Shape;340;p2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8381790" y="3819524"/>
              <a:ext cx="190495" cy="952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1" name="Google Shape;341;p20"/>
            <p:cNvSpPr txBox="1"/>
            <p:nvPr/>
          </p:nvSpPr>
          <p:spPr>
            <a:xfrm>
              <a:off x="8667533" y="3771900"/>
              <a:ext cx="2571600" cy="92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lnSpc>
                  <a:spcPct val="15217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196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1" i="0" lang="en-US" sz="1196" u="none" cap="none" strike="noStrike">
                  <a:solidFill>
                    <a:srgbClr val="19376D"/>
                  </a:solidFill>
                  <a:latin typeface="Arial"/>
                  <a:ea typeface="Arial"/>
                  <a:cs typeface="Arial"/>
                  <a:sym typeface="Arial"/>
                </a:rPr>
                <a:t>Éviter la confusion</a:t>
              </a:r>
              <a:r>
                <a:rPr b="0" i="0" lang="en-US" sz="1196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 entre problème social et problème sociologique </a:t>
              </a:r>
              <a:endParaRPr/>
            </a:p>
          </p:txBody>
        </p:sp>
        <p:pic>
          <p:nvPicPr>
            <p:cNvPr descr="image.png" id="342" name="Google Shape;342;p2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8381790" y="4762500"/>
              <a:ext cx="190495" cy="952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3" name="Google Shape;343;p20"/>
            <p:cNvSpPr txBox="1"/>
            <p:nvPr/>
          </p:nvSpPr>
          <p:spPr>
            <a:xfrm>
              <a:off x="8667533" y="4714875"/>
              <a:ext cx="2571600" cy="122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lnSpc>
                  <a:spcPct val="15217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196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1" i="0" lang="en-US" sz="1196" u="none" cap="none" strike="noStrike">
                  <a:solidFill>
                    <a:srgbClr val="19376D"/>
                  </a:solidFill>
                  <a:latin typeface="Arial"/>
                  <a:ea typeface="Arial"/>
                  <a:cs typeface="Arial"/>
                  <a:sym typeface="Arial"/>
                </a:rPr>
                <a:t>Interroger les catégories</a:t>
              </a:r>
              <a:r>
                <a:rPr b="0" i="0" lang="en-US" sz="1196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 sociales plutôt que les accepter comme données </a:t>
              </a:r>
              <a:endParaRPr b="0" i="0" sz="1196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5217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076" u="none" cap="none" strike="noStrike">
                  <a:solidFill>
                    <a:srgbClr val="555555"/>
                  </a:solidFill>
                  <a:latin typeface="Arial"/>
                  <a:ea typeface="Arial"/>
                  <a:cs typeface="Arial"/>
                  <a:sym typeface="Arial"/>
                </a:rPr>
                <a:t>— Howard Becker (2014)</a:t>
              </a:r>
              <a:r>
                <a:rPr b="0" i="0" lang="en-US" sz="1196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" name="Google Shape;348;p21"/>
          <p:cNvGrpSpPr/>
          <p:nvPr/>
        </p:nvGrpSpPr>
        <p:grpSpPr>
          <a:xfrm>
            <a:off x="0" y="0"/>
            <a:ext cx="12191695" cy="6740813"/>
            <a:chOff x="0" y="0"/>
            <a:chExt cx="12191695" cy="7715249"/>
          </a:xfrm>
        </p:grpSpPr>
        <p:sp>
          <p:nvSpPr>
            <p:cNvPr id="349" name="Google Shape;349;p21"/>
            <p:cNvSpPr/>
            <p:nvPr/>
          </p:nvSpPr>
          <p:spPr>
            <a:xfrm>
              <a:off x="0" y="0"/>
              <a:ext cx="12191695" cy="857250"/>
            </a:xfrm>
            <a:prstGeom prst="rect">
              <a:avLst/>
            </a:prstGeom>
            <a:solidFill>
              <a:srgbClr val="19376D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21"/>
            <p:cNvSpPr txBox="1"/>
            <p:nvPr/>
          </p:nvSpPr>
          <p:spPr>
            <a:xfrm>
              <a:off x="666733" y="190499"/>
              <a:ext cx="10858200" cy="54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392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Techniques de formulation d'une question de départ</a:t>
              </a:r>
              <a:endParaRPr/>
            </a:p>
          </p:txBody>
        </p:sp>
        <p:sp>
          <p:nvSpPr>
            <p:cNvPr id="351" name="Google Shape;351;p21"/>
            <p:cNvSpPr/>
            <p:nvPr/>
          </p:nvSpPr>
          <p:spPr>
            <a:xfrm>
              <a:off x="666733" y="1238249"/>
              <a:ext cx="3428914" cy="6477000"/>
            </a:xfrm>
            <a:prstGeom prst="roundRect">
              <a:avLst>
                <a:gd fmla="val 6666" name="adj"/>
              </a:avLst>
            </a:prstGeom>
            <a:solidFill>
              <a:srgbClr val="F0F4F8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21"/>
            <p:cNvSpPr/>
            <p:nvPr/>
          </p:nvSpPr>
          <p:spPr>
            <a:xfrm>
              <a:off x="952476" y="1533525"/>
              <a:ext cx="571485" cy="571500"/>
            </a:xfrm>
            <a:prstGeom prst="roundRect">
              <a:avLst>
                <a:gd fmla="val 50000" name="adj"/>
              </a:avLst>
            </a:prstGeom>
            <a:solidFill>
              <a:srgbClr val="19376D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image.png" id="353" name="Google Shape;353;p2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085822" y="1737213"/>
              <a:ext cx="304792" cy="16412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4" name="Google Shape;354;p21"/>
            <p:cNvSpPr txBox="1"/>
            <p:nvPr/>
          </p:nvSpPr>
          <p:spPr>
            <a:xfrm>
              <a:off x="1666833" y="1523999"/>
              <a:ext cx="2143200" cy="63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35" u="none" cap="none" strike="noStrike">
                  <a:solidFill>
                    <a:srgbClr val="19376D"/>
                  </a:solidFill>
                  <a:latin typeface="Arial"/>
                  <a:ea typeface="Arial"/>
                  <a:cs typeface="Arial"/>
                  <a:sym typeface="Arial"/>
                </a:rPr>
                <a:t>Questionnement progressif</a:t>
              </a:r>
              <a:endParaRPr/>
            </a:p>
          </p:txBody>
        </p:sp>
        <p:sp>
          <p:nvSpPr>
            <p:cNvPr id="355" name="Google Shape;355;p21"/>
            <p:cNvSpPr/>
            <p:nvPr/>
          </p:nvSpPr>
          <p:spPr>
            <a:xfrm>
              <a:off x="952476" y="2400300"/>
              <a:ext cx="2857428" cy="761999"/>
            </a:xfrm>
            <a:prstGeom prst="roundRect">
              <a:avLst>
                <a:gd fmla="val 20000" name="adj"/>
              </a:avLst>
            </a:prstGeom>
            <a:solidFill>
              <a:srgbClr val="19376D">
                <a:alpha val="4705"/>
              </a:srgbClr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356;p21"/>
            <p:cNvSpPr/>
            <p:nvPr/>
          </p:nvSpPr>
          <p:spPr>
            <a:xfrm>
              <a:off x="1095347" y="2590799"/>
              <a:ext cx="380990" cy="380999"/>
            </a:xfrm>
            <a:prstGeom prst="roundRect">
              <a:avLst>
                <a:gd fmla="val 50000" name="adj"/>
              </a:avLst>
            </a:prstGeom>
            <a:solidFill>
              <a:srgbClr val="19376D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357;p21"/>
            <p:cNvSpPr txBox="1"/>
            <p:nvPr/>
          </p:nvSpPr>
          <p:spPr>
            <a:xfrm>
              <a:off x="1095347" y="2590799"/>
              <a:ext cx="381000" cy="337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lnSpc>
                  <a:spcPct val="16304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196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</p:txBody>
        </p:sp>
        <p:sp>
          <p:nvSpPr>
            <p:cNvPr id="358" name="Google Shape;358;p21"/>
            <p:cNvSpPr txBox="1"/>
            <p:nvPr/>
          </p:nvSpPr>
          <p:spPr>
            <a:xfrm>
              <a:off x="1619209" y="2543175"/>
              <a:ext cx="2047800" cy="60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lnSpc>
                  <a:spcPct val="1510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076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1" i="0" lang="en-US" sz="1076" u="none" cap="none" strike="noStrike">
                  <a:solidFill>
                    <a:srgbClr val="19376D"/>
                  </a:solidFill>
                  <a:latin typeface="Arial"/>
                  <a:ea typeface="Arial"/>
                  <a:cs typeface="Arial"/>
                  <a:sym typeface="Arial"/>
                </a:rPr>
                <a:t>Observation initiale</a:t>
              </a:r>
              <a:r>
                <a:rPr b="0" i="0" lang="en-US" sz="1076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 suscitant l'intérêt </a:t>
              </a:r>
              <a:endParaRPr/>
            </a:p>
          </p:txBody>
        </p:sp>
        <p:sp>
          <p:nvSpPr>
            <p:cNvPr id="359" name="Google Shape;359;p21"/>
            <p:cNvSpPr/>
            <p:nvPr/>
          </p:nvSpPr>
          <p:spPr>
            <a:xfrm>
              <a:off x="952476" y="3305174"/>
              <a:ext cx="2857428" cy="761999"/>
            </a:xfrm>
            <a:prstGeom prst="roundRect">
              <a:avLst>
                <a:gd fmla="val 20000" name="adj"/>
              </a:avLst>
            </a:prstGeom>
            <a:solidFill>
              <a:srgbClr val="19376D">
                <a:alpha val="4705"/>
              </a:srgbClr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360;p21"/>
            <p:cNvSpPr/>
            <p:nvPr/>
          </p:nvSpPr>
          <p:spPr>
            <a:xfrm>
              <a:off x="1095347" y="3505199"/>
              <a:ext cx="380990" cy="380999"/>
            </a:xfrm>
            <a:prstGeom prst="roundRect">
              <a:avLst>
                <a:gd fmla="val 50000" name="adj"/>
              </a:avLst>
            </a:prstGeom>
            <a:solidFill>
              <a:srgbClr val="19376D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361;p21"/>
            <p:cNvSpPr txBox="1"/>
            <p:nvPr/>
          </p:nvSpPr>
          <p:spPr>
            <a:xfrm>
              <a:off x="1095347" y="3505199"/>
              <a:ext cx="381000" cy="337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lnSpc>
                  <a:spcPct val="16304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196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/>
            </a:p>
          </p:txBody>
        </p:sp>
        <p:sp>
          <p:nvSpPr>
            <p:cNvPr id="362" name="Google Shape;362;p21"/>
            <p:cNvSpPr txBox="1"/>
            <p:nvPr/>
          </p:nvSpPr>
          <p:spPr>
            <a:xfrm>
              <a:off x="1619209" y="3448049"/>
              <a:ext cx="2047800" cy="60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lnSpc>
                  <a:spcPct val="1510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076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1" i="0" lang="en-US" sz="1076" u="none" cap="none" strike="noStrike">
                  <a:solidFill>
                    <a:srgbClr val="19376D"/>
                  </a:solidFill>
                  <a:latin typeface="Arial"/>
                  <a:ea typeface="Arial"/>
                  <a:cs typeface="Arial"/>
                  <a:sym typeface="Arial"/>
                </a:rPr>
                <a:t>Recherche documentaire</a:t>
              </a:r>
              <a:r>
                <a:rPr b="0" i="0" lang="en-US" sz="1076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 préliminaire </a:t>
              </a:r>
              <a:endParaRPr/>
            </a:p>
          </p:txBody>
        </p:sp>
        <p:sp>
          <p:nvSpPr>
            <p:cNvPr id="363" name="Google Shape;363;p21"/>
            <p:cNvSpPr/>
            <p:nvPr/>
          </p:nvSpPr>
          <p:spPr>
            <a:xfrm>
              <a:off x="952476" y="4219575"/>
              <a:ext cx="2857428" cy="761999"/>
            </a:xfrm>
            <a:prstGeom prst="roundRect">
              <a:avLst>
                <a:gd fmla="val 20000" name="adj"/>
              </a:avLst>
            </a:prstGeom>
            <a:solidFill>
              <a:srgbClr val="19376D">
                <a:alpha val="4705"/>
              </a:srgbClr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364;p21"/>
            <p:cNvSpPr/>
            <p:nvPr/>
          </p:nvSpPr>
          <p:spPr>
            <a:xfrm>
              <a:off x="1095347" y="4410074"/>
              <a:ext cx="380990" cy="380999"/>
            </a:xfrm>
            <a:prstGeom prst="roundRect">
              <a:avLst>
                <a:gd fmla="val 50000" name="adj"/>
              </a:avLst>
            </a:prstGeom>
            <a:solidFill>
              <a:srgbClr val="19376D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365;p21"/>
            <p:cNvSpPr txBox="1"/>
            <p:nvPr/>
          </p:nvSpPr>
          <p:spPr>
            <a:xfrm>
              <a:off x="1095347" y="4410074"/>
              <a:ext cx="381000" cy="337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lnSpc>
                  <a:spcPct val="16304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196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/>
            </a:p>
          </p:txBody>
        </p:sp>
        <p:sp>
          <p:nvSpPr>
            <p:cNvPr id="366" name="Google Shape;366;p21"/>
            <p:cNvSpPr txBox="1"/>
            <p:nvPr/>
          </p:nvSpPr>
          <p:spPr>
            <a:xfrm>
              <a:off x="1619209" y="4362450"/>
              <a:ext cx="2047800" cy="60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lnSpc>
                  <a:spcPct val="1510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076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1" i="0" lang="en-US" sz="1076" u="none" cap="none" strike="noStrike">
                  <a:solidFill>
                    <a:srgbClr val="19376D"/>
                  </a:solidFill>
                  <a:latin typeface="Arial"/>
                  <a:ea typeface="Arial"/>
                  <a:cs typeface="Arial"/>
                  <a:sym typeface="Arial"/>
                </a:rPr>
                <a:t>Affinement itératif</a:t>
              </a:r>
              <a:r>
                <a:rPr b="0" i="0" lang="en-US" sz="1076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 de la question </a:t>
              </a:r>
              <a:endParaRPr/>
            </a:p>
          </p:txBody>
        </p:sp>
        <p:sp>
          <p:nvSpPr>
            <p:cNvPr id="367" name="Google Shape;367;p21"/>
            <p:cNvSpPr/>
            <p:nvPr/>
          </p:nvSpPr>
          <p:spPr>
            <a:xfrm>
              <a:off x="952476" y="5124449"/>
              <a:ext cx="2857428" cy="1352549"/>
            </a:xfrm>
            <a:prstGeom prst="roundRect">
              <a:avLst>
                <a:gd fmla="val 11267" name="adj"/>
              </a:avLst>
            </a:prstGeom>
            <a:solidFill>
              <a:srgbClr val="19376D">
                <a:alpha val="4705"/>
              </a:srgbClr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21"/>
            <p:cNvSpPr txBox="1"/>
            <p:nvPr/>
          </p:nvSpPr>
          <p:spPr>
            <a:xfrm>
              <a:off x="1095347" y="5267324"/>
              <a:ext cx="2571600" cy="31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lnSpc>
                  <a:spcPct val="16310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076" u="none" cap="none" strike="noStrike">
                  <a:solidFill>
                    <a:srgbClr val="19376D"/>
                  </a:solidFill>
                  <a:latin typeface="Arial"/>
                  <a:ea typeface="Arial"/>
                  <a:cs typeface="Arial"/>
                  <a:sym typeface="Arial"/>
                </a:rPr>
                <a:t>Approche itérative</a:t>
              </a:r>
              <a:endParaRPr/>
            </a:p>
          </p:txBody>
        </p:sp>
        <p:sp>
          <p:nvSpPr>
            <p:cNvPr id="369" name="Google Shape;369;p21"/>
            <p:cNvSpPr txBox="1"/>
            <p:nvPr/>
          </p:nvSpPr>
          <p:spPr>
            <a:xfrm>
              <a:off x="1095347" y="5619750"/>
              <a:ext cx="2571600" cy="79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lnSpc>
                  <a:spcPct val="13289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956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 Décomposer une question générale en sous-questions plus spécifiques </a:t>
              </a:r>
              <a:r>
                <a:rPr b="0" i="0" lang="en-US" sz="1076" u="none" cap="none" strike="noStrike">
                  <a:solidFill>
                    <a:srgbClr val="555555"/>
                  </a:solidFill>
                  <a:latin typeface="Arial"/>
                  <a:ea typeface="Arial"/>
                  <a:cs typeface="Arial"/>
                  <a:sym typeface="Arial"/>
                </a:rPr>
                <a:t>— John W. Creswell (2014)</a:t>
              </a:r>
              <a:r>
                <a:rPr b="0" i="0" lang="en-US" sz="956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  <p:sp>
          <p:nvSpPr>
            <p:cNvPr id="370" name="Google Shape;370;p21"/>
            <p:cNvSpPr/>
            <p:nvPr/>
          </p:nvSpPr>
          <p:spPr>
            <a:xfrm>
              <a:off x="4381390" y="1238249"/>
              <a:ext cx="3428914" cy="6477000"/>
            </a:xfrm>
            <a:prstGeom prst="roundRect">
              <a:avLst>
                <a:gd fmla="val 6666" name="adj"/>
              </a:avLst>
            </a:prstGeom>
            <a:solidFill>
              <a:srgbClr val="F0F4F8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371;p21"/>
            <p:cNvSpPr/>
            <p:nvPr/>
          </p:nvSpPr>
          <p:spPr>
            <a:xfrm>
              <a:off x="4667133" y="1533525"/>
              <a:ext cx="571485" cy="571500"/>
            </a:xfrm>
            <a:prstGeom prst="roundRect">
              <a:avLst>
                <a:gd fmla="val 50000" name="adj"/>
              </a:avLst>
            </a:prstGeom>
            <a:solidFill>
              <a:srgbClr val="19376D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image.png" id="372" name="Google Shape;372;p2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800479" y="1690321"/>
              <a:ext cx="304792" cy="25790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3" name="Google Shape;373;p21"/>
            <p:cNvSpPr txBox="1"/>
            <p:nvPr/>
          </p:nvSpPr>
          <p:spPr>
            <a:xfrm>
              <a:off x="5381490" y="1523999"/>
              <a:ext cx="2143200" cy="63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35" u="none" cap="none" strike="noStrike">
                  <a:solidFill>
                    <a:srgbClr val="19376D"/>
                  </a:solidFill>
                  <a:latin typeface="Arial"/>
                  <a:ea typeface="Arial"/>
                  <a:cs typeface="Arial"/>
                  <a:sym typeface="Arial"/>
                </a:rPr>
                <a:t>Outils d'aide à la formulation</a:t>
              </a:r>
              <a:endParaRPr/>
            </a:p>
          </p:txBody>
        </p:sp>
        <p:sp>
          <p:nvSpPr>
            <p:cNvPr id="374" name="Google Shape;374;p21"/>
            <p:cNvSpPr/>
            <p:nvPr/>
          </p:nvSpPr>
          <p:spPr>
            <a:xfrm>
              <a:off x="4667133" y="2400300"/>
              <a:ext cx="2857428" cy="1581149"/>
            </a:xfrm>
            <a:prstGeom prst="roundRect">
              <a:avLst>
                <a:gd fmla="val 9638" name="adj"/>
              </a:avLst>
            </a:prstGeom>
            <a:solidFill>
              <a:srgbClr val="19376D">
                <a:alpha val="4705"/>
              </a:srgbClr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" name="Google Shape;375;p21"/>
            <p:cNvSpPr/>
            <p:nvPr/>
          </p:nvSpPr>
          <p:spPr>
            <a:xfrm>
              <a:off x="4810004" y="2971800"/>
              <a:ext cx="428614" cy="428625"/>
            </a:xfrm>
            <a:prstGeom prst="roundRect">
              <a:avLst>
                <a:gd fmla="val 50000" name="adj"/>
              </a:avLst>
            </a:prstGeom>
            <a:solidFill>
              <a:srgbClr val="19376D">
                <a:alpha val="9803"/>
              </a:srgbClr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image.png" id="376" name="Google Shape;376;p2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914777" y="3093720"/>
              <a:ext cx="228594" cy="19430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7" name="Google Shape;377;p21"/>
            <p:cNvSpPr txBox="1"/>
            <p:nvPr/>
          </p:nvSpPr>
          <p:spPr>
            <a:xfrm>
              <a:off x="5381490" y="2543175"/>
              <a:ext cx="2000100" cy="117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lnSpc>
                  <a:spcPct val="1510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076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1" i="0" lang="en-US" sz="1076" u="none" cap="none" strike="noStrike">
                  <a:solidFill>
                    <a:srgbClr val="19376D"/>
                  </a:solidFill>
                  <a:latin typeface="Arial"/>
                  <a:ea typeface="Arial"/>
                  <a:cs typeface="Arial"/>
                  <a:sym typeface="Arial"/>
                </a:rPr>
                <a:t>Technique des "5 W"</a:t>
              </a:r>
              <a:r>
                <a:rPr b="0" i="0" lang="en-US" sz="1076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 Exploration systématique des dimensions d'un phénomène </a:t>
              </a:r>
              <a:r>
                <a:rPr b="0" i="0" lang="en-US" sz="1076" u="none" cap="none" strike="noStrike">
                  <a:solidFill>
                    <a:srgbClr val="555555"/>
                  </a:solidFill>
                  <a:latin typeface="Arial"/>
                  <a:ea typeface="Arial"/>
                  <a:cs typeface="Arial"/>
                  <a:sym typeface="Arial"/>
                </a:rPr>
                <a:t>— Sharan B. Merriam (2009)</a:t>
              </a:r>
              <a:r>
                <a:rPr b="0" i="0" lang="en-US" sz="1076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  <p:sp>
          <p:nvSpPr>
            <p:cNvPr id="378" name="Google Shape;378;p21"/>
            <p:cNvSpPr/>
            <p:nvPr/>
          </p:nvSpPr>
          <p:spPr>
            <a:xfrm>
              <a:off x="4667133" y="4124324"/>
              <a:ext cx="2857428" cy="1581149"/>
            </a:xfrm>
            <a:prstGeom prst="roundRect">
              <a:avLst>
                <a:gd fmla="val 9638" name="adj"/>
              </a:avLst>
            </a:prstGeom>
            <a:solidFill>
              <a:srgbClr val="19376D">
                <a:alpha val="4705"/>
              </a:srgbClr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" name="Google Shape;379;p21"/>
            <p:cNvSpPr/>
            <p:nvPr/>
          </p:nvSpPr>
          <p:spPr>
            <a:xfrm>
              <a:off x="4810004" y="4695824"/>
              <a:ext cx="428614" cy="428625"/>
            </a:xfrm>
            <a:prstGeom prst="roundRect">
              <a:avLst>
                <a:gd fmla="val 50000" name="adj"/>
              </a:avLst>
            </a:prstGeom>
            <a:solidFill>
              <a:srgbClr val="19376D">
                <a:alpha val="9803"/>
              </a:srgbClr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image.png" id="380" name="Google Shape;380;p2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4914777" y="4826317"/>
              <a:ext cx="228594" cy="17716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1" name="Google Shape;381;p21"/>
            <p:cNvSpPr txBox="1"/>
            <p:nvPr/>
          </p:nvSpPr>
          <p:spPr>
            <a:xfrm>
              <a:off x="5381490" y="4267199"/>
              <a:ext cx="2000100" cy="146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lnSpc>
                  <a:spcPct val="1510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076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1" i="0" lang="en-US" sz="1076" u="none" cap="none" strike="noStrike">
                  <a:solidFill>
                    <a:srgbClr val="19376D"/>
                  </a:solidFill>
                  <a:latin typeface="Arial"/>
                  <a:ea typeface="Arial"/>
                  <a:cs typeface="Arial"/>
                  <a:sym typeface="Arial"/>
                </a:rPr>
                <a:t>Méthode de problématisation</a:t>
              </a:r>
              <a:r>
                <a:rPr b="0" i="0" lang="en-US" sz="1076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 Transformer une affirmation en question</a:t>
              </a:r>
              <a:endParaRPr sz="1076">
                <a:solidFill>
                  <a:srgbClr val="333333"/>
                </a:solidFill>
              </a:endParaRPr>
            </a:p>
            <a:p>
              <a:pPr indent="0" lvl="0" marL="0" marR="0" rtl="0" algn="l">
                <a:lnSpc>
                  <a:spcPct val="1510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076" u="none" cap="none" strike="noStrike">
                  <a:solidFill>
                    <a:srgbClr val="555555"/>
                  </a:solidFill>
                  <a:latin typeface="Arial"/>
                  <a:ea typeface="Arial"/>
                  <a:cs typeface="Arial"/>
                  <a:sym typeface="Arial"/>
                </a:rPr>
                <a:t>— Howard S. Becker (1998)</a:t>
              </a:r>
              <a:r>
                <a:rPr b="0" i="0" lang="en-US" sz="1076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  <p:sp>
          <p:nvSpPr>
            <p:cNvPr id="382" name="Google Shape;382;p21"/>
            <p:cNvSpPr/>
            <p:nvPr/>
          </p:nvSpPr>
          <p:spPr>
            <a:xfrm>
              <a:off x="4667133" y="5848350"/>
              <a:ext cx="2857428" cy="1581149"/>
            </a:xfrm>
            <a:prstGeom prst="roundRect">
              <a:avLst>
                <a:gd fmla="val 9638" name="adj"/>
              </a:avLst>
            </a:prstGeom>
            <a:solidFill>
              <a:srgbClr val="19376D">
                <a:alpha val="4705"/>
              </a:srgbClr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" name="Google Shape;383;p21"/>
            <p:cNvSpPr/>
            <p:nvPr/>
          </p:nvSpPr>
          <p:spPr>
            <a:xfrm>
              <a:off x="4810004" y="6419850"/>
              <a:ext cx="428614" cy="428625"/>
            </a:xfrm>
            <a:prstGeom prst="roundRect">
              <a:avLst>
                <a:gd fmla="val 50000" name="adj"/>
              </a:avLst>
            </a:prstGeom>
            <a:solidFill>
              <a:srgbClr val="19376D">
                <a:alpha val="9803"/>
              </a:srgbClr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image.png" id="384" name="Google Shape;384;p21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4914777" y="6530340"/>
              <a:ext cx="228594" cy="21717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5" name="Google Shape;385;p21"/>
            <p:cNvSpPr txBox="1"/>
            <p:nvPr/>
          </p:nvSpPr>
          <p:spPr>
            <a:xfrm>
              <a:off x="5381490" y="5991225"/>
              <a:ext cx="2000100" cy="117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lnSpc>
                  <a:spcPct val="1510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076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1" i="0" lang="en-US" sz="1076" u="none" cap="none" strike="noStrike">
                  <a:solidFill>
                    <a:srgbClr val="19376D"/>
                  </a:solidFill>
                  <a:latin typeface="Arial"/>
                  <a:ea typeface="Arial"/>
                  <a:cs typeface="Arial"/>
                  <a:sym typeface="Arial"/>
                </a:rPr>
                <a:t>Approche comparative</a:t>
              </a:r>
              <a:r>
                <a:rPr b="0" i="0" lang="en-US" sz="1076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 Identifier causes et mécanismes des phénomènes </a:t>
              </a:r>
              <a:r>
                <a:rPr b="0" i="0" lang="en-US" sz="1076" u="none" cap="none" strike="noStrike">
                  <a:solidFill>
                    <a:srgbClr val="555555"/>
                  </a:solidFill>
                  <a:latin typeface="Arial"/>
                  <a:ea typeface="Arial"/>
                  <a:cs typeface="Arial"/>
                  <a:sym typeface="Arial"/>
                </a:rPr>
                <a:t>— Charles Ragin (2014)</a:t>
              </a:r>
              <a:r>
                <a:rPr b="0" i="0" lang="en-US" sz="1076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  <p:sp>
          <p:nvSpPr>
            <p:cNvPr id="386" name="Google Shape;386;p21"/>
            <p:cNvSpPr/>
            <p:nvPr/>
          </p:nvSpPr>
          <p:spPr>
            <a:xfrm>
              <a:off x="8096047" y="1238249"/>
              <a:ext cx="3428914" cy="6477000"/>
            </a:xfrm>
            <a:prstGeom prst="roundRect">
              <a:avLst>
                <a:gd fmla="val 6666" name="adj"/>
              </a:avLst>
            </a:prstGeom>
            <a:solidFill>
              <a:srgbClr val="F0F4F8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" name="Google Shape;387;p21"/>
            <p:cNvSpPr/>
            <p:nvPr/>
          </p:nvSpPr>
          <p:spPr>
            <a:xfrm>
              <a:off x="8381790" y="1533525"/>
              <a:ext cx="571485" cy="571500"/>
            </a:xfrm>
            <a:prstGeom prst="roundRect">
              <a:avLst>
                <a:gd fmla="val 50000" name="adj"/>
              </a:avLst>
            </a:prstGeom>
            <a:solidFill>
              <a:srgbClr val="19376D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image.png" id="388" name="Google Shape;388;p21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8515137" y="1697648"/>
              <a:ext cx="304792" cy="24325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9" name="Google Shape;389;p21"/>
            <p:cNvSpPr txBox="1"/>
            <p:nvPr/>
          </p:nvSpPr>
          <p:spPr>
            <a:xfrm>
              <a:off x="9096147" y="1523999"/>
              <a:ext cx="2143200" cy="3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35" u="none" cap="none" strike="noStrike">
                  <a:solidFill>
                    <a:srgbClr val="19376D"/>
                  </a:solidFill>
                  <a:latin typeface="Arial"/>
                  <a:ea typeface="Arial"/>
                  <a:cs typeface="Arial"/>
                  <a:sym typeface="Arial"/>
                </a:rPr>
                <a:t>Précision conceptuelle</a:t>
              </a:r>
              <a:endParaRPr/>
            </a:p>
          </p:txBody>
        </p:sp>
        <p:pic>
          <p:nvPicPr>
            <p:cNvPr descr="image.png" id="390" name="Google Shape;390;p21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8381790" y="2352675"/>
              <a:ext cx="190495" cy="952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1" name="Google Shape;391;p21"/>
            <p:cNvSpPr txBox="1"/>
            <p:nvPr/>
          </p:nvSpPr>
          <p:spPr>
            <a:xfrm>
              <a:off x="8667533" y="2305049"/>
              <a:ext cx="2571600" cy="65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lnSpc>
                  <a:spcPct val="15217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196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1" i="0" lang="en-US" sz="1196" u="none" cap="none" strike="noStrike">
                  <a:solidFill>
                    <a:srgbClr val="19376D"/>
                  </a:solidFill>
                  <a:latin typeface="Arial"/>
                  <a:ea typeface="Arial"/>
                  <a:cs typeface="Arial"/>
                  <a:sym typeface="Arial"/>
                </a:rPr>
                <a:t>Opérationnalisation</a:t>
              </a:r>
              <a:r>
                <a:rPr b="0" i="0" lang="en-US" sz="1196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 des concepts </a:t>
              </a:r>
              <a:r>
                <a:rPr b="0" i="0" lang="en-US" sz="1076" u="none" cap="none" strike="noStrike">
                  <a:solidFill>
                    <a:srgbClr val="555555"/>
                  </a:solidFill>
                  <a:latin typeface="Arial"/>
                  <a:ea typeface="Arial"/>
                  <a:cs typeface="Arial"/>
                  <a:sym typeface="Arial"/>
                </a:rPr>
                <a:t>— Robert K. Merton (1968)</a:t>
              </a:r>
              <a:r>
                <a:rPr b="0" i="0" lang="en-US" sz="1196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  <p:sp>
          <p:nvSpPr>
            <p:cNvPr id="392" name="Google Shape;392;p21"/>
            <p:cNvSpPr/>
            <p:nvPr/>
          </p:nvSpPr>
          <p:spPr>
            <a:xfrm>
              <a:off x="8381790" y="3267075"/>
              <a:ext cx="2857428" cy="1704975"/>
            </a:xfrm>
            <a:prstGeom prst="roundRect">
              <a:avLst>
                <a:gd fmla="val 8938" name="adj"/>
              </a:avLst>
            </a:prstGeom>
            <a:solidFill>
              <a:srgbClr val="19376D">
                <a:alpha val="4705"/>
              </a:srgbClr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393;p21"/>
            <p:cNvSpPr txBox="1"/>
            <p:nvPr/>
          </p:nvSpPr>
          <p:spPr>
            <a:xfrm>
              <a:off x="8524661" y="3409950"/>
              <a:ext cx="2571600" cy="31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lnSpc>
                  <a:spcPct val="16310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076" u="none" cap="none" strike="noStrike">
                  <a:solidFill>
                    <a:srgbClr val="19376D"/>
                  </a:solidFill>
                  <a:latin typeface="Arial"/>
                  <a:ea typeface="Arial"/>
                  <a:cs typeface="Arial"/>
                  <a:sym typeface="Arial"/>
                </a:rPr>
                <a:t>Exemple de précision</a:t>
              </a:r>
              <a:endParaRPr/>
            </a:p>
          </p:txBody>
        </p:sp>
        <p:sp>
          <p:nvSpPr>
            <p:cNvPr id="394" name="Google Shape;394;p21"/>
            <p:cNvSpPr txBox="1"/>
            <p:nvPr/>
          </p:nvSpPr>
          <p:spPr>
            <a:xfrm>
              <a:off x="8524661" y="3762374"/>
              <a:ext cx="2571600" cy="116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lnSpc>
                  <a:spcPct val="12952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956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1" i="0" lang="en-US" sz="956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Moins précis:</a:t>
              </a:r>
              <a:r>
                <a:rPr b="0" i="0" lang="en-US" sz="956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 "Les jeunes sont-ils individualistes ?"</a:t>
              </a:r>
              <a:br>
                <a:rPr b="0" i="0" lang="en-US" sz="1104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i="0" lang="en-US" sz="956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1" i="0" lang="en-US" sz="956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Plus précis:</a:t>
              </a:r>
              <a:r>
                <a:rPr b="0" i="0" lang="en-US" sz="956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 "Quelles formes prend l'individualisme dans les pratiques relationnelles des jeunes ?" </a:t>
              </a:r>
              <a:endParaRPr/>
            </a:p>
          </p:txBody>
        </p:sp>
        <p:pic>
          <p:nvPicPr>
            <p:cNvPr descr="image.png" id="395" name="Google Shape;395;p21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8381790" y="5162550"/>
              <a:ext cx="190495" cy="952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6" name="Google Shape;396;p21"/>
            <p:cNvSpPr txBox="1"/>
            <p:nvPr/>
          </p:nvSpPr>
          <p:spPr>
            <a:xfrm>
              <a:off x="8667533" y="5114925"/>
              <a:ext cx="2571600" cy="97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lnSpc>
                  <a:spcPct val="15217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196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1" i="0" lang="en-US" sz="1196" u="none" cap="none" strike="noStrike">
                  <a:solidFill>
                    <a:srgbClr val="19376D"/>
                  </a:solidFill>
                  <a:latin typeface="Arial"/>
                  <a:ea typeface="Arial"/>
                  <a:cs typeface="Arial"/>
                  <a:sym typeface="Arial"/>
                </a:rPr>
                <a:t>Clarté conceptuelle</a:t>
              </a:r>
              <a:r>
                <a:rPr b="0" i="0" lang="en-US" sz="1196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 pour discerner les données pertinentes </a:t>
              </a:r>
              <a:r>
                <a:rPr b="0" i="0" lang="en-US" sz="1076" u="none" cap="none" strike="noStrike">
                  <a:solidFill>
                    <a:srgbClr val="555555"/>
                  </a:solidFill>
                  <a:latin typeface="Arial"/>
                  <a:ea typeface="Arial"/>
                  <a:cs typeface="Arial"/>
                  <a:sym typeface="Arial"/>
                </a:rPr>
                <a:t>— Kathy Charmaz (2014)</a:t>
              </a:r>
              <a:r>
                <a:rPr b="0" i="0" lang="en-US" sz="1196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  <p:pic>
          <p:nvPicPr>
            <p:cNvPr descr="image.png" id="397" name="Google Shape;397;p21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8381790" y="6391275"/>
              <a:ext cx="190495" cy="952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8" name="Google Shape;398;p21"/>
            <p:cNvSpPr txBox="1"/>
            <p:nvPr/>
          </p:nvSpPr>
          <p:spPr>
            <a:xfrm>
              <a:off x="8667533" y="6343650"/>
              <a:ext cx="2571600" cy="65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lnSpc>
                  <a:spcPct val="15217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196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1" i="0" lang="en-US" sz="1196" u="none" cap="none" strike="noStrike">
                  <a:solidFill>
                    <a:srgbClr val="19376D"/>
                  </a:solidFill>
                  <a:latin typeface="Arial"/>
                  <a:ea typeface="Arial"/>
                  <a:cs typeface="Arial"/>
                  <a:sym typeface="Arial"/>
                </a:rPr>
                <a:t>Articulation</a:t>
              </a:r>
              <a:r>
                <a:rPr b="0" i="0" lang="en-US" sz="1196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 avec le cadre théorique </a:t>
              </a:r>
              <a:r>
                <a:rPr b="0" i="0" lang="en-US" sz="1076" u="none" cap="none" strike="noStrike">
                  <a:solidFill>
                    <a:srgbClr val="555555"/>
                  </a:solidFill>
                  <a:latin typeface="Arial"/>
                  <a:ea typeface="Arial"/>
                  <a:cs typeface="Arial"/>
                  <a:sym typeface="Arial"/>
                </a:rPr>
                <a:t>— Anthony Giddens (1984)</a:t>
              </a:r>
              <a:r>
                <a:rPr b="0" i="0" lang="en-US" sz="1196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