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8" r:id="rId1"/>
  </p:sldMasterIdLst>
  <p:sldIdLst>
    <p:sldId id="256" r:id="rId2"/>
    <p:sldId id="257" r:id="rId3"/>
    <p:sldId id="258" r:id="rId4"/>
    <p:sldId id="259" r:id="rId5"/>
    <p:sldId id="260" r:id="rId6"/>
    <p:sldId id="262" r:id="rId7"/>
    <p:sldId id="263" r:id="rId8"/>
    <p:sldId id="264" r:id="rId9"/>
    <p:sldId id="265" r:id="rId10"/>
    <p:sldId id="266" r:id="rId11"/>
    <p:sldId id="267" r:id="rId12"/>
    <p:sldId id="268" r:id="rId13"/>
    <p:sldId id="269" r:id="rId14"/>
    <p:sldId id="270" r:id="rId15"/>
    <p:sldId id="271" r:id="rId16"/>
    <p:sldId id="272" r:id="rId17"/>
    <p:sldId id="273" r:id="rId18"/>
    <p:sldId id="274" r:id="rId19"/>
    <p:sldId id="275" r:id="rId20"/>
    <p:sldId id="276" r:id="rId21"/>
    <p:sldId id="277" r:id="rId22"/>
    <p:sldId id="278" r:id="rId23"/>
    <p:sldId id="280" r:id="rId24"/>
    <p:sldId id="281" r:id="rId25"/>
    <p:sldId id="282" r:id="rId26"/>
    <p:sldId id="279" r:id="rId27"/>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89253" autoAdjust="0"/>
  </p:normalViewPr>
  <p:slideViewPr>
    <p:cSldViewPr snapToGrid="0">
      <p:cViewPr varScale="1">
        <p:scale>
          <a:sx n="75" d="100"/>
          <a:sy n="75" d="100"/>
        </p:scale>
        <p:origin x="648" y="6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e de titre">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fr-FR" smtClean="0"/>
              <a:t>Modifiez le style du titre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Modifiez le style des sous-titres du masque</a:t>
            </a:r>
            <a:endParaRPr lang="en-US" dirty="0"/>
          </a:p>
        </p:txBody>
      </p:sp>
      <p:sp>
        <p:nvSpPr>
          <p:cNvPr id="4" name="Date Placeholder 3"/>
          <p:cNvSpPr>
            <a:spLocks noGrp="1"/>
          </p:cNvSpPr>
          <p:nvPr>
            <p:ph type="dt" sz="half" idx="10"/>
          </p:nvPr>
        </p:nvSpPr>
        <p:spPr/>
        <p:txBody>
          <a:bodyPr/>
          <a:lstStyle/>
          <a:p>
            <a:fld id="{9ED73108-DC53-452C-9EA1-417918A50CB2}" type="datetimeFigureOut">
              <a:rPr lang="fr-FR" smtClean="0"/>
              <a:t>20/11/2025</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D2FDA477-718E-4678-ADA3-4B051D42CD94}" type="slidenum">
              <a:rPr lang="fr-FR" smtClean="0"/>
              <a:t>‹#›</a:t>
            </a:fld>
            <a:endParaRPr lang="fr-FR"/>
          </a:p>
        </p:txBody>
      </p:sp>
    </p:spTree>
    <p:extLst>
      <p:ext uri="{BB962C8B-B14F-4D97-AF65-F5344CB8AC3E}">
        <p14:creationId xmlns:p14="http://schemas.microsoft.com/office/powerpoint/2010/main" val="9365041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re et légende">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fr-FR" smtClean="0"/>
              <a:t>Modifiez le style du titre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Modifiez les styles du texte du masque</a:t>
            </a:r>
          </a:p>
        </p:txBody>
      </p:sp>
      <p:sp>
        <p:nvSpPr>
          <p:cNvPr id="4" name="Date Placeholder 3"/>
          <p:cNvSpPr>
            <a:spLocks noGrp="1"/>
          </p:cNvSpPr>
          <p:nvPr>
            <p:ph type="dt" sz="half" idx="10"/>
          </p:nvPr>
        </p:nvSpPr>
        <p:spPr/>
        <p:txBody>
          <a:bodyPr/>
          <a:lstStyle/>
          <a:p>
            <a:fld id="{9ED73108-DC53-452C-9EA1-417918A50CB2}" type="datetimeFigureOut">
              <a:rPr lang="fr-FR" smtClean="0"/>
              <a:t>20/11/2025</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D2FDA477-718E-4678-ADA3-4B051D42CD94}" type="slidenum">
              <a:rPr lang="fr-FR" smtClean="0"/>
              <a:t>‹#›</a:t>
            </a:fld>
            <a:endParaRPr lang="fr-FR"/>
          </a:p>
        </p:txBody>
      </p:sp>
    </p:spTree>
    <p:extLst>
      <p:ext uri="{BB962C8B-B14F-4D97-AF65-F5344CB8AC3E}">
        <p14:creationId xmlns:p14="http://schemas.microsoft.com/office/powerpoint/2010/main" val="32526400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Citation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fr-FR" smtClean="0"/>
              <a:t>Modifiez le style du titre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fr-FR" smtClean="0"/>
              <a:t>Modifiez les styles du texte du masque</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Modifiez les styles du texte du masque</a:t>
            </a:r>
          </a:p>
        </p:txBody>
      </p:sp>
      <p:sp>
        <p:nvSpPr>
          <p:cNvPr id="4" name="Date Placeholder 3"/>
          <p:cNvSpPr>
            <a:spLocks noGrp="1"/>
          </p:cNvSpPr>
          <p:nvPr>
            <p:ph type="dt" sz="half" idx="10"/>
          </p:nvPr>
        </p:nvSpPr>
        <p:spPr/>
        <p:txBody>
          <a:bodyPr/>
          <a:lstStyle/>
          <a:p>
            <a:fld id="{9ED73108-DC53-452C-9EA1-417918A50CB2}" type="datetimeFigureOut">
              <a:rPr lang="fr-FR" smtClean="0"/>
              <a:t>20/11/2025</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D2FDA477-718E-4678-ADA3-4B051D42CD94}" type="slidenum">
              <a:rPr lang="fr-FR" smtClean="0"/>
              <a:t>‹#›</a:t>
            </a:fld>
            <a:endParaRPr lang="fr-FR"/>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extLst>
      <p:ext uri="{BB962C8B-B14F-4D97-AF65-F5344CB8AC3E}">
        <p14:creationId xmlns:p14="http://schemas.microsoft.com/office/powerpoint/2010/main" val="229498669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arte nom">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fr-FR" smtClean="0"/>
              <a:t>Modifiez le style du titre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Modifiez les styles du texte du masque</a:t>
            </a:r>
          </a:p>
        </p:txBody>
      </p:sp>
      <p:sp>
        <p:nvSpPr>
          <p:cNvPr id="4" name="Date Placeholder 3"/>
          <p:cNvSpPr>
            <a:spLocks noGrp="1"/>
          </p:cNvSpPr>
          <p:nvPr>
            <p:ph type="dt" sz="half" idx="10"/>
          </p:nvPr>
        </p:nvSpPr>
        <p:spPr/>
        <p:txBody>
          <a:bodyPr/>
          <a:lstStyle/>
          <a:p>
            <a:fld id="{9ED73108-DC53-452C-9EA1-417918A50CB2}" type="datetimeFigureOut">
              <a:rPr lang="fr-FR" smtClean="0"/>
              <a:t>20/11/2025</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D2FDA477-718E-4678-ADA3-4B051D42CD94}" type="slidenum">
              <a:rPr lang="fr-FR" smtClean="0"/>
              <a:t>‹#›</a:t>
            </a:fld>
            <a:endParaRPr lang="fr-FR"/>
          </a:p>
        </p:txBody>
      </p:sp>
    </p:spTree>
    <p:extLst>
      <p:ext uri="{BB962C8B-B14F-4D97-AF65-F5344CB8AC3E}">
        <p14:creationId xmlns:p14="http://schemas.microsoft.com/office/powerpoint/2010/main" val="9637912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Carte nom cita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fr-FR" smtClean="0"/>
              <a:t>Modifiez le style du titre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fr-FR" smtClean="0"/>
              <a:t>Modifiez les styles du texte du masque</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Modifiez les styles du texte du masque</a:t>
            </a:r>
          </a:p>
        </p:txBody>
      </p:sp>
      <p:sp>
        <p:nvSpPr>
          <p:cNvPr id="4" name="Date Placeholder 3"/>
          <p:cNvSpPr>
            <a:spLocks noGrp="1"/>
          </p:cNvSpPr>
          <p:nvPr>
            <p:ph type="dt" sz="half" idx="10"/>
          </p:nvPr>
        </p:nvSpPr>
        <p:spPr/>
        <p:txBody>
          <a:bodyPr/>
          <a:lstStyle/>
          <a:p>
            <a:fld id="{9ED73108-DC53-452C-9EA1-417918A50CB2}" type="datetimeFigureOut">
              <a:rPr lang="fr-FR" smtClean="0"/>
              <a:t>20/11/2025</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D2FDA477-718E-4678-ADA3-4B051D42CD94}" type="slidenum">
              <a:rPr lang="fr-FR" smtClean="0"/>
              <a:t>‹#›</a:t>
            </a:fld>
            <a:endParaRPr lang="fr-FR"/>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60339919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Vrai ou faux">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fr-FR" smtClean="0"/>
              <a:t>Modifiez le style du titre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fr-FR" smtClean="0"/>
              <a:t>Modifiez les styles du texte du masque</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Modifiez les styles du texte du masque</a:t>
            </a:r>
          </a:p>
        </p:txBody>
      </p:sp>
      <p:sp>
        <p:nvSpPr>
          <p:cNvPr id="4" name="Date Placeholder 3"/>
          <p:cNvSpPr>
            <a:spLocks noGrp="1"/>
          </p:cNvSpPr>
          <p:nvPr>
            <p:ph type="dt" sz="half" idx="10"/>
          </p:nvPr>
        </p:nvSpPr>
        <p:spPr/>
        <p:txBody>
          <a:bodyPr/>
          <a:lstStyle/>
          <a:p>
            <a:fld id="{9ED73108-DC53-452C-9EA1-417918A50CB2}" type="datetimeFigureOut">
              <a:rPr lang="fr-FR" smtClean="0"/>
              <a:t>20/11/2025</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D2FDA477-718E-4678-ADA3-4B051D42CD94}" type="slidenum">
              <a:rPr lang="fr-FR" smtClean="0"/>
              <a:t>‹#›</a:t>
            </a:fld>
            <a:endParaRPr lang="fr-FR"/>
          </a:p>
        </p:txBody>
      </p:sp>
    </p:spTree>
    <p:extLst>
      <p:ext uri="{BB962C8B-B14F-4D97-AF65-F5344CB8AC3E}">
        <p14:creationId xmlns:p14="http://schemas.microsoft.com/office/powerpoint/2010/main" val="102649869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Modifiez le style du titre</a:t>
            </a:r>
            <a:endParaRPr lang="en-US" dirty="0"/>
          </a:p>
        </p:txBody>
      </p:sp>
      <p:sp>
        <p:nvSpPr>
          <p:cNvPr id="3" name="Vertical Text Placeholder 2"/>
          <p:cNvSpPr>
            <a:spLocks noGrp="1"/>
          </p:cNvSpPr>
          <p:nvPr>
            <p:ph type="body" orient="vert" idx="1"/>
          </p:nvPr>
        </p:nvSpPr>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Date Placeholder 3"/>
          <p:cNvSpPr>
            <a:spLocks noGrp="1"/>
          </p:cNvSpPr>
          <p:nvPr>
            <p:ph type="dt" sz="half" idx="10"/>
          </p:nvPr>
        </p:nvSpPr>
        <p:spPr/>
        <p:txBody>
          <a:bodyPr/>
          <a:lstStyle/>
          <a:p>
            <a:fld id="{9ED73108-DC53-452C-9EA1-417918A50CB2}" type="datetimeFigureOut">
              <a:rPr lang="fr-FR" smtClean="0"/>
              <a:t>20/11/2025</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D2FDA477-718E-4678-ADA3-4B051D42CD94}" type="slidenum">
              <a:rPr lang="fr-FR" smtClean="0"/>
              <a:t>‹#›</a:t>
            </a:fld>
            <a:endParaRPr lang="fr-FR"/>
          </a:p>
        </p:txBody>
      </p:sp>
    </p:spTree>
    <p:extLst>
      <p:ext uri="{BB962C8B-B14F-4D97-AF65-F5344CB8AC3E}">
        <p14:creationId xmlns:p14="http://schemas.microsoft.com/office/powerpoint/2010/main" val="214783513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fr-FR" smtClean="0"/>
              <a:t>Modifiez le style du titre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Date Placeholder 3"/>
          <p:cNvSpPr>
            <a:spLocks noGrp="1"/>
          </p:cNvSpPr>
          <p:nvPr>
            <p:ph type="dt" sz="half" idx="10"/>
          </p:nvPr>
        </p:nvSpPr>
        <p:spPr/>
        <p:txBody>
          <a:bodyPr/>
          <a:lstStyle/>
          <a:p>
            <a:fld id="{9ED73108-DC53-452C-9EA1-417918A50CB2}" type="datetimeFigureOut">
              <a:rPr lang="fr-FR" smtClean="0"/>
              <a:t>20/11/2025</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D2FDA477-718E-4678-ADA3-4B051D42CD94}" type="slidenum">
              <a:rPr lang="fr-FR" smtClean="0"/>
              <a:t>‹#›</a:t>
            </a:fld>
            <a:endParaRPr lang="fr-FR"/>
          </a:p>
        </p:txBody>
      </p:sp>
    </p:spTree>
    <p:extLst>
      <p:ext uri="{BB962C8B-B14F-4D97-AF65-F5344CB8AC3E}">
        <p14:creationId xmlns:p14="http://schemas.microsoft.com/office/powerpoint/2010/main" val="37843428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fr-FR" smtClean="0"/>
              <a:t>Modifiez le style du titre</a:t>
            </a:r>
            <a:endParaRPr lang="en-US" dirty="0"/>
          </a:p>
        </p:txBody>
      </p:sp>
      <p:sp>
        <p:nvSpPr>
          <p:cNvPr id="3" name="Content Placeholder 2"/>
          <p:cNvSpPr>
            <a:spLocks noGrp="1"/>
          </p:cNvSpPr>
          <p:nvPr>
            <p:ph idx="1"/>
          </p:nvPr>
        </p:nvSpPr>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Date Placeholder 3"/>
          <p:cNvSpPr>
            <a:spLocks noGrp="1"/>
          </p:cNvSpPr>
          <p:nvPr>
            <p:ph type="dt" sz="half" idx="10"/>
          </p:nvPr>
        </p:nvSpPr>
        <p:spPr/>
        <p:txBody>
          <a:bodyPr/>
          <a:lstStyle/>
          <a:p>
            <a:fld id="{9ED73108-DC53-452C-9EA1-417918A50CB2}" type="datetimeFigureOut">
              <a:rPr lang="fr-FR" smtClean="0"/>
              <a:t>20/11/2025</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D2FDA477-718E-4678-ADA3-4B051D42CD94}" type="slidenum">
              <a:rPr lang="fr-FR" smtClean="0"/>
              <a:t>‹#›</a:t>
            </a:fld>
            <a:endParaRPr lang="fr-FR"/>
          </a:p>
        </p:txBody>
      </p:sp>
    </p:spTree>
    <p:extLst>
      <p:ext uri="{BB962C8B-B14F-4D97-AF65-F5344CB8AC3E}">
        <p14:creationId xmlns:p14="http://schemas.microsoft.com/office/powerpoint/2010/main" val="32171087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fr-FR" smtClean="0"/>
              <a:t>Modifiez le style du titre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Modifiez les styles du texte du masque</a:t>
            </a:r>
          </a:p>
        </p:txBody>
      </p:sp>
      <p:sp>
        <p:nvSpPr>
          <p:cNvPr id="4" name="Date Placeholder 3"/>
          <p:cNvSpPr>
            <a:spLocks noGrp="1"/>
          </p:cNvSpPr>
          <p:nvPr>
            <p:ph type="dt" sz="half" idx="10"/>
          </p:nvPr>
        </p:nvSpPr>
        <p:spPr/>
        <p:txBody>
          <a:bodyPr/>
          <a:lstStyle/>
          <a:p>
            <a:fld id="{9ED73108-DC53-452C-9EA1-417918A50CB2}" type="datetimeFigureOut">
              <a:rPr lang="fr-FR" smtClean="0"/>
              <a:t>20/11/2025</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D2FDA477-718E-4678-ADA3-4B051D42CD94}" type="slidenum">
              <a:rPr lang="fr-FR" smtClean="0"/>
              <a:t>‹#›</a:t>
            </a:fld>
            <a:endParaRPr lang="fr-FR"/>
          </a:p>
        </p:txBody>
      </p:sp>
    </p:spTree>
    <p:extLst>
      <p:ext uri="{BB962C8B-B14F-4D97-AF65-F5344CB8AC3E}">
        <p14:creationId xmlns:p14="http://schemas.microsoft.com/office/powerpoint/2010/main" val="8643939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Modifiez le style du titre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5" name="Date Placeholder 4"/>
          <p:cNvSpPr>
            <a:spLocks noGrp="1"/>
          </p:cNvSpPr>
          <p:nvPr>
            <p:ph type="dt" sz="half" idx="10"/>
          </p:nvPr>
        </p:nvSpPr>
        <p:spPr/>
        <p:txBody>
          <a:bodyPr/>
          <a:lstStyle/>
          <a:p>
            <a:fld id="{9ED73108-DC53-452C-9EA1-417918A50CB2}" type="datetimeFigureOut">
              <a:rPr lang="fr-FR" smtClean="0"/>
              <a:t>20/11/2025</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D2FDA477-718E-4678-ADA3-4B051D42CD94}" type="slidenum">
              <a:rPr lang="fr-FR" smtClean="0"/>
              <a:t>‹#›</a:t>
            </a:fld>
            <a:endParaRPr lang="fr-FR"/>
          </a:p>
        </p:txBody>
      </p:sp>
    </p:spTree>
    <p:extLst>
      <p:ext uri="{BB962C8B-B14F-4D97-AF65-F5344CB8AC3E}">
        <p14:creationId xmlns:p14="http://schemas.microsoft.com/office/powerpoint/2010/main" val="17649563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fr-FR" smtClean="0"/>
              <a:t>Modifiez le style du titre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7" name="Date Placeholder 6"/>
          <p:cNvSpPr>
            <a:spLocks noGrp="1"/>
          </p:cNvSpPr>
          <p:nvPr>
            <p:ph type="dt" sz="half" idx="10"/>
          </p:nvPr>
        </p:nvSpPr>
        <p:spPr/>
        <p:txBody>
          <a:bodyPr/>
          <a:lstStyle/>
          <a:p>
            <a:fld id="{9ED73108-DC53-452C-9EA1-417918A50CB2}" type="datetimeFigureOut">
              <a:rPr lang="fr-FR" smtClean="0"/>
              <a:t>20/11/2025</a:t>
            </a:fld>
            <a:endParaRPr lang="fr-FR"/>
          </a:p>
        </p:txBody>
      </p:sp>
      <p:sp>
        <p:nvSpPr>
          <p:cNvPr id="8" name="Footer Placeholder 7"/>
          <p:cNvSpPr>
            <a:spLocks noGrp="1"/>
          </p:cNvSpPr>
          <p:nvPr>
            <p:ph type="ftr" sz="quarter" idx="11"/>
          </p:nvPr>
        </p:nvSpPr>
        <p:spPr/>
        <p:txBody>
          <a:bodyPr/>
          <a:lstStyle/>
          <a:p>
            <a:endParaRPr lang="fr-FR"/>
          </a:p>
        </p:txBody>
      </p:sp>
      <p:sp>
        <p:nvSpPr>
          <p:cNvPr id="9" name="Slide Number Placeholder 8"/>
          <p:cNvSpPr>
            <a:spLocks noGrp="1"/>
          </p:cNvSpPr>
          <p:nvPr>
            <p:ph type="sldNum" sz="quarter" idx="12"/>
          </p:nvPr>
        </p:nvSpPr>
        <p:spPr/>
        <p:txBody>
          <a:bodyPr/>
          <a:lstStyle/>
          <a:p>
            <a:fld id="{D2FDA477-718E-4678-ADA3-4B051D42CD94}" type="slidenum">
              <a:rPr lang="fr-FR" smtClean="0"/>
              <a:t>‹#›</a:t>
            </a:fld>
            <a:endParaRPr lang="fr-FR"/>
          </a:p>
        </p:txBody>
      </p:sp>
    </p:spTree>
    <p:extLst>
      <p:ext uri="{BB962C8B-B14F-4D97-AF65-F5344CB8AC3E}">
        <p14:creationId xmlns:p14="http://schemas.microsoft.com/office/powerpoint/2010/main" val="24389824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fr-FR" smtClean="0"/>
              <a:t>Modifiez le style du titre</a:t>
            </a:r>
            <a:endParaRPr lang="en-US" dirty="0"/>
          </a:p>
        </p:txBody>
      </p:sp>
      <p:sp>
        <p:nvSpPr>
          <p:cNvPr id="3" name="Date Placeholder 2"/>
          <p:cNvSpPr>
            <a:spLocks noGrp="1"/>
          </p:cNvSpPr>
          <p:nvPr>
            <p:ph type="dt" sz="half" idx="10"/>
          </p:nvPr>
        </p:nvSpPr>
        <p:spPr/>
        <p:txBody>
          <a:bodyPr/>
          <a:lstStyle/>
          <a:p>
            <a:fld id="{9ED73108-DC53-452C-9EA1-417918A50CB2}" type="datetimeFigureOut">
              <a:rPr lang="fr-FR" smtClean="0"/>
              <a:t>20/11/2025</a:t>
            </a:fld>
            <a:endParaRPr lang="fr-FR"/>
          </a:p>
        </p:txBody>
      </p:sp>
      <p:sp>
        <p:nvSpPr>
          <p:cNvPr id="4" name="Footer Placeholder 3"/>
          <p:cNvSpPr>
            <a:spLocks noGrp="1"/>
          </p:cNvSpPr>
          <p:nvPr>
            <p:ph type="ftr" sz="quarter" idx="11"/>
          </p:nvPr>
        </p:nvSpPr>
        <p:spPr/>
        <p:txBody>
          <a:bodyPr/>
          <a:lstStyle/>
          <a:p>
            <a:endParaRPr lang="fr-FR"/>
          </a:p>
        </p:txBody>
      </p:sp>
      <p:sp>
        <p:nvSpPr>
          <p:cNvPr id="5" name="Slide Number Placeholder 4"/>
          <p:cNvSpPr>
            <a:spLocks noGrp="1"/>
          </p:cNvSpPr>
          <p:nvPr>
            <p:ph type="sldNum" sz="quarter" idx="12"/>
          </p:nvPr>
        </p:nvSpPr>
        <p:spPr/>
        <p:txBody>
          <a:bodyPr/>
          <a:lstStyle/>
          <a:p>
            <a:fld id="{D2FDA477-718E-4678-ADA3-4B051D42CD94}" type="slidenum">
              <a:rPr lang="fr-FR" smtClean="0"/>
              <a:t>‹#›</a:t>
            </a:fld>
            <a:endParaRPr lang="fr-FR"/>
          </a:p>
        </p:txBody>
      </p:sp>
    </p:spTree>
    <p:extLst>
      <p:ext uri="{BB962C8B-B14F-4D97-AF65-F5344CB8AC3E}">
        <p14:creationId xmlns:p14="http://schemas.microsoft.com/office/powerpoint/2010/main" val="30436660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ED73108-DC53-452C-9EA1-417918A50CB2}" type="datetimeFigureOut">
              <a:rPr lang="fr-FR" smtClean="0"/>
              <a:t>20/11/2025</a:t>
            </a:fld>
            <a:endParaRPr lang="fr-FR"/>
          </a:p>
        </p:txBody>
      </p:sp>
      <p:sp>
        <p:nvSpPr>
          <p:cNvPr id="3" name="Footer Placeholder 2"/>
          <p:cNvSpPr>
            <a:spLocks noGrp="1"/>
          </p:cNvSpPr>
          <p:nvPr>
            <p:ph type="ftr" sz="quarter" idx="11"/>
          </p:nvPr>
        </p:nvSpPr>
        <p:spPr/>
        <p:txBody>
          <a:bodyPr/>
          <a:lstStyle/>
          <a:p>
            <a:endParaRPr lang="fr-FR"/>
          </a:p>
        </p:txBody>
      </p:sp>
      <p:sp>
        <p:nvSpPr>
          <p:cNvPr id="4" name="Slide Number Placeholder 3"/>
          <p:cNvSpPr>
            <a:spLocks noGrp="1"/>
          </p:cNvSpPr>
          <p:nvPr>
            <p:ph type="sldNum" sz="quarter" idx="12"/>
          </p:nvPr>
        </p:nvSpPr>
        <p:spPr/>
        <p:txBody>
          <a:bodyPr/>
          <a:lstStyle/>
          <a:p>
            <a:fld id="{D2FDA477-718E-4678-ADA3-4B051D42CD94}" type="slidenum">
              <a:rPr lang="fr-FR" smtClean="0"/>
              <a:t>‹#›</a:t>
            </a:fld>
            <a:endParaRPr lang="fr-FR"/>
          </a:p>
        </p:txBody>
      </p:sp>
    </p:spTree>
    <p:extLst>
      <p:ext uri="{BB962C8B-B14F-4D97-AF65-F5344CB8AC3E}">
        <p14:creationId xmlns:p14="http://schemas.microsoft.com/office/powerpoint/2010/main" val="42914061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fr-FR" smtClean="0"/>
              <a:t>Modifiez le style du titre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fr-FR" smtClean="0"/>
              <a:t>Modifiez les styles du texte du masque</a:t>
            </a:r>
          </a:p>
        </p:txBody>
      </p:sp>
      <p:sp>
        <p:nvSpPr>
          <p:cNvPr id="5" name="Date Placeholder 4"/>
          <p:cNvSpPr>
            <a:spLocks noGrp="1"/>
          </p:cNvSpPr>
          <p:nvPr>
            <p:ph type="dt" sz="half" idx="10"/>
          </p:nvPr>
        </p:nvSpPr>
        <p:spPr/>
        <p:txBody>
          <a:bodyPr/>
          <a:lstStyle/>
          <a:p>
            <a:fld id="{9ED73108-DC53-452C-9EA1-417918A50CB2}" type="datetimeFigureOut">
              <a:rPr lang="fr-FR" smtClean="0"/>
              <a:t>20/11/2025</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D2FDA477-718E-4678-ADA3-4B051D42CD94}" type="slidenum">
              <a:rPr lang="fr-FR" smtClean="0"/>
              <a:t>‹#›</a:t>
            </a:fld>
            <a:endParaRPr lang="fr-FR"/>
          </a:p>
        </p:txBody>
      </p:sp>
    </p:spTree>
    <p:extLst>
      <p:ext uri="{BB962C8B-B14F-4D97-AF65-F5344CB8AC3E}">
        <p14:creationId xmlns:p14="http://schemas.microsoft.com/office/powerpoint/2010/main" val="31806127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fr-FR" smtClean="0"/>
              <a:t>Modifiez le style du titre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fr-FR" smtClean="0"/>
              <a:t>Cliquez sur l'icône pour ajouter une image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Date Placeholder 4"/>
          <p:cNvSpPr>
            <a:spLocks noGrp="1"/>
          </p:cNvSpPr>
          <p:nvPr>
            <p:ph type="dt" sz="half" idx="10"/>
          </p:nvPr>
        </p:nvSpPr>
        <p:spPr/>
        <p:txBody>
          <a:bodyPr/>
          <a:lstStyle/>
          <a:p>
            <a:fld id="{9ED73108-DC53-452C-9EA1-417918A50CB2}" type="datetimeFigureOut">
              <a:rPr lang="fr-FR" smtClean="0"/>
              <a:t>20/11/2025</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D2FDA477-718E-4678-ADA3-4B051D42CD94}" type="slidenum">
              <a:rPr lang="fr-FR" smtClean="0"/>
              <a:t>‹#›</a:t>
            </a:fld>
            <a:endParaRPr lang="fr-FR"/>
          </a:p>
        </p:txBody>
      </p:sp>
    </p:spTree>
    <p:extLst>
      <p:ext uri="{BB962C8B-B14F-4D97-AF65-F5344CB8AC3E}">
        <p14:creationId xmlns:p14="http://schemas.microsoft.com/office/powerpoint/2010/main" val="12440920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fr-FR" smtClean="0"/>
              <a:t>Modifiez le style du titre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9ED73108-DC53-452C-9EA1-417918A50CB2}" type="datetimeFigureOut">
              <a:rPr lang="fr-FR" smtClean="0"/>
              <a:t>20/11/2025</a:t>
            </a:fld>
            <a:endParaRPr lang="fr-FR"/>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fr-FR"/>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D2FDA477-718E-4678-ADA3-4B051D42CD94}" type="slidenum">
              <a:rPr lang="fr-FR" smtClean="0"/>
              <a:t>‹#›</a:t>
            </a:fld>
            <a:endParaRPr lang="fr-FR"/>
          </a:p>
        </p:txBody>
      </p:sp>
    </p:spTree>
    <p:extLst>
      <p:ext uri="{BB962C8B-B14F-4D97-AF65-F5344CB8AC3E}">
        <p14:creationId xmlns:p14="http://schemas.microsoft.com/office/powerpoint/2010/main" val="2040810472"/>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 id="2147483690" r:id="rId12"/>
    <p:sldLayoutId id="2147483691" r:id="rId13"/>
    <p:sldLayoutId id="2147483692" r:id="rId14"/>
    <p:sldLayoutId id="2147483693" r:id="rId15"/>
    <p:sldLayoutId id="2147483694"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4.xml"/><Relationship Id="rId4" Type="http://schemas.openxmlformats.org/officeDocument/2006/relationships/image" Target="../media/image7.png"/></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2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2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1690533" y="901337"/>
            <a:ext cx="8825658" cy="2752639"/>
          </a:xfrm>
        </p:spPr>
        <p:txBody>
          <a:bodyPr/>
          <a:lstStyle/>
          <a:p>
            <a:r>
              <a:rPr lang="fr-FR" sz="3600" dirty="0" smtClean="0">
                <a:solidFill>
                  <a:schemeClr val="tx1">
                    <a:lumMod val="85000"/>
                  </a:schemeClr>
                </a:solidFill>
                <a:latin typeface="Times New Roman" panose="02020603050405020304" pitchFamily="18" charset="0"/>
                <a:cs typeface="Times New Roman" panose="02020603050405020304" pitchFamily="18" charset="0"/>
              </a:rPr>
              <a:t> </a:t>
            </a:r>
            <a:r>
              <a:rPr lang="fr-FR" sz="3600" b="1" dirty="0" smtClean="0">
                <a:solidFill>
                  <a:schemeClr val="tx1">
                    <a:lumMod val="85000"/>
                  </a:schemeClr>
                </a:solidFill>
                <a:latin typeface="Times New Roman" panose="02020603050405020304" pitchFamily="18" charset="0"/>
                <a:cs typeface="Times New Roman" panose="02020603050405020304" pitchFamily="18" charset="0"/>
              </a:rPr>
              <a:t>Les types de documents pour une recherche documentaire</a:t>
            </a:r>
            <a:endParaRPr lang="fr-FR" sz="3600" b="1" dirty="0">
              <a:solidFill>
                <a:schemeClr val="tx1">
                  <a:lumMod val="85000"/>
                </a:schemeClr>
              </a:solidFill>
              <a:latin typeface="Times New Roman" panose="02020603050405020304" pitchFamily="18" charset="0"/>
              <a:cs typeface="Times New Roman" panose="02020603050405020304" pitchFamily="18" charset="0"/>
            </a:endParaRPr>
          </a:p>
        </p:txBody>
      </p:sp>
      <p:sp>
        <p:nvSpPr>
          <p:cNvPr id="3" name="Sous-titre 2"/>
          <p:cNvSpPr>
            <a:spLocks noGrp="1"/>
          </p:cNvSpPr>
          <p:nvPr>
            <p:ph type="subTitle" idx="1"/>
          </p:nvPr>
        </p:nvSpPr>
        <p:spPr/>
        <p:txBody>
          <a:bodyPr/>
          <a:lstStyle/>
          <a:p>
            <a:r>
              <a:rPr lang="fr-FR" dirty="0" smtClean="0"/>
              <a:t>                                                                                                      </a:t>
            </a:r>
            <a:r>
              <a:rPr lang="fr-FR" sz="2400" b="1" dirty="0" smtClean="0">
                <a:solidFill>
                  <a:schemeClr val="tx1">
                    <a:lumMod val="85000"/>
                  </a:schemeClr>
                </a:solidFill>
                <a:latin typeface="Times New Roman" panose="02020603050405020304" pitchFamily="18" charset="0"/>
                <a:cs typeface="Times New Roman" panose="02020603050405020304" pitchFamily="18" charset="0"/>
              </a:rPr>
              <a:t>Cours 2</a:t>
            </a:r>
            <a:endParaRPr lang="fr-FR" sz="2400" b="1" dirty="0">
              <a:solidFill>
                <a:schemeClr val="tx1">
                  <a:lumMod val="85000"/>
                </a:schemeClr>
              </a:solidFill>
              <a:latin typeface="Times New Roman" panose="02020603050405020304" pitchFamily="18" charset="0"/>
              <a:cs typeface="Times New Roman" panose="02020603050405020304" pitchFamily="18" charset="0"/>
            </a:endParaRPr>
          </a:p>
        </p:txBody>
      </p:sp>
      <p:pic>
        <p:nvPicPr>
          <p:cNvPr id="5" name="Image 4"/>
          <p:cNvPicPr>
            <a:picLocks noChangeAspect="1"/>
          </p:cNvPicPr>
          <p:nvPr/>
        </p:nvPicPr>
        <p:blipFill>
          <a:blip r:embed="rId2"/>
          <a:stretch>
            <a:fillRect/>
          </a:stretch>
        </p:blipFill>
        <p:spPr>
          <a:xfrm>
            <a:off x="275859" y="3834580"/>
            <a:ext cx="4763163" cy="2797597"/>
          </a:xfrm>
          <a:prstGeom prst="rect">
            <a:avLst/>
          </a:prstGeom>
        </p:spPr>
      </p:pic>
    </p:spTree>
    <p:extLst>
      <p:ext uri="{BB962C8B-B14F-4D97-AF65-F5344CB8AC3E}">
        <p14:creationId xmlns:p14="http://schemas.microsoft.com/office/powerpoint/2010/main" val="192758441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46111" y="452718"/>
            <a:ext cx="9404723" cy="814379"/>
          </a:xfrm>
        </p:spPr>
        <p:txBody>
          <a:bodyPr/>
          <a:lstStyle/>
          <a:p>
            <a:r>
              <a:rPr lang="fr-FR" sz="2800" b="1" dirty="0">
                <a:latin typeface="Times New Roman" panose="02020603050405020304" pitchFamily="18" charset="0"/>
                <a:cs typeface="Times New Roman" panose="02020603050405020304" pitchFamily="18" charset="0"/>
              </a:rPr>
              <a:t>Les manuels, guide, précis</a:t>
            </a:r>
          </a:p>
        </p:txBody>
      </p:sp>
      <p:sp>
        <p:nvSpPr>
          <p:cNvPr id="3" name="Espace réservé du contenu 2"/>
          <p:cNvSpPr>
            <a:spLocks noGrp="1"/>
          </p:cNvSpPr>
          <p:nvPr>
            <p:ph sz="half" idx="1"/>
          </p:nvPr>
        </p:nvSpPr>
        <p:spPr>
          <a:xfrm>
            <a:off x="646112" y="1410789"/>
            <a:ext cx="4853540" cy="4467498"/>
          </a:xfrm>
        </p:spPr>
        <p:txBody>
          <a:bodyPr>
            <a:normAutofit/>
          </a:bodyPr>
          <a:lstStyle/>
          <a:p>
            <a:pPr algn="just"/>
            <a:r>
              <a:rPr lang="fr-FR" dirty="0" smtClean="0">
                <a:solidFill>
                  <a:schemeClr val="tx1"/>
                </a:solidFill>
                <a:latin typeface="Times New Roman" panose="02020603050405020304" pitchFamily="18" charset="0"/>
                <a:cs typeface="Times New Roman" panose="02020603050405020304" pitchFamily="18" charset="0"/>
              </a:rPr>
              <a:t>Les monographies </a:t>
            </a:r>
            <a:r>
              <a:rPr lang="fr-FR" dirty="0">
                <a:solidFill>
                  <a:schemeClr val="tx1"/>
                </a:solidFill>
                <a:latin typeface="Times New Roman" panose="02020603050405020304" pitchFamily="18" charset="0"/>
                <a:cs typeface="Times New Roman" panose="02020603050405020304" pitchFamily="18" charset="0"/>
              </a:rPr>
              <a:t>comprennent aussi des </a:t>
            </a:r>
            <a:r>
              <a:rPr lang="fr-FR" b="1" dirty="0">
                <a:solidFill>
                  <a:schemeClr val="tx1"/>
                </a:solidFill>
                <a:latin typeface="Times New Roman" panose="02020603050405020304" pitchFamily="18" charset="0"/>
                <a:cs typeface="Times New Roman" panose="02020603050405020304" pitchFamily="18" charset="0"/>
              </a:rPr>
              <a:t>manuels</a:t>
            </a:r>
            <a:r>
              <a:rPr lang="fr-FR" dirty="0">
                <a:solidFill>
                  <a:schemeClr val="tx1"/>
                </a:solidFill>
                <a:latin typeface="Times New Roman" panose="02020603050405020304" pitchFamily="18" charset="0"/>
                <a:cs typeface="Times New Roman" panose="02020603050405020304" pitchFamily="18" charset="0"/>
              </a:rPr>
              <a:t> (</a:t>
            </a:r>
            <a:r>
              <a:rPr lang="fr-FR" dirty="0" smtClean="0">
                <a:solidFill>
                  <a:schemeClr val="tx1"/>
                </a:solidFill>
                <a:latin typeface="Times New Roman" panose="02020603050405020304" pitchFamily="18" charset="0"/>
                <a:cs typeface="Times New Roman" panose="02020603050405020304" pitchFamily="18" charset="0"/>
              </a:rPr>
              <a:t>ouvrages </a:t>
            </a:r>
            <a:r>
              <a:rPr lang="fr-FR" dirty="0">
                <a:solidFill>
                  <a:schemeClr val="tx1"/>
                </a:solidFill>
                <a:latin typeface="Times New Roman" panose="02020603050405020304" pitchFamily="18" charset="0"/>
                <a:cs typeface="Times New Roman" panose="02020603050405020304" pitchFamily="18" charset="0"/>
              </a:rPr>
              <a:t>didactiques ou scolaires renfermant les notions essentielles d'un art/science/technique</a:t>
            </a:r>
            <a:r>
              <a:rPr lang="fr-FR" dirty="0" smtClean="0">
                <a:solidFill>
                  <a:schemeClr val="tx1"/>
                </a:solidFill>
                <a:latin typeface="Times New Roman" panose="02020603050405020304" pitchFamily="18" charset="0"/>
                <a:cs typeface="Times New Roman" panose="02020603050405020304" pitchFamily="18" charset="0"/>
              </a:rPr>
              <a:t>). </a:t>
            </a:r>
          </a:p>
          <a:p>
            <a:pPr algn="just"/>
            <a:r>
              <a:rPr lang="fr-FR" b="1" dirty="0" smtClean="0">
                <a:solidFill>
                  <a:schemeClr val="tx1"/>
                </a:solidFill>
                <a:latin typeface="Times New Roman" panose="02020603050405020304" pitchFamily="18" charset="0"/>
                <a:cs typeface="Times New Roman" panose="02020603050405020304" pitchFamily="18" charset="0"/>
              </a:rPr>
              <a:t>Les </a:t>
            </a:r>
            <a:r>
              <a:rPr lang="fr-FR" b="1" dirty="0">
                <a:solidFill>
                  <a:schemeClr val="tx1"/>
                </a:solidFill>
                <a:latin typeface="Times New Roman" panose="02020603050405020304" pitchFamily="18" charset="0"/>
                <a:cs typeface="Times New Roman" panose="02020603050405020304" pitchFamily="18" charset="0"/>
              </a:rPr>
              <a:t>guides ou </a:t>
            </a:r>
            <a:r>
              <a:rPr lang="fr-FR" b="1" dirty="0" err="1">
                <a:solidFill>
                  <a:schemeClr val="tx1"/>
                </a:solidFill>
                <a:latin typeface="Times New Roman" panose="02020603050405020304" pitchFamily="18" charset="0"/>
                <a:cs typeface="Times New Roman" panose="02020603050405020304" pitchFamily="18" charset="0"/>
              </a:rPr>
              <a:t>handbooks</a:t>
            </a:r>
            <a:r>
              <a:rPr lang="fr-FR" b="1" dirty="0">
                <a:solidFill>
                  <a:schemeClr val="tx1"/>
                </a:solidFill>
                <a:latin typeface="Times New Roman" panose="02020603050405020304" pitchFamily="18" charset="0"/>
                <a:cs typeface="Times New Roman" panose="02020603050405020304" pitchFamily="18" charset="0"/>
              </a:rPr>
              <a:t> </a:t>
            </a:r>
            <a:r>
              <a:rPr lang="fr-FR" dirty="0">
                <a:solidFill>
                  <a:schemeClr val="tx1"/>
                </a:solidFill>
                <a:latin typeface="Times New Roman" panose="02020603050405020304" pitchFamily="18" charset="0"/>
                <a:cs typeface="Times New Roman" panose="02020603050405020304" pitchFamily="18" charset="0"/>
              </a:rPr>
              <a:t>(contient des renseignements classés sur tel ou tel </a:t>
            </a:r>
            <a:r>
              <a:rPr lang="fr-FR" dirty="0" smtClean="0">
                <a:solidFill>
                  <a:schemeClr val="tx1"/>
                </a:solidFill>
                <a:latin typeface="Times New Roman" panose="02020603050405020304" pitchFamily="18" charset="0"/>
                <a:cs typeface="Times New Roman" panose="02020603050405020304" pitchFamily="18" charset="0"/>
              </a:rPr>
              <a:t>sujet-guide touristique) </a:t>
            </a:r>
            <a:r>
              <a:rPr lang="fr-FR" dirty="0">
                <a:solidFill>
                  <a:schemeClr val="tx1"/>
                </a:solidFill>
                <a:latin typeface="Times New Roman" panose="02020603050405020304" pitchFamily="18" charset="0"/>
                <a:cs typeface="Times New Roman" panose="02020603050405020304" pitchFamily="18" charset="0"/>
              </a:rPr>
              <a:t>et </a:t>
            </a:r>
            <a:r>
              <a:rPr lang="fr-FR" dirty="0" smtClean="0">
                <a:solidFill>
                  <a:schemeClr val="tx1"/>
                </a:solidFill>
                <a:latin typeface="Times New Roman" panose="02020603050405020304" pitchFamily="18" charset="0"/>
                <a:cs typeface="Times New Roman" panose="02020603050405020304" pitchFamily="18" charset="0"/>
              </a:rPr>
              <a:t>le </a:t>
            </a:r>
            <a:r>
              <a:rPr lang="fr-FR" b="1" dirty="0">
                <a:solidFill>
                  <a:schemeClr val="tx1"/>
                </a:solidFill>
                <a:latin typeface="Times New Roman" panose="02020603050405020304" pitchFamily="18" charset="0"/>
                <a:cs typeface="Times New Roman" panose="02020603050405020304" pitchFamily="18" charset="0"/>
              </a:rPr>
              <a:t>précis </a:t>
            </a:r>
            <a:r>
              <a:rPr lang="fr-FR" dirty="0" smtClean="0">
                <a:solidFill>
                  <a:schemeClr val="tx1"/>
                </a:solidFill>
                <a:latin typeface="Times New Roman" panose="02020603050405020304" pitchFamily="18" charset="0"/>
                <a:cs typeface="Times New Roman" panose="02020603050405020304" pitchFamily="18" charset="0"/>
              </a:rPr>
              <a:t>est </a:t>
            </a:r>
            <a:r>
              <a:rPr lang="fr-FR" dirty="0">
                <a:solidFill>
                  <a:schemeClr val="tx1"/>
                </a:solidFill>
                <a:latin typeface="Times New Roman" panose="02020603050405020304" pitchFamily="18" charset="0"/>
                <a:cs typeface="Times New Roman" panose="02020603050405020304" pitchFamily="18" charset="0"/>
              </a:rPr>
              <a:t>un ouvrage qui traite de manière sommaire et concise d'un sujet académique</a:t>
            </a:r>
            <a:r>
              <a:rPr lang="fr-FR" dirty="0" smtClean="0">
                <a:solidFill>
                  <a:schemeClr val="tx1"/>
                </a:solidFill>
                <a:latin typeface="Times New Roman" panose="02020603050405020304" pitchFamily="18" charset="0"/>
                <a:cs typeface="Times New Roman" panose="02020603050405020304" pitchFamily="18" charset="0"/>
              </a:rPr>
              <a:t>.</a:t>
            </a:r>
          </a:p>
          <a:p>
            <a:pPr marL="0" indent="0" algn="just">
              <a:buNone/>
            </a:pPr>
            <a:r>
              <a:rPr lang="fr-FR" dirty="0">
                <a:solidFill>
                  <a:schemeClr val="tx1"/>
                </a:solidFill>
                <a:latin typeface="Times New Roman" panose="02020603050405020304" pitchFamily="18" charset="0"/>
                <a:cs typeface="Times New Roman" panose="02020603050405020304" pitchFamily="18" charset="0"/>
              </a:rPr>
              <a:t>Le choix entre un </a:t>
            </a:r>
            <a:r>
              <a:rPr lang="fr-FR" b="1" dirty="0">
                <a:solidFill>
                  <a:schemeClr val="tx1"/>
                </a:solidFill>
                <a:latin typeface="Times New Roman" panose="02020603050405020304" pitchFamily="18" charset="0"/>
                <a:cs typeface="Times New Roman" panose="02020603050405020304" pitchFamily="18" charset="0"/>
              </a:rPr>
              <a:t>manuel</a:t>
            </a:r>
            <a:r>
              <a:rPr lang="fr-FR" dirty="0">
                <a:solidFill>
                  <a:schemeClr val="tx1"/>
                </a:solidFill>
                <a:latin typeface="Times New Roman" panose="02020603050405020304" pitchFamily="18" charset="0"/>
                <a:cs typeface="Times New Roman" panose="02020603050405020304" pitchFamily="18" charset="0"/>
              </a:rPr>
              <a:t>, un </a:t>
            </a:r>
            <a:r>
              <a:rPr lang="fr-FR" b="1" dirty="0">
                <a:solidFill>
                  <a:schemeClr val="tx1"/>
                </a:solidFill>
                <a:latin typeface="Times New Roman" panose="02020603050405020304" pitchFamily="18" charset="0"/>
                <a:cs typeface="Times New Roman" panose="02020603050405020304" pitchFamily="18" charset="0"/>
              </a:rPr>
              <a:t>guide</a:t>
            </a:r>
            <a:r>
              <a:rPr lang="fr-FR" dirty="0">
                <a:solidFill>
                  <a:schemeClr val="tx1"/>
                </a:solidFill>
                <a:latin typeface="Times New Roman" panose="02020603050405020304" pitchFamily="18" charset="0"/>
                <a:cs typeface="Times New Roman" panose="02020603050405020304" pitchFamily="18" charset="0"/>
              </a:rPr>
              <a:t> ou un </a:t>
            </a:r>
            <a:r>
              <a:rPr lang="fr-FR" b="1" dirty="0">
                <a:solidFill>
                  <a:schemeClr val="tx1"/>
                </a:solidFill>
                <a:latin typeface="Times New Roman" panose="02020603050405020304" pitchFamily="18" charset="0"/>
                <a:cs typeface="Times New Roman" panose="02020603050405020304" pitchFamily="18" charset="0"/>
              </a:rPr>
              <a:t>précis </a:t>
            </a:r>
            <a:r>
              <a:rPr lang="fr-FR" dirty="0">
                <a:solidFill>
                  <a:schemeClr val="tx1"/>
                </a:solidFill>
                <a:latin typeface="Times New Roman" panose="02020603050405020304" pitchFamily="18" charset="0"/>
                <a:cs typeface="Times New Roman" panose="02020603050405020304" pitchFamily="18" charset="0"/>
              </a:rPr>
              <a:t>dépendra de l'objectif du lecteur : acquérir une connaissance approfondie (manuel), obtenir une aide pratique (guide) ou disposer d'une synthèse efficace (précis).</a:t>
            </a:r>
          </a:p>
          <a:p>
            <a:endParaRPr lang="fr-FR" dirty="0"/>
          </a:p>
        </p:txBody>
      </p:sp>
      <p:pic>
        <p:nvPicPr>
          <p:cNvPr id="5" name="Espace réservé du contenu 4"/>
          <p:cNvPicPr>
            <a:picLocks noGrp="1" noChangeAspect="1"/>
          </p:cNvPicPr>
          <p:nvPr>
            <p:ph sz="half" idx="2"/>
          </p:nvPr>
        </p:nvPicPr>
        <p:blipFill>
          <a:blip r:embed="rId2"/>
          <a:stretch>
            <a:fillRect/>
          </a:stretch>
        </p:blipFill>
        <p:spPr>
          <a:xfrm>
            <a:off x="5939592" y="452718"/>
            <a:ext cx="3846909" cy="2920237"/>
          </a:xfrm>
          <a:prstGeom prst="rect">
            <a:avLst/>
          </a:prstGeom>
        </p:spPr>
      </p:pic>
      <p:pic>
        <p:nvPicPr>
          <p:cNvPr id="6" name="Image 5"/>
          <p:cNvPicPr>
            <a:picLocks noChangeAspect="1"/>
          </p:cNvPicPr>
          <p:nvPr/>
        </p:nvPicPr>
        <p:blipFill>
          <a:blip r:embed="rId3"/>
          <a:stretch>
            <a:fillRect/>
          </a:stretch>
        </p:blipFill>
        <p:spPr>
          <a:xfrm>
            <a:off x="9206149" y="3501585"/>
            <a:ext cx="2688569" cy="3042168"/>
          </a:xfrm>
          <a:prstGeom prst="rect">
            <a:avLst/>
          </a:prstGeom>
        </p:spPr>
      </p:pic>
      <p:pic>
        <p:nvPicPr>
          <p:cNvPr id="7" name="Image 6"/>
          <p:cNvPicPr>
            <a:picLocks noChangeAspect="1"/>
          </p:cNvPicPr>
          <p:nvPr/>
        </p:nvPicPr>
        <p:blipFill>
          <a:blip r:embed="rId4"/>
          <a:stretch>
            <a:fillRect/>
          </a:stretch>
        </p:blipFill>
        <p:spPr>
          <a:xfrm>
            <a:off x="5939592" y="3501585"/>
            <a:ext cx="2848927" cy="3042168"/>
          </a:xfrm>
          <a:prstGeom prst="rect">
            <a:avLst/>
          </a:prstGeom>
        </p:spPr>
      </p:pic>
    </p:spTree>
    <p:extLst>
      <p:ext uri="{BB962C8B-B14F-4D97-AF65-F5344CB8AC3E}">
        <p14:creationId xmlns:p14="http://schemas.microsoft.com/office/powerpoint/2010/main" val="95734413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46111" y="452718"/>
            <a:ext cx="9404723" cy="892756"/>
          </a:xfrm>
        </p:spPr>
        <p:txBody>
          <a:bodyPr/>
          <a:lstStyle/>
          <a:p>
            <a:r>
              <a:rPr lang="fr-FR" sz="3600" b="1" dirty="0" smtClean="0">
                <a:latin typeface="Times New Roman" panose="02020603050405020304" pitchFamily="18" charset="0"/>
                <a:cs typeface="Times New Roman" panose="02020603050405020304" pitchFamily="18" charset="0"/>
              </a:rPr>
              <a:t>Dictionnaires </a:t>
            </a:r>
            <a:endParaRPr lang="fr-FR" sz="3600" b="1" dirty="0">
              <a:latin typeface="Times New Roman" panose="02020603050405020304" pitchFamily="18" charset="0"/>
              <a:cs typeface="Times New Roman" panose="02020603050405020304" pitchFamily="18" charset="0"/>
            </a:endParaRPr>
          </a:p>
        </p:txBody>
      </p:sp>
      <p:sp>
        <p:nvSpPr>
          <p:cNvPr id="3" name="Espace réservé du contenu 2"/>
          <p:cNvSpPr>
            <a:spLocks noGrp="1"/>
          </p:cNvSpPr>
          <p:nvPr>
            <p:ph idx="1"/>
          </p:nvPr>
        </p:nvSpPr>
        <p:spPr>
          <a:xfrm>
            <a:off x="766425" y="1149533"/>
            <a:ext cx="8377575" cy="5212078"/>
          </a:xfrm>
        </p:spPr>
        <p:txBody>
          <a:bodyPr>
            <a:normAutofit/>
          </a:bodyPr>
          <a:lstStyle/>
          <a:p>
            <a:r>
              <a:rPr lang="fr-FR" sz="1600" dirty="0">
                <a:solidFill>
                  <a:schemeClr val="tx1"/>
                </a:solidFill>
                <a:latin typeface="Times New Roman" panose="02020603050405020304" pitchFamily="18" charset="0"/>
                <a:cs typeface="Times New Roman" panose="02020603050405020304" pitchFamily="18" charset="0"/>
              </a:rPr>
              <a:t>Le dictionnaire est un </a:t>
            </a:r>
            <a:r>
              <a:rPr lang="fr-FR" sz="1600" dirty="0" smtClean="0">
                <a:solidFill>
                  <a:schemeClr val="tx1"/>
                </a:solidFill>
                <a:latin typeface="Times New Roman" panose="02020603050405020304" pitchFamily="18" charset="0"/>
                <a:cs typeface="Times New Roman" panose="02020603050405020304" pitchFamily="18" charset="0"/>
              </a:rPr>
              <a:t>ouvrage </a:t>
            </a:r>
            <a:r>
              <a:rPr lang="fr-FR" sz="1600" dirty="0">
                <a:solidFill>
                  <a:schemeClr val="tx1"/>
                </a:solidFill>
                <a:latin typeface="Times New Roman" panose="02020603050405020304" pitchFamily="18" charset="0"/>
                <a:cs typeface="Times New Roman" panose="02020603050405020304" pitchFamily="18" charset="0"/>
              </a:rPr>
              <a:t>de référence qui fait le point sur des grands thèmes (généraux ou spécialisés) à consulter au début d'une recherche, car ils peuvent fournir une information de synthèse sur un sujet</a:t>
            </a:r>
            <a:r>
              <a:rPr lang="fr-FR" sz="1600" dirty="0" smtClean="0">
                <a:solidFill>
                  <a:schemeClr val="tx1"/>
                </a:solidFill>
                <a:latin typeface="Times New Roman" panose="02020603050405020304" pitchFamily="18" charset="0"/>
                <a:cs typeface="Times New Roman" panose="02020603050405020304" pitchFamily="18" charset="0"/>
              </a:rPr>
              <a:t>.</a:t>
            </a:r>
          </a:p>
          <a:p>
            <a:endParaRPr lang="fr-FR" sz="1600" dirty="0">
              <a:solidFill>
                <a:schemeClr val="tx1"/>
              </a:solidFill>
              <a:latin typeface="Times New Roman" panose="02020603050405020304" pitchFamily="18" charset="0"/>
              <a:cs typeface="Times New Roman" panose="02020603050405020304" pitchFamily="18" charset="0"/>
            </a:endParaRPr>
          </a:p>
          <a:p>
            <a:r>
              <a:rPr lang="fr-FR" sz="1600" b="1" dirty="0">
                <a:solidFill>
                  <a:schemeClr val="tx1"/>
                </a:solidFill>
                <a:latin typeface="Times New Roman" panose="02020603050405020304" pitchFamily="18" charset="0"/>
                <a:cs typeface="Times New Roman" panose="02020603050405020304" pitchFamily="18" charset="0"/>
              </a:rPr>
              <a:t>On distingue principalement </a:t>
            </a:r>
            <a:r>
              <a:rPr lang="fr-FR" sz="1600" dirty="0">
                <a:solidFill>
                  <a:schemeClr val="tx1"/>
                </a:solidFill>
                <a:latin typeface="Times New Roman" panose="02020603050405020304" pitchFamily="18" charset="0"/>
                <a:cs typeface="Times New Roman" panose="02020603050405020304" pitchFamily="18" charset="0"/>
              </a:rPr>
              <a:t>:</a:t>
            </a:r>
          </a:p>
          <a:p>
            <a:pPr>
              <a:buFont typeface="Arial" panose="020B0604020202020204" pitchFamily="34" charset="0"/>
              <a:buChar char="•"/>
            </a:pPr>
            <a:r>
              <a:rPr lang="fr-FR" sz="1600" dirty="0">
                <a:solidFill>
                  <a:schemeClr val="tx1"/>
                </a:solidFill>
                <a:latin typeface="Times New Roman" panose="02020603050405020304" pitchFamily="18" charset="0"/>
                <a:cs typeface="Times New Roman" panose="02020603050405020304" pitchFamily="18" charset="0"/>
              </a:rPr>
              <a:t>Le dictionnaire de langues ou dictionnaire bilingue</a:t>
            </a:r>
          </a:p>
          <a:p>
            <a:pPr>
              <a:buFont typeface="Arial" panose="020B0604020202020204" pitchFamily="34" charset="0"/>
              <a:buChar char="•"/>
            </a:pPr>
            <a:r>
              <a:rPr lang="fr-FR" sz="1600" dirty="0" smtClean="0">
                <a:solidFill>
                  <a:schemeClr val="tx1"/>
                </a:solidFill>
                <a:latin typeface="Times New Roman" panose="02020603050405020304" pitchFamily="18" charset="0"/>
                <a:cs typeface="Times New Roman" panose="02020603050405020304" pitchFamily="18" charset="0"/>
              </a:rPr>
              <a:t>Dictionnaire </a:t>
            </a:r>
            <a:r>
              <a:rPr lang="fr-FR" sz="1600" dirty="0">
                <a:solidFill>
                  <a:schemeClr val="tx1"/>
                </a:solidFill>
                <a:latin typeface="Times New Roman" panose="02020603050405020304" pitchFamily="18" charset="0"/>
                <a:cs typeface="Times New Roman" panose="02020603050405020304" pitchFamily="18" charset="0"/>
              </a:rPr>
              <a:t>général (le robert, Le Larousse)</a:t>
            </a:r>
          </a:p>
          <a:p>
            <a:pPr>
              <a:buFont typeface="Arial" panose="020B0604020202020204" pitchFamily="34" charset="0"/>
              <a:buChar char="•"/>
            </a:pPr>
            <a:r>
              <a:rPr lang="fr-FR" sz="1600" dirty="0">
                <a:solidFill>
                  <a:schemeClr val="tx1"/>
                </a:solidFill>
                <a:latin typeface="Times New Roman" panose="02020603050405020304" pitchFamily="18" charset="0"/>
                <a:cs typeface="Times New Roman" panose="02020603050405020304" pitchFamily="18" charset="0"/>
              </a:rPr>
              <a:t>Le dictionnaire spécialisé, par disciplines (histoire, </a:t>
            </a:r>
            <a:r>
              <a:rPr lang="fr-FR" sz="1600" dirty="0" smtClean="0">
                <a:solidFill>
                  <a:schemeClr val="tx1"/>
                </a:solidFill>
                <a:latin typeface="Times New Roman" panose="02020603050405020304" pitchFamily="18" charset="0"/>
                <a:cs typeface="Times New Roman" panose="02020603050405020304" pitchFamily="18" charset="0"/>
              </a:rPr>
              <a:t>physique, sociologie...) </a:t>
            </a:r>
            <a:r>
              <a:rPr lang="fr-FR" sz="1600" dirty="0">
                <a:solidFill>
                  <a:schemeClr val="tx1"/>
                </a:solidFill>
                <a:latin typeface="Times New Roman" panose="02020603050405020304" pitchFamily="18" charset="0"/>
                <a:cs typeface="Times New Roman" panose="02020603050405020304" pitchFamily="18" charset="0"/>
              </a:rPr>
              <a:t>ou par thème </a:t>
            </a:r>
            <a:r>
              <a:rPr lang="fr-FR" sz="1600" dirty="0" smtClean="0">
                <a:solidFill>
                  <a:schemeClr val="tx1"/>
                </a:solidFill>
                <a:latin typeface="Times New Roman" panose="02020603050405020304" pitchFamily="18" charset="0"/>
                <a:cs typeface="Times New Roman" panose="02020603050405020304" pitchFamily="18" charset="0"/>
              </a:rPr>
              <a:t>( </a:t>
            </a:r>
            <a:r>
              <a:rPr lang="fr-FR" sz="1600" dirty="0">
                <a:solidFill>
                  <a:schemeClr val="tx1"/>
                </a:solidFill>
                <a:latin typeface="Times New Roman" panose="02020603050405020304" pitchFamily="18" charset="0"/>
                <a:cs typeface="Times New Roman" panose="02020603050405020304" pitchFamily="18" charset="0"/>
              </a:rPr>
              <a:t>dictionnaire de </a:t>
            </a:r>
            <a:r>
              <a:rPr lang="fr-FR" sz="1600" dirty="0" smtClean="0">
                <a:solidFill>
                  <a:schemeClr val="tx1"/>
                </a:solidFill>
                <a:latin typeface="Times New Roman" panose="02020603050405020304" pitchFamily="18" charset="0"/>
                <a:cs typeface="Times New Roman" panose="02020603050405020304" pitchFamily="18" charset="0"/>
              </a:rPr>
              <a:t>la psychologie) </a:t>
            </a:r>
            <a:r>
              <a:rPr lang="fr-FR" sz="1600" dirty="0">
                <a:solidFill>
                  <a:schemeClr val="tx1"/>
                </a:solidFill>
                <a:latin typeface="Times New Roman" panose="02020603050405020304" pitchFamily="18" charset="0"/>
                <a:cs typeface="Times New Roman" panose="02020603050405020304" pitchFamily="18" charset="0"/>
              </a:rPr>
              <a:t>ou dictionnaire biographique </a:t>
            </a:r>
            <a:r>
              <a:rPr lang="fr-FR" sz="1600" dirty="0" smtClean="0">
                <a:solidFill>
                  <a:schemeClr val="tx1"/>
                </a:solidFill>
                <a:latin typeface="Times New Roman" panose="02020603050405020304" pitchFamily="18" charset="0"/>
                <a:cs typeface="Times New Roman" panose="02020603050405020304" pitchFamily="18" charset="0"/>
              </a:rPr>
              <a:t> (dictionnaire </a:t>
            </a:r>
            <a:r>
              <a:rPr lang="fr-FR" sz="1600" dirty="0">
                <a:solidFill>
                  <a:schemeClr val="tx1"/>
                </a:solidFill>
                <a:latin typeface="Times New Roman" panose="02020603050405020304" pitchFamily="18" charset="0"/>
                <a:cs typeface="Times New Roman" panose="02020603050405020304" pitchFamily="18" charset="0"/>
              </a:rPr>
              <a:t>biographique de militants nationalistes algériens).</a:t>
            </a:r>
          </a:p>
          <a:p>
            <a:pPr>
              <a:buFont typeface="Arial" panose="020B0604020202020204" pitchFamily="34" charset="0"/>
              <a:buChar char="•"/>
            </a:pPr>
            <a:r>
              <a:rPr lang="fr-FR" sz="1600" dirty="0">
                <a:solidFill>
                  <a:schemeClr val="tx1"/>
                </a:solidFill>
                <a:latin typeface="Times New Roman" panose="02020603050405020304" pitchFamily="18" charset="0"/>
                <a:cs typeface="Times New Roman" panose="02020603050405020304" pitchFamily="18" charset="0"/>
              </a:rPr>
              <a:t>Le dictionnaire encyclopédique (plus volumineux, </a:t>
            </a:r>
            <a:r>
              <a:rPr lang="fr-FR" sz="1600" dirty="0" smtClean="0">
                <a:solidFill>
                  <a:schemeClr val="tx1"/>
                </a:solidFill>
                <a:latin typeface="Times New Roman" panose="02020603050405020304" pitchFamily="18" charset="0"/>
                <a:cs typeface="Times New Roman" panose="02020603050405020304" pitchFamily="18" charset="0"/>
              </a:rPr>
              <a:t>comme un </a:t>
            </a:r>
            <a:r>
              <a:rPr lang="fr-FR" sz="1600" dirty="0">
                <a:solidFill>
                  <a:schemeClr val="tx1"/>
                </a:solidFill>
                <a:latin typeface="Times New Roman" panose="02020603050405020304" pitchFamily="18" charset="0"/>
                <a:cs typeface="Times New Roman" panose="02020603050405020304" pitchFamily="18" charset="0"/>
              </a:rPr>
              <a:t>dictionnaire encyclopédique de la musique).</a:t>
            </a:r>
          </a:p>
        </p:txBody>
      </p:sp>
      <p:pic>
        <p:nvPicPr>
          <p:cNvPr id="4" name="Image 3"/>
          <p:cNvPicPr>
            <a:picLocks noChangeAspect="1"/>
          </p:cNvPicPr>
          <p:nvPr/>
        </p:nvPicPr>
        <p:blipFill>
          <a:blip r:embed="rId2"/>
          <a:stretch>
            <a:fillRect/>
          </a:stretch>
        </p:blipFill>
        <p:spPr>
          <a:xfrm>
            <a:off x="9100331" y="3344090"/>
            <a:ext cx="2189710" cy="3374701"/>
          </a:xfrm>
          <a:prstGeom prst="rect">
            <a:avLst/>
          </a:prstGeom>
        </p:spPr>
      </p:pic>
      <p:pic>
        <p:nvPicPr>
          <p:cNvPr id="5" name="Image 4"/>
          <p:cNvPicPr>
            <a:picLocks noChangeAspect="1"/>
          </p:cNvPicPr>
          <p:nvPr/>
        </p:nvPicPr>
        <p:blipFill>
          <a:blip r:embed="rId3"/>
          <a:stretch>
            <a:fillRect/>
          </a:stretch>
        </p:blipFill>
        <p:spPr>
          <a:xfrm>
            <a:off x="6954290" y="5031440"/>
            <a:ext cx="1676545" cy="1687351"/>
          </a:xfrm>
          <a:prstGeom prst="rect">
            <a:avLst/>
          </a:prstGeom>
        </p:spPr>
      </p:pic>
      <p:pic>
        <p:nvPicPr>
          <p:cNvPr id="6" name="Image 5"/>
          <p:cNvPicPr>
            <a:picLocks noChangeAspect="1"/>
          </p:cNvPicPr>
          <p:nvPr/>
        </p:nvPicPr>
        <p:blipFill>
          <a:blip r:embed="rId4"/>
          <a:stretch>
            <a:fillRect/>
          </a:stretch>
        </p:blipFill>
        <p:spPr>
          <a:xfrm>
            <a:off x="10147569" y="0"/>
            <a:ext cx="1952571" cy="3104766"/>
          </a:xfrm>
          <a:prstGeom prst="rect">
            <a:avLst/>
          </a:prstGeom>
        </p:spPr>
      </p:pic>
    </p:spTree>
    <p:extLst>
      <p:ext uri="{BB962C8B-B14F-4D97-AF65-F5344CB8AC3E}">
        <p14:creationId xmlns:p14="http://schemas.microsoft.com/office/powerpoint/2010/main" val="320197498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291781" y="115746"/>
            <a:ext cx="9295463" cy="800895"/>
          </a:xfrm>
        </p:spPr>
        <p:txBody>
          <a:bodyPr/>
          <a:lstStyle/>
          <a:p>
            <a:r>
              <a:rPr lang="fr-FR" sz="2800" b="1" dirty="0" smtClean="0">
                <a:latin typeface="Times New Roman" panose="02020603050405020304" pitchFamily="18" charset="0"/>
                <a:cs typeface="Times New Roman" panose="02020603050405020304" pitchFamily="18" charset="0"/>
              </a:rPr>
              <a:t>Les encyclopédies</a:t>
            </a:r>
            <a:endParaRPr lang="fr-FR" sz="2800" b="1" dirty="0">
              <a:latin typeface="Times New Roman" panose="02020603050405020304" pitchFamily="18" charset="0"/>
              <a:cs typeface="Times New Roman" panose="02020603050405020304" pitchFamily="18" charset="0"/>
            </a:endParaRPr>
          </a:p>
        </p:txBody>
      </p:sp>
      <p:sp>
        <p:nvSpPr>
          <p:cNvPr id="3" name="Espace réservé du contenu 2"/>
          <p:cNvSpPr>
            <a:spLocks noGrp="1"/>
          </p:cNvSpPr>
          <p:nvPr>
            <p:ph sz="half" idx="1"/>
          </p:nvPr>
        </p:nvSpPr>
        <p:spPr>
          <a:xfrm>
            <a:off x="646111" y="916641"/>
            <a:ext cx="7017029" cy="5339697"/>
          </a:xfrm>
        </p:spPr>
        <p:txBody>
          <a:bodyPr>
            <a:normAutofit lnSpcReduction="10000"/>
          </a:bodyPr>
          <a:lstStyle/>
          <a:p>
            <a:pPr algn="just"/>
            <a:r>
              <a:rPr lang="fr-FR" sz="2200" dirty="0">
                <a:solidFill>
                  <a:schemeClr val="tx1"/>
                </a:solidFill>
                <a:latin typeface="Times New Roman" panose="02020603050405020304" pitchFamily="18" charset="0"/>
                <a:cs typeface="Times New Roman" panose="02020603050405020304" pitchFamily="18" charset="0"/>
              </a:rPr>
              <a:t>Les encyclopédies permettent </a:t>
            </a:r>
            <a:r>
              <a:rPr lang="fr-FR" sz="2200" b="1" dirty="0">
                <a:solidFill>
                  <a:schemeClr val="tx1"/>
                </a:solidFill>
                <a:latin typeface="Times New Roman" panose="02020603050405020304" pitchFamily="18" charset="0"/>
                <a:cs typeface="Times New Roman" panose="02020603050405020304" pitchFamily="18" charset="0"/>
              </a:rPr>
              <a:t>d'approfondir une </a:t>
            </a:r>
            <a:r>
              <a:rPr lang="fr-FR" sz="2200" b="1" dirty="0" smtClean="0">
                <a:solidFill>
                  <a:schemeClr val="tx1"/>
                </a:solidFill>
                <a:latin typeface="Times New Roman" panose="02020603050405020304" pitchFamily="18" charset="0"/>
                <a:cs typeface="Times New Roman" panose="02020603050405020304" pitchFamily="18" charset="0"/>
              </a:rPr>
              <a:t>recherche</a:t>
            </a:r>
            <a:r>
              <a:rPr lang="fr-FR" sz="2200" dirty="0" smtClean="0">
                <a:solidFill>
                  <a:schemeClr val="tx1"/>
                </a:solidFill>
                <a:latin typeface="Times New Roman" panose="02020603050405020304" pitchFamily="18" charset="0"/>
                <a:cs typeface="Times New Roman" panose="02020603050405020304" pitchFamily="18" charset="0"/>
              </a:rPr>
              <a:t>. </a:t>
            </a:r>
            <a:r>
              <a:rPr lang="fr-FR" sz="2200" dirty="0">
                <a:solidFill>
                  <a:schemeClr val="tx1"/>
                </a:solidFill>
                <a:latin typeface="Times New Roman" panose="02020603050405020304" pitchFamily="18" charset="0"/>
                <a:cs typeface="Times New Roman" panose="02020603050405020304" pitchFamily="18" charset="0"/>
              </a:rPr>
              <a:t>Elles offrent plusieurs approches des notions en replaçant le sens d'un mot ou d'un concept dans un contexte scientifique, culturel, économique, historique, géopolitique...etc</a:t>
            </a:r>
            <a:r>
              <a:rPr lang="fr-FR" sz="2200" dirty="0" smtClean="0">
                <a:solidFill>
                  <a:schemeClr val="tx1"/>
                </a:solidFill>
                <a:latin typeface="Times New Roman" panose="02020603050405020304" pitchFamily="18" charset="0"/>
                <a:cs typeface="Times New Roman" panose="02020603050405020304" pitchFamily="18" charset="0"/>
              </a:rPr>
              <a:t>.</a:t>
            </a:r>
          </a:p>
          <a:p>
            <a:pPr algn="just"/>
            <a:r>
              <a:rPr lang="fr-FR" sz="2200" dirty="0" smtClean="0">
                <a:solidFill>
                  <a:schemeClr val="tx1"/>
                </a:solidFill>
                <a:latin typeface="Times New Roman" panose="02020603050405020304" pitchFamily="18" charset="0"/>
                <a:cs typeface="Times New Roman" panose="02020603050405020304" pitchFamily="18" charset="0"/>
              </a:rPr>
              <a:t>Il </a:t>
            </a:r>
            <a:r>
              <a:rPr lang="fr-FR" sz="2200" dirty="0">
                <a:solidFill>
                  <a:schemeClr val="tx1"/>
                </a:solidFill>
                <a:latin typeface="Times New Roman" panose="02020603050405020304" pitchFamily="18" charset="0"/>
                <a:cs typeface="Times New Roman" panose="02020603050405020304" pitchFamily="18" charset="0"/>
              </a:rPr>
              <a:t>s'agit d'un ouvrage de référence, son usage nécessite la consultation de l'index (qui indique pour chaque mot les rubriques qui lui correspondent</a:t>
            </a:r>
            <a:r>
              <a:rPr lang="fr-FR" sz="2200" dirty="0" smtClean="0">
                <a:solidFill>
                  <a:schemeClr val="tx1"/>
                </a:solidFill>
                <a:latin typeface="Times New Roman" panose="02020603050405020304" pitchFamily="18" charset="0"/>
                <a:cs typeface="Times New Roman" panose="02020603050405020304" pitchFamily="18" charset="0"/>
              </a:rPr>
              <a:t>).</a:t>
            </a:r>
          </a:p>
          <a:p>
            <a:pPr marL="0" indent="0" algn="just">
              <a:buNone/>
            </a:pPr>
            <a:r>
              <a:rPr lang="fr-FR" b="1" i="1" dirty="0" smtClean="0">
                <a:solidFill>
                  <a:srgbClr val="C00000"/>
                </a:solidFill>
                <a:latin typeface="Times New Roman" panose="02020603050405020304" pitchFamily="18" charset="0"/>
                <a:cs typeface="Times New Roman" panose="02020603050405020304" pitchFamily="18" charset="0"/>
              </a:rPr>
              <a:t>Exemple: </a:t>
            </a:r>
          </a:p>
          <a:p>
            <a:pPr marL="0" indent="0" algn="just">
              <a:buNone/>
            </a:pPr>
            <a:r>
              <a:rPr lang="fr-FR" sz="1700" dirty="0" smtClean="0">
                <a:solidFill>
                  <a:srgbClr val="1A1C1E"/>
                </a:solidFill>
                <a:latin typeface="Times New Roman" panose="02020603050405020304" pitchFamily="18" charset="0"/>
                <a:cs typeface="Times New Roman" panose="02020603050405020304" pitchFamily="18" charset="0"/>
              </a:rPr>
              <a:t>1-</a:t>
            </a:r>
            <a:r>
              <a:rPr lang="fr-FR" sz="1700" i="1" dirty="0" smtClean="0">
                <a:solidFill>
                  <a:srgbClr val="1A1C1E"/>
                </a:solidFill>
                <a:latin typeface="Times New Roman" panose="02020603050405020304" pitchFamily="18" charset="0"/>
                <a:cs typeface="Times New Roman" panose="02020603050405020304" pitchFamily="18" charset="0"/>
              </a:rPr>
              <a:t>La </a:t>
            </a:r>
            <a:r>
              <a:rPr lang="fr-FR" sz="1700" i="1" dirty="0">
                <a:solidFill>
                  <a:srgbClr val="1A1C1E"/>
                </a:solidFill>
                <a:latin typeface="Times New Roman" panose="02020603050405020304" pitchFamily="18" charset="0"/>
                <a:cs typeface="Times New Roman" panose="02020603050405020304" pitchFamily="18" charset="0"/>
              </a:rPr>
              <a:t>Grande Encyclopédie de l'Histoire</a:t>
            </a:r>
            <a:r>
              <a:rPr lang="fr-FR" sz="1700" dirty="0">
                <a:solidFill>
                  <a:srgbClr val="1A1C1E"/>
                </a:solidFill>
                <a:latin typeface="Times New Roman" panose="02020603050405020304" pitchFamily="18" charset="0"/>
                <a:cs typeface="Times New Roman" panose="02020603050405020304" pitchFamily="18" charset="0"/>
              </a:rPr>
              <a:t>. Cet ouvrage propose un voyage à travers plus de </a:t>
            </a:r>
            <a:r>
              <a:rPr lang="fr-FR" sz="1700" dirty="0">
                <a:solidFill>
                  <a:srgbClr val="C00000"/>
                </a:solidFill>
                <a:latin typeface="Times New Roman" panose="02020603050405020304" pitchFamily="18" charset="0"/>
                <a:cs typeface="Times New Roman" panose="02020603050405020304" pitchFamily="18" charset="0"/>
              </a:rPr>
              <a:t>10 000 ans </a:t>
            </a:r>
            <a:r>
              <a:rPr lang="fr-FR" sz="1700" dirty="0">
                <a:solidFill>
                  <a:srgbClr val="1A1C1E"/>
                </a:solidFill>
                <a:latin typeface="Times New Roman" panose="02020603050405020304" pitchFamily="18" charset="0"/>
                <a:cs typeface="Times New Roman" panose="02020603050405020304" pitchFamily="18" charset="0"/>
              </a:rPr>
              <a:t>d'histoire de l'humanité, présentant en détail les grandes civilisations, les peuples et leurs réalisations</a:t>
            </a:r>
            <a:r>
              <a:rPr lang="fr-FR" sz="1700" dirty="0" smtClean="0">
                <a:solidFill>
                  <a:srgbClr val="1A1C1E"/>
                </a:solidFill>
                <a:latin typeface="Times New Roman" panose="02020603050405020304" pitchFamily="18" charset="0"/>
                <a:cs typeface="Times New Roman" panose="02020603050405020304" pitchFamily="18" charset="0"/>
              </a:rPr>
              <a:t>. </a:t>
            </a:r>
            <a:r>
              <a:rPr lang="fr-FR" sz="1700" dirty="0">
                <a:solidFill>
                  <a:srgbClr val="1A1C1E"/>
                </a:solidFill>
                <a:latin typeface="Times New Roman" panose="02020603050405020304" pitchFamily="18" charset="0"/>
                <a:cs typeface="Times New Roman" panose="02020603050405020304" pitchFamily="18" charset="0"/>
              </a:rPr>
              <a:t>Il aborde la construction des empires, les guerres et la création des États, en s'appuyant sur de nombreuses illustrations, cartes et chronologies</a:t>
            </a:r>
            <a:r>
              <a:rPr lang="fr-FR" sz="1700" dirty="0" smtClean="0">
                <a:solidFill>
                  <a:srgbClr val="1A1C1E"/>
                </a:solidFill>
                <a:latin typeface="Times New Roman" panose="02020603050405020304" pitchFamily="18" charset="0"/>
                <a:cs typeface="Times New Roman" panose="02020603050405020304" pitchFamily="18" charset="0"/>
              </a:rPr>
              <a:t>.</a:t>
            </a:r>
          </a:p>
          <a:p>
            <a:pPr marL="0" indent="0" algn="just">
              <a:buNone/>
            </a:pPr>
            <a:r>
              <a:rPr lang="fr-FR" sz="1700" dirty="0" smtClean="0">
                <a:solidFill>
                  <a:srgbClr val="1A1C1E"/>
                </a:solidFill>
                <a:latin typeface="Times New Roman" panose="02020603050405020304" pitchFamily="18" charset="0"/>
                <a:cs typeface="Times New Roman" panose="02020603050405020304" pitchFamily="18" charset="0"/>
              </a:rPr>
              <a:t>2-</a:t>
            </a:r>
            <a:r>
              <a:rPr lang="fr-FR" sz="1700" dirty="0">
                <a:solidFill>
                  <a:srgbClr val="1A1C1E"/>
                </a:solidFill>
                <a:latin typeface="Times New Roman" panose="02020603050405020304" pitchFamily="18" charset="0"/>
                <a:cs typeface="Times New Roman" panose="02020603050405020304" pitchFamily="18" charset="0"/>
              </a:rPr>
              <a:t> </a:t>
            </a:r>
            <a:r>
              <a:rPr lang="fr-FR" sz="1700" i="1" dirty="0">
                <a:solidFill>
                  <a:srgbClr val="1A1C1E"/>
                </a:solidFill>
                <a:latin typeface="Times New Roman" panose="02020603050405020304" pitchFamily="18" charset="0"/>
                <a:cs typeface="Times New Roman" panose="02020603050405020304" pitchFamily="18" charset="0"/>
              </a:rPr>
              <a:t>Encyclopédie de l'Art</a:t>
            </a:r>
            <a:r>
              <a:rPr lang="fr-FR" sz="1700" dirty="0">
                <a:solidFill>
                  <a:srgbClr val="1A1C1E"/>
                </a:solidFill>
                <a:latin typeface="Times New Roman" panose="02020603050405020304" pitchFamily="18" charset="0"/>
                <a:cs typeface="Times New Roman" panose="02020603050405020304" pitchFamily="18" charset="0"/>
              </a:rPr>
              <a:t>. Cet ouvrage décrit et analyse les grandes créations artistiques de la </a:t>
            </a:r>
            <a:r>
              <a:rPr lang="fr-FR" sz="1700" dirty="0">
                <a:solidFill>
                  <a:srgbClr val="C00000"/>
                </a:solidFill>
                <a:latin typeface="Times New Roman" panose="02020603050405020304" pitchFamily="18" charset="0"/>
                <a:cs typeface="Times New Roman" panose="02020603050405020304" pitchFamily="18" charset="0"/>
              </a:rPr>
              <a:t>préhistoire à nos jours</a:t>
            </a:r>
            <a:r>
              <a:rPr lang="fr-FR" sz="1700" dirty="0" smtClean="0">
                <a:solidFill>
                  <a:srgbClr val="1A1C1E"/>
                </a:solidFill>
                <a:latin typeface="Times New Roman" panose="02020603050405020304" pitchFamily="18" charset="0"/>
                <a:cs typeface="Times New Roman" panose="02020603050405020304" pitchFamily="18" charset="0"/>
              </a:rPr>
              <a:t>. </a:t>
            </a:r>
            <a:r>
              <a:rPr lang="fr-FR" sz="1700" dirty="0">
                <a:solidFill>
                  <a:srgbClr val="1A1C1E"/>
                </a:solidFill>
                <a:latin typeface="Times New Roman" panose="02020603050405020304" pitchFamily="18" charset="0"/>
                <a:cs typeface="Times New Roman" panose="02020603050405020304" pitchFamily="18" charset="0"/>
              </a:rPr>
              <a:t>Il contient des milliers d'articles</a:t>
            </a:r>
            <a:r>
              <a:rPr lang="fr-FR" sz="1700" dirty="0" smtClean="0">
                <a:solidFill>
                  <a:srgbClr val="1A1C1E"/>
                </a:solidFill>
                <a:latin typeface="Times New Roman" panose="02020603050405020304" pitchFamily="18" charset="0"/>
                <a:cs typeface="Times New Roman" panose="02020603050405020304" pitchFamily="18" charset="0"/>
              </a:rPr>
              <a:t>, </a:t>
            </a:r>
            <a:r>
              <a:rPr lang="fr-FR" sz="1700" dirty="0">
                <a:solidFill>
                  <a:srgbClr val="1A1C1E"/>
                </a:solidFill>
                <a:latin typeface="Times New Roman" panose="02020603050405020304" pitchFamily="18" charset="0"/>
                <a:cs typeface="Times New Roman" panose="02020603050405020304" pitchFamily="18" charset="0"/>
              </a:rPr>
              <a:t>peintres, architectes, </a:t>
            </a:r>
            <a:r>
              <a:rPr lang="fr-FR" sz="1700" dirty="0" smtClean="0">
                <a:solidFill>
                  <a:srgbClr val="1A1C1E"/>
                </a:solidFill>
                <a:latin typeface="Times New Roman" panose="02020603050405020304" pitchFamily="18" charset="0"/>
                <a:cs typeface="Times New Roman" panose="02020603050405020304" pitchFamily="18" charset="0"/>
              </a:rPr>
              <a:t>sculpteurs, </a:t>
            </a:r>
            <a:r>
              <a:rPr lang="fr-FR" sz="1700" dirty="0">
                <a:solidFill>
                  <a:srgbClr val="1A1C1E"/>
                </a:solidFill>
                <a:latin typeface="Times New Roman" panose="02020603050405020304" pitchFamily="18" charset="0"/>
                <a:cs typeface="Times New Roman" panose="02020603050405020304" pitchFamily="18" charset="0"/>
              </a:rPr>
              <a:t>une présentation des grandes </a:t>
            </a:r>
            <a:r>
              <a:rPr lang="fr-FR" sz="1700" dirty="0" smtClean="0">
                <a:solidFill>
                  <a:srgbClr val="1A1C1E"/>
                </a:solidFill>
                <a:latin typeface="Times New Roman" panose="02020603050405020304" pitchFamily="18" charset="0"/>
                <a:cs typeface="Times New Roman" panose="02020603050405020304" pitchFamily="18" charset="0"/>
              </a:rPr>
              <a:t>civilisations. </a:t>
            </a:r>
          </a:p>
          <a:p>
            <a:pPr marL="0" indent="0" algn="just">
              <a:buNone/>
            </a:pPr>
            <a:endParaRPr lang="fr-FR" sz="2200" dirty="0">
              <a:solidFill>
                <a:schemeClr val="tx1"/>
              </a:solidFill>
              <a:latin typeface="Times New Roman" panose="02020603050405020304" pitchFamily="18" charset="0"/>
              <a:cs typeface="Times New Roman" panose="02020603050405020304" pitchFamily="18" charset="0"/>
            </a:endParaRPr>
          </a:p>
        </p:txBody>
      </p:sp>
      <p:pic>
        <p:nvPicPr>
          <p:cNvPr id="5" name="Espace réservé du contenu 4"/>
          <p:cNvPicPr>
            <a:picLocks noGrp="1" noChangeAspect="1"/>
          </p:cNvPicPr>
          <p:nvPr>
            <p:ph sz="half" idx="2"/>
          </p:nvPr>
        </p:nvPicPr>
        <p:blipFill>
          <a:blip r:embed="rId2"/>
          <a:stretch>
            <a:fillRect/>
          </a:stretch>
        </p:blipFill>
        <p:spPr>
          <a:xfrm>
            <a:off x="7890386" y="3727930"/>
            <a:ext cx="3419065" cy="3017109"/>
          </a:xfrm>
          <a:prstGeom prst="rect">
            <a:avLst/>
          </a:prstGeom>
        </p:spPr>
      </p:pic>
      <p:pic>
        <p:nvPicPr>
          <p:cNvPr id="6" name="Image 5"/>
          <p:cNvPicPr>
            <a:picLocks noChangeAspect="1"/>
          </p:cNvPicPr>
          <p:nvPr/>
        </p:nvPicPr>
        <p:blipFill>
          <a:blip r:embed="rId3"/>
          <a:stretch>
            <a:fillRect/>
          </a:stretch>
        </p:blipFill>
        <p:spPr>
          <a:xfrm>
            <a:off x="9058384" y="-21435"/>
            <a:ext cx="3133616" cy="3749365"/>
          </a:xfrm>
          <a:prstGeom prst="rect">
            <a:avLst/>
          </a:prstGeom>
        </p:spPr>
      </p:pic>
    </p:spTree>
    <p:extLst>
      <p:ext uri="{BB962C8B-B14F-4D97-AF65-F5344CB8AC3E}">
        <p14:creationId xmlns:p14="http://schemas.microsoft.com/office/powerpoint/2010/main" val="414903965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46111" y="452718"/>
            <a:ext cx="9404723" cy="992624"/>
          </a:xfrm>
        </p:spPr>
        <p:txBody>
          <a:bodyPr/>
          <a:lstStyle/>
          <a:p>
            <a:r>
              <a:rPr lang="fr-FR" sz="3200" b="1" dirty="0" smtClean="0">
                <a:latin typeface="Times New Roman" panose="02020603050405020304" pitchFamily="18" charset="0"/>
                <a:cs typeface="Times New Roman" panose="02020603050405020304" pitchFamily="18" charset="0"/>
              </a:rPr>
              <a:t>Les colloques </a:t>
            </a:r>
            <a:endParaRPr lang="fr-FR" sz="3200" b="1" dirty="0">
              <a:latin typeface="Times New Roman" panose="02020603050405020304" pitchFamily="18" charset="0"/>
              <a:cs typeface="Times New Roman" panose="02020603050405020304" pitchFamily="18" charset="0"/>
            </a:endParaRPr>
          </a:p>
        </p:txBody>
      </p:sp>
      <p:sp>
        <p:nvSpPr>
          <p:cNvPr id="3" name="Espace réservé du contenu 2"/>
          <p:cNvSpPr>
            <a:spLocks noGrp="1"/>
          </p:cNvSpPr>
          <p:nvPr>
            <p:ph sz="half" idx="1"/>
          </p:nvPr>
        </p:nvSpPr>
        <p:spPr>
          <a:xfrm>
            <a:off x="516194" y="1445343"/>
            <a:ext cx="4983457" cy="4810996"/>
          </a:xfrm>
        </p:spPr>
        <p:txBody>
          <a:bodyPr>
            <a:noAutofit/>
          </a:bodyPr>
          <a:lstStyle/>
          <a:p>
            <a:pPr algn="just"/>
            <a:r>
              <a:rPr lang="fr-FR" sz="2000" dirty="0">
                <a:solidFill>
                  <a:schemeClr val="tx1"/>
                </a:solidFill>
                <a:latin typeface="Times New Roman" panose="02020603050405020304" pitchFamily="18" charset="0"/>
                <a:cs typeface="Times New Roman" panose="02020603050405020304" pitchFamily="18" charset="0"/>
              </a:rPr>
              <a:t>Un </a:t>
            </a:r>
            <a:r>
              <a:rPr lang="fr-FR" sz="2000" b="1" dirty="0">
                <a:solidFill>
                  <a:schemeClr val="tx1"/>
                </a:solidFill>
                <a:latin typeface="Times New Roman" panose="02020603050405020304" pitchFamily="18" charset="0"/>
                <a:cs typeface="Times New Roman" panose="02020603050405020304" pitchFamily="18" charset="0"/>
              </a:rPr>
              <a:t>colloque scientifique</a:t>
            </a:r>
            <a:r>
              <a:rPr lang="fr-FR" sz="2000" dirty="0">
                <a:solidFill>
                  <a:schemeClr val="tx1"/>
                </a:solidFill>
                <a:latin typeface="Times New Roman" panose="02020603050405020304" pitchFamily="18" charset="0"/>
                <a:cs typeface="Times New Roman" panose="02020603050405020304" pitchFamily="18" charset="0"/>
              </a:rPr>
              <a:t> </a:t>
            </a:r>
            <a:r>
              <a:rPr lang="fr-FR" sz="2000" dirty="0" smtClean="0">
                <a:solidFill>
                  <a:schemeClr val="tx1"/>
                </a:solidFill>
                <a:latin typeface="Times New Roman" panose="02020603050405020304" pitchFamily="18" charset="0"/>
                <a:cs typeface="Times New Roman" panose="02020603050405020304" pitchFamily="18" charset="0"/>
              </a:rPr>
              <a:t>s'agit </a:t>
            </a:r>
            <a:r>
              <a:rPr lang="fr-FR" sz="2000" dirty="0">
                <a:solidFill>
                  <a:schemeClr val="tx1"/>
                </a:solidFill>
                <a:latin typeface="Times New Roman" panose="02020603050405020304" pitchFamily="18" charset="0"/>
                <a:cs typeface="Times New Roman" panose="02020603050405020304" pitchFamily="18" charset="0"/>
              </a:rPr>
              <a:t>d'une </a:t>
            </a:r>
            <a:r>
              <a:rPr lang="fr-FR" sz="2000" b="1" dirty="0">
                <a:solidFill>
                  <a:schemeClr val="tx1"/>
                </a:solidFill>
                <a:latin typeface="Times New Roman" panose="02020603050405020304" pitchFamily="18" charset="0"/>
                <a:cs typeface="Times New Roman" panose="02020603050405020304" pitchFamily="18" charset="0"/>
              </a:rPr>
              <a:t>réunion</a:t>
            </a:r>
            <a:r>
              <a:rPr lang="fr-FR" sz="2000" dirty="0">
                <a:solidFill>
                  <a:schemeClr val="tx1"/>
                </a:solidFill>
                <a:latin typeface="Times New Roman" panose="02020603050405020304" pitchFamily="18" charset="0"/>
                <a:cs typeface="Times New Roman" panose="02020603050405020304" pitchFamily="18" charset="0"/>
              </a:rPr>
              <a:t> de personnes qui </a:t>
            </a:r>
            <a:r>
              <a:rPr lang="fr-FR" sz="2000" b="1" dirty="0">
                <a:solidFill>
                  <a:schemeClr val="tx1"/>
                </a:solidFill>
                <a:latin typeface="Times New Roman" panose="02020603050405020304" pitchFamily="18" charset="0"/>
                <a:cs typeface="Times New Roman" panose="02020603050405020304" pitchFamily="18" charset="0"/>
              </a:rPr>
              <a:t>débattent</a:t>
            </a:r>
            <a:r>
              <a:rPr lang="fr-FR" sz="2000" dirty="0">
                <a:solidFill>
                  <a:schemeClr val="tx1"/>
                </a:solidFill>
                <a:latin typeface="Times New Roman" panose="02020603050405020304" pitchFamily="18" charset="0"/>
                <a:cs typeface="Times New Roman" panose="02020603050405020304" pitchFamily="18" charset="0"/>
              </a:rPr>
              <a:t> des questions communes et </a:t>
            </a:r>
            <a:r>
              <a:rPr lang="fr-FR" sz="2000" b="1" dirty="0">
                <a:solidFill>
                  <a:schemeClr val="tx1"/>
                </a:solidFill>
                <a:latin typeface="Times New Roman" panose="02020603050405020304" pitchFamily="18" charset="0"/>
                <a:cs typeface="Times New Roman" panose="02020603050405020304" pitchFamily="18" charset="0"/>
              </a:rPr>
              <a:t>divulguent le résultat</a:t>
            </a:r>
            <a:r>
              <a:rPr lang="fr-FR" sz="2000" dirty="0">
                <a:solidFill>
                  <a:schemeClr val="tx1"/>
                </a:solidFill>
                <a:latin typeface="Times New Roman" panose="02020603050405020304" pitchFamily="18" charset="0"/>
                <a:cs typeface="Times New Roman" panose="02020603050405020304" pitchFamily="18" charset="0"/>
              </a:rPr>
              <a:t> de leurs études</a:t>
            </a:r>
            <a:r>
              <a:rPr lang="fr-FR" sz="2000" dirty="0" smtClean="0">
                <a:solidFill>
                  <a:schemeClr val="tx1"/>
                </a:solidFill>
                <a:latin typeface="Times New Roman" panose="02020603050405020304" pitchFamily="18" charset="0"/>
                <a:cs typeface="Times New Roman" panose="02020603050405020304" pitchFamily="18" charset="0"/>
              </a:rPr>
              <a:t>.</a:t>
            </a:r>
          </a:p>
          <a:p>
            <a:pPr algn="just"/>
            <a:endParaRPr lang="fr-FR" sz="2000" dirty="0">
              <a:solidFill>
                <a:schemeClr val="tx1"/>
              </a:solidFill>
              <a:latin typeface="Times New Roman" panose="02020603050405020304" pitchFamily="18" charset="0"/>
              <a:cs typeface="Times New Roman" panose="02020603050405020304" pitchFamily="18" charset="0"/>
            </a:endParaRPr>
          </a:p>
          <a:p>
            <a:pPr algn="just"/>
            <a:r>
              <a:rPr lang="fr-FR" sz="2000" dirty="0">
                <a:solidFill>
                  <a:schemeClr val="tx1"/>
                </a:solidFill>
                <a:latin typeface="Times New Roman" panose="02020603050405020304" pitchFamily="18" charset="0"/>
                <a:cs typeface="Times New Roman" panose="02020603050405020304" pitchFamily="18" charset="0"/>
              </a:rPr>
              <a:t>C'est donc une rencontre entre de nombreux participants ayant pour objet la </a:t>
            </a:r>
            <a:r>
              <a:rPr lang="fr-FR" sz="2000" b="1" dirty="0">
                <a:solidFill>
                  <a:schemeClr val="tx1"/>
                </a:solidFill>
                <a:latin typeface="Times New Roman" panose="02020603050405020304" pitchFamily="18" charset="0"/>
                <a:cs typeface="Times New Roman" panose="02020603050405020304" pitchFamily="18" charset="0"/>
              </a:rPr>
              <a:t>confrontation</a:t>
            </a:r>
            <a:r>
              <a:rPr lang="fr-FR" sz="2000" dirty="0">
                <a:solidFill>
                  <a:schemeClr val="tx1"/>
                </a:solidFill>
                <a:latin typeface="Times New Roman" panose="02020603050405020304" pitchFamily="18" charset="0"/>
                <a:cs typeface="Times New Roman" panose="02020603050405020304" pitchFamily="18" charset="0"/>
              </a:rPr>
              <a:t> et la </a:t>
            </a:r>
            <a:r>
              <a:rPr lang="fr-FR" sz="2000" b="1" dirty="0">
                <a:solidFill>
                  <a:schemeClr val="tx1"/>
                </a:solidFill>
                <a:latin typeface="Times New Roman" panose="02020603050405020304" pitchFamily="18" charset="0"/>
                <a:cs typeface="Times New Roman" panose="02020603050405020304" pitchFamily="18" charset="0"/>
              </a:rPr>
              <a:t>diffusion</a:t>
            </a:r>
            <a:r>
              <a:rPr lang="fr-FR" sz="2000" dirty="0">
                <a:solidFill>
                  <a:schemeClr val="tx1"/>
                </a:solidFill>
                <a:latin typeface="Times New Roman" panose="02020603050405020304" pitchFamily="18" charset="0"/>
                <a:cs typeface="Times New Roman" panose="02020603050405020304" pitchFamily="18" charset="0"/>
              </a:rPr>
              <a:t> de résultats de travaux et de recherches ou, plus généralement, l'</a:t>
            </a:r>
            <a:r>
              <a:rPr lang="fr-FR" sz="2000" b="1" dirty="0">
                <a:solidFill>
                  <a:schemeClr val="tx1"/>
                </a:solidFill>
                <a:latin typeface="Times New Roman" panose="02020603050405020304" pitchFamily="18" charset="0"/>
                <a:cs typeface="Times New Roman" panose="02020603050405020304" pitchFamily="18" charset="0"/>
              </a:rPr>
              <a:t>échange d'informations</a:t>
            </a:r>
            <a:r>
              <a:rPr lang="fr-FR" sz="2000" dirty="0">
                <a:solidFill>
                  <a:schemeClr val="tx1"/>
                </a:solidFill>
                <a:latin typeface="Times New Roman" panose="02020603050405020304" pitchFamily="18" charset="0"/>
                <a:cs typeface="Times New Roman" panose="02020603050405020304" pitchFamily="18" charset="0"/>
              </a:rPr>
              <a:t>. Ils se déroulent généralement pendant plus d'une journée</a:t>
            </a:r>
            <a:r>
              <a:rPr lang="fr-FR" sz="2000" dirty="0">
                <a:solidFill>
                  <a:schemeClr val="tx1"/>
                </a:solidFill>
                <a:latin typeface="Inter"/>
              </a:rPr>
              <a:t>.</a:t>
            </a:r>
          </a:p>
          <a:p>
            <a:pPr algn="just"/>
            <a:endParaRPr lang="fr-FR" sz="2000" dirty="0">
              <a:solidFill>
                <a:schemeClr val="tx1"/>
              </a:solidFill>
            </a:endParaRPr>
          </a:p>
        </p:txBody>
      </p:sp>
      <p:pic>
        <p:nvPicPr>
          <p:cNvPr id="5" name="Espace réservé du contenu 4"/>
          <p:cNvPicPr>
            <a:picLocks noGrp="1" noChangeAspect="1"/>
          </p:cNvPicPr>
          <p:nvPr>
            <p:ph sz="half" idx="2"/>
          </p:nvPr>
        </p:nvPicPr>
        <p:blipFill>
          <a:blip r:embed="rId2"/>
          <a:stretch>
            <a:fillRect/>
          </a:stretch>
        </p:blipFill>
        <p:spPr>
          <a:xfrm>
            <a:off x="7601462" y="622413"/>
            <a:ext cx="4395788" cy="2261092"/>
          </a:xfrm>
          <a:prstGeom prst="rect">
            <a:avLst/>
          </a:prstGeom>
        </p:spPr>
      </p:pic>
      <p:pic>
        <p:nvPicPr>
          <p:cNvPr id="6" name="Image 5"/>
          <p:cNvPicPr>
            <a:picLocks noChangeAspect="1"/>
          </p:cNvPicPr>
          <p:nvPr/>
        </p:nvPicPr>
        <p:blipFill>
          <a:blip r:embed="rId3"/>
          <a:stretch>
            <a:fillRect/>
          </a:stretch>
        </p:blipFill>
        <p:spPr>
          <a:xfrm>
            <a:off x="5907405" y="3222183"/>
            <a:ext cx="6089845" cy="3304318"/>
          </a:xfrm>
          <a:prstGeom prst="rect">
            <a:avLst/>
          </a:prstGeom>
        </p:spPr>
      </p:pic>
    </p:spTree>
    <p:extLst>
      <p:ext uri="{BB962C8B-B14F-4D97-AF65-F5344CB8AC3E}">
        <p14:creationId xmlns:p14="http://schemas.microsoft.com/office/powerpoint/2010/main" val="97642118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46111" y="452718"/>
            <a:ext cx="9404723" cy="815643"/>
          </a:xfrm>
        </p:spPr>
        <p:txBody>
          <a:bodyPr/>
          <a:lstStyle/>
          <a:p>
            <a:r>
              <a:rPr lang="fr-FR" sz="3200" b="1" dirty="0" smtClean="0">
                <a:latin typeface="Times New Roman" panose="02020603050405020304" pitchFamily="18" charset="0"/>
                <a:cs typeface="Times New Roman" panose="02020603050405020304" pitchFamily="18" charset="0"/>
              </a:rPr>
              <a:t>Les actes du colloques </a:t>
            </a:r>
            <a:endParaRPr lang="fr-FR" sz="3200" b="1" dirty="0">
              <a:latin typeface="Times New Roman" panose="02020603050405020304" pitchFamily="18" charset="0"/>
              <a:cs typeface="Times New Roman" panose="02020603050405020304" pitchFamily="18" charset="0"/>
            </a:endParaRPr>
          </a:p>
        </p:txBody>
      </p:sp>
      <p:sp>
        <p:nvSpPr>
          <p:cNvPr id="3" name="Espace réservé du contenu 2"/>
          <p:cNvSpPr>
            <a:spLocks noGrp="1"/>
          </p:cNvSpPr>
          <p:nvPr>
            <p:ph sz="half" idx="1"/>
          </p:nvPr>
        </p:nvSpPr>
        <p:spPr>
          <a:xfrm>
            <a:off x="646111" y="1445342"/>
            <a:ext cx="6315127" cy="4752003"/>
          </a:xfrm>
        </p:spPr>
        <p:txBody>
          <a:bodyPr>
            <a:normAutofit/>
          </a:bodyPr>
          <a:lstStyle/>
          <a:p>
            <a:pPr algn="just"/>
            <a:r>
              <a:rPr lang="fr-FR" sz="2000" dirty="0">
                <a:solidFill>
                  <a:schemeClr val="tx1"/>
                </a:solidFill>
                <a:latin typeface="Times New Roman" panose="02020603050405020304" pitchFamily="18" charset="0"/>
                <a:cs typeface="Times New Roman" panose="02020603050405020304" pitchFamily="18" charset="0"/>
              </a:rPr>
              <a:t>Actes de colloques (« </a:t>
            </a:r>
            <a:r>
              <a:rPr lang="fr-FR" sz="2000" dirty="0" err="1">
                <a:solidFill>
                  <a:schemeClr val="tx1"/>
                </a:solidFill>
                <a:latin typeface="Times New Roman" panose="02020603050405020304" pitchFamily="18" charset="0"/>
                <a:cs typeface="Times New Roman" panose="02020603050405020304" pitchFamily="18" charset="0"/>
              </a:rPr>
              <a:t>proceedings</a:t>
            </a:r>
            <a:r>
              <a:rPr lang="fr-FR" sz="2000" dirty="0">
                <a:solidFill>
                  <a:schemeClr val="tx1"/>
                </a:solidFill>
                <a:latin typeface="Times New Roman" panose="02020603050405020304" pitchFamily="18" charset="0"/>
                <a:cs typeface="Times New Roman" panose="02020603050405020304" pitchFamily="18" charset="0"/>
              </a:rPr>
              <a:t> ») Aussi appelés </a:t>
            </a:r>
            <a:r>
              <a:rPr lang="fr-FR" sz="2000" b="1" dirty="0">
                <a:solidFill>
                  <a:schemeClr val="tx1"/>
                </a:solidFill>
                <a:latin typeface="Times New Roman" panose="02020603050405020304" pitchFamily="18" charset="0"/>
                <a:cs typeface="Times New Roman" panose="02020603050405020304" pitchFamily="18" charset="0"/>
              </a:rPr>
              <a:t>actes de congrès</a:t>
            </a:r>
            <a:r>
              <a:rPr lang="fr-FR" sz="2000" dirty="0">
                <a:solidFill>
                  <a:schemeClr val="tx1"/>
                </a:solidFill>
                <a:latin typeface="Times New Roman" panose="02020603050405020304" pitchFamily="18" charset="0"/>
                <a:cs typeface="Times New Roman" panose="02020603050405020304" pitchFamily="18" charset="0"/>
              </a:rPr>
              <a:t>, actes de conférence ou comptes rendus de conférence.</a:t>
            </a:r>
          </a:p>
          <a:p>
            <a:pPr algn="just"/>
            <a:r>
              <a:rPr lang="fr-FR" sz="2000" dirty="0">
                <a:solidFill>
                  <a:schemeClr val="tx1"/>
                </a:solidFill>
                <a:latin typeface="Times New Roman" panose="02020603050405020304" pitchFamily="18" charset="0"/>
                <a:cs typeface="Times New Roman" panose="02020603050405020304" pitchFamily="18" charset="0"/>
              </a:rPr>
              <a:t>Il s'agit du </a:t>
            </a:r>
            <a:r>
              <a:rPr lang="fr-FR" sz="2000" b="1" dirty="0">
                <a:solidFill>
                  <a:schemeClr val="tx1"/>
                </a:solidFill>
                <a:latin typeface="Times New Roman" panose="02020603050405020304" pitchFamily="18" charset="0"/>
                <a:cs typeface="Times New Roman" panose="02020603050405020304" pitchFamily="18" charset="0"/>
              </a:rPr>
              <a:t>recueil des communications présentées </a:t>
            </a:r>
            <a:r>
              <a:rPr lang="fr-FR" sz="2000" dirty="0">
                <a:solidFill>
                  <a:schemeClr val="tx1"/>
                </a:solidFill>
                <a:latin typeface="Times New Roman" panose="02020603050405020304" pitchFamily="18" charset="0"/>
                <a:cs typeface="Times New Roman" panose="02020603050405020304" pitchFamily="18" charset="0"/>
              </a:rPr>
              <a:t>lors d'un </a:t>
            </a:r>
            <a:r>
              <a:rPr lang="fr-FR" sz="2000" b="1" dirty="0">
                <a:solidFill>
                  <a:schemeClr val="tx1"/>
                </a:solidFill>
                <a:latin typeface="Times New Roman" panose="02020603050405020304" pitchFamily="18" charset="0"/>
                <a:cs typeface="Times New Roman" panose="02020603050405020304" pitchFamily="18" charset="0"/>
              </a:rPr>
              <a:t>congrès ou d'un colloque</a:t>
            </a:r>
            <a:r>
              <a:rPr lang="fr-FR" sz="2000" dirty="0">
                <a:solidFill>
                  <a:schemeClr val="tx1"/>
                </a:solidFill>
                <a:latin typeface="Times New Roman" panose="02020603050405020304" pitchFamily="18" charset="0"/>
                <a:cs typeface="Times New Roman" panose="02020603050405020304" pitchFamily="18" charset="0"/>
              </a:rPr>
              <a:t>, par des chercheurs ou des spécialistes et publiées suite à ce congrès. Chaque communication contient le résumé détaillé de la présentation faite par un ou plusieurs chercheurs. </a:t>
            </a:r>
            <a:r>
              <a:rPr lang="fr-FR" sz="2000" dirty="0" smtClean="0">
                <a:solidFill>
                  <a:schemeClr val="tx1"/>
                </a:solidFill>
                <a:latin typeface="Times New Roman" panose="02020603050405020304" pitchFamily="18" charset="0"/>
                <a:cs typeface="Times New Roman" panose="02020603050405020304" pitchFamily="18" charset="0"/>
              </a:rPr>
              <a:t>Ce </a:t>
            </a:r>
            <a:r>
              <a:rPr lang="fr-FR" sz="2000" dirty="0">
                <a:solidFill>
                  <a:schemeClr val="tx1"/>
                </a:solidFill>
                <a:latin typeface="Times New Roman" panose="02020603050405020304" pitchFamily="18" charset="0"/>
                <a:cs typeface="Times New Roman" panose="02020603050405020304" pitchFamily="18" charset="0"/>
              </a:rPr>
              <a:t>type de documents aborde les derniers résultats de recherche sur un thème spécifique. Leur contenu précède souvent ceux publiés dans les articles.</a:t>
            </a:r>
          </a:p>
        </p:txBody>
      </p:sp>
      <p:pic>
        <p:nvPicPr>
          <p:cNvPr id="5" name="Espace réservé du contenu 4"/>
          <p:cNvPicPr>
            <a:picLocks noGrp="1" noChangeAspect="1"/>
          </p:cNvPicPr>
          <p:nvPr>
            <p:ph sz="half" idx="2"/>
          </p:nvPr>
        </p:nvPicPr>
        <p:blipFill>
          <a:blip r:embed="rId2"/>
          <a:stretch>
            <a:fillRect/>
          </a:stretch>
        </p:blipFill>
        <p:spPr>
          <a:xfrm>
            <a:off x="8565883" y="1893581"/>
            <a:ext cx="2969902" cy="4200525"/>
          </a:xfrm>
          <a:prstGeom prst="rect">
            <a:avLst/>
          </a:prstGeom>
        </p:spPr>
      </p:pic>
    </p:spTree>
    <p:extLst>
      <p:ext uri="{BB962C8B-B14F-4D97-AF65-F5344CB8AC3E}">
        <p14:creationId xmlns:p14="http://schemas.microsoft.com/office/powerpoint/2010/main" val="300515009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46111" y="452718"/>
            <a:ext cx="9404723" cy="830392"/>
          </a:xfrm>
        </p:spPr>
        <p:txBody>
          <a:bodyPr/>
          <a:lstStyle/>
          <a:p>
            <a:r>
              <a:rPr lang="fr-FR" sz="3200" b="1" dirty="0" smtClean="0">
                <a:latin typeface="Times New Roman" panose="02020603050405020304" pitchFamily="18" charset="0"/>
                <a:cs typeface="Times New Roman" panose="02020603050405020304" pitchFamily="18" charset="0"/>
              </a:rPr>
              <a:t>Les revues scientifiques </a:t>
            </a:r>
            <a:endParaRPr lang="fr-FR" sz="3200" b="1" dirty="0">
              <a:latin typeface="Times New Roman" panose="02020603050405020304" pitchFamily="18" charset="0"/>
              <a:cs typeface="Times New Roman" panose="02020603050405020304" pitchFamily="18" charset="0"/>
            </a:endParaRPr>
          </a:p>
        </p:txBody>
      </p:sp>
      <p:sp>
        <p:nvSpPr>
          <p:cNvPr id="3" name="Espace réservé du contenu 2"/>
          <p:cNvSpPr>
            <a:spLocks noGrp="1"/>
          </p:cNvSpPr>
          <p:nvPr>
            <p:ph sz="half" idx="1"/>
          </p:nvPr>
        </p:nvSpPr>
        <p:spPr>
          <a:xfrm>
            <a:off x="646112" y="1504335"/>
            <a:ext cx="6772328" cy="4752003"/>
          </a:xfrm>
        </p:spPr>
        <p:txBody>
          <a:bodyPr>
            <a:normAutofit/>
          </a:bodyPr>
          <a:lstStyle/>
          <a:p>
            <a:pPr algn="just"/>
            <a:r>
              <a:rPr lang="fr-FR" sz="2000" dirty="0">
                <a:solidFill>
                  <a:schemeClr val="tx1"/>
                </a:solidFill>
                <a:latin typeface="Times New Roman" panose="02020603050405020304" pitchFamily="18" charset="0"/>
                <a:cs typeface="Times New Roman" panose="02020603050405020304" pitchFamily="18" charset="0"/>
              </a:rPr>
              <a:t>Les revues scientifiques, également appelées </a:t>
            </a:r>
            <a:r>
              <a:rPr lang="fr-FR" sz="2000" dirty="0" smtClean="0">
                <a:solidFill>
                  <a:schemeClr val="tx1"/>
                </a:solidFill>
                <a:latin typeface="Times New Roman" panose="02020603050405020304" pitchFamily="18" charset="0"/>
                <a:cs typeface="Times New Roman" panose="02020603050405020304" pitchFamily="18" charset="0"/>
              </a:rPr>
              <a:t>périodiques, </a:t>
            </a:r>
            <a:r>
              <a:rPr lang="fr-FR" sz="2000" dirty="0">
                <a:solidFill>
                  <a:schemeClr val="tx1"/>
                </a:solidFill>
                <a:latin typeface="Times New Roman" panose="02020603050405020304" pitchFamily="18" charset="0"/>
                <a:cs typeface="Times New Roman" panose="02020603050405020304" pitchFamily="18" charset="0"/>
              </a:rPr>
              <a:t>sont des </a:t>
            </a:r>
            <a:r>
              <a:rPr lang="fr-FR" sz="2000" b="1" dirty="0">
                <a:solidFill>
                  <a:schemeClr val="tx1"/>
                </a:solidFill>
                <a:latin typeface="Times New Roman" panose="02020603050405020304" pitchFamily="18" charset="0"/>
                <a:cs typeface="Times New Roman" panose="02020603050405020304" pitchFamily="18" charset="0"/>
              </a:rPr>
              <a:t>publications périodiques</a:t>
            </a:r>
            <a:r>
              <a:rPr lang="fr-FR" sz="2000" dirty="0">
                <a:solidFill>
                  <a:schemeClr val="tx1"/>
                </a:solidFill>
                <a:latin typeface="Times New Roman" panose="02020603050405020304" pitchFamily="18" charset="0"/>
                <a:cs typeface="Times New Roman" panose="02020603050405020304" pitchFamily="18" charset="0"/>
              </a:rPr>
              <a:t> qui diffusent des recherches originales, </a:t>
            </a:r>
            <a:r>
              <a:rPr lang="fr-FR" sz="2000" dirty="0" smtClean="0">
                <a:solidFill>
                  <a:schemeClr val="tx1"/>
                </a:solidFill>
                <a:latin typeface="Times New Roman" panose="02020603050405020304" pitchFamily="18" charset="0"/>
                <a:cs typeface="Times New Roman" panose="02020603050405020304" pitchFamily="18" charset="0"/>
              </a:rPr>
              <a:t>des </a:t>
            </a:r>
            <a:r>
              <a:rPr lang="fr-FR" sz="2000" dirty="0">
                <a:solidFill>
                  <a:schemeClr val="tx1"/>
                </a:solidFill>
                <a:latin typeface="Times New Roman" panose="02020603050405020304" pitchFamily="18" charset="0"/>
                <a:cs typeface="Times New Roman" panose="02020603050405020304" pitchFamily="18" charset="0"/>
              </a:rPr>
              <a:t>études de cas, et des analyses dans divers domaines académiques et scientifiques. Elles jouent un rôle essentiel dans le partage des connaissances et l'avancement de la recherche.</a:t>
            </a:r>
          </a:p>
          <a:p>
            <a:pPr algn="just"/>
            <a:r>
              <a:rPr lang="fr-FR" sz="2000" dirty="0">
                <a:solidFill>
                  <a:schemeClr val="tx1"/>
                </a:solidFill>
                <a:latin typeface="Times New Roman" panose="02020603050405020304" pitchFamily="18" charset="0"/>
                <a:cs typeface="Times New Roman" panose="02020603050405020304" pitchFamily="18" charset="0"/>
              </a:rPr>
              <a:t>De manière générale, </a:t>
            </a:r>
            <a:r>
              <a:rPr lang="fr-FR" sz="2000" b="1" dirty="0">
                <a:solidFill>
                  <a:schemeClr val="tx1"/>
                </a:solidFill>
                <a:latin typeface="Times New Roman" panose="02020603050405020304" pitchFamily="18" charset="0"/>
                <a:cs typeface="Times New Roman" panose="02020603050405020304" pitchFamily="18" charset="0"/>
              </a:rPr>
              <a:t>le périodique </a:t>
            </a:r>
            <a:r>
              <a:rPr lang="fr-FR" sz="2000" dirty="0">
                <a:solidFill>
                  <a:schemeClr val="tx1"/>
                </a:solidFill>
                <a:latin typeface="Times New Roman" panose="02020603050405020304" pitchFamily="18" charset="0"/>
                <a:cs typeface="Times New Roman" panose="02020603050405020304" pitchFamily="18" charset="0"/>
              </a:rPr>
              <a:t>est une publication collective qui paraît à intervalles réguliers pendant un temps illimité. Ses fascicules (les numéros) s'enchaînent pour former une série continue (les fascicules d'une année sont ensuite rassemblés en un volume). Il se définit donc par son rythme de parution (mensuel, trimestriel, annuel...).</a:t>
            </a:r>
          </a:p>
        </p:txBody>
      </p:sp>
      <p:pic>
        <p:nvPicPr>
          <p:cNvPr id="5" name="Espace réservé du contenu 4"/>
          <p:cNvPicPr>
            <a:picLocks noGrp="1" noChangeAspect="1"/>
          </p:cNvPicPr>
          <p:nvPr>
            <p:ph sz="half" idx="2"/>
          </p:nvPr>
        </p:nvPicPr>
        <p:blipFill>
          <a:blip r:embed="rId2"/>
          <a:stretch>
            <a:fillRect/>
          </a:stretch>
        </p:blipFill>
        <p:spPr>
          <a:xfrm>
            <a:off x="8418385" y="1681316"/>
            <a:ext cx="2672403" cy="4007362"/>
          </a:xfrm>
          <a:prstGeom prst="rect">
            <a:avLst/>
          </a:prstGeom>
        </p:spPr>
      </p:pic>
    </p:spTree>
    <p:extLst>
      <p:ext uri="{BB962C8B-B14F-4D97-AF65-F5344CB8AC3E}">
        <p14:creationId xmlns:p14="http://schemas.microsoft.com/office/powerpoint/2010/main" val="196268275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60859" y="541209"/>
            <a:ext cx="9404723" cy="874637"/>
          </a:xfrm>
        </p:spPr>
        <p:txBody>
          <a:bodyPr/>
          <a:lstStyle/>
          <a:p>
            <a:r>
              <a:rPr lang="fr-FR" sz="2800" b="1" dirty="0" smtClean="0">
                <a:latin typeface="Times New Roman" panose="02020603050405020304" pitchFamily="18" charset="0"/>
                <a:cs typeface="Times New Roman" panose="02020603050405020304" pitchFamily="18" charset="0"/>
              </a:rPr>
              <a:t>Les caractéristiques des articles de revues </a:t>
            </a:r>
            <a:endParaRPr lang="fr-FR" sz="2800" b="1" dirty="0">
              <a:latin typeface="Times New Roman" panose="02020603050405020304" pitchFamily="18" charset="0"/>
              <a:cs typeface="Times New Roman" panose="02020603050405020304" pitchFamily="18" charset="0"/>
            </a:endParaRPr>
          </a:p>
        </p:txBody>
      </p:sp>
      <p:sp>
        <p:nvSpPr>
          <p:cNvPr id="3" name="Espace réservé du contenu 2"/>
          <p:cNvSpPr>
            <a:spLocks noGrp="1"/>
          </p:cNvSpPr>
          <p:nvPr>
            <p:ph sz="half" idx="1"/>
          </p:nvPr>
        </p:nvSpPr>
        <p:spPr>
          <a:xfrm>
            <a:off x="153755" y="1415846"/>
            <a:ext cx="5580958" cy="4884742"/>
          </a:xfrm>
        </p:spPr>
        <p:txBody>
          <a:bodyPr>
            <a:normAutofit/>
          </a:bodyPr>
          <a:lstStyle/>
          <a:p>
            <a:pPr algn="just"/>
            <a:r>
              <a:rPr lang="fr-FR" sz="2000" dirty="0" smtClean="0">
                <a:solidFill>
                  <a:schemeClr val="tx1"/>
                </a:solidFill>
                <a:latin typeface="Times New Roman" panose="02020603050405020304" pitchFamily="18" charset="0"/>
                <a:cs typeface="Times New Roman" panose="02020603050405020304" pitchFamily="18" charset="0"/>
              </a:rPr>
              <a:t>Les </a:t>
            </a:r>
            <a:r>
              <a:rPr lang="fr-FR" sz="2000" dirty="0">
                <a:solidFill>
                  <a:schemeClr val="tx1"/>
                </a:solidFill>
                <a:latin typeface="Times New Roman" panose="02020603050405020304" pitchFamily="18" charset="0"/>
                <a:cs typeface="Times New Roman" panose="02020603050405020304" pitchFamily="18" charset="0"/>
              </a:rPr>
              <a:t>articles de revues scientifiques sont généralement validés par un </a:t>
            </a:r>
            <a:r>
              <a:rPr lang="fr-FR" sz="2000" b="1" dirty="0">
                <a:solidFill>
                  <a:schemeClr val="tx1"/>
                </a:solidFill>
                <a:latin typeface="Times New Roman" panose="02020603050405020304" pitchFamily="18" charset="0"/>
                <a:cs typeface="Times New Roman" panose="02020603050405020304" pitchFamily="18" charset="0"/>
              </a:rPr>
              <a:t>comité éditorial </a:t>
            </a:r>
            <a:r>
              <a:rPr lang="fr-FR" sz="2000" dirty="0">
                <a:solidFill>
                  <a:schemeClr val="tx1"/>
                </a:solidFill>
                <a:latin typeface="Times New Roman" panose="02020603050405020304" pitchFamily="18" charset="0"/>
                <a:cs typeface="Times New Roman" panose="02020603050405020304" pitchFamily="18" charset="0"/>
              </a:rPr>
              <a:t>et </a:t>
            </a:r>
            <a:r>
              <a:rPr lang="fr-FR" sz="2000" b="1" dirty="0">
                <a:solidFill>
                  <a:schemeClr val="tx1"/>
                </a:solidFill>
                <a:latin typeface="Times New Roman" panose="02020603050405020304" pitchFamily="18" charset="0"/>
                <a:cs typeface="Times New Roman" panose="02020603050405020304" pitchFamily="18" charset="0"/>
              </a:rPr>
              <a:t>contrôlés par des pairs</a:t>
            </a:r>
            <a:r>
              <a:rPr lang="fr-FR" sz="2000" dirty="0">
                <a:solidFill>
                  <a:schemeClr val="tx1"/>
                </a:solidFill>
                <a:latin typeface="Times New Roman" panose="02020603050405020304" pitchFamily="18" charset="0"/>
                <a:cs typeface="Times New Roman" panose="02020603050405020304" pitchFamily="18" charset="0"/>
              </a:rPr>
              <a:t>.</a:t>
            </a:r>
          </a:p>
          <a:p>
            <a:pPr algn="just"/>
            <a:r>
              <a:rPr lang="fr-FR" sz="2000" dirty="0">
                <a:solidFill>
                  <a:schemeClr val="tx1"/>
                </a:solidFill>
                <a:latin typeface="Times New Roman" panose="02020603050405020304" pitchFamily="18" charset="0"/>
                <a:cs typeface="Times New Roman" panose="02020603050405020304" pitchFamily="18" charset="0"/>
              </a:rPr>
              <a:t>C</a:t>
            </a:r>
            <a:r>
              <a:rPr lang="fr-FR" sz="2000" dirty="0" smtClean="0">
                <a:solidFill>
                  <a:schemeClr val="tx1"/>
                </a:solidFill>
                <a:latin typeface="Times New Roman" panose="02020603050405020304" pitchFamily="18" charset="0"/>
                <a:cs typeface="Times New Roman" panose="02020603050405020304" pitchFamily="18" charset="0"/>
              </a:rPr>
              <a:t>haque </a:t>
            </a:r>
            <a:r>
              <a:rPr lang="fr-FR" sz="2000" dirty="0">
                <a:solidFill>
                  <a:schemeClr val="tx1"/>
                </a:solidFill>
                <a:latin typeface="Times New Roman" panose="02020603050405020304" pitchFamily="18" charset="0"/>
                <a:cs typeface="Times New Roman" panose="02020603050405020304" pitchFamily="18" charset="0"/>
              </a:rPr>
              <a:t>revue scientifique ou périodique est associé à un </a:t>
            </a:r>
            <a:r>
              <a:rPr lang="fr-FR" sz="2000" b="1" dirty="0">
                <a:solidFill>
                  <a:schemeClr val="tx1"/>
                </a:solidFill>
                <a:latin typeface="Times New Roman" panose="02020603050405020304" pitchFamily="18" charset="0"/>
                <a:cs typeface="Times New Roman" panose="02020603050405020304" pitchFamily="18" charset="0"/>
              </a:rPr>
              <a:t>ISSN </a:t>
            </a:r>
            <a:r>
              <a:rPr lang="fr-FR" sz="2000" dirty="0">
                <a:solidFill>
                  <a:schemeClr val="tx1"/>
                </a:solidFill>
                <a:latin typeface="Times New Roman" panose="02020603050405020304" pitchFamily="18" charset="0"/>
                <a:cs typeface="Times New Roman" panose="02020603050405020304" pitchFamily="18" charset="0"/>
              </a:rPr>
              <a:t>(International Standard Serial </a:t>
            </a:r>
            <a:r>
              <a:rPr lang="fr-FR" sz="2000" dirty="0" err="1">
                <a:solidFill>
                  <a:schemeClr val="tx1"/>
                </a:solidFill>
                <a:latin typeface="Times New Roman" panose="02020603050405020304" pitchFamily="18" charset="0"/>
                <a:cs typeface="Times New Roman" panose="02020603050405020304" pitchFamily="18" charset="0"/>
              </a:rPr>
              <a:t>Number</a:t>
            </a:r>
            <a:r>
              <a:rPr lang="fr-FR" sz="2000" dirty="0">
                <a:solidFill>
                  <a:schemeClr val="tx1"/>
                </a:solidFill>
                <a:latin typeface="Times New Roman" panose="02020603050405020304" pitchFamily="18" charset="0"/>
                <a:cs typeface="Times New Roman" panose="02020603050405020304" pitchFamily="18" charset="0"/>
              </a:rPr>
              <a:t>), qui est un code unique, généralement composé de </a:t>
            </a:r>
            <a:r>
              <a:rPr lang="fr-FR" sz="2000" b="1" dirty="0">
                <a:solidFill>
                  <a:schemeClr val="tx1"/>
                </a:solidFill>
                <a:latin typeface="Times New Roman" panose="02020603050405020304" pitchFamily="18" charset="0"/>
                <a:cs typeface="Times New Roman" panose="02020603050405020304" pitchFamily="18" charset="0"/>
              </a:rPr>
              <a:t>huit chiffres</a:t>
            </a:r>
            <a:r>
              <a:rPr lang="fr-FR" sz="2000" dirty="0">
                <a:solidFill>
                  <a:schemeClr val="tx1"/>
                </a:solidFill>
                <a:latin typeface="Times New Roman" panose="02020603050405020304" pitchFamily="18" charset="0"/>
                <a:cs typeface="Times New Roman" panose="02020603050405020304" pitchFamily="18" charset="0"/>
              </a:rPr>
              <a:t>, souvent séparés par un tiret (ex. : 1234-5678), permettant d'identifier les publications en série, comme les revues.</a:t>
            </a:r>
          </a:p>
          <a:p>
            <a:r>
              <a:rPr lang="fr-FR" sz="2000" dirty="0">
                <a:solidFill>
                  <a:schemeClr val="tx1"/>
                </a:solidFill>
                <a:latin typeface="Times New Roman" panose="02020603050405020304" pitchFamily="18" charset="0"/>
                <a:cs typeface="Times New Roman" panose="02020603050405020304" pitchFamily="18" charset="0"/>
              </a:rPr>
              <a:t>Le système ISSN facilite la </a:t>
            </a:r>
            <a:r>
              <a:rPr lang="fr-FR" sz="2000" i="1" dirty="0">
                <a:solidFill>
                  <a:schemeClr val="tx1"/>
                </a:solidFill>
                <a:latin typeface="Times New Roman" panose="02020603050405020304" pitchFamily="18" charset="0"/>
                <a:cs typeface="Times New Roman" panose="02020603050405020304" pitchFamily="18" charset="0"/>
              </a:rPr>
              <a:t>gestion, la recherche et le référencement</a:t>
            </a:r>
            <a:r>
              <a:rPr lang="fr-FR" sz="2000" dirty="0">
                <a:solidFill>
                  <a:schemeClr val="tx1"/>
                </a:solidFill>
                <a:latin typeface="Times New Roman" panose="02020603050405020304" pitchFamily="18" charset="0"/>
                <a:cs typeface="Times New Roman" panose="02020603050405020304" pitchFamily="18" charset="0"/>
              </a:rPr>
              <a:t> de ces publications à l'échelle internationale.</a:t>
            </a:r>
          </a:p>
          <a:p>
            <a:endParaRPr lang="fr-FR" sz="2000" dirty="0">
              <a:solidFill>
                <a:schemeClr val="tx1"/>
              </a:solidFill>
            </a:endParaRPr>
          </a:p>
        </p:txBody>
      </p:sp>
      <p:sp>
        <p:nvSpPr>
          <p:cNvPr id="4" name="Espace réservé du contenu 3"/>
          <p:cNvSpPr>
            <a:spLocks noGrp="1"/>
          </p:cNvSpPr>
          <p:nvPr>
            <p:ph sz="half" idx="2"/>
          </p:nvPr>
        </p:nvSpPr>
        <p:spPr>
          <a:xfrm>
            <a:off x="5823613" y="1509946"/>
            <a:ext cx="5672268" cy="4281253"/>
          </a:xfrm>
        </p:spPr>
        <p:txBody>
          <a:bodyPr>
            <a:normAutofit/>
          </a:bodyPr>
          <a:lstStyle/>
          <a:p>
            <a:pPr marL="0" indent="0">
              <a:buNone/>
            </a:pPr>
            <a:endParaRPr lang="fr-FR" dirty="0" smtClean="0">
              <a:solidFill>
                <a:schemeClr val="bg1"/>
              </a:solidFill>
              <a:latin typeface="Times New Roman" panose="02020603050405020304" pitchFamily="18" charset="0"/>
              <a:cs typeface="Times New Roman" panose="02020603050405020304" pitchFamily="18" charset="0"/>
            </a:endParaRPr>
          </a:p>
          <a:p>
            <a:pPr marL="0" indent="0">
              <a:buNone/>
            </a:pPr>
            <a:r>
              <a:rPr lang="fr-FR" dirty="0" smtClean="0">
                <a:solidFill>
                  <a:schemeClr val="bg1"/>
                </a:solidFill>
                <a:latin typeface="Times New Roman" panose="02020603050405020304" pitchFamily="18" charset="0"/>
                <a:cs typeface="Times New Roman" panose="02020603050405020304" pitchFamily="18" charset="0"/>
              </a:rPr>
              <a:t>-</a:t>
            </a:r>
            <a:r>
              <a:rPr lang="fr-FR" sz="2000" dirty="0" smtClean="0">
                <a:solidFill>
                  <a:schemeClr val="tx1"/>
                </a:solidFill>
                <a:latin typeface="Times New Roman" panose="02020603050405020304" pitchFamily="18" charset="0"/>
                <a:cs typeface="Times New Roman" panose="02020603050405020304" pitchFamily="18" charset="0"/>
              </a:rPr>
              <a:t>-</a:t>
            </a:r>
            <a:r>
              <a:rPr lang="fr-FR" sz="2000" dirty="0" smtClean="0">
                <a:solidFill>
                  <a:schemeClr val="tx1"/>
                </a:solidFill>
                <a:latin typeface="Times New Roman" panose="02020603050405020304" pitchFamily="18" charset="0"/>
                <a:cs typeface="Times New Roman" panose="02020603050405020304" pitchFamily="18" charset="0"/>
              </a:rPr>
              <a:t>Chaque</a:t>
            </a:r>
            <a:r>
              <a:rPr lang="fr-FR" sz="2000" dirty="0">
                <a:solidFill>
                  <a:schemeClr val="tx1"/>
                </a:solidFill>
                <a:latin typeface="Times New Roman" panose="02020603050405020304" pitchFamily="18" charset="0"/>
                <a:cs typeface="Times New Roman" panose="02020603050405020304" pitchFamily="18" charset="0"/>
              </a:rPr>
              <a:t> </a:t>
            </a:r>
            <a:r>
              <a:rPr lang="fr-FR" sz="2000" b="1" dirty="0">
                <a:solidFill>
                  <a:schemeClr val="tx1"/>
                </a:solidFill>
                <a:latin typeface="Times New Roman" panose="02020603050405020304" pitchFamily="18" charset="0"/>
                <a:cs typeface="Times New Roman" panose="02020603050405020304" pitchFamily="18" charset="0"/>
              </a:rPr>
              <a:t>article publié</a:t>
            </a:r>
            <a:r>
              <a:rPr lang="fr-FR" sz="2000" dirty="0">
                <a:solidFill>
                  <a:schemeClr val="tx1"/>
                </a:solidFill>
                <a:latin typeface="Times New Roman" panose="02020603050405020304" pitchFamily="18" charset="0"/>
                <a:cs typeface="Times New Roman" panose="02020603050405020304" pitchFamily="18" charset="0"/>
              </a:rPr>
              <a:t> dans une revue scientifique reçoit également un </a:t>
            </a:r>
            <a:r>
              <a:rPr lang="fr-FR" sz="2000" b="1" dirty="0">
                <a:solidFill>
                  <a:schemeClr val="tx1"/>
                </a:solidFill>
                <a:latin typeface="Times New Roman" panose="02020603050405020304" pitchFamily="18" charset="0"/>
                <a:cs typeface="Times New Roman" panose="02020603050405020304" pitchFamily="18" charset="0"/>
              </a:rPr>
              <a:t>DOI</a:t>
            </a:r>
            <a:r>
              <a:rPr lang="fr-FR" sz="2000" dirty="0">
                <a:solidFill>
                  <a:schemeClr val="tx1"/>
                </a:solidFill>
                <a:latin typeface="Times New Roman" panose="02020603050405020304" pitchFamily="18" charset="0"/>
                <a:cs typeface="Times New Roman" panose="02020603050405020304" pitchFamily="18" charset="0"/>
              </a:rPr>
              <a:t> (Digital </a:t>
            </a:r>
            <a:r>
              <a:rPr lang="fr-FR" sz="2000" dirty="0" smtClean="0">
                <a:solidFill>
                  <a:schemeClr val="tx1"/>
                </a:solidFill>
                <a:latin typeface="Times New Roman" panose="02020603050405020304" pitchFamily="18" charset="0"/>
                <a:cs typeface="Times New Roman" panose="02020603050405020304" pitchFamily="18" charset="0"/>
              </a:rPr>
              <a:t>Object </a:t>
            </a:r>
            <a:r>
              <a:rPr lang="fr-FR" sz="2000" dirty="0">
                <a:solidFill>
                  <a:schemeClr val="tx1"/>
                </a:solidFill>
                <a:latin typeface="Times New Roman" panose="02020603050405020304" pitchFamily="18" charset="0"/>
                <a:cs typeface="Times New Roman" panose="02020603050405020304" pitchFamily="18" charset="0"/>
              </a:rPr>
              <a:t>Identifier), qui est un code unique attribué à un </a:t>
            </a:r>
            <a:r>
              <a:rPr lang="fr-FR" sz="2000" dirty="0" smtClean="0">
                <a:solidFill>
                  <a:schemeClr val="tx1"/>
                </a:solidFill>
                <a:latin typeface="Times New Roman" panose="02020603050405020304" pitchFamily="18" charset="0"/>
                <a:cs typeface="Times New Roman" panose="02020603050405020304" pitchFamily="18" charset="0"/>
              </a:rPr>
              <a:t>document</a:t>
            </a:r>
            <a:r>
              <a:rPr lang="fr-FR" sz="2000" dirty="0">
                <a:solidFill>
                  <a:schemeClr val="tx1"/>
                </a:solidFill>
                <a:latin typeface="Times New Roman" panose="02020603050405020304" pitchFamily="18" charset="0"/>
                <a:cs typeface="Times New Roman" panose="02020603050405020304" pitchFamily="18" charset="0"/>
              </a:rPr>
              <a:t> </a:t>
            </a:r>
            <a:r>
              <a:rPr lang="fr-FR" sz="2000" b="1" dirty="0">
                <a:solidFill>
                  <a:schemeClr val="tx1"/>
                </a:solidFill>
                <a:latin typeface="Times New Roman" panose="02020603050405020304" pitchFamily="18" charset="0"/>
                <a:cs typeface="Times New Roman" panose="02020603050405020304" pitchFamily="18" charset="0"/>
              </a:rPr>
              <a:t>numériques spécifiques</a:t>
            </a:r>
            <a:r>
              <a:rPr lang="fr-FR" sz="2000" dirty="0">
                <a:solidFill>
                  <a:schemeClr val="tx1"/>
                </a:solidFill>
                <a:latin typeface="Times New Roman" panose="02020603050405020304" pitchFamily="18" charset="0"/>
                <a:cs typeface="Times New Roman" panose="02020603050405020304" pitchFamily="18" charset="0"/>
              </a:rPr>
              <a:t> (comme des articles scientifiques, des chapitres de livres, ou des contenus numériques) pour le rendre facilement identifiable et accessible en ligne. Un </a:t>
            </a:r>
            <a:r>
              <a:rPr lang="fr-FR" sz="2000" b="1" dirty="0">
                <a:solidFill>
                  <a:schemeClr val="tx1"/>
                </a:solidFill>
                <a:latin typeface="Times New Roman" panose="02020603050405020304" pitchFamily="18" charset="0"/>
                <a:cs typeface="Times New Roman" panose="02020603050405020304" pitchFamily="18" charset="0"/>
              </a:rPr>
              <a:t>DOI </a:t>
            </a:r>
            <a:r>
              <a:rPr lang="fr-FR" sz="2000" dirty="0">
                <a:solidFill>
                  <a:schemeClr val="tx1"/>
                </a:solidFill>
                <a:latin typeface="Times New Roman" panose="02020603050405020304" pitchFamily="18" charset="0"/>
                <a:cs typeface="Times New Roman" panose="02020603050405020304" pitchFamily="18" charset="0"/>
              </a:rPr>
              <a:t>est généralement sous la forme d'un préfixe et d'un suffixe, séparés par un slash (ex. : 10.1234/</a:t>
            </a:r>
            <a:r>
              <a:rPr lang="fr-FR" sz="2000" dirty="0" err="1">
                <a:solidFill>
                  <a:schemeClr val="tx1"/>
                </a:solidFill>
                <a:latin typeface="Times New Roman" panose="02020603050405020304" pitchFamily="18" charset="0"/>
                <a:cs typeface="Times New Roman" panose="02020603050405020304" pitchFamily="18" charset="0"/>
              </a:rPr>
              <a:t>abcd.efgh</a:t>
            </a:r>
            <a:r>
              <a:rPr lang="fr-FR" sz="2000" dirty="0">
                <a:solidFill>
                  <a:schemeClr val="tx1"/>
                </a:solidFill>
                <a:latin typeface="Times New Roman" panose="02020603050405020304" pitchFamily="18" charset="0"/>
                <a:cs typeface="Times New Roman" panose="02020603050405020304" pitchFamily="18" charset="0"/>
              </a:rPr>
              <a:t>).</a:t>
            </a:r>
          </a:p>
          <a:p>
            <a:endParaRPr lang="fr-FR" dirty="0"/>
          </a:p>
        </p:txBody>
      </p:sp>
    </p:spTree>
    <p:extLst>
      <p:ext uri="{BB962C8B-B14F-4D97-AF65-F5344CB8AC3E}">
        <p14:creationId xmlns:p14="http://schemas.microsoft.com/office/powerpoint/2010/main" val="196272211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46111" y="452718"/>
            <a:ext cx="9404723" cy="933630"/>
          </a:xfrm>
        </p:spPr>
        <p:txBody>
          <a:bodyPr/>
          <a:lstStyle/>
          <a:p>
            <a:r>
              <a:rPr lang="fr-FR" sz="3200" b="1" dirty="0" smtClean="0">
                <a:solidFill>
                  <a:schemeClr val="tx1"/>
                </a:solidFill>
                <a:latin typeface="Times New Roman" panose="02020603050405020304" pitchFamily="18" charset="0"/>
                <a:cs typeface="Times New Roman" panose="02020603050405020304" pitchFamily="18" charset="0"/>
              </a:rPr>
              <a:t>Les publications gouvernementales et les rapports</a:t>
            </a:r>
            <a:endParaRPr lang="fr-FR" sz="3200" b="1" dirty="0">
              <a:solidFill>
                <a:schemeClr val="tx1"/>
              </a:solidFill>
              <a:latin typeface="Times New Roman" panose="02020603050405020304" pitchFamily="18" charset="0"/>
              <a:cs typeface="Times New Roman" panose="02020603050405020304" pitchFamily="18" charset="0"/>
            </a:endParaRPr>
          </a:p>
        </p:txBody>
      </p:sp>
      <p:sp>
        <p:nvSpPr>
          <p:cNvPr id="3" name="Espace réservé du contenu 2"/>
          <p:cNvSpPr>
            <a:spLocks noGrp="1"/>
          </p:cNvSpPr>
          <p:nvPr>
            <p:ph sz="half" idx="1"/>
          </p:nvPr>
        </p:nvSpPr>
        <p:spPr>
          <a:xfrm>
            <a:off x="985325" y="1588627"/>
            <a:ext cx="6624843" cy="4195762"/>
          </a:xfrm>
        </p:spPr>
        <p:txBody>
          <a:bodyPr>
            <a:normAutofit/>
          </a:bodyPr>
          <a:lstStyle/>
          <a:p>
            <a:pPr marL="0" indent="0" algn="just">
              <a:buNone/>
            </a:pPr>
            <a:r>
              <a:rPr lang="fr-FR" sz="2000" dirty="0">
                <a:solidFill>
                  <a:srgbClr val="1A1C1E"/>
                </a:solidFill>
                <a:latin typeface="Times New Roman" panose="02020603050405020304" pitchFamily="18" charset="0"/>
                <a:cs typeface="Times New Roman" panose="02020603050405020304" pitchFamily="18" charset="0"/>
              </a:rPr>
              <a:t>Les </a:t>
            </a:r>
            <a:r>
              <a:rPr lang="fr-FR" sz="2000" b="1" dirty="0">
                <a:solidFill>
                  <a:srgbClr val="1A1C1E"/>
                </a:solidFill>
                <a:latin typeface="Times New Roman" panose="02020603050405020304" pitchFamily="18" charset="0"/>
                <a:cs typeface="Times New Roman" panose="02020603050405020304" pitchFamily="18" charset="0"/>
              </a:rPr>
              <a:t>publications gouvernementales</a:t>
            </a:r>
            <a:r>
              <a:rPr lang="fr-FR" sz="2000" dirty="0">
                <a:solidFill>
                  <a:srgbClr val="1A1C1E"/>
                </a:solidFill>
                <a:latin typeface="Times New Roman" panose="02020603050405020304" pitchFamily="18" charset="0"/>
                <a:cs typeface="Times New Roman" panose="02020603050405020304" pitchFamily="18" charset="0"/>
              </a:rPr>
              <a:t> ou </a:t>
            </a:r>
            <a:r>
              <a:rPr lang="fr-FR" sz="2000" b="1" dirty="0">
                <a:solidFill>
                  <a:srgbClr val="1A1C1E"/>
                </a:solidFill>
                <a:latin typeface="Times New Roman" panose="02020603050405020304" pitchFamily="18" charset="0"/>
                <a:cs typeface="Times New Roman" panose="02020603050405020304" pitchFamily="18" charset="0"/>
              </a:rPr>
              <a:t>internationales</a:t>
            </a:r>
            <a:r>
              <a:rPr lang="fr-FR" sz="2000" dirty="0">
                <a:solidFill>
                  <a:srgbClr val="1A1C1E"/>
                </a:solidFill>
                <a:latin typeface="Times New Roman" panose="02020603050405020304" pitchFamily="18" charset="0"/>
                <a:cs typeface="Times New Roman" panose="02020603050405020304" pitchFamily="18" charset="0"/>
              </a:rPr>
              <a:t> se composent principalement des documents officiels des ministères et des organismes publics.</a:t>
            </a:r>
            <a:br>
              <a:rPr lang="fr-FR" sz="2000" dirty="0">
                <a:solidFill>
                  <a:srgbClr val="1A1C1E"/>
                </a:solidFill>
                <a:latin typeface="Times New Roman" panose="02020603050405020304" pitchFamily="18" charset="0"/>
                <a:cs typeface="Times New Roman" panose="02020603050405020304" pitchFamily="18" charset="0"/>
              </a:rPr>
            </a:br>
            <a:r>
              <a:rPr lang="fr-FR" sz="2000" dirty="0">
                <a:solidFill>
                  <a:srgbClr val="1A1C1E"/>
                </a:solidFill>
                <a:latin typeface="Times New Roman" panose="02020603050405020304" pitchFamily="18" charset="0"/>
                <a:cs typeface="Times New Roman" panose="02020603050405020304" pitchFamily="18" charset="0"/>
              </a:rPr>
              <a:t>Il existe différents types de rapports :</a:t>
            </a:r>
          </a:p>
          <a:p>
            <a:pPr algn="just">
              <a:buFont typeface="Arial" panose="020B0604020202020204" pitchFamily="34" charset="0"/>
              <a:buChar char="•"/>
            </a:pPr>
            <a:r>
              <a:rPr lang="fr-FR" sz="2000" b="1" dirty="0">
                <a:solidFill>
                  <a:srgbClr val="1A1C1E"/>
                </a:solidFill>
                <a:latin typeface="Times New Roman" panose="02020603050405020304" pitchFamily="18" charset="0"/>
                <a:cs typeface="Times New Roman" panose="02020603050405020304" pitchFamily="18" charset="0"/>
              </a:rPr>
              <a:t>Rapports de commissions</a:t>
            </a:r>
            <a:r>
              <a:rPr lang="fr-FR" sz="2000" dirty="0">
                <a:solidFill>
                  <a:srgbClr val="1A1C1E"/>
                </a:solidFill>
                <a:latin typeface="Times New Roman" panose="02020603050405020304" pitchFamily="18" charset="0"/>
                <a:cs typeface="Times New Roman" panose="02020603050405020304" pitchFamily="18" charset="0"/>
              </a:rPr>
              <a:t> et </a:t>
            </a:r>
            <a:r>
              <a:rPr lang="fr-FR" sz="2000" b="1" dirty="0">
                <a:solidFill>
                  <a:srgbClr val="1A1C1E"/>
                </a:solidFill>
                <a:latin typeface="Times New Roman" panose="02020603050405020304" pitchFamily="18" charset="0"/>
                <a:cs typeface="Times New Roman" panose="02020603050405020304" pitchFamily="18" charset="0"/>
              </a:rPr>
              <a:t>rapports techniques et scientifiques</a:t>
            </a:r>
            <a:r>
              <a:rPr lang="fr-FR" sz="2000" dirty="0">
                <a:solidFill>
                  <a:srgbClr val="1A1C1E"/>
                </a:solidFill>
                <a:latin typeface="Times New Roman" panose="02020603050405020304" pitchFamily="18" charset="0"/>
                <a:cs typeface="Times New Roman" panose="02020603050405020304" pitchFamily="18" charset="0"/>
              </a:rPr>
              <a:t> : ils contiennent de l'information </a:t>
            </a:r>
            <a:r>
              <a:rPr lang="fr-FR" sz="2000" b="1" dirty="0">
                <a:solidFill>
                  <a:srgbClr val="1A1C1E"/>
                </a:solidFill>
                <a:latin typeface="Times New Roman" panose="02020603050405020304" pitchFamily="18" charset="0"/>
                <a:cs typeface="Times New Roman" panose="02020603050405020304" pitchFamily="18" charset="0"/>
              </a:rPr>
              <a:t>récente</a:t>
            </a:r>
            <a:r>
              <a:rPr lang="fr-FR" sz="2000" dirty="0">
                <a:solidFill>
                  <a:srgbClr val="1A1C1E"/>
                </a:solidFill>
                <a:latin typeface="Times New Roman" panose="02020603050405020304" pitchFamily="18" charset="0"/>
                <a:cs typeface="Times New Roman" panose="02020603050405020304" pitchFamily="18" charset="0"/>
              </a:rPr>
              <a:t> qu'on ne retrouvera pas </a:t>
            </a:r>
            <a:r>
              <a:rPr lang="fr-FR" sz="2000" dirty="0" smtClean="0">
                <a:solidFill>
                  <a:srgbClr val="1A1C1E"/>
                </a:solidFill>
                <a:latin typeface="Times New Roman" panose="02020603050405020304" pitchFamily="18" charset="0"/>
                <a:cs typeface="Times New Roman" panose="02020603050405020304" pitchFamily="18" charset="0"/>
              </a:rPr>
              <a:t>ailleurs. </a:t>
            </a:r>
            <a:r>
              <a:rPr lang="fr-FR" sz="2000" dirty="0">
                <a:solidFill>
                  <a:srgbClr val="1A1C1E"/>
                </a:solidFill>
                <a:latin typeface="Times New Roman" panose="02020603050405020304" pitchFamily="18" charset="0"/>
                <a:cs typeface="Times New Roman" panose="02020603050405020304" pitchFamily="18" charset="0"/>
              </a:rPr>
              <a:t>Ce sont des documents de synthèse qui permettent d'en faire bénéficier un public plus étendu. </a:t>
            </a:r>
            <a:endParaRPr lang="fr-FR" sz="2000" dirty="0" smtClean="0">
              <a:solidFill>
                <a:srgbClr val="1A1C1E"/>
              </a:solidFill>
              <a:latin typeface="Times New Roman" panose="02020603050405020304" pitchFamily="18" charset="0"/>
              <a:cs typeface="Times New Roman" panose="02020603050405020304" pitchFamily="18" charset="0"/>
            </a:endParaRPr>
          </a:p>
          <a:p>
            <a:pPr algn="just">
              <a:buFont typeface="Arial" panose="020B0604020202020204" pitchFamily="34" charset="0"/>
              <a:buChar char="•"/>
            </a:pPr>
            <a:r>
              <a:rPr lang="fr-FR" sz="2000" b="1" dirty="0" smtClean="0">
                <a:solidFill>
                  <a:srgbClr val="1A1C1E"/>
                </a:solidFill>
                <a:latin typeface="Times New Roman" panose="02020603050405020304" pitchFamily="18" charset="0"/>
                <a:cs typeface="Times New Roman" panose="02020603050405020304" pitchFamily="18" charset="0"/>
              </a:rPr>
              <a:t>Rapports </a:t>
            </a:r>
            <a:r>
              <a:rPr lang="fr-FR" sz="2000" b="1" dirty="0">
                <a:solidFill>
                  <a:srgbClr val="1A1C1E"/>
                </a:solidFill>
                <a:latin typeface="Times New Roman" panose="02020603050405020304" pitchFamily="18" charset="0"/>
                <a:cs typeface="Times New Roman" panose="02020603050405020304" pitchFamily="18" charset="0"/>
              </a:rPr>
              <a:t>annuels</a:t>
            </a:r>
            <a:r>
              <a:rPr lang="fr-FR" sz="2000" dirty="0">
                <a:solidFill>
                  <a:srgbClr val="1A1C1E"/>
                </a:solidFill>
                <a:latin typeface="Times New Roman" panose="02020603050405020304" pitchFamily="18" charset="0"/>
                <a:cs typeface="Times New Roman" panose="02020603050405020304" pitchFamily="18" charset="0"/>
              </a:rPr>
              <a:t> : Ils dressent le portrait et le bilan d'une organisation pour une année donnée. </a:t>
            </a:r>
            <a:endParaRPr lang="fr-FR" sz="2000" dirty="0"/>
          </a:p>
        </p:txBody>
      </p:sp>
      <p:pic>
        <p:nvPicPr>
          <p:cNvPr id="5" name="Espace réservé du contenu 4"/>
          <p:cNvPicPr>
            <a:picLocks noGrp="1" noChangeAspect="1"/>
          </p:cNvPicPr>
          <p:nvPr>
            <p:ph sz="half" idx="2"/>
          </p:nvPr>
        </p:nvPicPr>
        <p:blipFill>
          <a:blip r:embed="rId2"/>
          <a:stretch>
            <a:fillRect/>
          </a:stretch>
        </p:blipFill>
        <p:spPr>
          <a:xfrm>
            <a:off x="9028356" y="2149513"/>
            <a:ext cx="2044956" cy="3073990"/>
          </a:xfrm>
          <a:prstGeom prst="rect">
            <a:avLst/>
          </a:prstGeom>
        </p:spPr>
      </p:pic>
    </p:spTree>
    <p:extLst>
      <p:ext uri="{BB962C8B-B14F-4D97-AF65-F5344CB8AC3E}">
        <p14:creationId xmlns:p14="http://schemas.microsoft.com/office/powerpoint/2010/main" val="216318244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46111" y="452718"/>
            <a:ext cx="9404723" cy="1081114"/>
          </a:xfrm>
        </p:spPr>
        <p:txBody>
          <a:bodyPr/>
          <a:lstStyle/>
          <a:p>
            <a:r>
              <a:rPr lang="fr-FR" sz="3200" b="1" dirty="0" smtClean="0">
                <a:latin typeface="Times New Roman" panose="02020603050405020304" pitchFamily="18" charset="0"/>
                <a:cs typeface="Times New Roman" panose="02020603050405020304" pitchFamily="18" charset="0"/>
              </a:rPr>
              <a:t>Les thèses et les mémoires </a:t>
            </a:r>
            <a:endParaRPr lang="fr-FR" sz="3200" b="1" dirty="0">
              <a:latin typeface="Times New Roman" panose="02020603050405020304" pitchFamily="18" charset="0"/>
              <a:cs typeface="Times New Roman" panose="02020603050405020304" pitchFamily="18" charset="0"/>
            </a:endParaRPr>
          </a:p>
        </p:txBody>
      </p:sp>
      <p:sp>
        <p:nvSpPr>
          <p:cNvPr id="3" name="Espace réservé du contenu 2"/>
          <p:cNvSpPr>
            <a:spLocks noGrp="1"/>
          </p:cNvSpPr>
          <p:nvPr>
            <p:ph sz="half" idx="1"/>
          </p:nvPr>
        </p:nvSpPr>
        <p:spPr>
          <a:xfrm>
            <a:off x="398207" y="1533832"/>
            <a:ext cx="4950266" cy="4940710"/>
          </a:xfrm>
        </p:spPr>
        <p:txBody>
          <a:bodyPr/>
          <a:lstStyle/>
          <a:p>
            <a:pPr algn="just"/>
            <a:r>
              <a:rPr lang="fr-FR" dirty="0">
                <a:solidFill>
                  <a:srgbClr val="1A1C1E"/>
                </a:solidFill>
                <a:latin typeface="Times New Roman" panose="02020603050405020304" pitchFamily="18" charset="0"/>
                <a:cs typeface="Times New Roman" panose="02020603050405020304" pitchFamily="18" charset="0"/>
              </a:rPr>
              <a:t>Ces </a:t>
            </a:r>
            <a:r>
              <a:rPr lang="fr-FR" b="1" dirty="0">
                <a:solidFill>
                  <a:srgbClr val="1A1C1E"/>
                </a:solidFill>
                <a:latin typeface="Times New Roman" panose="02020603050405020304" pitchFamily="18" charset="0"/>
                <a:cs typeface="Times New Roman" panose="02020603050405020304" pitchFamily="18" charset="0"/>
              </a:rPr>
              <a:t>rapports de recherche</a:t>
            </a:r>
            <a:r>
              <a:rPr lang="fr-FR" dirty="0">
                <a:solidFill>
                  <a:srgbClr val="1A1C1E"/>
                </a:solidFill>
                <a:latin typeface="Times New Roman" panose="02020603050405020304" pitchFamily="18" charset="0"/>
                <a:cs typeface="Times New Roman" panose="02020603050405020304" pitchFamily="18" charset="0"/>
              </a:rPr>
              <a:t> sont spécifiquement rédigés dans le cadre des études supérieures universitaires et exposent les résultats des auteurs. Il s'agit de la dernière étape du </a:t>
            </a:r>
            <a:r>
              <a:rPr lang="fr-FR" b="1" dirty="0">
                <a:solidFill>
                  <a:srgbClr val="1A1C1E"/>
                </a:solidFill>
                <a:latin typeface="Times New Roman" panose="02020603050405020304" pitchFamily="18" charset="0"/>
                <a:cs typeface="Times New Roman" panose="02020603050405020304" pitchFamily="18" charset="0"/>
              </a:rPr>
              <a:t>processus de formation du chercheur</a:t>
            </a:r>
            <a:r>
              <a:rPr lang="fr-FR" dirty="0">
                <a:solidFill>
                  <a:srgbClr val="1A1C1E"/>
                </a:solidFill>
                <a:latin typeface="Times New Roman" panose="02020603050405020304" pitchFamily="18" charset="0"/>
                <a:cs typeface="Times New Roman" panose="02020603050405020304" pitchFamily="18" charset="0"/>
              </a:rPr>
              <a:t> et démontre sa capacité à mener un travail de recherche en toute autonomie.</a:t>
            </a:r>
          </a:p>
          <a:p>
            <a:pPr algn="just"/>
            <a:r>
              <a:rPr lang="fr-FR" dirty="0">
                <a:solidFill>
                  <a:srgbClr val="1A1C1E"/>
                </a:solidFill>
                <a:latin typeface="Times New Roman" panose="02020603050405020304" pitchFamily="18" charset="0"/>
                <a:cs typeface="Times New Roman" panose="02020603050405020304" pitchFamily="18" charset="0"/>
              </a:rPr>
              <a:t>L</a:t>
            </a:r>
            <a:r>
              <a:rPr lang="fr-FR" dirty="0" smtClean="0">
                <a:solidFill>
                  <a:srgbClr val="1A1C1E"/>
                </a:solidFill>
                <a:latin typeface="Times New Roman" panose="02020603050405020304" pitchFamily="18" charset="0"/>
                <a:cs typeface="Times New Roman" panose="02020603050405020304" pitchFamily="18" charset="0"/>
              </a:rPr>
              <a:t>es </a:t>
            </a:r>
            <a:r>
              <a:rPr lang="fr-FR" dirty="0">
                <a:solidFill>
                  <a:srgbClr val="1A1C1E"/>
                </a:solidFill>
                <a:latin typeface="Times New Roman" panose="02020603050405020304" pitchFamily="18" charset="0"/>
                <a:cs typeface="Times New Roman" panose="02020603050405020304" pitchFamily="18" charset="0"/>
              </a:rPr>
              <a:t>thèses sont de plus en plus </a:t>
            </a:r>
            <a:r>
              <a:rPr lang="fr-FR" b="1" dirty="0">
                <a:solidFill>
                  <a:srgbClr val="1A1C1E"/>
                </a:solidFill>
                <a:latin typeface="Times New Roman" panose="02020603050405020304" pitchFamily="18" charset="0"/>
                <a:cs typeface="Times New Roman" panose="02020603050405020304" pitchFamily="18" charset="0"/>
              </a:rPr>
              <a:t>accessibles en ligne</a:t>
            </a:r>
            <a:r>
              <a:rPr lang="fr-FR" dirty="0">
                <a:solidFill>
                  <a:srgbClr val="1A1C1E"/>
                </a:solidFill>
                <a:latin typeface="Times New Roman" panose="02020603050405020304" pitchFamily="18" charset="0"/>
                <a:cs typeface="Times New Roman" panose="02020603050405020304" pitchFamily="18" charset="0"/>
              </a:rPr>
              <a:t>, et souvent déposées en libre accès dans des </a:t>
            </a:r>
            <a:r>
              <a:rPr lang="fr-FR" b="1" dirty="0">
                <a:solidFill>
                  <a:srgbClr val="1A1C1E"/>
                </a:solidFill>
                <a:latin typeface="Times New Roman" panose="02020603050405020304" pitchFamily="18" charset="0"/>
                <a:cs typeface="Times New Roman" panose="02020603050405020304" pitchFamily="18" charset="0"/>
              </a:rPr>
              <a:t>dépôts institutionnels</a:t>
            </a:r>
            <a:r>
              <a:rPr lang="fr-FR" dirty="0">
                <a:solidFill>
                  <a:srgbClr val="1A1C1E"/>
                </a:solidFill>
                <a:latin typeface="Times New Roman" panose="02020603050405020304" pitchFamily="18" charset="0"/>
                <a:cs typeface="Times New Roman" panose="02020603050405020304" pitchFamily="18" charset="0"/>
              </a:rPr>
              <a:t> (bases de données de la littérature publiée par les chercheurs et enseignants de l'université).</a:t>
            </a:r>
          </a:p>
          <a:p>
            <a:endParaRPr lang="fr-FR" dirty="0"/>
          </a:p>
        </p:txBody>
      </p:sp>
      <p:pic>
        <p:nvPicPr>
          <p:cNvPr id="5" name="Espace réservé du contenu 4"/>
          <p:cNvPicPr>
            <a:picLocks noGrp="1" noChangeAspect="1"/>
          </p:cNvPicPr>
          <p:nvPr>
            <p:ph sz="half" idx="2"/>
          </p:nvPr>
        </p:nvPicPr>
        <p:blipFill>
          <a:blip r:embed="rId2"/>
          <a:stretch>
            <a:fillRect/>
          </a:stretch>
        </p:blipFill>
        <p:spPr>
          <a:xfrm>
            <a:off x="4137983" y="5008186"/>
            <a:ext cx="3700593" cy="1664352"/>
          </a:xfrm>
          <a:prstGeom prst="rect">
            <a:avLst/>
          </a:prstGeom>
        </p:spPr>
      </p:pic>
      <p:pic>
        <p:nvPicPr>
          <p:cNvPr id="6" name="Image 5"/>
          <p:cNvPicPr>
            <a:picLocks noChangeAspect="1"/>
          </p:cNvPicPr>
          <p:nvPr/>
        </p:nvPicPr>
        <p:blipFill>
          <a:blip r:embed="rId3"/>
          <a:stretch>
            <a:fillRect/>
          </a:stretch>
        </p:blipFill>
        <p:spPr>
          <a:xfrm>
            <a:off x="8547652" y="659196"/>
            <a:ext cx="3246142" cy="4664972"/>
          </a:xfrm>
          <a:prstGeom prst="rect">
            <a:avLst/>
          </a:prstGeom>
        </p:spPr>
      </p:pic>
    </p:spTree>
    <p:extLst>
      <p:ext uri="{BB962C8B-B14F-4D97-AF65-F5344CB8AC3E}">
        <p14:creationId xmlns:p14="http://schemas.microsoft.com/office/powerpoint/2010/main" val="170204217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46111" y="452718"/>
            <a:ext cx="9404723" cy="859888"/>
          </a:xfrm>
        </p:spPr>
        <p:txBody>
          <a:bodyPr/>
          <a:lstStyle/>
          <a:p>
            <a:r>
              <a:rPr lang="fr-FR" sz="2800" b="1" dirty="0" smtClean="0">
                <a:latin typeface="Times New Roman" panose="02020603050405020304" pitchFamily="18" charset="0"/>
                <a:cs typeface="Times New Roman" panose="02020603050405020304" pitchFamily="18" charset="0"/>
              </a:rPr>
              <a:t>Les documents d’archives</a:t>
            </a:r>
            <a:endParaRPr lang="fr-FR" sz="2800" b="1" dirty="0">
              <a:latin typeface="Times New Roman" panose="02020603050405020304" pitchFamily="18" charset="0"/>
              <a:cs typeface="Times New Roman" panose="02020603050405020304" pitchFamily="18" charset="0"/>
            </a:endParaRPr>
          </a:p>
        </p:txBody>
      </p:sp>
      <p:sp>
        <p:nvSpPr>
          <p:cNvPr id="3" name="Espace réservé du contenu 2"/>
          <p:cNvSpPr>
            <a:spLocks noGrp="1"/>
          </p:cNvSpPr>
          <p:nvPr>
            <p:ph sz="half" idx="1"/>
          </p:nvPr>
        </p:nvSpPr>
        <p:spPr>
          <a:xfrm>
            <a:off x="516194" y="1312607"/>
            <a:ext cx="4983457" cy="4943732"/>
          </a:xfrm>
        </p:spPr>
        <p:txBody>
          <a:bodyPr>
            <a:normAutofit/>
          </a:bodyPr>
          <a:lstStyle/>
          <a:p>
            <a:pPr algn="just"/>
            <a:r>
              <a:rPr lang="fr-FR" sz="2000" dirty="0">
                <a:solidFill>
                  <a:schemeClr val="tx1"/>
                </a:solidFill>
                <a:latin typeface="Times New Roman" panose="02020603050405020304" pitchFamily="18" charset="0"/>
                <a:cs typeface="Times New Roman" panose="02020603050405020304" pitchFamily="18" charset="0"/>
              </a:rPr>
              <a:t>Les archives sont les sources à privilégier pour documenter </a:t>
            </a:r>
            <a:r>
              <a:rPr lang="fr-FR" sz="2000" b="1" dirty="0">
                <a:solidFill>
                  <a:schemeClr val="tx1"/>
                </a:solidFill>
                <a:latin typeface="Times New Roman" panose="02020603050405020304" pitchFamily="18" charset="0"/>
                <a:cs typeface="Times New Roman" panose="02020603050405020304" pitchFamily="18" charset="0"/>
              </a:rPr>
              <a:t>le passé</a:t>
            </a:r>
            <a:r>
              <a:rPr lang="fr-FR" sz="2000" dirty="0">
                <a:solidFill>
                  <a:schemeClr val="tx1"/>
                </a:solidFill>
                <a:latin typeface="Times New Roman" panose="02020603050405020304" pitchFamily="18" charset="0"/>
                <a:cs typeface="Times New Roman" panose="02020603050405020304" pitchFamily="18" charset="0"/>
              </a:rPr>
              <a:t>. Qu'il s'agisse de documents personnels, publics, administratifs, financiers ou techniques, elles constituent des matériaux indispensables à l'histoire. Ces documents ayant des </a:t>
            </a:r>
            <a:r>
              <a:rPr lang="fr-FR" sz="2000" b="1" dirty="0">
                <a:solidFill>
                  <a:schemeClr val="tx1"/>
                </a:solidFill>
                <a:latin typeface="Times New Roman" panose="02020603050405020304" pitchFamily="18" charset="0"/>
                <a:cs typeface="Times New Roman" panose="02020603050405020304" pitchFamily="18" charset="0"/>
              </a:rPr>
              <a:t>dates, formes </a:t>
            </a:r>
            <a:r>
              <a:rPr lang="fr-FR" sz="2000" dirty="0">
                <a:solidFill>
                  <a:schemeClr val="tx1"/>
                </a:solidFill>
                <a:latin typeface="Times New Roman" panose="02020603050405020304" pitchFamily="18" charset="0"/>
                <a:cs typeface="Times New Roman" panose="02020603050405020304" pitchFamily="18" charset="0"/>
              </a:rPr>
              <a:t>et</a:t>
            </a:r>
            <a:r>
              <a:rPr lang="fr-FR" sz="2000" b="1" dirty="0">
                <a:solidFill>
                  <a:schemeClr val="tx1"/>
                </a:solidFill>
                <a:latin typeface="Times New Roman" panose="02020603050405020304" pitchFamily="18" charset="0"/>
                <a:cs typeface="Times New Roman" panose="02020603050405020304" pitchFamily="18" charset="0"/>
              </a:rPr>
              <a:t> supports </a:t>
            </a:r>
            <a:r>
              <a:rPr lang="fr-FR" sz="2000" dirty="0">
                <a:solidFill>
                  <a:schemeClr val="tx1"/>
                </a:solidFill>
                <a:latin typeface="Times New Roman" panose="02020603050405020304" pitchFamily="18" charset="0"/>
                <a:cs typeface="Times New Roman" panose="02020603050405020304" pitchFamily="18" charset="0"/>
              </a:rPr>
              <a:t>(imprimé, audiovisuel, sonore ou électronique) </a:t>
            </a:r>
            <a:r>
              <a:rPr lang="fr-FR" sz="2000" b="1" dirty="0">
                <a:solidFill>
                  <a:schemeClr val="tx1"/>
                </a:solidFill>
                <a:latin typeface="Times New Roman" panose="02020603050405020304" pitchFamily="18" charset="0"/>
                <a:cs typeface="Times New Roman" panose="02020603050405020304" pitchFamily="18" charset="0"/>
              </a:rPr>
              <a:t>sont conservés et classés.</a:t>
            </a:r>
          </a:p>
          <a:p>
            <a:pPr algn="just"/>
            <a:r>
              <a:rPr lang="fr-FR" sz="2000" dirty="0">
                <a:solidFill>
                  <a:schemeClr val="tx1"/>
                </a:solidFill>
                <a:latin typeface="Times New Roman" panose="02020603050405020304" pitchFamily="18" charset="0"/>
                <a:cs typeface="Times New Roman" panose="02020603050405020304" pitchFamily="18" charset="0"/>
              </a:rPr>
              <a:t>(</a:t>
            </a:r>
            <a:r>
              <a:rPr lang="fr-FR" sz="2000" dirty="0" smtClean="0">
                <a:solidFill>
                  <a:schemeClr val="tx1"/>
                </a:solidFill>
                <a:latin typeface="Times New Roman" panose="02020603050405020304" pitchFamily="18" charset="0"/>
                <a:cs typeface="Times New Roman" panose="02020603050405020304" pitchFamily="18" charset="0"/>
              </a:rPr>
              <a:t>exemple </a:t>
            </a:r>
            <a:r>
              <a:rPr lang="fr-FR" sz="2000" dirty="0">
                <a:solidFill>
                  <a:schemeClr val="tx1"/>
                </a:solidFill>
                <a:latin typeface="Times New Roman" panose="02020603050405020304" pitchFamily="18" charset="0"/>
                <a:cs typeface="Times New Roman" panose="02020603050405020304" pitchFamily="18" charset="0"/>
              </a:rPr>
              <a:t>: anciens plans de construction ou d'aménagement, les archives diplomatiques, les archives de la guerre d'Algérie).</a:t>
            </a:r>
          </a:p>
        </p:txBody>
      </p:sp>
      <p:pic>
        <p:nvPicPr>
          <p:cNvPr id="5" name="Espace réservé du contenu 4"/>
          <p:cNvPicPr>
            <a:picLocks noGrp="1" noChangeAspect="1"/>
          </p:cNvPicPr>
          <p:nvPr>
            <p:ph sz="half" idx="2"/>
          </p:nvPr>
        </p:nvPicPr>
        <p:blipFill>
          <a:blip r:embed="rId2"/>
          <a:stretch>
            <a:fillRect/>
          </a:stretch>
        </p:blipFill>
        <p:spPr>
          <a:xfrm>
            <a:off x="6563031" y="1474839"/>
            <a:ext cx="4454014" cy="4616245"/>
          </a:xfrm>
          <a:prstGeom prst="rect">
            <a:avLst/>
          </a:prstGeom>
        </p:spPr>
      </p:pic>
    </p:spTree>
    <p:extLst>
      <p:ext uri="{BB962C8B-B14F-4D97-AF65-F5344CB8AC3E}">
        <p14:creationId xmlns:p14="http://schemas.microsoft.com/office/powerpoint/2010/main" val="26380266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b="1" dirty="0" smtClean="0">
                <a:solidFill>
                  <a:schemeClr val="tx1">
                    <a:lumMod val="85000"/>
                  </a:schemeClr>
                </a:solidFill>
                <a:latin typeface="Times New Roman" panose="02020603050405020304" pitchFamily="18" charset="0"/>
                <a:cs typeface="Times New Roman" panose="02020603050405020304" pitchFamily="18" charset="0"/>
              </a:rPr>
              <a:t>Un document ????</a:t>
            </a:r>
            <a:endParaRPr lang="fr-FR" b="1" dirty="0">
              <a:solidFill>
                <a:schemeClr val="tx1">
                  <a:lumMod val="85000"/>
                </a:schemeClr>
              </a:solidFill>
              <a:latin typeface="Times New Roman" panose="02020603050405020304" pitchFamily="18" charset="0"/>
              <a:cs typeface="Times New Roman" panose="02020603050405020304" pitchFamily="18" charset="0"/>
            </a:endParaRPr>
          </a:p>
        </p:txBody>
      </p:sp>
      <p:sp>
        <p:nvSpPr>
          <p:cNvPr id="3" name="Espace réservé du contenu 2"/>
          <p:cNvSpPr>
            <a:spLocks noGrp="1"/>
          </p:cNvSpPr>
          <p:nvPr>
            <p:ph idx="1"/>
          </p:nvPr>
        </p:nvSpPr>
        <p:spPr/>
        <p:txBody>
          <a:bodyPr>
            <a:normAutofit/>
          </a:bodyPr>
          <a:lstStyle/>
          <a:p>
            <a:pPr algn="just"/>
            <a:r>
              <a:rPr lang="fr-FR" sz="2400" dirty="0" smtClean="0">
                <a:solidFill>
                  <a:schemeClr val="tx1"/>
                </a:solidFill>
                <a:latin typeface="Times New Roman" panose="02020603050405020304" pitchFamily="18" charset="0"/>
                <a:cs typeface="Times New Roman" panose="02020603050405020304" pitchFamily="18" charset="0"/>
              </a:rPr>
              <a:t>Un document est un support qui contient des informations enregistrées de manière à pouvoir </a:t>
            </a:r>
            <a:r>
              <a:rPr lang="fr-FR" sz="2400" i="1" dirty="0" smtClean="0">
                <a:solidFill>
                  <a:schemeClr val="tx1"/>
                </a:solidFill>
                <a:latin typeface="Times New Roman" panose="02020603050405020304" pitchFamily="18" charset="0"/>
                <a:cs typeface="Times New Roman" panose="02020603050405020304" pitchFamily="18" charset="0"/>
              </a:rPr>
              <a:t>être lu</a:t>
            </a:r>
            <a:r>
              <a:rPr lang="fr-FR" sz="2400" dirty="0" smtClean="0">
                <a:solidFill>
                  <a:schemeClr val="tx1"/>
                </a:solidFill>
                <a:latin typeface="Times New Roman" panose="02020603050405020304" pitchFamily="18" charset="0"/>
                <a:cs typeface="Times New Roman" panose="02020603050405020304" pitchFamily="18" charset="0"/>
              </a:rPr>
              <a:t>, </a:t>
            </a:r>
            <a:r>
              <a:rPr lang="fr-FR" sz="2400" i="1" dirty="0" smtClean="0">
                <a:solidFill>
                  <a:schemeClr val="tx1"/>
                </a:solidFill>
                <a:latin typeface="Times New Roman" panose="02020603050405020304" pitchFamily="18" charset="0"/>
                <a:cs typeface="Times New Roman" panose="02020603050405020304" pitchFamily="18" charset="0"/>
              </a:rPr>
              <a:t>consulté</a:t>
            </a:r>
            <a:r>
              <a:rPr lang="fr-FR" sz="2400" dirty="0" smtClean="0">
                <a:solidFill>
                  <a:schemeClr val="tx1"/>
                </a:solidFill>
                <a:latin typeface="Times New Roman" panose="02020603050405020304" pitchFamily="18" charset="0"/>
                <a:cs typeface="Times New Roman" panose="02020603050405020304" pitchFamily="18" charset="0"/>
              </a:rPr>
              <a:t> ou </a:t>
            </a:r>
            <a:r>
              <a:rPr lang="fr-FR" sz="2400" i="1" dirty="0" smtClean="0">
                <a:solidFill>
                  <a:schemeClr val="tx1"/>
                </a:solidFill>
                <a:latin typeface="Times New Roman" panose="02020603050405020304" pitchFamily="18" charset="0"/>
                <a:cs typeface="Times New Roman" panose="02020603050405020304" pitchFamily="18" charset="0"/>
              </a:rPr>
              <a:t>partagé</a:t>
            </a:r>
            <a:r>
              <a:rPr lang="fr-FR" sz="2400" dirty="0" smtClean="0">
                <a:solidFill>
                  <a:schemeClr val="tx1"/>
                </a:solidFill>
                <a:latin typeface="Times New Roman" panose="02020603050405020304" pitchFamily="18" charset="0"/>
                <a:cs typeface="Times New Roman" panose="02020603050405020304" pitchFamily="18" charset="0"/>
              </a:rPr>
              <a:t>. </a:t>
            </a:r>
            <a:endParaRPr lang="fr-FR" sz="2400" dirty="0">
              <a:solidFill>
                <a:schemeClr val="tx1"/>
              </a:solidFill>
              <a:latin typeface="Times New Roman" panose="02020603050405020304" pitchFamily="18" charset="0"/>
              <a:cs typeface="Times New Roman" panose="02020603050405020304" pitchFamily="18" charset="0"/>
            </a:endParaRPr>
          </a:p>
          <a:p>
            <a:endParaRPr lang="fr-FR" sz="2400" dirty="0" smtClean="0">
              <a:solidFill>
                <a:schemeClr val="tx1"/>
              </a:solidFill>
              <a:latin typeface="Times New Roman" panose="02020603050405020304" pitchFamily="18" charset="0"/>
              <a:cs typeface="Times New Roman" panose="02020603050405020304" pitchFamily="18" charset="0"/>
            </a:endParaRPr>
          </a:p>
          <a:p>
            <a:pPr marL="0" indent="0">
              <a:buNone/>
            </a:pPr>
            <a:r>
              <a:rPr lang="fr-FR" sz="2400" u="sng" dirty="0">
                <a:solidFill>
                  <a:schemeClr val="tx1"/>
                </a:solidFill>
                <a:latin typeface="Times New Roman" panose="02020603050405020304" pitchFamily="18" charset="0"/>
                <a:cs typeface="Times New Roman" panose="02020603050405020304" pitchFamily="18" charset="0"/>
              </a:rPr>
              <a:t>Les types de documents varient en fonction </a:t>
            </a:r>
            <a:r>
              <a:rPr lang="fr-FR" sz="2400" u="sng" dirty="0" smtClean="0">
                <a:solidFill>
                  <a:schemeClr val="tx1"/>
                </a:solidFill>
                <a:latin typeface="Times New Roman" panose="02020603050405020304" pitchFamily="18" charset="0"/>
                <a:cs typeface="Times New Roman" panose="02020603050405020304" pitchFamily="18" charset="0"/>
              </a:rPr>
              <a:t>de leur </a:t>
            </a:r>
            <a:r>
              <a:rPr lang="fr-FR" sz="2400" dirty="0" smtClean="0">
                <a:solidFill>
                  <a:schemeClr val="tx1"/>
                </a:solidFill>
                <a:latin typeface="Times New Roman" panose="02020603050405020304" pitchFamily="18" charset="0"/>
                <a:cs typeface="Times New Roman" panose="02020603050405020304" pitchFamily="18" charset="0"/>
              </a:rPr>
              <a:t>: </a:t>
            </a:r>
          </a:p>
          <a:p>
            <a:pPr>
              <a:buFont typeface="Wingdings" panose="05000000000000000000" pitchFamily="2" charset="2"/>
              <a:buChar char="q"/>
            </a:pPr>
            <a:r>
              <a:rPr lang="fr-FR" sz="2400" dirty="0" smtClean="0">
                <a:solidFill>
                  <a:schemeClr val="tx1"/>
                </a:solidFill>
                <a:latin typeface="Times New Roman" panose="02020603050405020304" pitchFamily="18" charset="0"/>
                <a:cs typeface="Times New Roman" panose="02020603050405020304" pitchFamily="18" charset="0"/>
              </a:rPr>
              <a:t>contenu (texte, image, </a:t>
            </a:r>
            <a:r>
              <a:rPr lang="fr-FR" sz="2400" dirty="0" smtClean="0">
                <a:solidFill>
                  <a:schemeClr val="tx1"/>
                </a:solidFill>
                <a:latin typeface="Times New Roman" panose="02020603050405020304" pitchFamily="18" charset="0"/>
                <a:cs typeface="Times New Roman" panose="02020603050405020304" pitchFamily="18" charset="0"/>
              </a:rPr>
              <a:t>son)</a:t>
            </a:r>
            <a:endParaRPr lang="fr-FR" sz="2400" dirty="0" smtClean="0">
              <a:solidFill>
                <a:schemeClr val="tx1"/>
              </a:solidFill>
              <a:latin typeface="Times New Roman" panose="02020603050405020304" pitchFamily="18" charset="0"/>
              <a:cs typeface="Times New Roman" panose="02020603050405020304" pitchFamily="18" charset="0"/>
            </a:endParaRPr>
          </a:p>
          <a:p>
            <a:pPr>
              <a:buFont typeface="Wingdings" panose="05000000000000000000" pitchFamily="2" charset="2"/>
              <a:buChar char="q"/>
            </a:pPr>
            <a:r>
              <a:rPr lang="fr-FR" sz="2400" dirty="0" smtClean="0">
                <a:solidFill>
                  <a:schemeClr val="tx1"/>
                </a:solidFill>
                <a:latin typeface="Times New Roman" panose="02020603050405020304" pitchFamily="18" charset="0"/>
                <a:cs typeface="Times New Roman" panose="02020603050405020304" pitchFamily="18" charset="0"/>
              </a:rPr>
              <a:t>usage (administratif, académique, personnel)</a:t>
            </a:r>
          </a:p>
          <a:p>
            <a:pPr>
              <a:buFont typeface="Wingdings" panose="05000000000000000000" pitchFamily="2" charset="2"/>
              <a:buChar char="q"/>
            </a:pPr>
            <a:r>
              <a:rPr lang="fr-FR" sz="2400" dirty="0" smtClean="0">
                <a:solidFill>
                  <a:schemeClr val="tx1"/>
                </a:solidFill>
                <a:latin typeface="Times New Roman" panose="02020603050405020304" pitchFamily="18" charset="0"/>
                <a:cs typeface="Times New Roman" panose="02020603050405020304" pitchFamily="18" charset="0"/>
              </a:rPr>
              <a:t>support sur lequel sont enregistrés (Papier au numérique). </a:t>
            </a:r>
            <a:endParaRPr lang="fr-FR" sz="2400"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2692933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90356" y="653807"/>
            <a:ext cx="9404723" cy="859888"/>
          </a:xfrm>
        </p:spPr>
        <p:txBody>
          <a:bodyPr/>
          <a:lstStyle/>
          <a:p>
            <a:r>
              <a:rPr lang="fr-FR" sz="3200" b="1" dirty="0" smtClean="0">
                <a:latin typeface="Times New Roman" panose="02020603050405020304" pitchFamily="18" charset="0"/>
                <a:cs typeface="Times New Roman" panose="02020603050405020304" pitchFamily="18" charset="0"/>
              </a:rPr>
              <a:t>Les textes législatives et règlements </a:t>
            </a:r>
            <a:endParaRPr lang="fr-FR" sz="3200" b="1" dirty="0">
              <a:latin typeface="Times New Roman" panose="02020603050405020304" pitchFamily="18" charset="0"/>
              <a:cs typeface="Times New Roman" panose="02020603050405020304" pitchFamily="18" charset="0"/>
            </a:endParaRPr>
          </a:p>
        </p:txBody>
      </p:sp>
      <p:sp>
        <p:nvSpPr>
          <p:cNvPr id="3" name="Espace réservé du contenu 2"/>
          <p:cNvSpPr>
            <a:spLocks noGrp="1"/>
          </p:cNvSpPr>
          <p:nvPr>
            <p:ph sz="half" idx="1"/>
          </p:nvPr>
        </p:nvSpPr>
        <p:spPr>
          <a:xfrm>
            <a:off x="973394" y="1696066"/>
            <a:ext cx="5514399" cy="4575022"/>
          </a:xfrm>
        </p:spPr>
        <p:txBody>
          <a:bodyPr>
            <a:normAutofit/>
          </a:bodyPr>
          <a:lstStyle/>
          <a:p>
            <a:pPr algn="just"/>
            <a:r>
              <a:rPr lang="fr-FR" sz="2400" b="1" dirty="0">
                <a:solidFill>
                  <a:schemeClr val="tx1"/>
                </a:solidFill>
                <a:latin typeface="Times New Roman" panose="02020603050405020304" pitchFamily="18" charset="0"/>
                <a:cs typeface="Times New Roman" panose="02020603050405020304" pitchFamily="18" charset="0"/>
              </a:rPr>
              <a:t>Les recueils juridiques </a:t>
            </a:r>
            <a:r>
              <a:rPr lang="fr-FR" sz="2400" dirty="0">
                <a:solidFill>
                  <a:schemeClr val="tx1"/>
                </a:solidFill>
                <a:latin typeface="Times New Roman" panose="02020603050405020304" pitchFamily="18" charset="0"/>
                <a:cs typeface="Times New Roman" panose="02020603050405020304" pitchFamily="18" charset="0"/>
              </a:rPr>
              <a:t>présentent l'aspect légal d'un fait, d'une situation ou d'un évènement. Ils sont de nature variée : lois, règlements, conventions, jurisprudence, traités. </a:t>
            </a:r>
            <a:endParaRPr lang="fr-FR" sz="2400" dirty="0" smtClean="0">
              <a:solidFill>
                <a:schemeClr val="tx1"/>
              </a:solidFill>
              <a:latin typeface="Times New Roman" panose="02020603050405020304" pitchFamily="18" charset="0"/>
              <a:cs typeface="Times New Roman" panose="02020603050405020304" pitchFamily="18" charset="0"/>
            </a:endParaRPr>
          </a:p>
          <a:p>
            <a:pPr algn="just"/>
            <a:r>
              <a:rPr lang="fr-FR" sz="2400" b="1" dirty="0" smtClean="0">
                <a:solidFill>
                  <a:schemeClr val="tx1"/>
                </a:solidFill>
                <a:latin typeface="Times New Roman" panose="02020603050405020304" pitchFamily="18" charset="0"/>
                <a:cs typeface="Times New Roman" panose="02020603050405020304" pitchFamily="18" charset="0"/>
              </a:rPr>
              <a:t>Le </a:t>
            </a:r>
            <a:r>
              <a:rPr lang="fr-FR" sz="2400" b="1" dirty="0">
                <a:solidFill>
                  <a:schemeClr val="tx1"/>
                </a:solidFill>
                <a:latin typeface="Times New Roman" panose="02020603050405020304" pitchFamily="18" charset="0"/>
                <a:cs typeface="Times New Roman" panose="02020603050405020304" pitchFamily="18" charset="0"/>
              </a:rPr>
              <a:t>Journal officiel </a:t>
            </a:r>
            <a:r>
              <a:rPr lang="fr-FR" sz="2400" dirty="0">
                <a:solidFill>
                  <a:schemeClr val="tx1"/>
                </a:solidFill>
                <a:latin typeface="Times New Roman" panose="02020603050405020304" pitchFamily="18" charset="0"/>
                <a:cs typeface="Times New Roman" panose="02020603050405020304" pitchFamily="18" charset="0"/>
              </a:rPr>
              <a:t>est la publication périodique émise par l'autorité d'un État pour porter à la connaissance de tous les textes législatifs et réglementaires (lois, décrets, arrêtés), dont la parution conditionne leur entrée </a:t>
            </a:r>
            <a:r>
              <a:rPr lang="fr-FR" sz="2400" dirty="0">
                <a:solidFill>
                  <a:schemeClr val="bg1"/>
                </a:solidFill>
                <a:latin typeface="Times New Roman" panose="02020603050405020304" pitchFamily="18" charset="0"/>
                <a:cs typeface="Times New Roman" panose="02020603050405020304" pitchFamily="18" charset="0"/>
              </a:rPr>
              <a:t>en vigueur.</a:t>
            </a:r>
          </a:p>
        </p:txBody>
      </p:sp>
      <p:pic>
        <p:nvPicPr>
          <p:cNvPr id="5" name="Espace réservé du contenu 4"/>
          <p:cNvPicPr>
            <a:picLocks noGrp="1" noChangeAspect="1"/>
          </p:cNvPicPr>
          <p:nvPr>
            <p:ph sz="half" idx="2"/>
          </p:nvPr>
        </p:nvPicPr>
        <p:blipFill>
          <a:blip r:embed="rId2"/>
          <a:stretch>
            <a:fillRect/>
          </a:stretch>
        </p:blipFill>
        <p:spPr>
          <a:xfrm>
            <a:off x="6815086" y="2998295"/>
            <a:ext cx="4184650" cy="2707468"/>
          </a:xfrm>
          <a:prstGeom prst="rect">
            <a:avLst/>
          </a:prstGeom>
        </p:spPr>
      </p:pic>
      <p:pic>
        <p:nvPicPr>
          <p:cNvPr id="6" name="Image 5"/>
          <p:cNvPicPr>
            <a:picLocks noChangeAspect="1"/>
          </p:cNvPicPr>
          <p:nvPr/>
        </p:nvPicPr>
        <p:blipFill>
          <a:blip r:embed="rId3"/>
          <a:stretch>
            <a:fillRect/>
          </a:stretch>
        </p:blipFill>
        <p:spPr>
          <a:xfrm>
            <a:off x="8693982" y="412954"/>
            <a:ext cx="3340898" cy="1780186"/>
          </a:xfrm>
          <a:prstGeom prst="rect">
            <a:avLst/>
          </a:prstGeom>
        </p:spPr>
      </p:pic>
    </p:spTree>
    <p:extLst>
      <p:ext uri="{BB962C8B-B14F-4D97-AF65-F5344CB8AC3E}">
        <p14:creationId xmlns:p14="http://schemas.microsoft.com/office/powerpoint/2010/main" val="101759389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46111" y="452718"/>
            <a:ext cx="9404723" cy="918882"/>
          </a:xfrm>
        </p:spPr>
        <p:txBody>
          <a:bodyPr/>
          <a:lstStyle/>
          <a:p>
            <a:r>
              <a:rPr lang="fr-FR" sz="3200" b="1" dirty="0" smtClean="0">
                <a:latin typeface="Times New Roman" panose="02020603050405020304" pitchFamily="18" charset="0"/>
                <a:cs typeface="Times New Roman" panose="02020603050405020304" pitchFamily="18" charset="0"/>
              </a:rPr>
              <a:t>Articles de journaux (presse)</a:t>
            </a:r>
            <a:endParaRPr lang="fr-FR" sz="3200" b="1" dirty="0">
              <a:latin typeface="Times New Roman" panose="02020603050405020304" pitchFamily="18" charset="0"/>
              <a:cs typeface="Times New Roman" panose="02020603050405020304" pitchFamily="18" charset="0"/>
            </a:endParaRPr>
          </a:p>
        </p:txBody>
      </p:sp>
      <p:sp>
        <p:nvSpPr>
          <p:cNvPr id="3" name="Espace réservé du contenu 2"/>
          <p:cNvSpPr>
            <a:spLocks noGrp="1"/>
          </p:cNvSpPr>
          <p:nvPr>
            <p:ph sz="half" idx="1"/>
          </p:nvPr>
        </p:nvSpPr>
        <p:spPr>
          <a:xfrm>
            <a:off x="1103311" y="2060575"/>
            <a:ext cx="6993553" cy="4195763"/>
          </a:xfrm>
        </p:spPr>
        <p:txBody>
          <a:bodyPr>
            <a:normAutofit/>
          </a:bodyPr>
          <a:lstStyle/>
          <a:p>
            <a:pPr algn="just"/>
            <a:r>
              <a:rPr lang="fr-FR" sz="2200" dirty="0">
                <a:solidFill>
                  <a:schemeClr val="tx1"/>
                </a:solidFill>
                <a:latin typeface="Times New Roman" panose="02020603050405020304" pitchFamily="18" charset="0"/>
                <a:cs typeface="Times New Roman" panose="02020603050405020304" pitchFamily="18" charset="0"/>
              </a:rPr>
              <a:t>On y retrouve de l'</a:t>
            </a:r>
            <a:r>
              <a:rPr lang="fr-FR" sz="2200" b="1" dirty="0">
                <a:solidFill>
                  <a:schemeClr val="tx1"/>
                </a:solidFill>
                <a:latin typeface="Times New Roman" panose="02020603050405020304" pitchFamily="18" charset="0"/>
                <a:cs typeface="Times New Roman" panose="02020603050405020304" pitchFamily="18" charset="0"/>
              </a:rPr>
              <a:t>information factuelle</a:t>
            </a:r>
            <a:r>
              <a:rPr lang="fr-FR" sz="2200" dirty="0">
                <a:solidFill>
                  <a:schemeClr val="tx1"/>
                </a:solidFill>
                <a:latin typeface="Times New Roman" panose="02020603050405020304" pitchFamily="18" charset="0"/>
                <a:cs typeface="Times New Roman" panose="02020603050405020304" pitchFamily="18" charset="0"/>
              </a:rPr>
              <a:t>, </a:t>
            </a:r>
            <a:r>
              <a:rPr lang="fr-FR" sz="2200" b="1" dirty="0">
                <a:solidFill>
                  <a:schemeClr val="tx1"/>
                </a:solidFill>
                <a:latin typeface="Times New Roman" panose="02020603050405020304" pitchFamily="18" charset="0"/>
                <a:cs typeface="Times New Roman" panose="02020603050405020304" pitchFamily="18" charset="0"/>
              </a:rPr>
              <a:t>politique</a:t>
            </a:r>
            <a:r>
              <a:rPr lang="fr-FR" sz="2200" dirty="0">
                <a:solidFill>
                  <a:schemeClr val="tx1"/>
                </a:solidFill>
                <a:latin typeface="Times New Roman" panose="02020603050405020304" pitchFamily="18" charset="0"/>
                <a:cs typeface="Times New Roman" panose="02020603050405020304" pitchFamily="18" charset="0"/>
              </a:rPr>
              <a:t> et </a:t>
            </a:r>
            <a:r>
              <a:rPr lang="fr-FR" sz="2200" b="1" dirty="0">
                <a:solidFill>
                  <a:schemeClr val="tx1"/>
                </a:solidFill>
                <a:latin typeface="Times New Roman" panose="02020603050405020304" pitchFamily="18" charset="0"/>
                <a:cs typeface="Times New Roman" panose="02020603050405020304" pitchFamily="18" charset="0"/>
              </a:rPr>
              <a:t>statistique</a:t>
            </a:r>
            <a:r>
              <a:rPr lang="fr-FR" sz="2200" dirty="0">
                <a:solidFill>
                  <a:schemeClr val="tx1"/>
                </a:solidFill>
                <a:latin typeface="Times New Roman" panose="02020603050405020304" pitchFamily="18" charset="0"/>
                <a:cs typeface="Times New Roman" panose="02020603050405020304" pitchFamily="18" charset="0"/>
              </a:rPr>
              <a:t> sur les évènements d'</a:t>
            </a:r>
            <a:r>
              <a:rPr lang="fr-FR" sz="2200" b="1" dirty="0">
                <a:solidFill>
                  <a:schemeClr val="tx1"/>
                </a:solidFill>
                <a:latin typeface="Times New Roman" panose="02020603050405020304" pitchFamily="18" charset="0"/>
                <a:cs typeface="Times New Roman" panose="02020603050405020304" pitchFamily="18" charset="0"/>
              </a:rPr>
              <a:t>actualité locale</a:t>
            </a:r>
            <a:r>
              <a:rPr lang="fr-FR" sz="2200" dirty="0">
                <a:solidFill>
                  <a:schemeClr val="tx1"/>
                </a:solidFill>
                <a:latin typeface="Times New Roman" panose="02020603050405020304" pitchFamily="18" charset="0"/>
                <a:cs typeface="Times New Roman" panose="02020603050405020304" pitchFamily="18" charset="0"/>
              </a:rPr>
              <a:t>, nationale et internationale.</a:t>
            </a:r>
          </a:p>
          <a:p>
            <a:pPr algn="just"/>
            <a:r>
              <a:rPr lang="fr-FR" sz="2200" dirty="0">
                <a:solidFill>
                  <a:schemeClr val="tx1"/>
                </a:solidFill>
                <a:latin typeface="Times New Roman" panose="02020603050405020304" pitchFamily="18" charset="0"/>
                <a:cs typeface="Times New Roman" panose="02020603050405020304" pitchFamily="18" charset="0"/>
              </a:rPr>
              <a:t>Les sujets y sont souvent traités d'un </a:t>
            </a:r>
            <a:r>
              <a:rPr lang="fr-FR" sz="2200" b="1" dirty="0">
                <a:solidFill>
                  <a:schemeClr val="tx1"/>
                </a:solidFill>
                <a:latin typeface="Times New Roman" panose="02020603050405020304" pitchFamily="18" charset="0"/>
                <a:cs typeface="Times New Roman" panose="02020603050405020304" pitchFamily="18" charset="0"/>
              </a:rPr>
              <a:t>point de vue</a:t>
            </a:r>
            <a:r>
              <a:rPr lang="fr-FR" sz="2200" dirty="0">
                <a:solidFill>
                  <a:schemeClr val="tx1"/>
                </a:solidFill>
                <a:latin typeface="Times New Roman" panose="02020603050405020304" pitchFamily="18" charset="0"/>
                <a:cs typeface="Times New Roman" panose="02020603050405020304" pitchFamily="18" charset="0"/>
              </a:rPr>
              <a:t> plus </a:t>
            </a:r>
            <a:r>
              <a:rPr lang="fr-FR" sz="2200" b="1" dirty="0">
                <a:solidFill>
                  <a:schemeClr val="tx1"/>
                </a:solidFill>
                <a:latin typeface="Times New Roman" panose="02020603050405020304" pitchFamily="18" charset="0"/>
                <a:cs typeface="Times New Roman" panose="02020603050405020304" pitchFamily="18" charset="0"/>
              </a:rPr>
              <a:t>informatif</a:t>
            </a:r>
            <a:r>
              <a:rPr lang="fr-FR" sz="2200" dirty="0">
                <a:solidFill>
                  <a:schemeClr val="tx1"/>
                </a:solidFill>
                <a:latin typeface="Times New Roman" panose="02020603050405020304" pitchFamily="18" charset="0"/>
                <a:cs typeface="Times New Roman" panose="02020603050405020304" pitchFamily="18" charset="0"/>
              </a:rPr>
              <a:t> qu'analytique.</a:t>
            </a:r>
          </a:p>
          <a:p>
            <a:pPr algn="just"/>
            <a:r>
              <a:rPr lang="fr-FR" sz="2200" dirty="0">
                <a:solidFill>
                  <a:schemeClr val="tx1"/>
                </a:solidFill>
                <a:latin typeface="Times New Roman" panose="02020603050405020304" pitchFamily="18" charset="0"/>
                <a:cs typeface="Times New Roman" panose="02020603050405020304" pitchFamily="18" charset="0"/>
              </a:rPr>
              <a:t>Les articles de journaux actualisent les données, présentent divers faits, informent sur les derniers développements politiques, culturels ou scientifiques par </a:t>
            </a:r>
            <a:r>
              <a:rPr lang="fr-FR" sz="2200" dirty="0" smtClean="0">
                <a:solidFill>
                  <a:schemeClr val="tx1"/>
                </a:solidFill>
                <a:latin typeface="Times New Roman" panose="02020603050405020304" pitchFamily="18" charset="0"/>
                <a:cs typeface="Times New Roman" panose="02020603050405020304" pitchFamily="18" charset="0"/>
              </a:rPr>
              <a:t>exemple. </a:t>
            </a:r>
          </a:p>
          <a:p>
            <a:pPr algn="just"/>
            <a:endParaRPr lang="fr-FR" dirty="0">
              <a:solidFill>
                <a:schemeClr val="tx1"/>
              </a:solidFill>
              <a:latin typeface="Times New Roman" panose="02020603050405020304" pitchFamily="18" charset="0"/>
              <a:cs typeface="Times New Roman" panose="02020603050405020304" pitchFamily="18" charset="0"/>
            </a:endParaRPr>
          </a:p>
          <a:p>
            <a:endParaRPr lang="fr-FR" dirty="0">
              <a:solidFill>
                <a:schemeClr val="tx1"/>
              </a:solidFill>
            </a:endParaRPr>
          </a:p>
        </p:txBody>
      </p:sp>
      <p:pic>
        <p:nvPicPr>
          <p:cNvPr id="5" name="Espace réservé du contenu 4"/>
          <p:cNvPicPr>
            <a:picLocks noGrp="1" noChangeAspect="1"/>
          </p:cNvPicPr>
          <p:nvPr>
            <p:ph sz="half" idx="2"/>
          </p:nvPr>
        </p:nvPicPr>
        <p:blipFill>
          <a:blip r:embed="rId2"/>
          <a:stretch>
            <a:fillRect/>
          </a:stretch>
        </p:blipFill>
        <p:spPr>
          <a:xfrm>
            <a:off x="8576759" y="1498238"/>
            <a:ext cx="3615241" cy="4946807"/>
          </a:xfrm>
          <a:prstGeom prst="rect">
            <a:avLst/>
          </a:prstGeom>
        </p:spPr>
      </p:pic>
    </p:spTree>
    <p:extLst>
      <p:ext uri="{BB962C8B-B14F-4D97-AF65-F5344CB8AC3E}">
        <p14:creationId xmlns:p14="http://schemas.microsoft.com/office/powerpoint/2010/main" val="27528725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54177" y="187246"/>
            <a:ext cx="9404723" cy="1400530"/>
          </a:xfrm>
        </p:spPr>
        <p:txBody>
          <a:bodyPr/>
          <a:lstStyle/>
          <a:p>
            <a:r>
              <a:rPr lang="fr-FR" dirty="0"/>
              <a:t>Les documents sonores et les vidéos</a:t>
            </a:r>
          </a:p>
        </p:txBody>
      </p:sp>
      <p:sp>
        <p:nvSpPr>
          <p:cNvPr id="3" name="Espace réservé du contenu 2"/>
          <p:cNvSpPr>
            <a:spLocks noGrp="1"/>
          </p:cNvSpPr>
          <p:nvPr>
            <p:ph sz="half" idx="1"/>
          </p:nvPr>
        </p:nvSpPr>
        <p:spPr>
          <a:xfrm>
            <a:off x="852589" y="1957336"/>
            <a:ext cx="4396339" cy="4195763"/>
          </a:xfrm>
        </p:spPr>
        <p:txBody>
          <a:bodyPr>
            <a:normAutofit fontScale="92500" lnSpcReduction="10000"/>
          </a:bodyPr>
          <a:lstStyle/>
          <a:p>
            <a:pPr algn="just"/>
            <a:r>
              <a:rPr lang="fr-FR" sz="2200" dirty="0">
                <a:solidFill>
                  <a:schemeClr val="tx1"/>
                </a:solidFill>
                <a:latin typeface="Times New Roman" panose="02020603050405020304" pitchFamily="18" charset="0"/>
                <a:cs typeface="Times New Roman" panose="02020603050405020304" pitchFamily="18" charset="0"/>
              </a:rPr>
              <a:t>Les diverses formes d'enregistrement sonores et vidéo peuvent être prises en compte dans la recherche documentaire à titre d'illustrations ou de documents de référence. Traditionnellement disponibles en médiathèque, ils sont aujourd'hui consultables sur internet</a:t>
            </a:r>
            <a:r>
              <a:rPr lang="fr-FR" sz="2200" dirty="0" smtClean="0">
                <a:solidFill>
                  <a:schemeClr val="tx1"/>
                </a:solidFill>
                <a:latin typeface="Times New Roman" panose="02020603050405020304" pitchFamily="18" charset="0"/>
                <a:cs typeface="Times New Roman" panose="02020603050405020304" pitchFamily="18" charset="0"/>
              </a:rPr>
              <a:t>.</a:t>
            </a:r>
          </a:p>
          <a:p>
            <a:pPr marL="0" indent="0" algn="just">
              <a:buNone/>
            </a:pPr>
            <a:endParaRPr lang="fr-FR" sz="2200" dirty="0" smtClean="0">
              <a:solidFill>
                <a:schemeClr val="tx1"/>
              </a:solidFill>
              <a:latin typeface="Times New Roman" panose="02020603050405020304" pitchFamily="18" charset="0"/>
              <a:cs typeface="Times New Roman" panose="02020603050405020304" pitchFamily="18" charset="0"/>
            </a:endParaRPr>
          </a:p>
          <a:p>
            <a:pPr marL="0" indent="0" algn="just">
              <a:buNone/>
            </a:pPr>
            <a:r>
              <a:rPr lang="fr-FR" sz="2200" b="1" dirty="0" smtClean="0">
                <a:solidFill>
                  <a:schemeClr val="tx1"/>
                </a:solidFill>
                <a:latin typeface="Times New Roman" panose="02020603050405020304" pitchFamily="18" charset="0"/>
                <a:cs typeface="Times New Roman" panose="02020603050405020304" pitchFamily="18" charset="0"/>
              </a:rPr>
              <a:t>Exemples</a:t>
            </a:r>
            <a:r>
              <a:rPr lang="fr-FR" sz="2200" b="1" dirty="0">
                <a:solidFill>
                  <a:schemeClr val="tx1"/>
                </a:solidFill>
                <a:latin typeface="Times New Roman" panose="02020603050405020304" pitchFamily="18" charset="0"/>
                <a:cs typeface="Times New Roman" panose="02020603050405020304" pitchFamily="18" charset="0"/>
              </a:rPr>
              <a:t>: </a:t>
            </a:r>
            <a:r>
              <a:rPr lang="fr-FR" sz="2200" dirty="0">
                <a:solidFill>
                  <a:schemeClr val="tx1"/>
                </a:solidFill>
                <a:latin typeface="Times New Roman" panose="02020603050405020304" pitchFamily="18" charset="0"/>
                <a:cs typeface="Times New Roman" panose="02020603050405020304" pitchFamily="18" charset="0"/>
              </a:rPr>
              <a:t>Les enregistrements musicaux, les entretiens radiophoniques, les émissions de télévision, les reportages et les documentaires, les podcasts, les </a:t>
            </a:r>
            <a:r>
              <a:rPr lang="fr-FR" dirty="0">
                <a:solidFill>
                  <a:schemeClr val="tx1"/>
                </a:solidFill>
                <a:latin typeface="Times New Roman" panose="02020603050405020304" pitchFamily="18" charset="0"/>
                <a:cs typeface="Times New Roman" panose="02020603050405020304" pitchFamily="18" charset="0"/>
              </a:rPr>
              <a:t>films...etc.</a:t>
            </a:r>
          </a:p>
        </p:txBody>
      </p:sp>
      <p:pic>
        <p:nvPicPr>
          <p:cNvPr id="5" name="Espace réservé du contenu 4"/>
          <p:cNvPicPr>
            <a:picLocks noGrp="1" noChangeAspect="1"/>
          </p:cNvPicPr>
          <p:nvPr>
            <p:ph sz="half" idx="2"/>
          </p:nvPr>
        </p:nvPicPr>
        <p:blipFill>
          <a:blip r:embed="rId2"/>
          <a:stretch>
            <a:fillRect/>
          </a:stretch>
        </p:blipFill>
        <p:spPr>
          <a:xfrm>
            <a:off x="6468323" y="4603958"/>
            <a:ext cx="2056245" cy="1932599"/>
          </a:xfrm>
          <a:prstGeom prst="rect">
            <a:avLst/>
          </a:prstGeom>
        </p:spPr>
      </p:pic>
      <p:pic>
        <p:nvPicPr>
          <p:cNvPr id="6" name="Image 5"/>
          <p:cNvPicPr>
            <a:picLocks noChangeAspect="1"/>
          </p:cNvPicPr>
          <p:nvPr/>
        </p:nvPicPr>
        <p:blipFill>
          <a:blip r:embed="rId3"/>
          <a:stretch>
            <a:fillRect/>
          </a:stretch>
        </p:blipFill>
        <p:spPr>
          <a:xfrm>
            <a:off x="8329264" y="1587776"/>
            <a:ext cx="3336710" cy="2718753"/>
          </a:xfrm>
          <a:prstGeom prst="rect">
            <a:avLst/>
          </a:prstGeom>
        </p:spPr>
      </p:pic>
    </p:spTree>
    <p:extLst>
      <p:ext uri="{BB962C8B-B14F-4D97-AF65-F5344CB8AC3E}">
        <p14:creationId xmlns:p14="http://schemas.microsoft.com/office/powerpoint/2010/main" val="135163970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latin typeface="Times New Roman" panose="02020603050405020304" pitchFamily="18" charset="0"/>
                <a:cs typeface="Times New Roman" panose="02020603050405020304" pitchFamily="18" charset="0"/>
              </a:rPr>
              <a:t>Esquisse </a:t>
            </a:r>
            <a:endParaRPr lang="fr-FR" dirty="0">
              <a:latin typeface="Times New Roman" panose="02020603050405020304" pitchFamily="18" charset="0"/>
              <a:cs typeface="Times New Roman" panose="02020603050405020304" pitchFamily="18" charset="0"/>
            </a:endParaRPr>
          </a:p>
        </p:txBody>
      </p:sp>
      <p:sp>
        <p:nvSpPr>
          <p:cNvPr id="3" name="Espace réservé du contenu 2"/>
          <p:cNvSpPr>
            <a:spLocks noGrp="1"/>
          </p:cNvSpPr>
          <p:nvPr>
            <p:ph idx="1"/>
          </p:nvPr>
        </p:nvSpPr>
        <p:spPr/>
        <p:txBody>
          <a:bodyPr>
            <a:normAutofit/>
          </a:bodyPr>
          <a:lstStyle/>
          <a:p>
            <a:pPr algn="just"/>
            <a:r>
              <a:rPr lang="fr-FR" sz="2400" dirty="0">
                <a:solidFill>
                  <a:schemeClr val="tx1"/>
                </a:solidFill>
                <a:latin typeface="Times New Roman" panose="02020603050405020304" pitchFamily="18" charset="0"/>
                <a:cs typeface="Times New Roman" panose="02020603050405020304" pitchFamily="18" charset="0"/>
              </a:rPr>
              <a:t>« Esquisse » désigne un </a:t>
            </a:r>
            <a:r>
              <a:rPr lang="fr-FR" sz="2400" b="1" dirty="0">
                <a:solidFill>
                  <a:schemeClr val="tx1"/>
                </a:solidFill>
                <a:latin typeface="Times New Roman" panose="02020603050405020304" pitchFamily="18" charset="0"/>
                <a:cs typeface="Times New Roman" panose="02020603050405020304" pitchFamily="18" charset="0"/>
              </a:rPr>
              <a:t>dessin rapide</a:t>
            </a:r>
            <a:r>
              <a:rPr lang="fr-FR" sz="2400" dirty="0">
                <a:solidFill>
                  <a:schemeClr val="tx1"/>
                </a:solidFill>
                <a:latin typeface="Times New Roman" panose="02020603050405020304" pitchFamily="18" charset="0"/>
                <a:cs typeface="Times New Roman" panose="02020603050405020304" pitchFamily="18" charset="0"/>
              </a:rPr>
              <a:t>, une ébauche, un croquis ou une étude préparatoire pour une œuvre plus aboutie, comme un tableau ou une sculpture. C'est </a:t>
            </a:r>
            <a:r>
              <a:rPr lang="fr-FR" sz="2400" b="1" dirty="0">
                <a:solidFill>
                  <a:schemeClr val="tx1"/>
                </a:solidFill>
                <a:latin typeface="Times New Roman" panose="02020603050405020304" pitchFamily="18" charset="0"/>
                <a:cs typeface="Times New Roman" panose="02020603050405020304" pitchFamily="18" charset="0"/>
              </a:rPr>
              <a:t>la première forme d'une idée</a:t>
            </a:r>
            <a:r>
              <a:rPr lang="fr-FR" sz="2400" dirty="0">
                <a:solidFill>
                  <a:schemeClr val="tx1"/>
                </a:solidFill>
                <a:latin typeface="Times New Roman" panose="02020603050405020304" pitchFamily="18" charset="0"/>
                <a:cs typeface="Times New Roman" panose="02020603050405020304" pitchFamily="18" charset="0"/>
              </a:rPr>
              <a:t>, qui permet à l'artiste ou au créateur de mettre sur papier un concept initial, de tester une composition ou de poser les bases d'un projet.</a:t>
            </a:r>
          </a:p>
        </p:txBody>
      </p:sp>
      <p:pic>
        <p:nvPicPr>
          <p:cNvPr id="4" name="Image 3"/>
          <p:cNvPicPr>
            <a:picLocks noChangeAspect="1"/>
          </p:cNvPicPr>
          <p:nvPr/>
        </p:nvPicPr>
        <p:blipFill>
          <a:blip r:embed="rId2"/>
          <a:stretch>
            <a:fillRect/>
          </a:stretch>
        </p:blipFill>
        <p:spPr>
          <a:xfrm>
            <a:off x="8111613" y="4259112"/>
            <a:ext cx="3628410" cy="1782250"/>
          </a:xfrm>
          <a:prstGeom prst="rect">
            <a:avLst/>
          </a:prstGeom>
        </p:spPr>
      </p:pic>
      <p:pic>
        <p:nvPicPr>
          <p:cNvPr id="5" name="Image 4"/>
          <p:cNvPicPr>
            <a:picLocks noChangeAspect="1"/>
          </p:cNvPicPr>
          <p:nvPr/>
        </p:nvPicPr>
        <p:blipFill>
          <a:blip r:embed="rId3"/>
          <a:stretch>
            <a:fillRect/>
          </a:stretch>
        </p:blipFill>
        <p:spPr>
          <a:xfrm>
            <a:off x="369937" y="4524583"/>
            <a:ext cx="3405649" cy="2012439"/>
          </a:xfrm>
          <a:prstGeom prst="rect">
            <a:avLst/>
          </a:prstGeom>
        </p:spPr>
      </p:pic>
      <p:pic>
        <p:nvPicPr>
          <p:cNvPr id="6" name="Image 5"/>
          <p:cNvPicPr>
            <a:picLocks noChangeAspect="1"/>
          </p:cNvPicPr>
          <p:nvPr/>
        </p:nvPicPr>
        <p:blipFill>
          <a:blip r:embed="rId4"/>
          <a:stretch>
            <a:fillRect/>
          </a:stretch>
        </p:blipFill>
        <p:spPr>
          <a:xfrm>
            <a:off x="4975668" y="219946"/>
            <a:ext cx="3595227" cy="1552575"/>
          </a:xfrm>
          <a:prstGeom prst="rect">
            <a:avLst/>
          </a:prstGeom>
        </p:spPr>
      </p:pic>
    </p:spTree>
    <p:extLst>
      <p:ext uri="{BB962C8B-B14F-4D97-AF65-F5344CB8AC3E}">
        <p14:creationId xmlns:p14="http://schemas.microsoft.com/office/powerpoint/2010/main" val="97481134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77334" y="609600"/>
            <a:ext cx="8596668" cy="970325"/>
          </a:xfrm>
        </p:spPr>
        <p:txBody>
          <a:bodyPr/>
          <a:lstStyle/>
          <a:p>
            <a:r>
              <a:rPr lang="fr-FR" dirty="0" smtClean="0">
                <a:latin typeface="Times New Roman" panose="02020603050405020304" pitchFamily="18" charset="0"/>
                <a:cs typeface="Times New Roman" panose="02020603050405020304" pitchFamily="18" charset="0"/>
              </a:rPr>
              <a:t>Plan </a:t>
            </a:r>
            <a:r>
              <a:rPr lang="fr-FR" dirty="0" smtClean="0">
                <a:latin typeface="Times New Roman" panose="02020603050405020304" pitchFamily="18" charset="0"/>
                <a:cs typeface="Times New Roman" panose="02020603050405020304" pitchFamily="18" charset="0"/>
              </a:rPr>
              <a:t>d’</a:t>
            </a:r>
            <a:r>
              <a:rPr lang="fr-FR" dirty="0">
                <a:latin typeface="Times New Roman" panose="02020603050405020304" pitchFamily="18" charset="0"/>
                <a:cs typeface="Times New Roman" panose="02020603050405020304" pitchFamily="18" charset="0"/>
              </a:rPr>
              <a:t>e</a:t>
            </a:r>
            <a:r>
              <a:rPr lang="fr-FR" dirty="0" smtClean="0">
                <a:latin typeface="Times New Roman" panose="02020603050405020304" pitchFamily="18" charset="0"/>
                <a:cs typeface="Times New Roman" panose="02020603050405020304" pitchFamily="18" charset="0"/>
              </a:rPr>
              <a:t>xécution </a:t>
            </a:r>
            <a:endParaRPr lang="fr-FR" dirty="0">
              <a:latin typeface="Times New Roman" panose="02020603050405020304" pitchFamily="18" charset="0"/>
              <a:cs typeface="Times New Roman" panose="02020603050405020304" pitchFamily="18" charset="0"/>
            </a:endParaRPr>
          </a:p>
        </p:txBody>
      </p:sp>
      <p:sp>
        <p:nvSpPr>
          <p:cNvPr id="3" name="Espace réservé du contenu 2"/>
          <p:cNvSpPr>
            <a:spLocks noGrp="1"/>
          </p:cNvSpPr>
          <p:nvPr>
            <p:ph idx="1"/>
          </p:nvPr>
        </p:nvSpPr>
        <p:spPr/>
        <p:txBody>
          <a:bodyPr>
            <a:normAutofit/>
          </a:bodyPr>
          <a:lstStyle/>
          <a:p>
            <a:pPr algn="just"/>
            <a:r>
              <a:rPr lang="fr-FR" sz="2400" dirty="0">
                <a:solidFill>
                  <a:schemeClr val="tx1"/>
                </a:solidFill>
                <a:latin typeface="Times New Roman" panose="02020603050405020304" pitchFamily="18" charset="0"/>
                <a:cs typeface="Times New Roman" panose="02020603050405020304" pitchFamily="18" charset="0"/>
              </a:rPr>
              <a:t>Un plan d'exécution est le document technique détaillé que l'architecte fournit aux entreprises de construction. Il contient toutes les informations précises sur les dimensions, les matériaux et les techniques de mise en œuvre nécessaires pour réaliser le projet tel qu'il a été conçu.</a:t>
            </a:r>
          </a:p>
        </p:txBody>
      </p:sp>
      <p:pic>
        <p:nvPicPr>
          <p:cNvPr id="5" name="Image 4"/>
          <p:cNvPicPr>
            <a:picLocks noChangeAspect="1"/>
          </p:cNvPicPr>
          <p:nvPr/>
        </p:nvPicPr>
        <p:blipFill>
          <a:blip r:embed="rId2"/>
          <a:stretch>
            <a:fillRect/>
          </a:stretch>
        </p:blipFill>
        <p:spPr>
          <a:xfrm>
            <a:off x="8327923" y="3884611"/>
            <a:ext cx="3451122" cy="2156751"/>
          </a:xfrm>
          <a:prstGeom prst="rect">
            <a:avLst/>
          </a:prstGeom>
        </p:spPr>
      </p:pic>
      <p:pic>
        <p:nvPicPr>
          <p:cNvPr id="6" name="Image 5"/>
          <p:cNvPicPr>
            <a:picLocks noChangeAspect="1"/>
          </p:cNvPicPr>
          <p:nvPr/>
        </p:nvPicPr>
        <p:blipFill>
          <a:blip r:embed="rId3"/>
          <a:stretch>
            <a:fillRect/>
          </a:stretch>
        </p:blipFill>
        <p:spPr>
          <a:xfrm>
            <a:off x="781665" y="4528476"/>
            <a:ext cx="4277032" cy="2093550"/>
          </a:xfrm>
          <a:prstGeom prst="rect">
            <a:avLst/>
          </a:prstGeom>
        </p:spPr>
      </p:pic>
    </p:spTree>
    <p:extLst>
      <p:ext uri="{BB962C8B-B14F-4D97-AF65-F5344CB8AC3E}">
        <p14:creationId xmlns:p14="http://schemas.microsoft.com/office/powerpoint/2010/main" val="273948303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latin typeface="Times New Roman" panose="02020603050405020304" pitchFamily="18" charset="0"/>
                <a:cs typeface="Times New Roman" panose="02020603050405020304" pitchFamily="18" charset="0"/>
              </a:rPr>
              <a:t>Les maquettes </a:t>
            </a:r>
            <a:endParaRPr lang="fr-FR" dirty="0">
              <a:latin typeface="Times New Roman" panose="02020603050405020304" pitchFamily="18" charset="0"/>
              <a:cs typeface="Times New Roman" panose="02020603050405020304" pitchFamily="18" charset="0"/>
            </a:endParaRPr>
          </a:p>
        </p:txBody>
      </p:sp>
      <p:sp>
        <p:nvSpPr>
          <p:cNvPr id="3" name="Espace réservé du contenu 2"/>
          <p:cNvSpPr>
            <a:spLocks noGrp="1"/>
          </p:cNvSpPr>
          <p:nvPr>
            <p:ph idx="1"/>
          </p:nvPr>
        </p:nvSpPr>
        <p:spPr>
          <a:xfrm>
            <a:off x="677334" y="1651819"/>
            <a:ext cx="8596668" cy="4389543"/>
          </a:xfrm>
        </p:spPr>
        <p:txBody>
          <a:bodyPr/>
          <a:lstStyle/>
          <a:p>
            <a:pPr algn="just"/>
            <a:r>
              <a:rPr lang="fr-FR" sz="2400" dirty="0">
                <a:solidFill>
                  <a:schemeClr val="tx1"/>
                </a:solidFill>
                <a:latin typeface="Times New Roman" panose="02020603050405020304" pitchFamily="18" charset="0"/>
                <a:cs typeface="Times New Roman" panose="02020603050405020304" pitchFamily="18" charset="0"/>
              </a:rPr>
              <a:t>Une maquette est </a:t>
            </a:r>
            <a:r>
              <a:rPr lang="fr-FR" sz="2400" b="1" dirty="0">
                <a:solidFill>
                  <a:schemeClr val="tx1"/>
                </a:solidFill>
                <a:latin typeface="Times New Roman" panose="02020603050405020304" pitchFamily="18" charset="0"/>
                <a:cs typeface="Times New Roman" panose="02020603050405020304" pitchFamily="18" charset="0"/>
              </a:rPr>
              <a:t>un modèle réduit </a:t>
            </a:r>
            <a:r>
              <a:rPr lang="fr-FR" sz="2400" dirty="0">
                <a:solidFill>
                  <a:schemeClr val="tx1"/>
                </a:solidFill>
                <a:latin typeface="Times New Roman" panose="02020603050405020304" pitchFamily="18" charset="0"/>
                <a:cs typeface="Times New Roman" panose="02020603050405020304" pitchFamily="18" charset="0"/>
              </a:rPr>
              <a:t>d'un objet existant ou d'un projet, qui peut être réalisé à des fins d'étude, de visualisation ou de divertissement. Elle permet de représenter de manière concrète une idée </a:t>
            </a:r>
            <a:r>
              <a:rPr lang="fr-FR" sz="2400" dirty="0" smtClean="0">
                <a:solidFill>
                  <a:schemeClr val="tx1"/>
                </a:solidFill>
                <a:latin typeface="Times New Roman" panose="02020603050405020304" pitchFamily="18" charset="0"/>
                <a:cs typeface="Times New Roman" panose="02020603050405020304" pitchFamily="18" charset="0"/>
              </a:rPr>
              <a:t>avant </a:t>
            </a:r>
            <a:r>
              <a:rPr lang="fr-FR" sz="2400" dirty="0">
                <a:solidFill>
                  <a:schemeClr val="tx1"/>
                </a:solidFill>
                <a:latin typeface="Times New Roman" panose="02020603050405020304" pitchFamily="18" charset="0"/>
                <a:cs typeface="Times New Roman" panose="02020603050405020304" pitchFamily="18" charset="0"/>
              </a:rPr>
              <a:t>sa réalisation finale.</a:t>
            </a:r>
          </a:p>
          <a:p>
            <a:pPr algn="just"/>
            <a:endParaRPr lang="fr-FR" sz="2400" dirty="0">
              <a:solidFill>
                <a:schemeClr val="tx1"/>
              </a:solidFill>
              <a:latin typeface="Times New Roman" panose="02020603050405020304" pitchFamily="18" charset="0"/>
              <a:cs typeface="Times New Roman" panose="02020603050405020304" pitchFamily="18" charset="0"/>
            </a:endParaRPr>
          </a:p>
          <a:p>
            <a:pPr algn="just"/>
            <a:endParaRPr lang="fr-FR" sz="2400" dirty="0">
              <a:solidFill>
                <a:schemeClr val="tx1"/>
              </a:solidFill>
              <a:latin typeface="Times New Roman" panose="02020603050405020304" pitchFamily="18" charset="0"/>
              <a:cs typeface="Times New Roman" panose="02020603050405020304" pitchFamily="18" charset="0"/>
            </a:endParaRPr>
          </a:p>
          <a:p>
            <a:endParaRPr lang="fr-FR" dirty="0"/>
          </a:p>
        </p:txBody>
      </p:sp>
      <p:pic>
        <p:nvPicPr>
          <p:cNvPr id="4" name="Image 3"/>
          <p:cNvPicPr>
            <a:picLocks noChangeAspect="1"/>
          </p:cNvPicPr>
          <p:nvPr/>
        </p:nvPicPr>
        <p:blipFill>
          <a:blip r:embed="rId2"/>
          <a:stretch>
            <a:fillRect/>
          </a:stretch>
        </p:blipFill>
        <p:spPr>
          <a:xfrm>
            <a:off x="9165355" y="2816942"/>
            <a:ext cx="3026645" cy="4041058"/>
          </a:xfrm>
          <a:prstGeom prst="rect">
            <a:avLst/>
          </a:prstGeom>
        </p:spPr>
      </p:pic>
      <p:pic>
        <p:nvPicPr>
          <p:cNvPr id="5" name="Image 4"/>
          <p:cNvPicPr>
            <a:picLocks noChangeAspect="1"/>
          </p:cNvPicPr>
          <p:nvPr/>
        </p:nvPicPr>
        <p:blipFill>
          <a:blip r:embed="rId3"/>
          <a:stretch>
            <a:fillRect/>
          </a:stretch>
        </p:blipFill>
        <p:spPr>
          <a:xfrm>
            <a:off x="321238" y="4560939"/>
            <a:ext cx="2847975" cy="1600200"/>
          </a:xfrm>
          <a:prstGeom prst="rect">
            <a:avLst/>
          </a:prstGeom>
        </p:spPr>
      </p:pic>
      <p:pic>
        <p:nvPicPr>
          <p:cNvPr id="6" name="Image 5"/>
          <p:cNvPicPr>
            <a:picLocks noChangeAspect="1"/>
          </p:cNvPicPr>
          <p:nvPr/>
        </p:nvPicPr>
        <p:blipFill>
          <a:blip r:embed="rId4"/>
          <a:stretch>
            <a:fillRect/>
          </a:stretch>
        </p:blipFill>
        <p:spPr>
          <a:xfrm>
            <a:off x="4530322" y="3684639"/>
            <a:ext cx="3434069" cy="1676400"/>
          </a:xfrm>
          <a:prstGeom prst="rect">
            <a:avLst/>
          </a:prstGeom>
        </p:spPr>
      </p:pic>
    </p:spTree>
    <p:extLst>
      <p:ext uri="{BB962C8B-B14F-4D97-AF65-F5344CB8AC3E}">
        <p14:creationId xmlns:p14="http://schemas.microsoft.com/office/powerpoint/2010/main" val="172942006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pic>
        <p:nvPicPr>
          <p:cNvPr id="4" name="Espace réservé du contenu 3"/>
          <p:cNvPicPr>
            <a:picLocks noGrp="1" noChangeAspect="1"/>
          </p:cNvPicPr>
          <p:nvPr>
            <p:ph idx="1"/>
          </p:nvPr>
        </p:nvPicPr>
        <p:blipFill>
          <a:blip r:embed="rId2"/>
          <a:stretch>
            <a:fillRect/>
          </a:stretch>
        </p:blipFill>
        <p:spPr>
          <a:xfrm>
            <a:off x="677334" y="609600"/>
            <a:ext cx="8701548" cy="5253575"/>
          </a:xfrm>
          <a:prstGeom prst="rect">
            <a:avLst/>
          </a:prstGeom>
        </p:spPr>
      </p:pic>
    </p:spTree>
    <p:extLst>
      <p:ext uri="{BB962C8B-B14F-4D97-AF65-F5344CB8AC3E}">
        <p14:creationId xmlns:p14="http://schemas.microsoft.com/office/powerpoint/2010/main" val="168191801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sz="2400" b="1" dirty="0">
              <a:solidFill>
                <a:schemeClr val="tx1">
                  <a:lumMod val="85000"/>
                </a:schemeClr>
              </a:solidFill>
              <a:latin typeface="Times New Roman" panose="02020603050405020304" pitchFamily="18" charset="0"/>
              <a:cs typeface="Times New Roman" panose="02020603050405020304" pitchFamily="18" charset="0"/>
            </a:endParaRPr>
          </a:p>
        </p:txBody>
      </p:sp>
      <p:sp>
        <p:nvSpPr>
          <p:cNvPr id="3" name="Espace réservé du contenu 2"/>
          <p:cNvSpPr>
            <a:spLocks noGrp="1"/>
          </p:cNvSpPr>
          <p:nvPr>
            <p:ph idx="1"/>
          </p:nvPr>
        </p:nvSpPr>
        <p:spPr/>
        <p:txBody>
          <a:bodyPr>
            <a:normAutofit/>
          </a:bodyPr>
          <a:lstStyle/>
          <a:p>
            <a:pPr marL="0" indent="0">
              <a:buNone/>
            </a:pPr>
            <a:r>
              <a:rPr lang="fr-FR" sz="2200" dirty="0">
                <a:solidFill>
                  <a:schemeClr val="tx1"/>
                </a:solidFill>
                <a:latin typeface="Times New Roman" panose="02020603050405020304" pitchFamily="18" charset="0"/>
                <a:cs typeface="Times New Roman" panose="02020603050405020304" pitchFamily="18" charset="0"/>
              </a:rPr>
              <a:t>Selon leur contenu, les documents se classent principalement </a:t>
            </a:r>
            <a:r>
              <a:rPr lang="fr-FR" sz="2200" dirty="0" smtClean="0">
                <a:solidFill>
                  <a:schemeClr val="tx1"/>
                </a:solidFill>
                <a:latin typeface="Times New Roman" panose="02020603050405020304" pitchFamily="18" charset="0"/>
                <a:cs typeface="Times New Roman" panose="02020603050405020304" pitchFamily="18" charset="0"/>
              </a:rPr>
              <a:t>en : </a:t>
            </a:r>
          </a:p>
          <a:p>
            <a:pPr marL="0" indent="0">
              <a:buNone/>
            </a:pPr>
            <a:endParaRPr lang="fr-FR" sz="2200" dirty="0" smtClean="0">
              <a:solidFill>
                <a:schemeClr val="tx1"/>
              </a:solidFill>
              <a:latin typeface="Times New Roman" panose="02020603050405020304" pitchFamily="18" charset="0"/>
              <a:cs typeface="Times New Roman" panose="02020603050405020304" pitchFamily="18" charset="0"/>
            </a:endParaRPr>
          </a:p>
          <a:p>
            <a:pPr>
              <a:buFont typeface="Courier New" panose="02070309020205020404" pitchFamily="49" charset="0"/>
              <a:buChar char="o"/>
            </a:pPr>
            <a:r>
              <a:rPr lang="fr-FR" sz="2200" b="1" dirty="0" smtClean="0">
                <a:solidFill>
                  <a:schemeClr val="tx1"/>
                </a:solidFill>
                <a:latin typeface="Times New Roman" panose="02020603050405020304" pitchFamily="18" charset="0"/>
                <a:cs typeface="Times New Roman" panose="02020603050405020304" pitchFamily="18" charset="0"/>
              </a:rPr>
              <a:t>Documents textuels </a:t>
            </a:r>
            <a:r>
              <a:rPr lang="fr-FR" sz="2200" dirty="0" smtClean="0">
                <a:solidFill>
                  <a:schemeClr val="tx1"/>
                </a:solidFill>
                <a:latin typeface="Times New Roman" panose="02020603050405020304" pitchFamily="18" charset="0"/>
                <a:cs typeface="Times New Roman" panose="02020603050405020304" pitchFamily="18" charset="0"/>
              </a:rPr>
              <a:t>(textes uniquement) ;</a:t>
            </a:r>
          </a:p>
          <a:p>
            <a:pPr>
              <a:buFont typeface="Courier New" panose="02070309020205020404" pitchFamily="49" charset="0"/>
              <a:buChar char="o"/>
            </a:pPr>
            <a:r>
              <a:rPr lang="fr-FR" sz="2200" b="1" dirty="0">
                <a:solidFill>
                  <a:schemeClr val="tx1"/>
                </a:solidFill>
                <a:latin typeface="Times New Roman" panose="02020603050405020304" pitchFamily="18" charset="0"/>
                <a:cs typeface="Times New Roman" panose="02020603050405020304" pitchFamily="18" charset="0"/>
              </a:rPr>
              <a:t>D</a:t>
            </a:r>
            <a:r>
              <a:rPr lang="fr-FR" sz="2200" b="1" dirty="0" smtClean="0">
                <a:solidFill>
                  <a:schemeClr val="tx1"/>
                </a:solidFill>
                <a:latin typeface="Times New Roman" panose="02020603050405020304" pitchFamily="18" charset="0"/>
                <a:cs typeface="Times New Roman" panose="02020603050405020304" pitchFamily="18" charset="0"/>
              </a:rPr>
              <a:t>ocuments visuels </a:t>
            </a:r>
            <a:r>
              <a:rPr lang="fr-FR" sz="2200" dirty="0" smtClean="0">
                <a:solidFill>
                  <a:schemeClr val="tx1"/>
                </a:solidFill>
                <a:latin typeface="Times New Roman" panose="02020603050405020304" pitchFamily="18" charset="0"/>
                <a:cs typeface="Times New Roman" panose="02020603050405020304" pitchFamily="18" charset="0"/>
              </a:rPr>
              <a:t>(images uniquement) ;</a:t>
            </a:r>
          </a:p>
          <a:p>
            <a:pPr>
              <a:buFont typeface="Courier New" panose="02070309020205020404" pitchFamily="49" charset="0"/>
              <a:buChar char="o"/>
            </a:pPr>
            <a:r>
              <a:rPr lang="fr-FR" sz="2200" b="1" dirty="0">
                <a:solidFill>
                  <a:schemeClr val="tx1"/>
                </a:solidFill>
                <a:latin typeface="Times New Roman" panose="02020603050405020304" pitchFamily="18" charset="0"/>
                <a:cs typeface="Times New Roman" panose="02020603050405020304" pitchFamily="18" charset="0"/>
              </a:rPr>
              <a:t>D</a:t>
            </a:r>
            <a:r>
              <a:rPr lang="fr-FR" sz="2200" b="1" dirty="0" smtClean="0">
                <a:solidFill>
                  <a:schemeClr val="tx1"/>
                </a:solidFill>
                <a:latin typeface="Times New Roman" panose="02020603050405020304" pitchFamily="18" charset="0"/>
                <a:cs typeface="Times New Roman" panose="02020603050405020304" pitchFamily="18" charset="0"/>
              </a:rPr>
              <a:t>ocuments sonores </a:t>
            </a:r>
            <a:r>
              <a:rPr lang="fr-FR" sz="2200" dirty="0" smtClean="0">
                <a:solidFill>
                  <a:schemeClr val="tx1"/>
                </a:solidFill>
                <a:latin typeface="Times New Roman" panose="02020603050405020304" pitchFamily="18" charset="0"/>
                <a:cs typeface="Times New Roman" panose="02020603050405020304" pitchFamily="18" charset="0"/>
              </a:rPr>
              <a:t>(</a:t>
            </a:r>
            <a:r>
              <a:rPr lang="fr-FR" sz="2200" dirty="0" err="1" smtClean="0">
                <a:solidFill>
                  <a:schemeClr val="tx1"/>
                </a:solidFill>
                <a:latin typeface="Times New Roman" panose="02020603050405020304" pitchFamily="18" charset="0"/>
                <a:cs typeface="Times New Roman" panose="02020603050405020304" pitchFamily="18" charset="0"/>
              </a:rPr>
              <a:t>audios</a:t>
            </a:r>
            <a:r>
              <a:rPr lang="fr-FR" sz="2200" dirty="0" smtClean="0">
                <a:solidFill>
                  <a:schemeClr val="tx1"/>
                </a:solidFill>
                <a:latin typeface="Times New Roman" panose="02020603050405020304" pitchFamily="18" charset="0"/>
                <a:cs typeface="Times New Roman" panose="02020603050405020304" pitchFamily="18" charset="0"/>
              </a:rPr>
              <a:t> </a:t>
            </a:r>
            <a:r>
              <a:rPr lang="fr-FR" sz="2200" dirty="0" smtClean="0">
                <a:solidFill>
                  <a:schemeClr val="tx1"/>
                </a:solidFill>
                <a:latin typeface="Times New Roman" panose="02020603050405020304" pitchFamily="18" charset="0"/>
                <a:cs typeface="Times New Roman" panose="02020603050405020304" pitchFamily="18" charset="0"/>
              </a:rPr>
              <a:t>uniquement) ;</a:t>
            </a:r>
          </a:p>
          <a:p>
            <a:pPr>
              <a:buFont typeface="Courier New" panose="02070309020205020404" pitchFamily="49" charset="0"/>
              <a:buChar char="o"/>
            </a:pPr>
            <a:r>
              <a:rPr lang="fr-FR" sz="2200" b="1" dirty="0">
                <a:solidFill>
                  <a:schemeClr val="tx1"/>
                </a:solidFill>
                <a:latin typeface="Times New Roman" panose="02020603050405020304" pitchFamily="18" charset="0"/>
                <a:cs typeface="Times New Roman" panose="02020603050405020304" pitchFamily="18" charset="0"/>
              </a:rPr>
              <a:t>D</a:t>
            </a:r>
            <a:r>
              <a:rPr lang="fr-FR" sz="2200" b="1" dirty="0" smtClean="0">
                <a:solidFill>
                  <a:schemeClr val="tx1"/>
                </a:solidFill>
                <a:latin typeface="Times New Roman" panose="02020603050405020304" pitchFamily="18" charset="0"/>
                <a:cs typeface="Times New Roman" panose="02020603050405020304" pitchFamily="18" charset="0"/>
              </a:rPr>
              <a:t>ocuments audio-visuels</a:t>
            </a:r>
            <a:r>
              <a:rPr lang="fr-FR" sz="2200" dirty="0" smtClean="0">
                <a:solidFill>
                  <a:schemeClr val="tx1"/>
                </a:solidFill>
                <a:latin typeface="Times New Roman" panose="02020603050405020304" pitchFamily="18" charset="0"/>
                <a:cs typeface="Times New Roman" panose="02020603050405020304" pitchFamily="18" charset="0"/>
              </a:rPr>
              <a:t> (images-Son) ;</a:t>
            </a:r>
          </a:p>
          <a:p>
            <a:pPr>
              <a:buFont typeface="Courier New" panose="02070309020205020404" pitchFamily="49" charset="0"/>
              <a:buChar char="o"/>
            </a:pPr>
            <a:r>
              <a:rPr lang="fr-FR" sz="2200" b="1" dirty="0">
                <a:solidFill>
                  <a:schemeClr val="tx1"/>
                </a:solidFill>
                <a:latin typeface="Times New Roman" panose="02020603050405020304" pitchFamily="18" charset="0"/>
                <a:cs typeface="Times New Roman" panose="02020603050405020304" pitchFamily="18" charset="0"/>
              </a:rPr>
              <a:t>D</a:t>
            </a:r>
            <a:r>
              <a:rPr lang="fr-FR" sz="2200" b="1" dirty="0" smtClean="0">
                <a:solidFill>
                  <a:schemeClr val="tx1"/>
                </a:solidFill>
                <a:latin typeface="Times New Roman" panose="02020603050405020304" pitchFamily="18" charset="0"/>
                <a:cs typeface="Times New Roman" panose="02020603050405020304" pitchFamily="18" charset="0"/>
              </a:rPr>
              <a:t>ocuments multimédia </a:t>
            </a:r>
            <a:r>
              <a:rPr lang="fr-FR" sz="2200" dirty="0" smtClean="0">
                <a:solidFill>
                  <a:schemeClr val="tx1"/>
                </a:solidFill>
                <a:latin typeface="Times New Roman" panose="02020603050405020304" pitchFamily="18" charset="0"/>
                <a:cs typeface="Times New Roman" panose="02020603050405020304" pitchFamily="18" charset="0"/>
              </a:rPr>
              <a:t>(texte-image-son)</a:t>
            </a:r>
            <a:endParaRPr lang="fr-FR" sz="2200"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3490973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45130" y="766226"/>
            <a:ext cx="9404723" cy="709876"/>
          </a:xfrm>
        </p:spPr>
        <p:txBody>
          <a:bodyPr/>
          <a:lstStyle/>
          <a:p>
            <a:r>
              <a:rPr lang="fr-FR" sz="2800" b="1" dirty="0" smtClean="0">
                <a:latin typeface="Times New Roman" panose="02020603050405020304" pitchFamily="18" charset="0"/>
                <a:cs typeface="Times New Roman" panose="02020603050405020304" pitchFamily="18" charset="0"/>
              </a:rPr>
              <a:t>Les types de documents selon leur domaine d’utilisation</a:t>
            </a:r>
            <a:endParaRPr lang="fr-FR" sz="2800" b="1" dirty="0">
              <a:latin typeface="Times New Roman" panose="02020603050405020304" pitchFamily="18" charset="0"/>
              <a:cs typeface="Times New Roman" panose="02020603050405020304" pitchFamily="18" charset="0"/>
            </a:endParaRPr>
          </a:p>
        </p:txBody>
      </p:sp>
      <p:sp>
        <p:nvSpPr>
          <p:cNvPr id="3" name="Espace réservé du contenu 2"/>
          <p:cNvSpPr>
            <a:spLocks noGrp="1"/>
          </p:cNvSpPr>
          <p:nvPr>
            <p:ph idx="1"/>
          </p:nvPr>
        </p:nvSpPr>
        <p:spPr>
          <a:xfrm>
            <a:off x="1103312" y="2052919"/>
            <a:ext cx="8946541" cy="3799242"/>
          </a:xfrm>
        </p:spPr>
        <p:txBody>
          <a:bodyPr>
            <a:normAutofit/>
          </a:bodyPr>
          <a:lstStyle/>
          <a:p>
            <a:pPr>
              <a:buFont typeface="Wingdings" panose="05000000000000000000" pitchFamily="2" charset="2"/>
              <a:buChar char="v"/>
            </a:pPr>
            <a:r>
              <a:rPr lang="fr-FR" sz="2400" b="1" dirty="0" smtClean="0">
                <a:solidFill>
                  <a:schemeClr val="tx1"/>
                </a:solidFill>
                <a:latin typeface="Times New Roman" panose="02020603050405020304" pitchFamily="18" charset="0"/>
                <a:cs typeface="Times New Roman" panose="02020603050405020304" pitchFamily="18" charset="0"/>
              </a:rPr>
              <a:t>Documents administratifs </a:t>
            </a:r>
            <a:r>
              <a:rPr lang="fr-FR" sz="2400" dirty="0" smtClean="0">
                <a:solidFill>
                  <a:schemeClr val="tx1"/>
                </a:solidFill>
                <a:latin typeface="Times New Roman" panose="02020603050405020304" pitchFamily="18" charset="0"/>
                <a:cs typeface="Times New Roman" panose="02020603050405020304" pitchFamily="18" charset="0"/>
              </a:rPr>
              <a:t>: passeport, carte d’identité, acte de mariage, acte de naissance, certificats; </a:t>
            </a:r>
          </a:p>
          <a:p>
            <a:pPr>
              <a:buFont typeface="Wingdings" panose="05000000000000000000" pitchFamily="2" charset="2"/>
              <a:buChar char="v"/>
            </a:pPr>
            <a:r>
              <a:rPr lang="fr-FR" sz="2400" dirty="0" smtClean="0">
                <a:solidFill>
                  <a:schemeClr val="tx1"/>
                </a:solidFill>
                <a:latin typeface="Times New Roman" panose="02020603050405020304" pitchFamily="18" charset="0"/>
                <a:cs typeface="Times New Roman" panose="02020603050405020304" pitchFamily="18" charset="0"/>
              </a:rPr>
              <a:t> </a:t>
            </a:r>
            <a:r>
              <a:rPr lang="fr-FR" sz="2400" b="1" dirty="0" smtClean="0">
                <a:solidFill>
                  <a:schemeClr val="tx1"/>
                </a:solidFill>
                <a:latin typeface="Times New Roman" panose="02020603050405020304" pitchFamily="18" charset="0"/>
                <a:cs typeface="Times New Roman" panose="02020603050405020304" pitchFamily="18" charset="0"/>
              </a:rPr>
              <a:t>Documents juridiques </a:t>
            </a:r>
            <a:r>
              <a:rPr lang="fr-FR" sz="2400" dirty="0" smtClean="0">
                <a:solidFill>
                  <a:schemeClr val="tx1"/>
                </a:solidFill>
                <a:latin typeface="Times New Roman" panose="02020603050405020304" pitchFamily="18" charset="0"/>
                <a:cs typeface="Times New Roman" panose="02020603050405020304" pitchFamily="18" charset="0"/>
              </a:rPr>
              <a:t>: contrat, testament, jugement,  accord ;</a:t>
            </a:r>
          </a:p>
          <a:p>
            <a:pPr>
              <a:buFont typeface="Wingdings" panose="05000000000000000000" pitchFamily="2" charset="2"/>
              <a:buChar char="v"/>
            </a:pPr>
            <a:r>
              <a:rPr lang="fr-FR" sz="2400" b="1" dirty="0">
                <a:solidFill>
                  <a:schemeClr val="tx1"/>
                </a:solidFill>
                <a:latin typeface="Times New Roman" panose="02020603050405020304" pitchFamily="18" charset="0"/>
                <a:cs typeface="Times New Roman" panose="02020603050405020304" pitchFamily="18" charset="0"/>
              </a:rPr>
              <a:t>D</a:t>
            </a:r>
            <a:r>
              <a:rPr lang="fr-FR" sz="2400" b="1" dirty="0" smtClean="0">
                <a:solidFill>
                  <a:schemeClr val="tx1"/>
                </a:solidFill>
                <a:latin typeface="Times New Roman" panose="02020603050405020304" pitchFamily="18" charset="0"/>
                <a:cs typeface="Times New Roman" panose="02020603050405020304" pitchFamily="18" charset="0"/>
              </a:rPr>
              <a:t>ocuments scolaires ou académ</a:t>
            </a:r>
            <a:r>
              <a:rPr lang="fr-FR" sz="2400" dirty="0" smtClean="0">
                <a:solidFill>
                  <a:schemeClr val="tx1"/>
                </a:solidFill>
                <a:latin typeface="Times New Roman" panose="02020603050405020304" pitchFamily="18" charset="0"/>
                <a:cs typeface="Times New Roman" panose="02020603050405020304" pitchFamily="18" charset="0"/>
              </a:rPr>
              <a:t>iques : manuels, rapport de recherche, thèse de doctorat; </a:t>
            </a:r>
          </a:p>
          <a:p>
            <a:pPr>
              <a:buFont typeface="Wingdings" panose="05000000000000000000" pitchFamily="2" charset="2"/>
              <a:buChar char="v"/>
            </a:pPr>
            <a:r>
              <a:rPr lang="fr-FR" sz="2400" dirty="0" smtClean="0">
                <a:solidFill>
                  <a:schemeClr val="tx1"/>
                </a:solidFill>
                <a:latin typeface="Times New Roman" panose="02020603050405020304" pitchFamily="18" charset="0"/>
                <a:cs typeface="Times New Roman" panose="02020603050405020304" pitchFamily="18" charset="0"/>
              </a:rPr>
              <a:t> </a:t>
            </a:r>
            <a:r>
              <a:rPr lang="fr-FR" sz="2400" b="1" dirty="0" smtClean="0">
                <a:solidFill>
                  <a:schemeClr val="tx1"/>
                </a:solidFill>
                <a:latin typeface="Times New Roman" panose="02020603050405020304" pitchFamily="18" charset="0"/>
                <a:cs typeface="Times New Roman" panose="02020603050405020304" pitchFamily="18" charset="0"/>
              </a:rPr>
              <a:t>Documents commerciaux</a:t>
            </a:r>
            <a:r>
              <a:rPr lang="fr-FR" sz="2400" dirty="0" smtClean="0">
                <a:solidFill>
                  <a:schemeClr val="tx1"/>
                </a:solidFill>
                <a:latin typeface="Times New Roman" panose="02020603050405020304" pitchFamily="18" charset="0"/>
                <a:cs typeface="Times New Roman" panose="02020603050405020304" pitchFamily="18" charset="0"/>
              </a:rPr>
              <a:t>:  </a:t>
            </a:r>
            <a:r>
              <a:rPr lang="fr-FR" sz="2400" dirty="0">
                <a:solidFill>
                  <a:schemeClr val="tx1"/>
                </a:solidFill>
                <a:latin typeface="Times New Roman" panose="02020603050405020304" pitchFamily="18" charset="0"/>
                <a:cs typeface="Times New Roman" panose="02020603050405020304" pitchFamily="18" charset="0"/>
              </a:rPr>
              <a:t>F</a:t>
            </a:r>
            <a:r>
              <a:rPr lang="fr-FR" sz="2400" dirty="0" smtClean="0">
                <a:solidFill>
                  <a:schemeClr val="tx1"/>
                </a:solidFill>
                <a:latin typeface="Times New Roman" panose="02020603050405020304" pitchFamily="18" charset="0"/>
                <a:cs typeface="Times New Roman" panose="02020603050405020304" pitchFamily="18" charset="0"/>
              </a:rPr>
              <a:t>actures, Devis,  bon de commande, inventaire,</a:t>
            </a:r>
          </a:p>
          <a:p>
            <a:pPr>
              <a:buFont typeface="Wingdings" panose="05000000000000000000" pitchFamily="2" charset="2"/>
              <a:buChar char="v"/>
            </a:pPr>
            <a:r>
              <a:rPr lang="fr-FR" sz="2400" dirty="0" smtClean="0">
                <a:solidFill>
                  <a:schemeClr val="tx1"/>
                </a:solidFill>
                <a:latin typeface="Times New Roman" panose="02020603050405020304" pitchFamily="18" charset="0"/>
                <a:cs typeface="Times New Roman" panose="02020603050405020304" pitchFamily="18" charset="0"/>
              </a:rPr>
              <a:t> </a:t>
            </a:r>
            <a:r>
              <a:rPr lang="fr-FR" sz="2400" b="1" dirty="0" smtClean="0">
                <a:solidFill>
                  <a:schemeClr val="tx1"/>
                </a:solidFill>
                <a:latin typeface="Times New Roman" panose="02020603050405020304" pitchFamily="18" charset="0"/>
                <a:cs typeface="Times New Roman" panose="02020603050405020304" pitchFamily="18" charset="0"/>
              </a:rPr>
              <a:t>Document personnel </a:t>
            </a:r>
            <a:r>
              <a:rPr lang="fr-FR" sz="2400" dirty="0" smtClean="0">
                <a:solidFill>
                  <a:schemeClr val="tx1"/>
                </a:solidFill>
                <a:latin typeface="Times New Roman" panose="02020603050405020304" pitchFamily="18" charset="0"/>
                <a:cs typeface="Times New Roman" panose="02020603050405020304" pitchFamily="18" charset="0"/>
              </a:rPr>
              <a:t>(journal intime) ou littéraire (Roman)</a:t>
            </a:r>
            <a:endParaRPr lang="fr-FR" sz="2400"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8301748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45130" y="661724"/>
            <a:ext cx="9404723" cy="905819"/>
          </a:xfrm>
        </p:spPr>
        <p:txBody>
          <a:bodyPr>
            <a:normAutofit fontScale="90000"/>
          </a:bodyPr>
          <a:lstStyle/>
          <a:p>
            <a:r>
              <a:rPr lang="fr-FR" sz="3200" b="1" dirty="0" smtClean="0">
                <a:solidFill>
                  <a:schemeClr val="tx1">
                    <a:lumMod val="85000"/>
                  </a:schemeClr>
                </a:solidFill>
                <a:latin typeface="Times New Roman" panose="02020603050405020304" pitchFamily="18" charset="0"/>
                <a:cs typeface="Times New Roman" panose="02020603050405020304" pitchFamily="18" charset="0"/>
              </a:rPr>
              <a:t>Les types de documents selon leurs supports (Papier ou numérique)</a:t>
            </a:r>
            <a:endParaRPr lang="fr-FR" sz="3200" b="1" dirty="0">
              <a:solidFill>
                <a:schemeClr val="tx1">
                  <a:lumMod val="85000"/>
                </a:schemeClr>
              </a:solidFill>
              <a:latin typeface="Times New Roman" panose="02020603050405020304" pitchFamily="18" charset="0"/>
              <a:cs typeface="Times New Roman" panose="02020603050405020304" pitchFamily="18" charset="0"/>
            </a:endParaRPr>
          </a:p>
        </p:txBody>
      </p:sp>
      <p:sp>
        <p:nvSpPr>
          <p:cNvPr id="3" name="Espace réservé du contenu 2"/>
          <p:cNvSpPr>
            <a:spLocks noGrp="1"/>
          </p:cNvSpPr>
          <p:nvPr>
            <p:ph idx="1"/>
          </p:nvPr>
        </p:nvSpPr>
        <p:spPr>
          <a:xfrm>
            <a:off x="677334" y="1858297"/>
            <a:ext cx="8596668" cy="4183065"/>
          </a:xfrm>
        </p:spPr>
        <p:txBody>
          <a:bodyPr>
            <a:normAutofit/>
          </a:bodyPr>
          <a:lstStyle/>
          <a:p>
            <a:pPr marL="0" indent="0">
              <a:buNone/>
            </a:pPr>
            <a:r>
              <a:rPr lang="fr-FR" sz="2200" dirty="0" smtClean="0">
                <a:solidFill>
                  <a:schemeClr val="tx1"/>
                </a:solidFill>
                <a:latin typeface="Times New Roman" panose="02020603050405020304" pitchFamily="18" charset="0"/>
                <a:cs typeface="Times New Roman" panose="02020603050405020304" pitchFamily="18" charset="0"/>
              </a:rPr>
              <a:t>Les documents peuvent également être classés selon leurs supports ,c’est-à-dire, la manière dont l’information est stockée.  Il existe ainsi </a:t>
            </a:r>
            <a:r>
              <a:rPr lang="fr-FR" sz="2200" b="1" dirty="0" smtClean="0">
                <a:solidFill>
                  <a:schemeClr val="tx1"/>
                </a:solidFill>
                <a:latin typeface="Times New Roman" panose="02020603050405020304" pitchFamily="18" charset="0"/>
                <a:cs typeface="Times New Roman" panose="02020603050405020304" pitchFamily="18" charset="0"/>
              </a:rPr>
              <a:t>deux principales catégories de documents </a:t>
            </a:r>
            <a:r>
              <a:rPr lang="fr-FR" sz="2200" dirty="0" smtClean="0">
                <a:solidFill>
                  <a:schemeClr val="tx1"/>
                </a:solidFill>
                <a:latin typeface="Times New Roman" panose="02020603050405020304" pitchFamily="18" charset="0"/>
                <a:cs typeface="Times New Roman" panose="02020603050405020304" pitchFamily="18" charset="0"/>
              </a:rPr>
              <a:t>selon leur support : </a:t>
            </a:r>
          </a:p>
          <a:p>
            <a:pPr marL="0" indent="0">
              <a:buNone/>
            </a:pPr>
            <a:endParaRPr lang="fr-FR" sz="2200" dirty="0" smtClean="0">
              <a:solidFill>
                <a:schemeClr val="tx1"/>
              </a:solidFill>
              <a:latin typeface="Times New Roman" panose="02020603050405020304" pitchFamily="18" charset="0"/>
              <a:cs typeface="Times New Roman" panose="02020603050405020304" pitchFamily="18" charset="0"/>
            </a:endParaRPr>
          </a:p>
          <a:p>
            <a:pPr marL="0" indent="0">
              <a:buNone/>
            </a:pPr>
            <a:r>
              <a:rPr lang="fr-FR" sz="2200" b="1" dirty="0">
                <a:solidFill>
                  <a:schemeClr val="tx1"/>
                </a:solidFill>
                <a:latin typeface="Times New Roman" panose="02020603050405020304" pitchFamily="18" charset="0"/>
                <a:cs typeface="Times New Roman" panose="02020603050405020304" pitchFamily="18" charset="0"/>
              </a:rPr>
              <a:t>D</a:t>
            </a:r>
            <a:r>
              <a:rPr lang="fr-FR" sz="2200" b="1" dirty="0" smtClean="0">
                <a:solidFill>
                  <a:schemeClr val="tx1"/>
                </a:solidFill>
                <a:latin typeface="Times New Roman" panose="02020603050405020304" pitchFamily="18" charset="0"/>
                <a:cs typeface="Times New Roman" panose="02020603050405020304" pitchFamily="18" charset="0"/>
              </a:rPr>
              <a:t>ocument papier </a:t>
            </a:r>
            <a:r>
              <a:rPr lang="fr-FR" sz="2200" dirty="0" smtClean="0">
                <a:solidFill>
                  <a:schemeClr val="tx1"/>
                </a:solidFill>
                <a:latin typeface="Times New Roman" panose="02020603050405020304" pitchFamily="18" charset="0"/>
                <a:cs typeface="Times New Roman" panose="02020603050405020304" pitchFamily="18" charset="0"/>
              </a:rPr>
              <a:t>: c’est un support physique imprimé sur </a:t>
            </a:r>
            <a:r>
              <a:rPr lang="fr-FR" sz="2200" dirty="0">
                <a:solidFill>
                  <a:schemeClr val="tx1"/>
                </a:solidFill>
                <a:latin typeface="Times New Roman" panose="02020603050405020304" pitchFamily="18" charset="0"/>
                <a:cs typeface="Times New Roman" panose="02020603050405020304" pitchFamily="18" charset="0"/>
              </a:rPr>
              <a:t>papier comme des archives </a:t>
            </a:r>
            <a:r>
              <a:rPr lang="fr-FR" sz="2200" dirty="0" smtClean="0">
                <a:solidFill>
                  <a:schemeClr val="tx1"/>
                </a:solidFill>
                <a:latin typeface="Times New Roman" panose="02020603050405020304" pitchFamily="18" charset="0"/>
                <a:cs typeface="Times New Roman" panose="02020603050405020304" pitchFamily="18" charset="0"/>
              </a:rPr>
              <a:t>officielles, des lois</a:t>
            </a:r>
            <a:r>
              <a:rPr lang="fr-FR" sz="2200" dirty="0">
                <a:solidFill>
                  <a:schemeClr val="tx1"/>
                </a:solidFill>
                <a:latin typeface="Times New Roman" panose="02020603050405020304" pitchFamily="18" charset="0"/>
                <a:cs typeface="Times New Roman" panose="02020603050405020304" pitchFamily="18" charset="0"/>
              </a:rPr>
              <a:t>, </a:t>
            </a:r>
            <a:r>
              <a:rPr lang="fr-FR" sz="2200" dirty="0" smtClean="0">
                <a:solidFill>
                  <a:schemeClr val="tx1"/>
                </a:solidFill>
                <a:latin typeface="Times New Roman" panose="02020603050405020304" pitchFamily="18" charset="0"/>
                <a:cs typeface="Times New Roman" panose="02020603050405020304" pitchFamily="18" charset="0"/>
              </a:rPr>
              <a:t>recensements, des </a:t>
            </a:r>
            <a:r>
              <a:rPr lang="fr-FR" sz="2200" dirty="0">
                <a:solidFill>
                  <a:schemeClr val="tx1"/>
                </a:solidFill>
                <a:latin typeface="Times New Roman" panose="02020603050405020304" pitchFamily="18" charset="0"/>
                <a:cs typeface="Times New Roman" panose="02020603050405020304" pitchFamily="18" charset="0"/>
              </a:rPr>
              <a:t>plans (masse, niveau, coupe</a:t>
            </a:r>
            <a:r>
              <a:rPr lang="fr-FR" sz="2200" dirty="0" smtClean="0">
                <a:solidFill>
                  <a:schemeClr val="tx1"/>
                </a:solidFill>
                <a:latin typeface="Times New Roman" panose="02020603050405020304" pitchFamily="18" charset="0"/>
                <a:cs typeface="Times New Roman" panose="02020603050405020304" pitchFamily="18" charset="0"/>
              </a:rPr>
              <a:t>), </a:t>
            </a:r>
            <a:r>
              <a:rPr lang="fr-FR" sz="2200" dirty="0">
                <a:solidFill>
                  <a:schemeClr val="tx1"/>
                </a:solidFill>
                <a:latin typeface="Times New Roman" panose="02020603050405020304" pitchFamily="18" charset="0"/>
                <a:cs typeface="Times New Roman" panose="02020603050405020304" pitchFamily="18" charset="0"/>
              </a:rPr>
              <a:t>les </a:t>
            </a:r>
            <a:r>
              <a:rPr lang="fr-FR" sz="2200" dirty="0" smtClean="0">
                <a:solidFill>
                  <a:schemeClr val="tx1"/>
                </a:solidFill>
                <a:latin typeface="Times New Roman" panose="02020603050405020304" pitchFamily="18" charset="0"/>
                <a:cs typeface="Times New Roman" panose="02020603050405020304" pitchFamily="18" charset="0"/>
              </a:rPr>
              <a:t>maquettes….</a:t>
            </a:r>
            <a:endParaRPr lang="fr-FR" sz="2200" dirty="0">
              <a:solidFill>
                <a:schemeClr val="tx1"/>
              </a:solidFill>
              <a:latin typeface="Times New Roman" panose="02020603050405020304" pitchFamily="18" charset="0"/>
              <a:cs typeface="Times New Roman" panose="02020603050405020304" pitchFamily="18" charset="0"/>
            </a:endParaRPr>
          </a:p>
          <a:p>
            <a:pPr marL="0" indent="0">
              <a:buNone/>
            </a:pPr>
            <a:r>
              <a:rPr lang="fr-FR" sz="2200" b="1" dirty="0" smtClean="0">
                <a:solidFill>
                  <a:schemeClr val="tx1"/>
                </a:solidFill>
                <a:latin typeface="Times New Roman" panose="02020603050405020304" pitchFamily="18" charset="0"/>
                <a:cs typeface="Times New Roman" panose="02020603050405020304" pitchFamily="18" charset="0"/>
              </a:rPr>
              <a:t>Documents numériques ou électroniques</a:t>
            </a:r>
            <a:r>
              <a:rPr lang="fr-FR" sz="2200" dirty="0" smtClean="0">
                <a:solidFill>
                  <a:schemeClr val="tx1"/>
                </a:solidFill>
                <a:latin typeface="Times New Roman" panose="02020603050405020304" pitchFamily="18" charset="0"/>
                <a:cs typeface="Times New Roman" panose="02020603050405020304" pitchFamily="18" charset="0"/>
              </a:rPr>
              <a:t>:  comme fichier PDF, fichier Word, site web des ouvrages électroniques. </a:t>
            </a:r>
            <a:endParaRPr lang="fr-FR" sz="2200"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0172919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46111" y="452718"/>
            <a:ext cx="9404723" cy="1010322"/>
          </a:xfrm>
        </p:spPr>
        <p:txBody>
          <a:bodyPr/>
          <a:lstStyle/>
          <a:p>
            <a:r>
              <a:rPr lang="fr-FR" sz="3600" b="1" dirty="0" smtClean="0">
                <a:latin typeface="Times New Roman" panose="02020603050405020304" pitchFamily="18" charset="0"/>
                <a:cs typeface="Times New Roman" panose="02020603050405020304" pitchFamily="18" charset="0"/>
              </a:rPr>
              <a:t>Le livre </a:t>
            </a:r>
            <a:endParaRPr lang="fr-FR" sz="3600" b="1" dirty="0">
              <a:latin typeface="Times New Roman" panose="02020603050405020304" pitchFamily="18" charset="0"/>
              <a:cs typeface="Times New Roman" panose="02020603050405020304" pitchFamily="18" charset="0"/>
            </a:endParaRPr>
          </a:p>
        </p:txBody>
      </p:sp>
      <p:sp>
        <p:nvSpPr>
          <p:cNvPr id="3" name="Espace réservé du contenu 2"/>
          <p:cNvSpPr>
            <a:spLocks noGrp="1"/>
          </p:cNvSpPr>
          <p:nvPr>
            <p:ph idx="1"/>
          </p:nvPr>
        </p:nvSpPr>
        <p:spPr>
          <a:xfrm>
            <a:off x="875201" y="1463040"/>
            <a:ext cx="7236833" cy="4820194"/>
          </a:xfrm>
        </p:spPr>
        <p:txBody>
          <a:bodyPr>
            <a:normAutofit lnSpcReduction="10000"/>
          </a:bodyPr>
          <a:lstStyle/>
          <a:p>
            <a:pPr algn="just"/>
            <a:r>
              <a:rPr lang="fr-FR" dirty="0">
                <a:solidFill>
                  <a:schemeClr val="tx1"/>
                </a:solidFill>
                <a:latin typeface="Times New Roman" panose="02020603050405020304" pitchFamily="18" charset="0"/>
                <a:cs typeface="Times New Roman" panose="02020603050405020304" pitchFamily="18" charset="0"/>
              </a:rPr>
              <a:t>Un livre est un ensemble de feuilles imprimées et reliées, destiné à </a:t>
            </a:r>
            <a:r>
              <a:rPr lang="fr-FR" b="1" dirty="0">
                <a:solidFill>
                  <a:schemeClr val="tx1"/>
                </a:solidFill>
                <a:latin typeface="Times New Roman" panose="02020603050405020304" pitchFamily="18" charset="0"/>
                <a:cs typeface="Times New Roman" panose="02020603050405020304" pitchFamily="18" charset="0"/>
              </a:rPr>
              <a:t>la lecture</a:t>
            </a:r>
            <a:r>
              <a:rPr lang="fr-FR" dirty="0">
                <a:solidFill>
                  <a:schemeClr val="tx1"/>
                </a:solidFill>
                <a:latin typeface="Times New Roman" panose="02020603050405020304" pitchFamily="18" charset="0"/>
                <a:cs typeface="Times New Roman" panose="02020603050405020304" pitchFamily="18" charset="0"/>
              </a:rPr>
              <a:t>. Il sert de support pour </a:t>
            </a:r>
            <a:r>
              <a:rPr lang="fr-FR" i="1" dirty="0">
                <a:solidFill>
                  <a:schemeClr val="tx1"/>
                </a:solidFill>
                <a:latin typeface="Times New Roman" panose="02020603050405020304" pitchFamily="18" charset="0"/>
                <a:cs typeface="Times New Roman" panose="02020603050405020304" pitchFamily="18" charset="0"/>
              </a:rPr>
              <a:t>conserver </a:t>
            </a:r>
            <a:r>
              <a:rPr lang="fr-FR" dirty="0">
                <a:solidFill>
                  <a:schemeClr val="tx1"/>
                </a:solidFill>
                <a:latin typeface="Times New Roman" panose="02020603050405020304" pitchFamily="18" charset="0"/>
                <a:cs typeface="Times New Roman" panose="02020603050405020304" pitchFamily="18" charset="0"/>
              </a:rPr>
              <a:t>et </a:t>
            </a:r>
            <a:r>
              <a:rPr lang="fr-FR" i="1" dirty="0">
                <a:solidFill>
                  <a:schemeClr val="tx1"/>
                </a:solidFill>
                <a:latin typeface="Times New Roman" panose="02020603050405020304" pitchFamily="18" charset="0"/>
                <a:cs typeface="Times New Roman" panose="02020603050405020304" pitchFamily="18" charset="0"/>
              </a:rPr>
              <a:t>transmettre</a:t>
            </a:r>
            <a:r>
              <a:rPr lang="fr-FR" dirty="0">
                <a:solidFill>
                  <a:schemeClr val="tx1"/>
                </a:solidFill>
                <a:latin typeface="Times New Roman" panose="02020603050405020304" pitchFamily="18" charset="0"/>
                <a:cs typeface="Times New Roman" panose="02020603050405020304" pitchFamily="18" charset="0"/>
              </a:rPr>
              <a:t> des informations, </a:t>
            </a:r>
            <a:r>
              <a:rPr lang="fr-FR" i="1" dirty="0">
                <a:solidFill>
                  <a:schemeClr val="tx1"/>
                </a:solidFill>
                <a:latin typeface="Times New Roman" panose="02020603050405020304" pitchFamily="18" charset="0"/>
                <a:cs typeface="Times New Roman" panose="02020603050405020304" pitchFamily="18" charset="0"/>
              </a:rPr>
              <a:t>un savoir </a:t>
            </a:r>
            <a:r>
              <a:rPr lang="fr-FR" dirty="0">
                <a:solidFill>
                  <a:schemeClr val="tx1"/>
                </a:solidFill>
                <a:latin typeface="Times New Roman" panose="02020603050405020304" pitchFamily="18" charset="0"/>
                <a:cs typeface="Times New Roman" panose="02020603050405020304" pitchFamily="18" charset="0"/>
              </a:rPr>
              <a:t>ou </a:t>
            </a:r>
            <a:r>
              <a:rPr lang="fr-FR" i="1" dirty="0">
                <a:solidFill>
                  <a:schemeClr val="tx1"/>
                </a:solidFill>
                <a:latin typeface="Times New Roman" panose="02020603050405020304" pitchFamily="18" charset="0"/>
                <a:cs typeface="Times New Roman" panose="02020603050405020304" pitchFamily="18" charset="0"/>
              </a:rPr>
              <a:t>un récit</a:t>
            </a:r>
            <a:r>
              <a:rPr lang="fr-FR" dirty="0">
                <a:solidFill>
                  <a:schemeClr val="tx1"/>
                </a:solidFill>
                <a:latin typeface="Times New Roman" panose="02020603050405020304" pitchFamily="18" charset="0"/>
                <a:cs typeface="Times New Roman" panose="02020603050405020304" pitchFamily="18" charset="0"/>
              </a:rPr>
              <a:t>. </a:t>
            </a:r>
            <a:endParaRPr lang="fr-FR" dirty="0" smtClean="0">
              <a:solidFill>
                <a:schemeClr val="tx1"/>
              </a:solidFill>
              <a:latin typeface="Times New Roman" panose="02020603050405020304" pitchFamily="18" charset="0"/>
              <a:cs typeface="Times New Roman" panose="02020603050405020304" pitchFamily="18" charset="0"/>
            </a:endParaRPr>
          </a:p>
          <a:p>
            <a:pPr algn="just"/>
            <a:r>
              <a:rPr lang="fr-FR" dirty="0">
                <a:solidFill>
                  <a:schemeClr val="tx1"/>
                </a:solidFill>
                <a:latin typeface="Times New Roman" panose="02020603050405020304" pitchFamily="18" charset="0"/>
                <a:cs typeface="Times New Roman" panose="02020603050405020304" pitchFamily="18" charset="0"/>
              </a:rPr>
              <a:t>Un </a:t>
            </a:r>
            <a:r>
              <a:rPr lang="fr-FR" dirty="0" smtClean="0">
                <a:solidFill>
                  <a:schemeClr val="tx1"/>
                </a:solidFill>
                <a:latin typeface="Times New Roman" panose="02020603050405020304" pitchFamily="18" charset="0"/>
                <a:cs typeface="Times New Roman" panose="02020603050405020304" pitchFamily="18" charset="0"/>
              </a:rPr>
              <a:t>livre est un ouvrage écrit qui traite de manière approfondie un sujet spécifique en profondeur. En général, elle est le travail d’un </a:t>
            </a:r>
            <a:r>
              <a:rPr lang="fr-FR" b="1" dirty="0" smtClean="0">
                <a:solidFill>
                  <a:schemeClr val="tx1"/>
                </a:solidFill>
                <a:latin typeface="Times New Roman" panose="02020603050405020304" pitchFamily="18" charset="0"/>
                <a:cs typeface="Times New Roman" panose="02020603050405020304" pitchFamily="18" charset="0"/>
              </a:rPr>
              <a:t>seul auteur </a:t>
            </a:r>
            <a:r>
              <a:rPr lang="fr-FR" dirty="0" smtClean="0">
                <a:solidFill>
                  <a:schemeClr val="tx1"/>
                </a:solidFill>
                <a:latin typeface="Times New Roman" panose="02020603050405020304" pitchFamily="18" charset="0"/>
                <a:cs typeface="Times New Roman" panose="02020603050405020304" pitchFamily="18" charset="0"/>
              </a:rPr>
              <a:t>et publié de manière </a:t>
            </a:r>
            <a:r>
              <a:rPr lang="fr-FR" b="1" dirty="0" smtClean="0">
                <a:solidFill>
                  <a:schemeClr val="tx1"/>
                </a:solidFill>
                <a:latin typeface="Times New Roman" panose="02020603050405020304" pitchFamily="18" charset="0"/>
                <a:cs typeface="Times New Roman" panose="02020603050405020304" pitchFamily="18" charset="0"/>
              </a:rPr>
              <a:t>non périodique</a:t>
            </a:r>
            <a:r>
              <a:rPr lang="fr-FR" dirty="0" smtClean="0">
                <a:solidFill>
                  <a:schemeClr val="tx1"/>
                </a:solidFill>
                <a:latin typeface="Times New Roman" panose="02020603050405020304" pitchFamily="18" charset="0"/>
                <a:cs typeface="Times New Roman" panose="02020603050405020304" pitchFamily="18" charset="0"/>
              </a:rPr>
              <a:t>. </a:t>
            </a:r>
          </a:p>
          <a:p>
            <a:pPr algn="just"/>
            <a:r>
              <a:rPr lang="fr-FR" dirty="0">
                <a:solidFill>
                  <a:schemeClr val="tx1"/>
                </a:solidFill>
                <a:latin typeface="Times New Roman" panose="02020603050405020304" pitchFamily="18" charset="0"/>
                <a:cs typeface="Times New Roman" panose="02020603050405020304" pitchFamily="18" charset="0"/>
              </a:rPr>
              <a:t>L'ISBN (acronyme de International Standard Book </a:t>
            </a:r>
            <a:r>
              <a:rPr lang="fr-FR" dirty="0" err="1">
                <a:solidFill>
                  <a:schemeClr val="tx1"/>
                </a:solidFill>
                <a:latin typeface="Times New Roman" panose="02020603050405020304" pitchFamily="18" charset="0"/>
                <a:cs typeface="Times New Roman" panose="02020603050405020304" pitchFamily="18" charset="0"/>
              </a:rPr>
              <a:t>Number</a:t>
            </a:r>
            <a:r>
              <a:rPr lang="fr-FR" dirty="0">
                <a:solidFill>
                  <a:schemeClr val="tx1"/>
                </a:solidFill>
                <a:latin typeface="Times New Roman" panose="02020603050405020304" pitchFamily="18" charset="0"/>
                <a:cs typeface="Times New Roman" panose="02020603050405020304" pitchFamily="18" charset="0"/>
              </a:rPr>
              <a:t> ou Numéro </a:t>
            </a:r>
            <a:r>
              <a:rPr lang="fr-FR" dirty="0" smtClean="0">
                <a:solidFill>
                  <a:schemeClr val="tx1"/>
                </a:solidFill>
                <a:latin typeface="Times New Roman" panose="02020603050405020304" pitchFamily="18" charset="0"/>
                <a:cs typeface="Times New Roman" panose="02020603050405020304" pitchFamily="18" charset="0"/>
              </a:rPr>
              <a:t>International </a:t>
            </a:r>
            <a:r>
              <a:rPr lang="fr-FR" dirty="0">
                <a:solidFill>
                  <a:schemeClr val="tx1"/>
                </a:solidFill>
                <a:latin typeface="Times New Roman" panose="02020603050405020304" pitchFamily="18" charset="0"/>
                <a:cs typeface="Times New Roman" panose="02020603050405020304" pitchFamily="18" charset="0"/>
              </a:rPr>
              <a:t>N</a:t>
            </a:r>
            <a:r>
              <a:rPr lang="fr-FR" dirty="0" smtClean="0">
                <a:solidFill>
                  <a:schemeClr val="tx1"/>
                </a:solidFill>
                <a:latin typeface="Times New Roman" panose="02020603050405020304" pitchFamily="18" charset="0"/>
                <a:cs typeface="Times New Roman" panose="02020603050405020304" pitchFamily="18" charset="0"/>
              </a:rPr>
              <a:t>ormalisé </a:t>
            </a:r>
            <a:r>
              <a:rPr lang="fr-FR" dirty="0">
                <a:solidFill>
                  <a:schemeClr val="tx1"/>
                </a:solidFill>
                <a:latin typeface="Times New Roman" panose="02020603050405020304" pitchFamily="18" charset="0"/>
                <a:cs typeface="Times New Roman" panose="02020603050405020304" pitchFamily="18" charset="0"/>
              </a:rPr>
              <a:t>du livre) est un </a:t>
            </a:r>
            <a:r>
              <a:rPr lang="fr-FR" b="1" dirty="0">
                <a:solidFill>
                  <a:schemeClr val="tx1"/>
                </a:solidFill>
                <a:latin typeface="Times New Roman" panose="02020603050405020304" pitchFamily="18" charset="0"/>
                <a:cs typeface="Times New Roman" panose="02020603050405020304" pitchFamily="18" charset="0"/>
              </a:rPr>
              <a:t>code d'identification unique </a:t>
            </a:r>
            <a:r>
              <a:rPr lang="fr-FR" dirty="0">
                <a:solidFill>
                  <a:schemeClr val="tx1"/>
                </a:solidFill>
                <a:latin typeface="Times New Roman" panose="02020603050405020304" pitchFamily="18" charset="0"/>
                <a:cs typeface="Times New Roman" panose="02020603050405020304" pitchFamily="18" charset="0"/>
              </a:rPr>
              <a:t>attribué à chaque édition d'un livre publié. Il se présente sous la forme d'un code numérique de </a:t>
            </a:r>
            <a:r>
              <a:rPr lang="fr-FR" b="1" dirty="0">
                <a:solidFill>
                  <a:schemeClr val="tx1"/>
                </a:solidFill>
                <a:latin typeface="Times New Roman" panose="02020603050405020304" pitchFamily="18" charset="0"/>
                <a:cs typeface="Times New Roman" panose="02020603050405020304" pitchFamily="18" charset="0"/>
              </a:rPr>
              <a:t>13 chiffres</a:t>
            </a:r>
            <a:r>
              <a:rPr lang="fr-FR" dirty="0">
                <a:solidFill>
                  <a:schemeClr val="tx1"/>
                </a:solidFill>
                <a:latin typeface="Times New Roman" panose="02020603050405020304" pitchFamily="18" charset="0"/>
                <a:cs typeface="Times New Roman" panose="02020603050405020304" pitchFamily="18" charset="0"/>
              </a:rPr>
              <a:t>, généralement visible au-dessus du code-barres au dos du livre ou sur la page de copyright. </a:t>
            </a:r>
            <a:endParaRPr lang="fr-FR" dirty="0" smtClean="0">
              <a:solidFill>
                <a:schemeClr val="tx1"/>
              </a:solidFill>
              <a:latin typeface="Times New Roman" panose="02020603050405020304" pitchFamily="18" charset="0"/>
              <a:cs typeface="Times New Roman" panose="02020603050405020304" pitchFamily="18" charset="0"/>
            </a:endParaRPr>
          </a:p>
          <a:p>
            <a:pPr algn="just"/>
            <a:r>
              <a:rPr lang="fr-FR" dirty="0" smtClean="0">
                <a:solidFill>
                  <a:schemeClr val="tx1"/>
                </a:solidFill>
                <a:latin typeface="Times New Roman" panose="02020603050405020304" pitchFamily="18" charset="0"/>
                <a:cs typeface="Times New Roman" panose="02020603050405020304" pitchFamily="18" charset="0"/>
              </a:rPr>
              <a:t>Son </a:t>
            </a:r>
            <a:r>
              <a:rPr lang="fr-FR" dirty="0">
                <a:solidFill>
                  <a:schemeClr val="tx1"/>
                </a:solidFill>
                <a:latin typeface="Times New Roman" panose="02020603050405020304" pitchFamily="18" charset="0"/>
                <a:cs typeface="Times New Roman" panose="02020603050405020304" pitchFamily="18" charset="0"/>
              </a:rPr>
              <a:t>utilité principale est de servir de "</a:t>
            </a:r>
            <a:r>
              <a:rPr lang="fr-FR" b="1" dirty="0">
                <a:solidFill>
                  <a:schemeClr val="tx1"/>
                </a:solidFill>
                <a:latin typeface="Times New Roman" panose="02020603050405020304" pitchFamily="18" charset="0"/>
                <a:cs typeface="Times New Roman" panose="02020603050405020304" pitchFamily="18" charset="0"/>
              </a:rPr>
              <a:t>carte d'identité</a:t>
            </a:r>
            <a:r>
              <a:rPr lang="fr-FR" dirty="0">
                <a:solidFill>
                  <a:schemeClr val="tx1"/>
                </a:solidFill>
                <a:latin typeface="Times New Roman" panose="02020603050405020304" pitchFamily="18" charset="0"/>
                <a:cs typeface="Times New Roman" panose="02020603050405020304" pitchFamily="18" charset="0"/>
              </a:rPr>
              <a:t>" au livre, permettant de l'identifier de manière unique et sans aucune erreur possible dans le monde entier</a:t>
            </a:r>
            <a:r>
              <a:rPr lang="fr-FR" dirty="0" smtClean="0">
                <a:solidFill>
                  <a:schemeClr val="tx1"/>
                </a:solidFill>
                <a:latin typeface="Times New Roman" panose="02020603050405020304" pitchFamily="18" charset="0"/>
                <a:cs typeface="Times New Roman" panose="02020603050405020304" pitchFamily="18" charset="0"/>
              </a:rPr>
              <a:t>.</a:t>
            </a:r>
          </a:p>
          <a:p>
            <a:pPr algn="just"/>
            <a:r>
              <a:rPr lang="fr-FR" b="1" dirty="0" smtClean="0">
                <a:solidFill>
                  <a:schemeClr val="tx1"/>
                </a:solidFill>
                <a:latin typeface="Times New Roman" panose="02020603050405020304" pitchFamily="18" charset="0"/>
                <a:cs typeface="Times New Roman" panose="02020603050405020304" pitchFamily="18" charset="0"/>
              </a:rPr>
              <a:t>Détail: </a:t>
            </a:r>
            <a:r>
              <a:rPr lang="fr-FR" dirty="0" smtClean="0">
                <a:solidFill>
                  <a:schemeClr val="tx1"/>
                </a:solidFill>
                <a:latin typeface="Times New Roman" panose="02020603050405020304" pitchFamily="18" charset="0"/>
                <a:cs typeface="Times New Roman" panose="02020603050405020304" pitchFamily="18" charset="0"/>
              </a:rPr>
              <a:t>Quand un livre se concentre en profondeur sur sujet unique et spécialisée, on l’appelle aussi </a:t>
            </a:r>
            <a:r>
              <a:rPr lang="fr-FR" b="1" dirty="0" smtClean="0">
                <a:solidFill>
                  <a:schemeClr val="tx1"/>
                </a:solidFill>
                <a:latin typeface="Times New Roman" panose="02020603050405020304" pitchFamily="18" charset="0"/>
                <a:cs typeface="Times New Roman" panose="02020603050405020304" pitchFamily="18" charset="0"/>
              </a:rPr>
              <a:t>Monographie</a:t>
            </a:r>
            <a:endParaRPr lang="fr-FR" b="1" dirty="0">
              <a:solidFill>
                <a:schemeClr val="tx1"/>
              </a:solidFill>
              <a:latin typeface="Times New Roman" panose="02020603050405020304" pitchFamily="18" charset="0"/>
              <a:cs typeface="Times New Roman" panose="02020603050405020304" pitchFamily="18" charset="0"/>
            </a:endParaRPr>
          </a:p>
        </p:txBody>
      </p:sp>
      <p:pic>
        <p:nvPicPr>
          <p:cNvPr id="4" name="Image 3"/>
          <p:cNvPicPr>
            <a:picLocks noChangeAspect="1"/>
          </p:cNvPicPr>
          <p:nvPr/>
        </p:nvPicPr>
        <p:blipFill>
          <a:blip r:embed="rId2"/>
          <a:stretch>
            <a:fillRect/>
          </a:stretch>
        </p:blipFill>
        <p:spPr>
          <a:xfrm>
            <a:off x="8112034" y="1062726"/>
            <a:ext cx="3897086" cy="3269379"/>
          </a:xfrm>
          <a:prstGeom prst="rect">
            <a:avLst/>
          </a:prstGeom>
        </p:spPr>
      </p:pic>
      <p:pic>
        <p:nvPicPr>
          <p:cNvPr id="5" name="Image 4"/>
          <p:cNvPicPr>
            <a:picLocks noChangeAspect="1"/>
          </p:cNvPicPr>
          <p:nvPr/>
        </p:nvPicPr>
        <p:blipFill>
          <a:blip r:embed="rId3"/>
          <a:stretch>
            <a:fillRect/>
          </a:stretch>
        </p:blipFill>
        <p:spPr>
          <a:xfrm>
            <a:off x="8416083" y="4986779"/>
            <a:ext cx="3593037" cy="1562100"/>
          </a:xfrm>
          <a:prstGeom prst="rect">
            <a:avLst/>
          </a:prstGeom>
        </p:spPr>
      </p:pic>
    </p:spTree>
    <p:extLst>
      <p:ext uri="{BB962C8B-B14F-4D97-AF65-F5344CB8AC3E}">
        <p14:creationId xmlns:p14="http://schemas.microsoft.com/office/powerpoint/2010/main" val="381420935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46112" y="452718"/>
            <a:ext cx="9404723" cy="984196"/>
          </a:xfrm>
        </p:spPr>
        <p:txBody>
          <a:bodyPr/>
          <a:lstStyle/>
          <a:p>
            <a:r>
              <a:rPr lang="fr-FR" sz="3200" b="1" dirty="0"/>
              <a:t>La structure d'un livre</a:t>
            </a:r>
          </a:p>
        </p:txBody>
      </p:sp>
      <p:sp>
        <p:nvSpPr>
          <p:cNvPr id="3" name="Espace réservé du contenu 2"/>
          <p:cNvSpPr>
            <a:spLocks noGrp="1"/>
          </p:cNvSpPr>
          <p:nvPr>
            <p:ph sz="half" idx="1"/>
          </p:nvPr>
        </p:nvSpPr>
        <p:spPr>
          <a:xfrm>
            <a:off x="646111" y="1306286"/>
            <a:ext cx="5008381" cy="5183003"/>
          </a:xfrm>
        </p:spPr>
        <p:txBody>
          <a:bodyPr>
            <a:noAutofit/>
          </a:bodyPr>
          <a:lstStyle/>
          <a:p>
            <a:pPr algn="just"/>
            <a:r>
              <a:rPr lang="fr-FR" b="1" dirty="0">
                <a:solidFill>
                  <a:schemeClr val="tx1"/>
                </a:solidFill>
                <a:latin typeface="Times New Roman" panose="02020603050405020304" pitchFamily="18" charset="0"/>
                <a:cs typeface="Times New Roman" panose="02020603050405020304" pitchFamily="18" charset="0"/>
              </a:rPr>
              <a:t>Page de titre (Page de couverture) </a:t>
            </a:r>
            <a:r>
              <a:rPr lang="fr-FR" dirty="0">
                <a:solidFill>
                  <a:schemeClr val="tx1"/>
                </a:solidFill>
                <a:latin typeface="Times New Roman" panose="02020603050405020304" pitchFamily="18" charset="0"/>
                <a:cs typeface="Times New Roman" panose="02020603050405020304" pitchFamily="18" charset="0"/>
              </a:rPr>
              <a:t>: Titre du livre, Sous-titre (s'il y en a un), Auteur(s), Éditeur, Date de publication. La couverture peut inclure des images qui se rapportent au contenu du livre ou qui attirent l'attention du lecteur.</a:t>
            </a:r>
          </a:p>
          <a:p>
            <a:pPr algn="just"/>
            <a:r>
              <a:rPr lang="fr-FR" b="1" dirty="0">
                <a:solidFill>
                  <a:schemeClr val="tx1"/>
                </a:solidFill>
                <a:latin typeface="Times New Roman" panose="02020603050405020304" pitchFamily="18" charset="0"/>
                <a:cs typeface="Times New Roman" panose="02020603050405020304" pitchFamily="18" charset="0"/>
              </a:rPr>
              <a:t>Quatrième de couverture </a:t>
            </a:r>
            <a:r>
              <a:rPr lang="fr-FR" dirty="0">
                <a:solidFill>
                  <a:schemeClr val="tx1"/>
                </a:solidFill>
                <a:latin typeface="Times New Roman" panose="02020603050405020304" pitchFamily="18" charset="0"/>
                <a:cs typeface="Times New Roman" panose="02020603050405020304" pitchFamily="18" charset="0"/>
              </a:rPr>
              <a:t>: se situe à l'arrière d'un livre, opposée à la page de couverture (l'avant). Contient un bref Résumé, une courte Biographie de l'auteur, des Témoignages ou critiques.</a:t>
            </a:r>
          </a:p>
          <a:p>
            <a:pPr algn="just"/>
            <a:r>
              <a:rPr lang="fr-FR" b="1" dirty="0">
                <a:solidFill>
                  <a:schemeClr val="tx1"/>
                </a:solidFill>
                <a:latin typeface="Times New Roman" panose="02020603050405020304" pitchFamily="18" charset="0"/>
                <a:cs typeface="Times New Roman" panose="02020603050405020304" pitchFamily="18" charset="0"/>
              </a:rPr>
              <a:t>Dos du livre </a:t>
            </a:r>
            <a:r>
              <a:rPr lang="fr-FR" dirty="0">
                <a:solidFill>
                  <a:schemeClr val="tx1"/>
                </a:solidFill>
                <a:latin typeface="Times New Roman" panose="02020603050405020304" pitchFamily="18" charset="0"/>
                <a:cs typeface="Times New Roman" panose="02020603050405020304" pitchFamily="18" charset="0"/>
              </a:rPr>
              <a:t>: Inclut généralement le titre et le nom de l'auteur pour permettre une identification facile lorsqu'il est rangé sur une étagère. Peut également comporter un code-barres, un numéro ISBN et des informations sur l'éditeur.</a:t>
            </a:r>
          </a:p>
        </p:txBody>
      </p:sp>
      <p:sp>
        <p:nvSpPr>
          <p:cNvPr id="4" name="Espace réservé du contenu 3"/>
          <p:cNvSpPr>
            <a:spLocks noGrp="1"/>
          </p:cNvSpPr>
          <p:nvPr>
            <p:ph sz="half" idx="2"/>
          </p:nvPr>
        </p:nvSpPr>
        <p:spPr>
          <a:xfrm>
            <a:off x="5654493" y="1436915"/>
            <a:ext cx="5083176" cy="4309972"/>
          </a:xfrm>
        </p:spPr>
        <p:txBody>
          <a:bodyPr>
            <a:normAutofit/>
          </a:bodyPr>
          <a:lstStyle/>
          <a:p>
            <a:pPr algn="just"/>
            <a:r>
              <a:rPr lang="fr-FR" b="1" dirty="0">
                <a:solidFill>
                  <a:schemeClr val="tx1"/>
                </a:solidFill>
                <a:latin typeface="Times New Roman" panose="02020603050405020304" pitchFamily="18" charset="0"/>
                <a:cs typeface="Times New Roman" panose="02020603050405020304" pitchFamily="18" charset="0"/>
              </a:rPr>
              <a:t>Dédicace (facultatif) </a:t>
            </a:r>
            <a:r>
              <a:rPr lang="fr-FR" dirty="0">
                <a:solidFill>
                  <a:schemeClr val="tx1"/>
                </a:solidFill>
                <a:latin typeface="Times New Roman" panose="02020603050405020304" pitchFamily="18" charset="0"/>
                <a:cs typeface="Times New Roman" panose="02020603050405020304" pitchFamily="18" charset="0"/>
              </a:rPr>
              <a:t>: Une page pour dédier le livre à quelqu'un.</a:t>
            </a:r>
          </a:p>
          <a:p>
            <a:pPr algn="just"/>
            <a:r>
              <a:rPr lang="fr-FR" b="1" dirty="0">
                <a:solidFill>
                  <a:schemeClr val="tx1"/>
                </a:solidFill>
                <a:latin typeface="Times New Roman" panose="02020603050405020304" pitchFamily="18" charset="0"/>
                <a:cs typeface="Times New Roman" panose="02020603050405020304" pitchFamily="18" charset="0"/>
              </a:rPr>
              <a:t>Préface :</a:t>
            </a:r>
            <a:r>
              <a:rPr lang="fr-FR" dirty="0">
                <a:solidFill>
                  <a:schemeClr val="tx1"/>
                </a:solidFill>
                <a:latin typeface="Times New Roman" panose="02020603050405020304" pitchFamily="18" charset="0"/>
                <a:cs typeface="Times New Roman" panose="02020603050405020304" pitchFamily="18" charset="0"/>
              </a:rPr>
              <a:t> Présentation de l'ouvrage par l'auteur, expliquant son objectif, son contexte et son importance</a:t>
            </a:r>
            <a:r>
              <a:rPr lang="fr-FR" dirty="0" smtClean="0">
                <a:solidFill>
                  <a:schemeClr val="tx1"/>
                </a:solidFill>
                <a:latin typeface="Times New Roman" panose="02020603050405020304" pitchFamily="18" charset="0"/>
                <a:cs typeface="Times New Roman" panose="02020603050405020304" pitchFamily="18" charset="0"/>
              </a:rPr>
              <a:t>.   </a:t>
            </a:r>
            <a:endParaRPr lang="fr-FR" dirty="0">
              <a:solidFill>
                <a:schemeClr val="tx1"/>
              </a:solidFill>
              <a:latin typeface="Times New Roman" panose="02020603050405020304" pitchFamily="18" charset="0"/>
              <a:cs typeface="Times New Roman" panose="02020603050405020304" pitchFamily="18" charset="0"/>
            </a:endParaRPr>
          </a:p>
          <a:p>
            <a:pPr algn="just"/>
            <a:r>
              <a:rPr lang="fr-FR" b="1" dirty="0">
                <a:solidFill>
                  <a:schemeClr val="tx1"/>
                </a:solidFill>
                <a:latin typeface="Times New Roman" panose="02020603050405020304" pitchFamily="18" charset="0"/>
                <a:cs typeface="Times New Roman" panose="02020603050405020304" pitchFamily="18" charset="0"/>
              </a:rPr>
              <a:t>Remerciements (facultatif</a:t>
            </a:r>
            <a:r>
              <a:rPr lang="fr-FR" dirty="0">
                <a:solidFill>
                  <a:schemeClr val="tx1"/>
                </a:solidFill>
                <a:latin typeface="Times New Roman" panose="02020603050405020304" pitchFamily="18" charset="0"/>
                <a:cs typeface="Times New Roman" panose="02020603050405020304" pitchFamily="18" charset="0"/>
              </a:rPr>
              <a:t>) : Une section où l'auteur remercie ceux qui ont contribué à la réalisation du livre.</a:t>
            </a:r>
          </a:p>
          <a:p>
            <a:pPr algn="just"/>
            <a:r>
              <a:rPr lang="fr-FR" b="1" dirty="0">
                <a:solidFill>
                  <a:schemeClr val="tx1"/>
                </a:solidFill>
                <a:latin typeface="Times New Roman" panose="02020603050405020304" pitchFamily="18" charset="0"/>
                <a:cs typeface="Times New Roman" panose="02020603050405020304" pitchFamily="18" charset="0"/>
              </a:rPr>
              <a:t>Table des matières </a:t>
            </a:r>
            <a:r>
              <a:rPr lang="fr-FR" dirty="0">
                <a:solidFill>
                  <a:schemeClr val="tx1"/>
                </a:solidFill>
                <a:latin typeface="Times New Roman" panose="02020603050405020304" pitchFamily="18" charset="0"/>
                <a:cs typeface="Times New Roman" panose="02020603050405020304" pitchFamily="18" charset="0"/>
              </a:rPr>
              <a:t>: Liste des chapitres et des sections avec leurs numéros de page pour aider le lecteur à naviguer dans le livre.</a:t>
            </a:r>
          </a:p>
        </p:txBody>
      </p:sp>
    </p:spTree>
    <p:extLst>
      <p:ext uri="{BB962C8B-B14F-4D97-AF65-F5344CB8AC3E}">
        <p14:creationId xmlns:p14="http://schemas.microsoft.com/office/powerpoint/2010/main" val="82478181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46111" y="452718"/>
            <a:ext cx="9404723" cy="827442"/>
          </a:xfrm>
        </p:spPr>
        <p:txBody>
          <a:bodyPr/>
          <a:lstStyle/>
          <a:p>
            <a:r>
              <a:rPr lang="fr-FR" sz="3200" b="1" dirty="0" smtClean="0">
                <a:latin typeface="Times New Roman" panose="02020603050405020304" pitchFamily="18" charset="0"/>
                <a:cs typeface="Times New Roman" panose="02020603050405020304" pitchFamily="18" charset="0"/>
              </a:rPr>
              <a:t>La structure d’un livre </a:t>
            </a:r>
            <a:endParaRPr lang="fr-FR" sz="3200" b="1" dirty="0">
              <a:latin typeface="Times New Roman" panose="02020603050405020304" pitchFamily="18" charset="0"/>
              <a:cs typeface="Times New Roman" panose="02020603050405020304" pitchFamily="18" charset="0"/>
            </a:endParaRPr>
          </a:p>
        </p:txBody>
      </p:sp>
      <p:sp>
        <p:nvSpPr>
          <p:cNvPr id="3" name="Espace réservé du contenu 2"/>
          <p:cNvSpPr>
            <a:spLocks noGrp="1"/>
          </p:cNvSpPr>
          <p:nvPr>
            <p:ph sz="half" idx="1"/>
          </p:nvPr>
        </p:nvSpPr>
        <p:spPr>
          <a:xfrm>
            <a:off x="418012" y="1410789"/>
            <a:ext cx="5081640" cy="4845549"/>
          </a:xfrm>
        </p:spPr>
        <p:txBody>
          <a:bodyPr>
            <a:normAutofit fontScale="92500" lnSpcReduction="10000"/>
          </a:bodyPr>
          <a:lstStyle/>
          <a:p>
            <a:pPr algn="just"/>
            <a:r>
              <a:rPr lang="fr-FR" b="1" dirty="0">
                <a:solidFill>
                  <a:schemeClr val="tx1"/>
                </a:solidFill>
                <a:latin typeface="Times New Roman" panose="02020603050405020304" pitchFamily="18" charset="0"/>
                <a:cs typeface="Times New Roman" panose="02020603050405020304" pitchFamily="18" charset="0"/>
              </a:rPr>
              <a:t>Introduction </a:t>
            </a:r>
            <a:r>
              <a:rPr lang="fr-FR" dirty="0">
                <a:solidFill>
                  <a:schemeClr val="tx1"/>
                </a:solidFill>
                <a:latin typeface="Times New Roman" panose="02020603050405020304" pitchFamily="18" charset="0"/>
                <a:cs typeface="Times New Roman" panose="02020603050405020304" pitchFamily="18" charset="0"/>
              </a:rPr>
              <a:t>: Présentation générale du sujet, des problématiques abordées et des objectifs du livre.</a:t>
            </a:r>
          </a:p>
          <a:p>
            <a:pPr algn="just"/>
            <a:r>
              <a:rPr lang="fr-FR" b="1" dirty="0">
                <a:solidFill>
                  <a:schemeClr val="tx1"/>
                </a:solidFill>
                <a:latin typeface="Times New Roman" panose="02020603050405020304" pitchFamily="18" charset="0"/>
                <a:cs typeface="Times New Roman" panose="02020603050405020304" pitchFamily="18" charset="0"/>
              </a:rPr>
              <a:t>Chapitres</a:t>
            </a:r>
            <a:r>
              <a:rPr lang="fr-FR" dirty="0">
                <a:solidFill>
                  <a:schemeClr val="tx1"/>
                </a:solidFill>
                <a:latin typeface="Times New Roman" panose="02020603050405020304" pitchFamily="18" charset="0"/>
                <a:cs typeface="Times New Roman" panose="02020603050405020304" pitchFamily="18" charset="0"/>
              </a:rPr>
              <a:t> : Le corps principal du livre, divisé en plusieurs chapitres, chacun se concentrant sur un aspect particulier du sujet. Chaque chapitre peut être subdivisé en sections et sous-sections.</a:t>
            </a:r>
          </a:p>
          <a:p>
            <a:pPr algn="just"/>
            <a:r>
              <a:rPr lang="fr-FR" b="1" dirty="0">
                <a:solidFill>
                  <a:schemeClr val="tx1"/>
                </a:solidFill>
                <a:latin typeface="Times New Roman" panose="02020603050405020304" pitchFamily="18" charset="0"/>
                <a:cs typeface="Times New Roman" panose="02020603050405020304" pitchFamily="18" charset="0"/>
              </a:rPr>
              <a:t>Conclusion </a:t>
            </a:r>
            <a:r>
              <a:rPr lang="fr-FR" dirty="0">
                <a:solidFill>
                  <a:schemeClr val="tx1"/>
                </a:solidFill>
                <a:latin typeface="Times New Roman" panose="02020603050405020304" pitchFamily="18" charset="0"/>
                <a:cs typeface="Times New Roman" panose="02020603050405020304" pitchFamily="18" charset="0"/>
              </a:rPr>
              <a:t>: Résumé des principales conclusions tirées des chapitres et implications des recherches ou réflexions présentées.</a:t>
            </a:r>
          </a:p>
          <a:p>
            <a:pPr algn="just"/>
            <a:r>
              <a:rPr lang="fr-FR" b="1" dirty="0">
                <a:solidFill>
                  <a:schemeClr val="tx1"/>
                </a:solidFill>
                <a:latin typeface="Times New Roman" panose="02020603050405020304" pitchFamily="18" charset="0"/>
                <a:cs typeface="Times New Roman" panose="02020603050405020304" pitchFamily="18" charset="0"/>
              </a:rPr>
              <a:t>Bibliographie</a:t>
            </a:r>
            <a:r>
              <a:rPr lang="fr-FR" dirty="0">
                <a:solidFill>
                  <a:schemeClr val="tx1"/>
                </a:solidFill>
                <a:latin typeface="Times New Roman" panose="02020603050405020304" pitchFamily="18" charset="0"/>
                <a:cs typeface="Times New Roman" panose="02020603050405020304" pitchFamily="18" charset="0"/>
              </a:rPr>
              <a:t> : Liste des sources et des références utilisées dans le livre, permettant aux lecteurs d'approfondir le sujet.</a:t>
            </a:r>
          </a:p>
          <a:p>
            <a:pPr algn="just"/>
            <a:r>
              <a:rPr lang="fr-FR" b="1" dirty="0">
                <a:solidFill>
                  <a:schemeClr val="tx1"/>
                </a:solidFill>
                <a:latin typeface="Times New Roman" panose="02020603050405020304" pitchFamily="18" charset="0"/>
                <a:cs typeface="Times New Roman" panose="02020603050405020304" pitchFamily="18" charset="0"/>
              </a:rPr>
              <a:t>Annexes (facultatif) </a:t>
            </a:r>
            <a:r>
              <a:rPr lang="fr-FR" dirty="0">
                <a:solidFill>
                  <a:schemeClr val="tx1"/>
                </a:solidFill>
                <a:latin typeface="Times New Roman" panose="02020603050405020304" pitchFamily="18" charset="0"/>
                <a:cs typeface="Times New Roman" panose="02020603050405020304" pitchFamily="18" charset="0"/>
              </a:rPr>
              <a:t>: Matériel supplémentaire, comme des tableaux, des graphiques, des données, ou des documents pertinents qui complètent le texte principal.</a:t>
            </a:r>
          </a:p>
        </p:txBody>
      </p:sp>
      <p:sp>
        <p:nvSpPr>
          <p:cNvPr id="4" name="Espace réservé du contenu 3"/>
          <p:cNvSpPr>
            <a:spLocks noGrp="1"/>
          </p:cNvSpPr>
          <p:nvPr>
            <p:ph sz="half" idx="2"/>
          </p:nvPr>
        </p:nvSpPr>
        <p:spPr>
          <a:xfrm>
            <a:off x="6268447" y="1410789"/>
            <a:ext cx="4396341" cy="4845549"/>
          </a:xfrm>
        </p:spPr>
        <p:txBody>
          <a:bodyPr>
            <a:normAutofit fontScale="92500" lnSpcReduction="10000"/>
          </a:bodyPr>
          <a:lstStyle/>
          <a:p>
            <a:pPr algn="just"/>
            <a:r>
              <a:rPr lang="fr-FR" b="1" dirty="0">
                <a:solidFill>
                  <a:schemeClr val="tx1"/>
                </a:solidFill>
                <a:latin typeface="Times New Roman" panose="02020603050405020304" pitchFamily="18" charset="0"/>
                <a:cs typeface="Times New Roman" panose="02020603050405020304" pitchFamily="18" charset="0"/>
              </a:rPr>
              <a:t>Index (facultatif) </a:t>
            </a:r>
            <a:r>
              <a:rPr lang="fr-FR" dirty="0">
                <a:solidFill>
                  <a:schemeClr val="tx1"/>
                </a:solidFill>
                <a:latin typeface="Times New Roman" panose="02020603050405020304" pitchFamily="18" charset="0"/>
                <a:cs typeface="Times New Roman" panose="02020603050405020304" pitchFamily="18" charset="0"/>
              </a:rPr>
              <a:t>: Liste alphabétique des termes, concepts et noms mentionnés dans le livre, avec des références aux pages où ils apparaissent, facilitant la recherche d'informations spécifiques.</a:t>
            </a:r>
          </a:p>
          <a:p>
            <a:pPr algn="just"/>
            <a:r>
              <a:rPr lang="fr-FR" b="1" dirty="0">
                <a:solidFill>
                  <a:schemeClr val="tx1"/>
                </a:solidFill>
                <a:latin typeface="Times New Roman" panose="02020603050405020304" pitchFamily="18" charset="0"/>
                <a:cs typeface="Times New Roman" panose="02020603050405020304" pitchFamily="18" charset="0"/>
              </a:rPr>
              <a:t>Un glossaire ou lexique (facultatif) </a:t>
            </a:r>
            <a:r>
              <a:rPr lang="fr-FR" dirty="0">
                <a:solidFill>
                  <a:schemeClr val="tx1"/>
                </a:solidFill>
                <a:latin typeface="Times New Roman" panose="02020603050405020304" pitchFamily="18" charset="0"/>
                <a:cs typeface="Times New Roman" panose="02020603050405020304" pitchFamily="18" charset="0"/>
              </a:rPr>
              <a:t>: est une section d'un livre qui contient une liste de termes, mots ou expressions spécialisés, accompagnés de leurs définitions. Il est généralement placé à la fin de l'ouvrage, mais il peut aussi apparaître au début ou dans les annexes, en fonction de la structure du livre.</a:t>
            </a:r>
          </a:p>
          <a:p>
            <a:pPr algn="just"/>
            <a:r>
              <a:rPr lang="fr-FR" b="1" dirty="0">
                <a:solidFill>
                  <a:schemeClr val="tx1"/>
                </a:solidFill>
                <a:latin typeface="Times New Roman" panose="02020603050405020304" pitchFamily="18" charset="0"/>
                <a:cs typeface="Times New Roman" panose="02020603050405020304" pitchFamily="18" charset="0"/>
              </a:rPr>
              <a:t>Les notes dans un livre académique </a:t>
            </a:r>
            <a:r>
              <a:rPr lang="fr-FR" dirty="0">
                <a:solidFill>
                  <a:schemeClr val="tx1"/>
                </a:solidFill>
                <a:latin typeface="Times New Roman" panose="02020603050405020304" pitchFamily="18" charset="0"/>
                <a:cs typeface="Times New Roman" panose="02020603050405020304" pitchFamily="18" charset="0"/>
              </a:rPr>
              <a:t>: sont des annotations ou des références qui fournissent des informations supplémentaires, des clarifications ou des citations de sources, en bas de pages ou en fin de chapitre ou fin d'ouvrage.</a:t>
            </a:r>
          </a:p>
        </p:txBody>
      </p:sp>
    </p:spTree>
    <p:extLst>
      <p:ext uri="{BB962C8B-B14F-4D97-AF65-F5344CB8AC3E}">
        <p14:creationId xmlns:p14="http://schemas.microsoft.com/office/powerpoint/2010/main" val="98638105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46111" y="452718"/>
            <a:ext cx="9404723" cy="736002"/>
          </a:xfrm>
        </p:spPr>
        <p:txBody>
          <a:bodyPr/>
          <a:lstStyle/>
          <a:p>
            <a:r>
              <a:rPr lang="fr-FR" sz="2800" b="1" dirty="0" smtClean="0">
                <a:latin typeface="Times New Roman" panose="02020603050405020304" pitchFamily="18" charset="0"/>
                <a:cs typeface="Times New Roman" panose="02020603050405020304" pitchFamily="18" charset="0"/>
              </a:rPr>
              <a:t>Les ouvrages collectifs </a:t>
            </a:r>
            <a:endParaRPr lang="fr-FR" sz="2800" b="1" dirty="0">
              <a:latin typeface="Times New Roman" panose="02020603050405020304" pitchFamily="18" charset="0"/>
              <a:cs typeface="Times New Roman" panose="02020603050405020304" pitchFamily="18" charset="0"/>
            </a:endParaRPr>
          </a:p>
        </p:txBody>
      </p:sp>
      <p:sp>
        <p:nvSpPr>
          <p:cNvPr id="3" name="Espace réservé du contenu 2"/>
          <p:cNvSpPr>
            <a:spLocks noGrp="1"/>
          </p:cNvSpPr>
          <p:nvPr>
            <p:ph sz="half" idx="1"/>
          </p:nvPr>
        </p:nvSpPr>
        <p:spPr>
          <a:xfrm>
            <a:off x="646112" y="1371601"/>
            <a:ext cx="6956472" cy="4884738"/>
          </a:xfrm>
        </p:spPr>
        <p:txBody>
          <a:bodyPr>
            <a:normAutofit/>
          </a:bodyPr>
          <a:lstStyle/>
          <a:p>
            <a:pPr algn="just"/>
            <a:r>
              <a:rPr lang="fr-FR" sz="2200" dirty="0">
                <a:solidFill>
                  <a:schemeClr val="tx1"/>
                </a:solidFill>
                <a:latin typeface="Times New Roman" panose="02020603050405020304" pitchFamily="18" charset="0"/>
                <a:cs typeface="Times New Roman" panose="02020603050405020304" pitchFamily="18" charset="0"/>
              </a:rPr>
              <a:t>Il existe également des </a:t>
            </a:r>
            <a:r>
              <a:rPr lang="fr-FR" sz="2200" dirty="0" smtClean="0">
                <a:solidFill>
                  <a:schemeClr val="tx1"/>
                </a:solidFill>
                <a:latin typeface="Times New Roman" panose="02020603050405020304" pitchFamily="18" charset="0"/>
                <a:cs typeface="Times New Roman" panose="02020603050405020304" pitchFamily="18" charset="0"/>
              </a:rPr>
              <a:t>monographies ou livres </a:t>
            </a:r>
            <a:r>
              <a:rPr lang="fr-FR" sz="2200" dirty="0">
                <a:solidFill>
                  <a:schemeClr val="tx1"/>
                </a:solidFill>
                <a:latin typeface="Times New Roman" panose="02020603050405020304" pitchFamily="18" charset="0"/>
                <a:cs typeface="Times New Roman" panose="02020603050405020304" pitchFamily="18" charset="0"/>
              </a:rPr>
              <a:t>qui sont des ouvrages collectifs. Il s'agit d'un ouvrage sur </a:t>
            </a:r>
            <a:r>
              <a:rPr lang="fr-FR" sz="2200" b="1" i="1" dirty="0">
                <a:solidFill>
                  <a:schemeClr val="tx1"/>
                </a:solidFill>
                <a:latin typeface="Times New Roman" panose="02020603050405020304" pitchFamily="18" charset="0"/>
                <a:cs typeface="Times New Roman" panose="02020603050405020304" pitchFamily="18" charset="0"/>
              </a:rPr>
              <a:t>un seul sujet</a:t>
            </a:r>
            <a:r>
              <a:rPr lang="fr-FR" sz="2200" dirty="0">
                <a:solidFill>
                  <a:schemeClr val="tx1"/>
                </a:solidFill>
                <a:latin typeface="Times New Roman" panose="02020603050405020304" pitchFamily="18" charset="0"/>
                <a:cs typeface="Times New Roman" panose="02020603050405020304" pitchFamily="18" charset="0"/>
              </a:rPr>
              <a:t>, qui contient plusieurs </a:t>
            </a:r>
            <a:r>
              <a:rPr lang="fr-FR" sz="2200" i="1" dirty="0">
                <a:solidFill>
                  <a:schemeClr val="tx1"/>
                </a:solidFill>
                <a:latin typeface="Times New Roman" panose="02020603050405020304" pitchFamily="18" charset="0"/>
                <a:cs typeface="Times New Roman" panose="02020603050405020304" pitchFamily="18" charset="0"/>
              </a:rPr>
              <a:t>participations</a:t>
            </a:r>
            <a:r>
              <a:rPr lang="fr-FR" sz="2200" dirty="0">
                <a:solidFill>
                  <a:schemeClr val="tx1"/>
                </a:solidFill>
                <a:latin typeface="Times New Roman" panose="02020603050405020304" pitchFamily="18" charset="0"/>
                <a:cs typeface="Times New Roman" panose="02020603050405020304" pitchFamily="18" charset="0"/>
              </a:rPr>
              <a:t> (articles, chapitres) avec pour chacune, un ou plusieurs auteur(s) et un titre spécifique</a:t>
            </a:r>
            <a:r>
              <a:rPr lang="fr-FR" sz="2200" dirty="0" smtClean="0">
                <a:solidFill>
                  <a:schemeClr val="tx1"/>
                </a:solidFill>
                <a:latin typeface="Times New Roman" panose="02020603050405020304" pitchFamily="18" charset="0"/>
                <a:cs typeface="Times New Roman" panose="02020603050405020304" pitchFamily="18" charset="0"/>
              </a:rPr>
              <a:t>.</a:t>
            </a:r>
          </a:p>
          <a:p>
            <a:pPr marL="0" indent="0" algn="just">
              <a:buNone/>
            </a:pPr>
            <a:endParaRPr lang="fr-FR" sz="2200" dirty="0">
              <a:solidFill>
                <a:schemeClr val="tx1"/>
              </a:solidFill>
              <a:latin typeface="Times New Roman" panose="02020603050405020304" pitchFamily="18" charset="0"/>
              <a:cs typeface="Times New Roman" panose="02020603050405020304" pitchFamily="18" charset="0"/>
            </a:endParaRPr>
          </a:p>
          <a:p>
            <a:pPr algn="just"/>
            <a:r>
              <a:rPr lang="fr-FR" sz="2200" dirty="0">
                <a:solidFill>
                  <a:schemeClr val="tx1"/>
                </a:solidFill>
                <a:latin typeface="Times New Roman" panose="02020603050405020304" pitchFamily="18" charset="0"/>
                <a:cs typeface="Times New Roman" panose="02020603050405020304" pitchFamily="18" charset="0"/>
              </a:rPr>
              <a:t>Ces livres sont réalisés sous la direction </a:t>
            </a:r>
            <a:r>
              <a:rPr lang="fr-FR" sz="2200" dirty="0" smtClean="0">
                <a:solidFill>
                  <a:schemeClr val="tx1"/>
                </a:solidFill>
                <a:latin typeface="Times New Roman" panose="02020603050405020304" pitchFamily="18" charset="0"/>
                <a:cs typeface="Times New Roman" panose="02020603050405020304" pitchFamily="18" charset="0"/>
              </a:rPr>
              <a:t>d'un </a:t>
            </a:r>
            <a:r>
              <a:rPr lang="fr-FR" sz="2200" dirty="0">
                <a:solidFill>
                  <a:schemeClr val="tx1"/>
                </a:solidFill>
                <a:latin typeface="Times New Roman" panose="02020603050405020304" pitchFamily="18" charset="0"/>
                <a:cs typeface="Times New Roman" panose="02020603050405020304" pitchFamily="18" charset="0"/>
              </a:rPr>
              <a:t>ou plusieurs éditeurs scientifiques (en anglais : Editor) qui coordonnent le travail des auteurs. Ils sont publiés par un éditeur commercial (en anglais : Publisher) qui se charge de la mise en page, de </a:t>
            </a:r>
            <a:r>
              <a:rPr lang="fr-FR" sz="2200" dirty="0" smtClean="0">
                <a:solidFill>
                  <a:schemeClr val="tx1"/>
                </a:solidFill>
                <a:latin typeface="Times New Roman" panose="02020603050405020304" pitchFamily="18" charset="0"/>
                <a:cs typeface="Times New Roman" panose="02020603050405020304" pitchFamily="18" charset="0"/>
              </a:rPr>
              <a:t>l'impression</a:t>
            </a:r>
            <a:r>
              <a:rPr lang="fr-FR" sz="2200" dirty="0">
                <a:solidFill>
                  <a:schemeClr val="tx1"/>
                </a:solidFill>
                <a:latin typeface="Times New Roman" panose="02020603050405020304" pitchFamily="18" charset="0"/>
                <a:cs typeface="Times New Roman" panose="02020603050405020304" pitchFamily="18" charset="0"/>
              </a:rPr>
              <a:t>, de la diffusion (publicité) et de la vente</a:t>
            </a:r>
            <a:r>
              <a:rPr lang="fr-FR" sz="2200" dirty="0" smtClean="0">
                <a:solidFill>
                  <a:schemeClr val="tx1"/>
                </a:solidFill>
                <a:latin typeface="Times New Roman" panose="02020603050405020304" pitchFamily="18" charset="0"/>
                <a:cs typeface="Times New Roman" panose="02020603050405020304" pitchFamily="18" charset="0"/>
              </a:rPr>
              <a:t>.</a:t>
            </a:r>
          </a:p>
          <a:p>
            <a:pPr algn="just"/>
            <a:endParaRPr lang="fr-FR" sz="2200" dirty="0">
              <a:latin typeface="Times New Roman" panose="02020603050405020304" pitchFamily="18" charset="0"/>
              <a:cs typeface="Times New Roman" panose="02020603050405020304" pitchFamily="18" charset="0"/>
            </a:endParaRPr>
          </a:p>
          <a:p>
            <a:pPr algn="just"/>
            <a:endParaRPr lang="fr-FR" sz="2000" dirty="0" smtClean="0">
              <a:latin typeface="Times New Roman" panose="02020603050405020304" pitchFamily="18" charset="0"/>
              <a:cs typeface="Times New Roman" panose="02020603050405020304" pitchFamily="18" charset="0"/>
            </a:endParaRPr>
          </a:p>
          <a:p>
            <a:pPr algn="just"/>
            <a:endParaRPr lang="fr-FR" sz="2000" dirty="0">
              <a:latin typeface="Times New Roman" panose="02020603050405020304" pitchFamily="18" charset="0"/>
              <a:cs typeface="Times New Roman" panose="02020603050405020304" pitchFamily="18" charset="0"/>
            </a:endParaRPr>
          </a:p>
          <a:p>
            <a:pPr algn="just"/>
            <a:endParaRPr lang="fr-FR" sz="2000" dirty="0">
              <a:latin typeface="Times New Roman" panose="02020603050405020304" pitchFamily="18" charset="0"/>
              <a:cs typeface="Times New Roman" panose="02020603050405020304" pitchFamily="18" charset="0"/>
            </a:endParaRPr>
          </a:p>
        </p:txBody>
      </p:sp>
      <p:pic>
        <p:nvPicPr>
          <p:cNvPr id="5" name="Espace réservé du contenu 4"/>
          <p:cNvPicPr>
            <a:picLocks noGrp="1" noChangeAspect="1"/>
          </p:cNvPicPr>
          <p:nvPr>
            <p:ph sz="half" idx="2"/>
          </p:nvPr>
        </p:nvPicPr>
        <p:blipFill>
          <a:blip r:embed="rId2"/>
          <a:stretch>
            <a:fillRect/>
          </a:stretch>
        </p:blipFill>
        <p:spPr>
          <a:xfrm>
            <a:off x="8432697" y="1885157"/>
            <a:ext cx="2571750" cy="3857625"/>
          </a:xfrm>
          <a:prstGeom prst="rect">
            <a:avLst/>
          </a:prstGeom>
        </p:spPr>
      </p:pic>
    </p:spTree>
    <p:extLst>
      <p:ext uri="{BB962C8B-B14F-4D97-AF65-F5344CB8AC3E}">
        <p14:creationId xmlns:p14="http://schemas.microsoft.com/office/powerpoint/2010/main" val="2351979526"/>
      </p:ext>
    </p:extLst>
  </p:cSld>
  <p:clrMapOvr>
    <a:masterClrMapping/>
  </p:clrMapOvr>
  <p:timing>
    <p:tnLst>
      <p:par>
        <p:cTn id="1" dur="indefinite" restart="never" nodeType="tmRoot"/>
      </p:par>
    </p:tnLst>
  </p:timing>
</p:sld>
</file>

<file path=ppt/theme/theme1.xml><?xml version="1.0" encoding="utf-8"?>
<a:theme xmlns:a="http://schemas.openxmlformats.org/drawingml/2006/main" name="Facette">
  <a:themeElements>
    <a:clrScheme name="Facette">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te">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te">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docProps/app.xml><?xml version="1.0" encoding="utf-8"?>
<Properties xmlns="http://schemas.openxmlformats.org/officeDocument/2006/extended-properties" xmlns:vt="http://schemas.openxmlformats.org/officeDocument/2006/docPropsVTypes">
  <Template>Facet</Template>
  <TotalTime>684</TotalTime>
  <Words>2076</Words>
  <Application>Microsoft Office PowerPoint</Application>
  <PresentationFormat>Widescreen</PresentationFormat>
  <Paragraphs>118</Paragraphs>
  <Slides>26</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26</vt:i4>
      </vt:variant>
    </vt:vector>
  </HeadingPairs>
  <TitlesOfParts>
    <vt:vector size="34" baseType="lpstr">
      <vt:lpstr>Arial</vt:lpstr>
      <vt:lpstr>Courier New</vt:lpstr>
      <vt:lpstr>Inter</vt:lpstr>
      <vt:lpstr>Times New Roman</vt:lpstr>
      <vt:lpstr>Trebuchet MS</vt:lpstr>
      <vt:lpstr>Wingdings</vt:lpstr>
      <vt:lpstr>Wingdings 3</vt:lpstr>
      <vt:lpstr>Facette</vt:lpstr>
      <vt:lpstr> Les types de documents pour une recherche documentaire</vt:lpstr>
      <vt:lpstr>Un document ????</vt:lpstr>
      <vt:lpstr>PowerPoint Presentation</vt:lpstr>
      <vt:lpstr>Les types de documents selon leur domaine d’utilisation</vt:lpstr>
      <vt:lpstr>Les types de documents selon leurs supports (Papier ou numérique)</vt:lpstr>
      <vt:lpstr>Le livre </vt:lpstr>
      <vt:lpstr>La structure d'un livre</vt:lpstr>
      <vt:lpstr>La structure d’un livre </vt:lpstr>
      <vt:lpstr>Les ouvrages collectifs </vt:lpstr>
      <vt:lpstr>Les manuels, guide, précis</vt:lpstr>
      <vt:lpstr>Dictionnaires </vt:lpstr>
      <vt:lpstr>Les encyclopédies</vt:lpstr>
      <vt:lpstr>Les colloques </vt:lpstr>
      <vt:lpstr>Les actes du colloques </vt:lpstr>
      <vt:lpstr>Les revues scientifiques </vt:lpstr>
      <vt:lpstr>Les caractéristiques des articles de revues </vt:lpstr>
      <vt:lpstr>Les publications gouvernementales et les rapports</vt:lpstr>
      <vt:lpstr>Les thèses et les mémoires </vt:lpstr>
      <vt:lpstr>Les documents d’archives</vt:lpstr>
      <vt:lpstr>Les textes législatives et règlements </vt:lpstr>
      <vt:lpstr>Articles de journaux (presse)</vt:lpstr>
      <vt:lpstr>Les documents sonores et les vidéos</vt:lpstr>
      <vt:lpstr>Esquisse </vt:lpstr>
      <vt:lpstr>Plan d’exécution </vt:lpstr>
      <vt:lpstr>Les maquettes </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Les types de documents pour une recherche documentaire</dc:title>
  <dc:creator>ATLAS PC</dc:creator>
  <cp:lastModifiedBy>HP G6</cp:lastModifiedBy>
  <cp:revision>47</cp:revision>
  <dcterms:created xsi:type="dcterms:W3CDTF">2025-10-08T20:45:34Z</dcterms:created>
  <dcterms:modified xsi:type="dcterms:W3CDTF">2025-11-20T11:50:03Z</dcterms:modified>
</cp:coreProperties>
</file>