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3" r:id="rId3"/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9C41086-1C23-42DA-83BF-E4B1DFAFCE0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B5A4A13-7DE5-4C1D-BF85-BB45D5941B6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1086-1C23-42DA-83BF-E4B1DFAFCE0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A13-7DE5-4C1D-BF85-BB45D5941B6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1086-1C23-42DA-83BF-E4B1DFAFCE0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A13-7DE5-4C1D-BF85-BB45D5941B6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22/04/2026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45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22/04/2026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37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22/04/2026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9143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22/04/2026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84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22/04/2026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21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22/04/2026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23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22/04/2026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14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22/04/2026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4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1086-1C23-42DA-83BF-E4B1DFAFCE0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A13-7DE5-4C1D-BF85-BB45D5941B6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22/04/2026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87804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22/04/2026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15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22/04/2026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1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1086-1C23-42DA-83BF-E4B1DFAFCE0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A13-7DE5-4C1D-BF85-BB45D5941B6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1086-1C23-42DA-83BF-E4B1DFAFCE0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A13-7DE5-4C1D-BF85-BB45D5941B60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1086-1C23-42DA-83BF-E4B1DFAFCE0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A13-7DE5-4C1D-BF85-BB45D5941B60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1086-1C23-42DA-83BF-E4B1DFAFCE0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A13-7DE5-4C1D-BF85-BB45D5941B6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1086-1C23-42DA-83BF-E4B1DFAFCE0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A13-7DE5-4C1D-BF85-BB45D5941B6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9C41086-1C23-42DA-83BF-E4B1DFAFCE0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B5A4A13-7DE5-4C1D-BF85-BB45D5941B6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9C41086-1C23-42DA-83BF-E4B1DFAFCE0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B5A4A13-7DE5-4C1D-BF85-BB45D5941B6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9C41086-1C23-42DA-83BF-E4B1DFAFCE0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B5A4A13-7DE5-4C1D-BF85-BB45D5941B6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22/04/2026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0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wahiba.soualah@univ-bejaia.dz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776" y="1916832"/>
            <a:ext cx="8136904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2400" b="1" dirty="0">
              <a:solidFill>
                <a:prstClr val="black"/>
              </a:solidFill>
              <a:latin typeface="Simplified Arabic" panose="02020603050405020304" pitchFamily="18" charset="-78"/>
              <a:ea typeface="Verdana"/>
              <a:cs typeface="Simplified Arabic" panose="02020603050405020304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اللقب: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 صوالح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الاسم</a:t>
            </a: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: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 وهيبة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الوظيفة</a:t>
            </a: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: 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أستاذ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محاضر 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قسم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"أ"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محاضرة 3: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مفدي زكريا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البريد </a:t>
            </a: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المهني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:  </a:t>
            </a:r>
            <a:r>
              <a:rPr lang="ar-SA" sz="2400" u="sng" dirty="0" smtClean="0">
                <a:solidFill>
                  <a:srgbClr val="0000FF"/>
                </a:solidFill>
                <a:latin typeface="Amiri" pitchFamily="2" charset="-78"/>
                <a:ea typeface="Verdana"/>
                <a:cs typeface="Amiri" pitchFamily="2" charset="-78"/>
              </a:rPr>
              <a:t> </a:t>
            </a:r>
            <a:r>
              <a:rPr lang="fr-FR" sz="2400" u="sng" dirty="0" smtClean="0">
                <a:solidFill>
                  <a:srgbClr val="0000FF"/>
                </a:solidFill>
                <a:latin typeface="Simplified Arabic"/>
                <a:ea typeface="Calibri"/>
                <a:cs typeface="Arial"/>
                <a:hlinkClick r:id="rId2"/>
              </a:rPr>
              <a:t>wahiba.soualah@univ-bejaia.dz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2400" b="1" dirty="0" smtClean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3228" y="116632"/>
            <a:ext cx="43950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200" dirty="0" smtClean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وزارة التعليم العالي والبحث العلمي</a:t>
            </a:r>
          </a:p>
          <a:p>
            <a:pPr algn="ctr"/>
            <a:endParaRPr lang="ar-SA" sz="2800" dirty="0">
              <a:solidFill>
                <a:prstClr val="black"/>
              </a:solidFill>
              <a:latin typeface="Amiri" pitchFamily="2" charset="-78"/>
              <a:ea typeface="Times New Roman"/>
              <a:cs typeface="Amiri" pitchFamily="2" charset="-78"/>
            </a:endParaRPr>
          </a:p>
          <a:p>
            <a:pPr algn="ctr"/>
            <a:endParaRPr lang="ar-SA" sz="2800" dirty="0" smtClean="0">
              <a:solidFill>
                <a:prstClr val="black"/>
              </a:solidFill>
              <a:latin typeface="Amiri" pitchFamily="2" charset="-78"/>
              <a:ea typeface="Times New Roman"/>
              <a:cs typeface="Amiri" pitchFamily="2" charset="-78"/>
            </a:endParaRPr>
          </a:p>
          <a:p>
            <a:pPr algn="ctr"/>
            <a:endParaRPr lang="ar-SA" sz="2800" dirty="0">
              <a:solidFill>
                <a:prstClr val="black"/>
              </a:solidFill>
              <a:latin typeface="Amiri" pitchFamily="2" charset="-78"/>
              <a:ea typeface="Times New Roman"/>
              <a:cs typeface="Amiri" pitchFamily="2" charset="-78"/>
            </a:endParaRPr>
          </a:p>
          <a:p>
            <a:pPr algn="ctr"/>
            <a:r>
              <a:rPr lang="ar-DZ" sz="2200" dirty="0" smtClean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جامعة </a:t>
            </a:r>
            <a:r>
              <a:rPr lang="ar-DZ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عبد الرحمن ميرة- بجاية</a:t>
            </a:r>
            <a: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/>
            </a:r>
            <a:b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</a:br>
            <a:r>
              <a:rPr lang="ar-DZ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كلية الآداب واللغات</a:t>
            </a:r>
            <a:r>
              <a:rPr lang="ar-SA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/>
            </a:r>
            <a:br>
              <a:rPr lang="ar-SA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</a:br>
            <a:r>
              <a:rPr lang="ar-DZ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قسم اللغة و الأدب العربي</a:t>
            </a:r>
            <a: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/>
            </a:r>
            <a:b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</a:br>
            <a:endParaRPr lang="fr-FR" sz="2200" dirty="0">
              <a:solidFill>
                <a:prstClr val="black"/>
              </a:solidFill>
              <a:latin typeface="Amiri" pitchFamily="2" charset="-78"/>
              <a:cs typeface="Amiri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76" y="620688"/>
            <a:ext cx="2349940" cy="108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67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124744"/>
            <a:ext cx="5723468" cy="841977"/>
          </a:xfrm>
        </p:spPr>
        <p:txBody>
          <a:bodyPr>
            <a:normAutofit/>
          </a:bodyPr>
          <a:lstStyle/>
          <a:p>
            <a:r>
              <a:rPr lang="ar-SA" sz="3200" b="1" cap="all" dirty="0">
                <a:solidFill>
                  <a:srgbClr val="4E3B30"/>
                </a:solidFill>
                <a:latin typeface="Amiri" pitchFamily="2" charset="-78"/>
                <a:ea typeface="Calibri"/>
                <a:cs typeface="Amiri" pitchFamily="2" charset="-78"/>
              </a:rPr>
              <a:t>مفدي </a:t>
            </a:r>
            <a:r>
              <a:rPr lang="ar-SA" sz="3200" b="1" cap="all" dirty="0" err="1">
                <a:solidFill>
                  <a:srgbClr val="4E3B30"/>
                </a:solidFill>
                <a:latin typeface="Amiri" pitchFamily="2" charset="-78"/>
                <a:ea typeface="Calibri"/>
                <a:cs typeface="Amiri" pitchFamily="2" charset="-78"/>
              </a:rPr>
              <a:t>زكرياء</a:t>
            </a:r>
            <a:r>
              <a:rPr lang="ar-SA" sz="3200" b="1" cap="all" dirty="0">
                <a:solidFill>
                  <a:srgbClr val="4E3B30"/>
                </a:solidFill>
                <a:latin typeface="Amiri" pitchFamily="2" charset="-78"/>
                <a:ea typeface="Calibri"/>
                <a:cs typeface="Amiri" pitchFamily="2" charset="-78"/>
              </a:rPr>
              <a:t> </a:t>
            </a:r>
            <a:r>
              <a:rPr lang="ar-SA" sz="3200" b="1" cap="all" dirty="0" smtClean="0">
                <a:solidFill>
                  <a:srgbClr val="4E3B30"/>
                </a:solidFill>
                <a:latin typeface="Amiri" pitchFamily="2" charset="-78"/>
                <a:ea typeface="Calibri"/>
                <a:cs typeface="Amiri" pitchFamily="2" charset="-78"/>
              </a:rPr>
              <a:t>(</a:t>
            </a:r>
            <a:r>
              <a:rPr lang="ar-SA" sz="3200" b="1" cap="all" dirty="0">
                <a:solidFill>
                  <a:srgbClr val="4E3B30"/>
                </a:solidFill>
                <a:latin typeface="Amiri" pitchFamily="2" charset="-78"/>
                <a:ea typeface="Calibri"/>
                <a:cs typeface="Amiri" pitchFamily="2" charset="-78"/>
              </a:rPr>
              <a:t>1908- 1977) 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3168352" cy="341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448750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r>
              <a:rPr lang="ar-SA" sz="2800" dirty="0" smtClean="0">
                <a:latin typeface="Amiri" pitchFamily="2" charset="-78"/>
                <a:cs typeface="Amiri" pitchFamily="2" charset="-78"/>
              </a:rPr>
              <a:t>النشأة والتكوين</a:t>
            </a:r>
            <a:endParaRPr lang="fr-FR" sz="2800" dirty="0">
              <a:latin typeface="Amiri" pitchFamily="2" charset="-78"/>
              <a:cs typeface="Amiri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1484784"/>
            <a:ext cx="6493336" cy="4238285"/>
          </a:xfrm>
        </p:spPr>
        <p:txBody>
          <a:bodyPr>
            <a:normAutofit fontScale="62500" lnSpcReduction="20000"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3100" dirty="0">
                <a:latin typeface="Amiri" pitchFamily="2" charset="-78"/>
                <a:ea typeface="Calibri"/>
                <a:cs typeface="Amiri" pitchFamily="2" charset="-78"/>
              </a:rPr>
              <a:t>ولد سنة 1908 في ولاية غرداية (بني </a:t>
            </a:r>
            <a:r>
              <a:rPr lang="ar-SA" sz="3100" dirty="0" err="1">
                <a:latin typeface="Amiri" pitchFamily="2" charset="-78"/>
                <a:ea typeface="Calibri"/>
                <a:cs typeface="Amiri" pitchFamily="2" charset="-78"/>
              </a:rPr>
              <a:t>يزقن</a:t>
            </a:r>
            <a:r>
              <a:rPr lang="ar-SA" sz="3100" dirty="0">
                <a:latin typeface="Amiri" pitchFamily="2" charset="-78"/>
                <a:ea typeface="Calibri"/>
                <a:cs typeface="Amiri" pitchFamily="2" charset="-78"/>
              </a:rPr>
              <a:t>) - توفي 1977.</a:t>
            </a:r>
            <a:endParaRPr lang="fr-FR" sz="31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3100" dirty="0">
                <a:latin typeface="Amiri" pitchFamily="2" charset="-78"/>
                <a:ea typeface="Calibri"/>
                <a:cs typeface="Amiri" pitchFamily="2" charset="-78"/>
              </a:rPr>
              <a:t>تلقى تعليمه الأولي في </a:t>
            </a:r>
            <a:r>
              <a:rPr lang="ar-SA" sz="3100" dirty="0" smtClean="0">
                <a:latin typeface="Amiri" pitchFamily="2" charset="-78"/>
                <a:ea typeface="Calibri"/>
                <a:cs typeface="Amiri" pitchFamily="2" charset="-78"/>
              </a:rPr>
              <a:t>مدارس القرآن </a:t>
            </a:r>
            <a:r>
              <a:rPr lang="ar-SA" sz="3100">
                <a:latin typeface="Amiri" pitchFamily="2" charset="-78"/>
                <a:ea typeface="Calibri"/>
                <a:cs typeface="Amiri" pitchFamily="2" charset="-78"/>
              </a:rPr>
              <a:t>الكريم </a:t>
            </a:r>
            <a:r>
              <a:rPr lang="ar-SA" sz="3100" smtClean="0">
                <a:latin typeface="Amiri" pitchFamily="2" charset="-78"/>
                <a:ea typeface="Calibri"/>
                <a:cs typeface="Amiri" pitchFamily="2" charset="-78"/>
              </a:rPr>
              <a:t>وتعلم مبادئ </a:t>
            </a:r>
            <a:r>
              <a:rPr lang="ar-SA" sz="3100" dirty="0">
                <a:latin typeface="Amiri" pitchFamily="2" charset="-78"/>
                <a:ea typeface="Calibri"/>
                <a:cs typeface="Amiri" pitchFamily="2" charset="-78"/>
              </a:rPr>
              <a:t>العربية.</a:t>
            </a:r>
            <a:endParaRPr lang="fr-FR" sz="31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3100" dirty="0">
                <a:latin typeface="Amiri" pitchFamily="2" charset="-78"/>
                <a:ea typeface="Calibri"/>
                <a:cs typeface="Amiri" pitchFamily="2" charset="-78"/>
              </a:rPr>
              <a:t>التحق بالبعثة </a:t>
            </a:r>
            <a:r>
              <a:rPr lang="ar-SA" sz="3100" dirty="0" err="1">
                <a:latin typeface="Amiri" pitchFamily="2" charset="-78"/>
                <a:ea typeface="Calibri"/>
                <a:cs typeface="Amiri" pitchFamily="2" charset="-78"/>
              </a:rPr>
              <a:t>الميزابية</a:t>
            </a:r>
            <a:r>
              <a:rPr lang="ar-SA" sz="3100" dirty="0">
                <a:latin typeface="Amiri" pitchFamily="2" charset="-78"/>
                <a:ea typeface="Calibri"/>
                <a:cs typeface="Amiri" pitchFamily="2" charset="-78"/>
              </a:rPr>
              <a:t> في تونس</a:t>
            </a:r>
            <a:r>
              <a:rPr lang="fr-FR" sz="3100" dirty="0">
                <a:latin typeface="Amiri" pitchFamily="2" charset="-78"/>
                <a:ea typeface="Calibri"/>
                <a:cs typeface="Amiri" pitchFamily="2" charset="-78"/>
              </a:rPr>
              <a:t>:</a:t>
            </a: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3100" dirty="0">
                <a:latin typeface="Amiri" pitchFamily="2" charset="-78"/>
                <a:ea typeface="Calibri"/>
                <a:cs typeface="Amiri" pitchFamily="2" charset="-78"/>
              </a:rPr>
              <a:t>مدارس: السلام، </a:t>
            </a:r>
            <a:r>
              <a:rPr lang="ar-SA" sz="3100" dirty="0" err="1">
                <a:latin typeface="Amiri" pitchFamily="2" charset="-78"/>
                <a:ea typeface="Calibri"/>
                <a:cs typeface="Amiri" pitchFamily="2" charset="-78"/>
              </a:rPr>
              <a:t>الخلدونية</a:t>
            </a:r>
            <a:r>
              <a:rPr lang="ar-SA" sz="3100" dirty="0">
                <a:latin typeface="Amiri" pitchFamily="2" charset="-78"/>
                <a:ea typeface="Calibri"/>
                <a:cs typeface="Amiri" pitchFamily="2" charset="-78"/>
              </a:rPr>
              <a:t>، جامع الزيتونة</a:t>
            </a:r>
            <a:endParaRPr lang="fr-FR" sz="31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0" lv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3100" dirty="0">
                <a:latin typeface="Amiri" pitchFamily="2" charset="-78"/>
                <a:ea typeface="Calibri"/>
                <a:cs typeface="Amiri" pitchFamily="2" charset="-78"/>
              </a:rPr>
              <a:t> </a:t>
            </a:r>
            <a:r>
              <a:rPr lang="ar-SA" sz="3100" dirty="0" smtClean="0">
                <a:latin typeface="Amiri" pitchFamily="2" charset="-78"/>
                <a:ea typeface="Calibri"/>
                <a:cs typeface="Amiri" pitchFamily="2" charset="-78"/>
              </a:rPr>
              <a:t>    تأثر </a:t>
            </a:r>
            <a:r>
              <a:rPr lang="ar-SA" sz="3100" dirty="0">
                <a:latin typeface="Amiri" pitchFamily="2" charset="-78"/>
                <a:ea typeface="Calibri"/>
                <a:cs typeface="Amiri" pitchFamily="2" charset="-78"/>
              </a:rPr>
              <a:t>بـ</a:t>
            </a:r>
            <a:r>
              <a:rPr lang="fr-FR" sz="3100" dirty="0">
                <a:latin typeface="Amiri" pitchFamily="2" charset="-78"/>
                <a:ea typeface="Calibri"/>
                <a:cs typeface="Amiri" pitchFamily="2" charset="-78"/>
              </a:rPr>
              <a:t>:</a:t>
            </a: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3100" dirty="0">
                <a:latin typeface="Amiri" pitchFamily="2" charset="-78"/>
                <a:ea typeface="Calibri"/>
                <a:cs typeface="Amiri" pitchFamily="2" charset="-78"/>
              </a:rPr>
              <a:t>أبو القاسم الشابي ورمضان حمود (تونس).</a:t>
            </a:r>
            <a:endParaRPr lang="fr-FR" sz="31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3100" dirty="0">
                <a:latin typeface="Amiri" pitchFamily="2" charset="-78"/>
                <a:ea typeface="Calibri"/>
                <a:cs typeface="Amiri" pitchFamily="2" charset="-78"/>
              </a:rPr>
              <a:t>أحمد شوقي، حافظ إبراهيم، معروف الرصافي (المشرق).</a:t>
            </a:r>
            <a:endParaRPr lang="fr-FR" sz="31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3100" dirty="0">
                <a:latin typeface="Amiri" pitchFamily="2" charset="-78"/>
                <a:ea typeface="Calibri"/>
                <a:cs typeface="Amiri" pitchFamily="2" charset="-78"/>
              </a:rPr>
              <a:t>لُقِّب بـ "شاعر الثورة الجزائرية" منذ قصيدته الأولى "إلى الريفيين" (1925) في سن 17 سنة.</a:t>
            </a:r>
            <a:endParaRPr lang="fr-FR" sz="31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2604542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/>
          </a:bodyPr>
          <a:lstStyle/>
          <a:p>
            <a:r>
              <a:rPr lang="ar-SA" sz="2800" b="1" dirty="0">
                <a:ea typeface="Calibri"/>
                <a:cs typeface="Amiri"/>
              </a:rPr>
              <a:t>أهم أعماله الشعرية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1484784"/>
            <a:ext cx="6421328" cy="4238285"/>
          </a:xfrm>
        </p:spPr>
        <p:txBody>
          <a:bodyPr>
            <a:normAutofit fontScale="92500" lnSpcReduction="10000"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أعماله الشعرية الرئيسية: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اللهب المقدس (1961) – بيروت.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تحت ظلال الزيتون (1965) – تونس.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من وحي الأطلس.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إلياذة الجزائر(1972).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أمجادنا تتكلم (2003) - بعد وفاته.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ديوان "اللهب المقدس" يُعد أشهر أعماله وأكثرها ارتباطاً بالثورة الجزائرية</a:t>
            </a:r>
            <a:r>
              <a:rPr lang="fr-FR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5748133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/>
          </a:bodyPr>
          <a:lstStyle/>
          <a:p>
            <a:r>
              <a:rPr lang="ar-SA" sz="2800" b="1" dirty="0">
                <a:ea typeface="Calibri"/>
                <a:cs typeface="Amiri"/>
              </a:rPr>
              <a:t>مراحل تجربته الشعرية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556792"/>
            <a:ext cx="6840760" cy="4166277"/>
          </a:xfrm>
        </p:spPr>
        <p:txBody>
          <a:bodyPr>
            <a:normAutofit fontScale="92500" lnSpcReduction="10000"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مراحل تجربته الشعرية (4 مراحل):</a:t>
            </a:r>
            <a:endParaRPr lang="fr-FR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المرحلة الإحيائية (1925-1930): (طابع رومانسي ذاتي. مثال: قصيدة "خواطر كئيب</a:t>
            </a:r>
            <a:r>
              <a:rPr lang="fr-FR" dirty="0">
                <a:latin typeface="Amiri" pitchFamily="2" charset="-78"/>
                <a:ea typeface="Calibri"/>
                <a:cs typeface="Amiri" pitchFamily="2" charset="-78"/>
              </a:rPr>
              <a:t>"</a:t>
            </a: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  <a:endParaRPr lang="fr-FR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المرحلة الواقعية الجهادية: (التصاق بالواقع الجزائري. مثال: قصيدة "نشيد </a:t>
            </a:r>
            <a:r>
              <a:rPr lang="ar-SA" dirty="0" err="1">
                <a:latin typeface="Amiri" pitchFamily="2" charset="-78"/>
                <a:ea typeface="Calibri"/>
                <a:cs typeface="Amiri" pitchFamily="2" charset="-78"/>
              </a:rPr>
              <a:t>بربروس</a:t>
            </a:r>
            <a:r>
              <a:rPr lang="fr-FR" dirty="0">
                <a:latin typeface="Amiri" pitchFamily="2" charset="-78"/>
                <a:ea typeface="Calibri"/>
                <a:cs typeface="Amiri" pitchFamily="2" charset="-78"/>
              </a:rPr>
              <a:t>"</a:t>
            </a: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).</a:t>
            </a:r>
            <a:endParaRPr lang="fr-FR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مرحلة الثورة: (تفجير الحس الثوري. مثال: "أهلاً بنسل الفاتحين ومرحباً</a:t>
            </a:r>
            <a:r>
              <a:rPr lang="fr-FR" dirty="0">
                <a:latin typeface="Amiri" pitchFamily="2" charset="-78"/>
                <a:ea typeface="Calibri"/>
                <a:cs typeface="Amiri" pitchFamily="2" charset="-78"/>
              </a:rPr>
              <a:t>"</a:t>
            </a: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  <a:endParaRPr lang="fr-FR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مرحلة الاستقلال: (الاحتفاء بالاستقلال والفخر الوطني. مثال: "وطني بروحي افتديك</a:t>
            </a:r>
            <a:r>
              <a:rPr lang="fr-FR" dirty="0">
                <a:latin typeface="Amiri" pitchFamily="2" charset="-78"/>
                <a:ea typeface="Calibri"/>
                <a:cs typeface="Amiri" pitchFamily="2" charset="-78"/>
              </a:rPr>
              <a:t>..."</a:t>
            </a:r>
          </a:p>
          <a:p>
            <a:pPr marL="0" lvl="0" indent="0" algn="r" rtl="1">
              <a:lnSpc>
                <a:spcPct val="115000"/>
              </a:lnSpc>
              <a:spcAft>
                <a:spcPts val="1000"/>
              </a:spcAft>
              <a:buNone/>
            </a:pPr>
            <a:endParaRPr lang="fr-FR" sz="1600" dirty="0">
              <a:latin typeface="Calibri"/>
              <a:ea typeface="Calibri"/>
              <a:cs typeface="Arial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5786090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 fontScale="90000"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3100" dirty="0" smtClean="0">
                <a:latin typeface="Calibri"/>
                <a:ea typeface="Calibri"/>
                <a:cs typeface="Amiri"/>
              </a:rPr>
              <a:t/>
            </a:r>
            <a:br>
              <a:rPr lang="ar-SA" sz="3100" dirty="0" smtClean="0">
                <a:latin typeface="Calibri"/>
                <a:ea typeface="Calibri"/>
                <a:cs typeface="Amiri"/>
              </a:rPr>
            </a:br>
            <a:r>
              <a:rPr lang="ar-SA" sz="3100" dirty="0" smtClean="0">
                <a:latin typeface="Calibri"/>
                <a:ea typeface="Calibri"/>
                <a:cs typeface="Amiri"/>
              </a:rPr>
              <a:t>السمات </a:t>
            </a:r>
            <a:r>
              <a:rPr lang="ar-SA" sz="3100" dirty="0">
                <a:latin typeface="Calibri"/>
                <a:ea typeface="Calibri"/>
                <a:cs typeface="Amiri"/>
              </a:rPr>
              <a:t>الأسلوبية في شعره</a:t>
            </a:r>
            <a:r>
              <a:rPr lang="fr-FR" sz="3200" dirty="0">
                <a:latin typeface="Calibri"/>
                <a:ea typeface="Calibri"/>
                <a:cs typeface="Arial"/>
              </a:rPr>
              <a:t/>
            </a:r>
            <a:br>
              <a:rPr lang="fr-FR" sz="3200" dirty="0">
                <a:latin typeface="Calibri"/>
                <a:ea typeface="Calibri"/>
                <a:cs typeface="Arial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1484784"/>
            <a:ext cx="6349320" cy="4238285"/>
          </a:xfrm>
        </p:spPr>
        <p:txBody>
          <a:bodyPr>
            <a:normAutofit lnSpcReduction="10000"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 err="1" smtClean="0">
                <a:latin typeface="Amiri" pitchFamily="2" charset="-78"/>
                <a:ea typeface="Calibri"/>
                <a:cs typeface="Amiri" pitchFamily="2" charset="-78"/>
              </a:rPr>
              <a:t>التناص</a:t>
            </a:r>
            <a:r>
              <a:rPr lang="ar-SA" dirty="0" smtClean="0">
                <a:latin typeface="Amiri" pitchFamily="2" charset="-78"/>
                <a:ea typeface="Calibri"/>
                <a:cs typeface="Amiri" pitchFamily="2" charset="-78"/>
              </a:rPr>
              <a:t> </a:t>
            </a: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القرآني (أبرز سماته).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مثال: قصيدة "ألا إن ربك أوحى لها" (زلزال الأصنام).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 err="1">
                <a:latin typeface="Amiri" pitchFamily="2" charset="-78"/>
                <a:ea typeface="Calibri"/>
                <a:cs typeface="Amiri" pitchFamily="2" charset="-78"/>
              </a:rPr>
              <a:t>التناص</a:t>
            </a: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 مع الشعر الكلاسيكي.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مثال: "زنزانة العذاب رقم 73" </a:t>
            </a:r>
            <a:r>
              <a:rPr lang="ar-SA" dirty="0" smtClean="0">
                <a:latin typeface="Amiri" pitchFamily="2" charset="-78"/>
                <a:ea typeface="Calibri"/>
                <a:cs typeface="Amiri" pitchFamily="2" charset="-78"/>
              </a:rPr>
              <a:t>ــــــــ</a:t>
            </a:r>
            <a:r>
              <a:rPr lang="fr-FR" dirty="0" smtClean="0">
                <a:latin typeface="Amiri" pitchFamily="2" charset="-78"/>
                <a:ea typeface="Calibri"/>
                <a:cs typeface="Amiri" pitchFamily="2" charset="-78"/>
              </a:rPr>
              <a:t> </a:t>
            </a: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تناص مع المتنبي.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غلبة الأسلوب الخبري على الإنشائي.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يركز على تقرير المعاني بوضوح.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يحدد الدلالة الشعرية بدقة.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5756110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3100" dirty="0">
                <a:latin typeface="Calibri"/>
                <a:ea typeface="Calibri"/>
                <a:cs typeface="Amiri"/>
              </a:rPr>
              <a:t>مفدي </a:t>
            </a:r>
            <a:r>
              <a:rPr lang="ar-SA" sz="3100" dirty="0" err="1">
                <a:latin typeface="Calibri"/>
                <a:ea typeface="Calibri"/>
                <a:cs typeface="Amiri"/>
              </a:rPr>
              <a:t>زكرياء</a:t>
            </a:r>
            <a:r>
              <a:rPr lang="ar-SA" sz="3100" dirty="0">
                <a:latin typeface="Calibri"/>
                <a:ea typeface="Calibri"/>
                <a:cs typeface="Amiri"/>
              </a:rPr>
              <a:t>... صوت الجزائر الخالد</a:t>
            </a:r>
            <a:r>
              <a:rPr lang="fr-FR" sz="3200" dirty="0">
                <a:latin typeface="Calibri"/>
                <a:ea typeface="Calibri"/>
                <a:cs typeface="Arial"/>
              </a:rPr>
              <a:t/>
            </a:r>
            <a:br>
              <a:rPr lang="fr-FR" sz="3200" dirty="0">
                <a:latin typeface="Calibri"/>
                <a:ea typeface="Calibri"/>
                <a:cs typeface="Arial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28800"/>
            <a:ext cx="6768752" cy="4094269"/>
          </a:xfrm>
        </p:spPr>
        <p:txBody>
          <a:bodyPr/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جسّد في شعره أحلام الشعب الجزائري وآلامه وانتصاراته.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كان الشعر بالنسبة له سلاحاً في معركة التحرير.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ترك إرثاً شعرياً يعبر عن الهوية الجزائرية والقيم الوطنية.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يبقى "شاعر الثورة" رمزاً من رموز الأدب الجزائري الحديث.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اقتباس ختامي</a:t>
            </a:r>
            <a:r>
              <a:rPr lang="fr-FR" dirty="0" smtClean="0">
                <a:latin typeface="Amiri" pitchFamily="2" charset="-78"/>
                <a:ea typeface="Calibri"/>
                <a:cs typeface="Amiri" pitchFamily="2" charset="-78"/>
              </a:rPr>
              <a:t>:</a:t>
            </a:r>
            <a:r>
              <a:rPr lang="ar-SA" dirty="0" smtClean="0">
                <a:latin typeface="Amiri" pitchFamily="2" charset="-78"/>
                <a:ea typeface="Calibri"/>
                <a:cs typeface="Amiri" pitchFamily="2" charset="-78"/>
              </a:rPr>
              <a:t> 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0" indent="0" algn="ct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dirty="0" smtClean="0">
                <a:latin typeface="Amiri" pitchFamily="2" charset="-78"/>
                <a:ea typeface="Calibri"/>
                <a:cs typeface="Amiri" pitchFamily="2" charset="-78"/>
              </a:rPr>
              <a:t>    </a:t>
            </a:r>
            <a:r>
              <a:rPr lang="en-US" dirty="0" smtClean="0">
                <a:latin typeface="Amiri" pitchFamily="2" charset="-78"/>
                <a:ea typeface="Calibri"/>
                <a:cs typeface="Amiri" pitchFamily="2" charset="-78"/>
              </a:rPr>
              <a:t>»</a:t>
            </a: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المصير عن طريق المجال الشعري</a:t>
            </a:r>
            <a:r>
              <a:rPr lang="en-US" dirty="0">
                <a:latin typeface="Amiri" pitchFamily="2" charset="-78"/>
                <a:ea typeface="Calibri"/>
                <a:cs typeface="Amiri" pitchFamily="2" charset="-78"/>
              </a:rPr>
              <a:t>«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6148525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46</TotalTime>
  <Words>368</Words>
  <Application>Microsoft Office PowerPoint</Application>
  <PresentationFormat>Affichage à l'écran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Punaise</vt:lpstr>
      <vt:lpstr>Promenade</vt:lpstr>
      <vt:lpstr>Présentation PowerPoint</vt:lpstr>
      <vt:lpstr>مفدي زكرياء (1908- 1977)  </vt:lpstr>
      <vt:lpstr>النشأة والتكوين</vt:lpstr>
      <vt:lpstr>أهم أعماله الشعرية</vt:lpstr>
      <vt:lpstr>مراحل تجربته الشعرية</vt:lpstr>
      <vt:lpstr> السمات الأسلوبية في شعره </vt:lpstr>
      <vt:lpstr>مفدي زكرياء... صوت الجزائر الخالد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مفدي زكرياء  (1908- 1977)</dc:title>
  <dc:creator>Windows User</dc:creator>
  <cp:lastModifiedBy>Windows User</cp:lastModifiedBy>
  <cp:revision>27</cp:revision>
  <dcterms:created xsi:type="dcterms:W3CDTF">2026-04-11T12:38:09Z</dcterms:created>
  <dcterms:modified xsi:type="dcterms:W3CDTF">2026-04-22T02:19:43Z</dcterms:modified>
</cp:coreProperties>
</file>