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9" r:id="rId2"/>
    <p:sldId id="360" r:id="rId3"/>
    <p:sldId id="314" r:id="rId4"/>
    <p:sldId id="293" r:id="rId5"/>
    <p:sldId id="294" r:id="rId6"/>
    <p:sldId id="295" r:id="rId7"/>
    <p:sldId id="296" r:id="rId8"/>
    <p:sldId id="297" r:id="rId9"/>
    <p:sldId id="298" r:id="rId10"/>
    <p:sldId id="356" r:id="rId11"/>
    <p:sldId id="355" r:id="rId12"/>
    <p:sldId id="299" r:id="rId13"/>
    <p:sldId id="315" r:id="rId14"/>
    <p:sldId id="300" r:id="rId15"/>
    <p:sldId id="312" r:id="rId16"/>
    <p:sldId id="301" r:id="rId17"/>
    <p:sldId id="302" r:id="rId18"/>
    <p:sldId id="303" r:id="rId19"/>
    <p:sldId id="313" r:id="rId20"/>
    <p:sldId id="304" r:id="rId21"/>
    <p:sldId id="316" r:id="rId22"/>
    <p:sldId id="305" r:id="rId23"/>
    <p:sldId id="35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44" autoAdjust="0"/>
    <p:restoredTop sz="94660"/>
  </p:normalViewPr>
  <p:slideViewPr>
    <p:cSldViewPr snapToGrid="0">
      <p:cViewPr varScale="1">
        <p:scale>
          <a:sx n="68" d="100"/>
          <a:sy n="68" d="100"/>
        </p:scale>
        <p:origin x="-75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F584C-DE82-4DCA-A76B-1AE6765A787B}" type="datetimeFigureOut">
              <a:rPr lang="fr-FR" smtClean="0"/>
              <a:pPr/>
              <a:t>19/12/2020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44A6A-1E7A-4E99-88C8-94C492A4E4B0}" type="slidenum">
              <a:rPr lang="fr-FR" smtClean="0"/>
              <a:pPr/>
              <a:t>‹N°›</a:t>
            </a:fld>
            <a:endParaRPr lang="fr-FR"/>
          </a:p>
        </p:txBody>
      </p:sp>
    </p:spTree>
    <p:extLst>
      <p:ext uri="{BB962C8B-B14F-4D97-AF65-F5344CB8AC3E}">
        <p14:creationId xmlns:p14="http://schemas.microsoft.com/office/powerpoint/2010/main" xmlns="" val="96728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44516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21382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88468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09600" y="1600201"/>
            <a:ext cx="5384800" cy="4525963"/>
          </a:xfrm>
        </p:spPr>
        <p:txBody>
          <a:bodyPr/>
          <a:lstStyle/>
          <a:p>
            <a:pPr lvl="0"/>
            <a:endParaRPr lang="fr-FR" noProof="0" smtClean="0"/>
          </a:p>
        </p:txBody>
      </p:sp>
      <p:sp>
        <p:nvSpPr>
          <p:cNvPr id="4" name="Espace réservé du texte 3"/>
          <p:cNvSpPr>
            <a:spLocks noGrp="1"/>
          </p:cNvSpPr>
          <p:nvPr>
            <p:ph type="body" sz="half" idx="2"/>
          </p:nvPr>
        </p:nvSpPr>
        <p:spPr>
          <a:xfrm>
            <a:off x="6197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D9C4F3-7D41-462D-8184-5BF46111F94C}" type="slidenum">
              <a:rPr lang="en-US"/>
              <a:pPr/>
              <a:t>‹N°›</a:t>
            </a:fld>
            <a:endParaRPr lang="en-US"/>
          </a:p>
        </p:txBody>
      </p:sp>
    </p:spTree>
    <p:extLst>
      <p:ext uri="{BB962C8B-B14F-4D97-AF65-F5344CB8AC3E}">
        <p14:creationId xmlns:p14="http://schemas.microsoft.com/office/powerpoint/2010/main" xmlns="" val="204896731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30345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51617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23542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45512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84455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347955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0775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BB7900D-80AD-4AA9-AAF2-7DFC3A410A47}" type="datetimeFigureOut">
              <a:rPr lang="fr-FR" smtClean="0"/>
              <a:pPr/>
              <a:t>19/12/2020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355771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900D-80AD-4AA9-AAF2-7DFC3A410A47}" type="datetimeFigureOut">
              <a:rPr lang="fr-FR" smtClean="0"/>
              <a:pPr/>
              <a:t>19/12/2020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4416-61F4-44BA-BE72-674F4D14A3F1}" type="slidenum">
              <a:rPr lang="fr-FR" smtClean="0"/>
              <a:pPr/>
              <a:t>‹N°›</a:t>
            </a:fld>
            <a:endParaRPr lang="fr-FR"/>
          </a:p>
        </p:txBody>
      </p:sp>
    </p:spTree>
    <p:extLst>
      <p:ext uri="{BB962C8B-B14F-4D97-AF65-F5344CB8AC3E}">
        <p14:creationId xmlns:p14="http://schemas.microsoft.com/office/powerpoint/2010/main" xmlns="" val="251073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wikipedia.org/wiki/Strigolactone" TargetMode="External"/><Relationship Id="rId2" Type="http://schemas.openxmlformats.org/officeDocument/2006/relationships/hyperlink" Target="https://fr.wikipedia.org/wiki/Myc%C3%A9lium" TargetMode="External"/><Relationship Id="rId1" Type="http://schemas.openxmlformats.org/officeDocument/2006/relationships/slideLayout" Target="../slideLayouts/slideLayout2.xml"/><Relationship Id="rId4" Type="http://schemas.openxmlformats.org/officeDocument/2006/relationships/hyperlink" Target="https://fr.wikipedia.org/wiki/Flavono%C3%AF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r.wikipedia.org/wiki/Esp%C3%A8ces-cl%C3%A9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880012"/>
            <a:ext cx="11620581" cy="18145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rgbClr val="002060"/>
                </a:solidFill>
                <a:latin typeface="Calisto MT" pitchFamily="18" charset="0"/>
                <a:cs typeface="Times New Roman" pitchFamily="18" charset="0"/>
              </a:rPr>
              <a:t>cours</a:t>
            </a:r>
            <a:r>
              <a:rPr lang="fr-FR" sz="2600" dirty="0" smtClean="0">
                <a:solidFill>
                  <a:srgbClr val="002060"/>
                </a:solidFill>
                <a:latin typeface="Calisto MT" pitchFamily="18" charset="0"/>
                <a:cs typeface="Times New Roman" pitchFamily="18" charset="0"/>
              </a:rPr>
              <a:t> </a:t>
            </a:r>
          </a:p>
          <a:p>
            <a:r>
              <a:rPr lang="fr-FR" sz="2600" b="1" dirty="0" smtClean="0">
                <a:solidFill>
                  <a:srgbClr val="002060"/>
                </a:solidFill>
                <a:latin typeface="Calisto MT" pitchFamily="18" charset="0"/>
                <a:cs typeface="Times New Roman" pitchFamily="18" charset="0"/>
              </a:rPr>
              <a:t/>
            </a:r>
            <a:br>
              <a:rPr lang="fr-FR" sz="2600" b="1"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Mycologie-Algologie-Virologie "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Troisième année Licence (L3)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endParaRPr lang="fr-FR" sz="2600" dirty="0">
              <a:solidFill>
                <a:srgbClr val="002060"/>
              </a:solidFill>
              <a:latin typeface="Calisto MT" pitchFamily="18" charset="0"/>
              <a:cs typeface="Times New Roman" pitchFamily="18" charset="0"/>
            </a:endParaRPr>
          </a:p>
        </p:txBody>
      </p:sp>
      <p:pic>
        <p:nvPicPr>
          <p:cNvPr id="5" name="Image 6"/>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4551476" y="1442803"/>
            <a:ext cx="2458228" cy="828660"/>
          </a:xfrm>
          <a:prstGeom prst="rect">
            <a:avLst/>
          </a:prstGeom>
          <a:noFill/>
        </p:spPr>
      </p:pic>
      <p:sp>
        <p:nvSpPr>
          <p:cNvPr id="7" name="Rectangle 2"/>
          <p:cNvSpPr>
            <a:spLocks noChangeArrowheads="1"/>
          </p:cNvSpPr>
          <p:nvPr/>
        </p:nvSpPr>
        <p:spPr bwMode="auto">
          <a:xfrm>
            <a:off x="3207995" y="373986"/>
            <a:ext cx="542943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Ministère de l’enseignement supérieur et de la recherche scientifique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Abderrahmane MIRA de Bejaia</a:t>
            </a:r>
          </a:p>
          <a:p>
            <a:pPr lvl="0" algn="ctr" fontAlgn="base">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Sciences de la Nature et de la Vie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partement de</a:t>
            </a:r>
            <a:r>
              <a:rPr kumimoji="0" lang="fr-FR"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Microbiologie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6"/>
          <p:cNvSpPr>
            <a:spLocks noChangeArrowheads="1"/>
          </p:cNvSpPr>
          <p:nvPr/>
        </p:nvSpPr>
        <p:spPr bwMode="auto">
          <a:xfrm>
            <a:off x="4867411" y="6258385"/>
            <a:ext cx="21499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acad</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mique 2020-2021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85709" y="5357827"/>
            <a:ext cx="2830300" cy="1500174"/>
          </a:xfrm>
          <a:prstGeom prst="ellipse">
            <a:avLst/>
          </a:prstGeom>
          <a:ln>
            <a:noFill/>
          </a:ln>
          <a:effectLst>
            <a:softEdge rad="112500"/>
          </a:effectLst>
        </p:spPr>
      </p:pic>
      <p:pic>
        <p:nvPicPr>
          <p:cNvPr id="1027" name="Picture 3"/>
          <p:cNvPicPr>
            <a:picLocks noChangeAspect="1" noChangeArrowheads="1"/>
          </p:cNvPicPr>
          <p:nvPr/>
        </p:nvPicPr>
        <p:blipFill>
          <a:blip r:embed="rId4"/>
          <a:srcRect/>
          <a:stretch>
            <a:fillRect/>
          </a:stretch>
        </p:blipFill>
        <p:spPr bwMode="auto">
          <a:xfrm>
            <a:off x="8858270" y="5379274"/>
            <a:ext cx="3062605" cy="1478726"/>
          </a:xfrm>
          <a:prstGeom prst="ellipse">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a:off x="4625038" y="5229018"/>
            <a:ext cx="2857521" cy="1094967"/>
          </a:xfrm>
          <a:prstGeom prst="ellipse">
            <a:avLst/>
          </a:prstGeom>
          <a:ln>
            <a:noFill/>
          </a:ln>
          <a:effectLst>
            <a:softEdge rad="112500"/>
          </a:effectLst>
        </p:spPr>
      </p:pic>
    </p:spTree>
    <p:extLst>
      <p:ext uri="{BB962C8B-B14F-4D97-AF65-F5344CB8AC3E}">
        <p14:creationId xmlns:p14="http://schemas.microsoft.com/office/powerpoint/2010/main" xmlns="" val="247780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22830" y="114728"/>
            <a:ext cx="11354937" cy="7568962"/>
          </a:xfrm>
        </p:spPr>
        <p:txBody>
          <a:bodyPr rtlCol="0">
            <a:noAutofit/>
          </a:bodyPr>
          <a:lstStyle/>
          <a:p>
            <a:pPr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smtClean="0">
                <a:solidFill>
                  <a:schemeClr val="bg1"/>
                </a:solidFill>
                <a:ea typeface="Lucida Sans Unicode" charset="0"/>
                <a:cs typeface="Lucida Sans Unicode" charset="0"/>
              </a:rPr>
              <a:t>				</a:t>
            </a:r>
            <a:endParaRPr lang="fr-FR" sz="2000" b="1" u="sng" dirty="0" smtClean="0">
              <a:solidFill>
                <a:srgbClr val="FF0000"/>
              </a:solidFill>
              <a:ea typeface="Lucida Sans Unicode" charset="0"/>
              <a:cs typeface="Lucida Sans Unicode" charset="0"/>
            </a:endParaRPr>
          </a:p>
          <a:p>
            <a:pPr algn="just">
              <a:lnSpc>
                <a:spcPct val="120000"/>
              </a:lnSpc>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CA" sz="3200" b="1" u="sng" dirty="0" smtClean="0"/>
              <a:t>Exemple : </a:t>
            </a:r>
            <a:r>
              <a:rPr lang="fr-CA" sz="3200" b="1" i="1" dirty="0" err="1">
                <a:solidFill>
                  <a:srgbClr val="FF0000"/>
                </a:solidFill>
              </a:rPr>
              <a:t>C</a:t>
            </a:r>
            <a:r>
              <a:rPr lang="fr-CA" sz="3200" b="1" i="1" dirty="0" err="1" smtClean="0">
                <a:solidFill>
                  <a:srgbClr val="FF0000"/>
                </a:solidFill>
              </a:rPr>
              <a:t>ylindrocladium</a:t>
            </a:r>
            <a:r>
              <a:rPr lang="fr-CA" sz="3200" b="1" i="1" dirty="0" smtClean="0">
                <a:solidFill>
                  <a:srgbClr val="FF0000"/>
                </a:solidFill>
              </a:rPr>
              <a:t> </a:t>
            </a:r>
            <a:r>
              <a:rPr lang="fr-CA" sz="3200" b="1" i="1" dirty="0" err="1" smtClean="0">
                <a:solidFill>
                  <a:srgbClr val="FF0000"/>
                </a:solidFill>
              </a:rPr>
              <a:t>spathiphylli</a:t>
            </a:r>
            <a:endParaRPr lang="fr-CA" sz="3200" b="1" i="1" dirty="0" smtClean="0">
              <a:solidFill>
                <a:srgbClr val="FF0000"/>
              </a:solidFill>
            </a:endParaRPr>
          </a:p>
          <a:p>
            <a:pPr marL="0" indent="0"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smtClean="0">
                <a:ea typeface="Lucida Sans Unicode" charset="0"/>
                <a:cs typeface="Lucida Sans Unicode" charset="0"/>
              </a:rPr>
              <a:t> </a:t>
            </a:r>
          </a:p>
          <a:p>
            <a:pPr marL="0" indent="0"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smtClean="0">
                <a:ea typeface="Lucida Sans Unicode" charset="0"/>
                <a:cs typeface="Lucida Sans Unicode" charset="0"/>
              </a:rPr>
              <a:t>Champignon </a:t>
            </a:r>
            <a:r>
              <a:rPr lang="fr-FR" dirty="0" err="1" smtClean="0">
                <a:ea typeface="Lucida Sans Unicode" charset="0"/>
                <a:cs typeface="Lucida Sans Unicode" charset="0"/>
              </a:rPr>
              <a:t>phytopathogéne</a:t>
            </a:r>
            <a:r>
              <a:rPr lang="fr-FR" dirty="0" smtClean="0">
                <a:ea typeface="Lucida Sans Unicode" charset="0"/>
                <a:cs typeface="Lucida Sans Unicode" charset="0"/>
              </a:rPr>
              <a:t> </a:t>
            </a:r>
          </a:p>
          <a:p>
            <a:pPr marL="0" indent="0"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smtClean="0">
                <a:ea typeface="Lucida Sans Unicode" charset="0"/>
                <a:cs typeface="Lucida Sans Unicode" charset="0"/>
              </a:rPr>
              <a:t>Provoque une maladie racinaire sur bananier</a:t>
            </a:r>
          </a:p>
          <a:p>
            <a:pPr marL="0" indent="0"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dirty="0">
              <a:ea typeface="Lucida Sans Unicode" charset="0"/>
              <a:cs typeface="Lucida Sans Unicode" charset="0"/>
            </a:endParaRPr>
          </a:p>
          <a:p>
            <a:pPr marL="0" indent="0"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smtClean="0">
                <a:ea typeface="Lucida Sans Unicode" charset="0"/>
                <a:cs typeface="Lucida Sans Unicode" charset="0"/>
              </a:rPr>
              <a:t>Traitement avec un champignon </a:t>
            </a:r>
            <a:r>
              <a:rPr lang="fr-FR" dirty="0" err="1" smtClean="0">
                <a:ea typeface="Lucida Sans Unicode" charset="0"/>
                <a:cs typeface="Lucida Sans Unicode" charset="0"/>
              </a:rPr>
              <a:t>mychorizien</a:t>
            </a:r>
            <a:r>
              <a:rPr lang="fr-FR" dirty="0" smtClean="0">
                <a:ea typeface="Lucida Sans Unicode" charset="0"/>
                <a:cs typeface="Lucida Sans Unicode" charset="0"/>
              </a:rPr>
              <a:t> </a:t>
            </a:r>
            <a:r>
              <a:rPr lang="fr-FR" b="1" i="1" dirty="0" smtClean="0">
                <a:solidFill>
                  <a:srgbClr val="FF0000"/>
                </a:solidFill>
                <a:ea typeface="Lucida Sans Unicode" charset="0"/>
                <a:cs typeface="Lucida Sans Unicode" charset="0"/>
              </a:rPr>
              <a:t>Glomus </a:t>
            </a:r>
            <a:r>
              <a:rPr lang="fr-FR" b="1" i="1" dirty="0" err="1" smtClean="0">
                <a:solidFill>
                  <a:srgbClr val="FF0000"/>
                </a:solidFill>
                <a:ea typeface="Lucida Sans Unicode" charset="0"/>
                <a:cs typeface="Lucida Sans Unicode" charset="0"/>
              </a:rPr>
              <a:t>sp</a:t>
            </a:r>
            <a:r>
              <a:rPr lang="fr-FR" b="1" i="1" dirty="0" smtClean="0">
                <a:solidFill>
                  <a:srgbClr val="FF0000"/>
                </a:solidFill>
                <a:ea typeface="Lucida Sans Unicode" charset="0"/>
                <a:cs typeface="Lucida Sans Unicode" charset="0"/>
              </a:rPr>
              <a:t> </a:t>
            </a:r>
          </a:p>
          <a:p>
            <a:pPr algn="just">
              <a:lnSpc>
                <a:spcPct val="120000"/>
              </a:lnSpc>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dirty="0">
              <a:solidFill>
                <a:schemeClr val="bg1"/>
              </a:solidFill>
              <a:ea typeface="Lucida Sans Unicode" charset="0"/>
              <a:cs typeface="Lucida Sans Unicode" charset="0"/>
            </a:endParaRPr>
          </a:p>
          <a:p>
            <a:pPr>
              <a:defRPr/>
            </a:pPr>
            <a:endParaRPr lang="fr-FR" dirty="0"/>
          </a:p>
        </p:txBody>
      </p:sp>
    </p:spTree>
    <p:extLst>
      <p:ext uri="{BB962C8B-B14F-4D97-AF65-F5344CB8AC3E}">
        <p14:creationId xmlns:p14="http://schemas.microsoft.com/office/powerpoint/2010/main" xmlns="" val="2333262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91571" y="124713"/>
            <a:ext cx="9814786" cy="6631104"/>
          </a:xfrm>
          <a:prstGeom prst="rect">
            <a:avLst/>
          </a:prstGeom>
        </p:spPr>
      </p:pic>
    </p:spTree>
    <p:extLst>
      <p:ext uri="{BB962C8B-B14F-4D97-AF65-F5344CB8AC3E}">
        <p14:creationId xmlns:p14="http://schemas.microsoft.com/office/powerpoint/2010/main" xmlns="" val="121299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2626" y="642938"/>
            <a:ext cx="8215313" cy="621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re 1"/>
          <p:cNvSpPr>
            <a:spLocks noGrp="1"/>
          </p:cNvSpPr>
          <p:nvPr>
            <p:ph type="title"/>
          </p:nvPr>
        </p:nvSpPr>
        <p:spPr>
          <a:xfrm>
            <a:off x="550105" y="203200"/>
            <a:ext cx="8229600" cy="439738"/>
          </a:xfrm>
        </p:spPr>
        <p:txBody>
          <a:bodyPr rtlCol="0">
            <a:normAutofit fontScale="90000"/>
          </a:bodyPr>
          <a:lstStyle/>
          <a:p>
            <a:pPr>
              <a:defRPr/>
            </a:pPr>
            <a:r>
              <a:rPr lang="fr-FR" sz="2800" b="1" dirty="0"/>
              <a:t>Types de mycorhizes</a:t>
            </a:r>
          </a:p>
        </p:txBody>
      </p:sp>
    </p:spTree>
    <p:extLst>
      <p:ext uri="{BB962C8B-B14F-4D97-AF65-F5344CB8AC3E}">
        <p14:creationId xmlns:p14="http://schemas.microsoft.com/office/powerpoint/2010/main" xmlns="" val="902618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55595" y="91751"/>
            <a:ext cx="9132414" cy="5835999"/>
          </a:xfrm>
          <a:prstGeom prst="rect">
            <a:avLst/>
          </a:prstGeom>
        </p:spPr>
      </p:pic>
    </p:spTree>
    <p:extLst>
      <p:ext uri="{BB962C8B-B14F-4D97-AF65-F5344CB8AC3E}">
        <p14:creationId xmlns:p14="http://schemas.microsoft.com/office/powerpoint/2010/main" xmlns="" val="2808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re 1"/>
          <p:cNvSpPr>
            <a:spLocks noGrp="1"/>
          </p:cNvSpPr>
          <p:nvPr>
            <p:ph type="title"/>
          </p:nvPr>
        </p:nvSpPr>
        <p:spPr>
          <a:xfrm>
            <a:off x="4310064" y="223772"/>
            <a:ext cx="4383175" cy="796925"/>
          </a:xfrm>
        </p:spPr>
        <p:txBody>
          <a:bodyPr>
            <a:normAutofit fontScale="90000"/>
          </a:bodyPr>
          <a:lstStyle/>
          <a:p>
            <a:pPr eaLnBrk="1" hangingPunct="1"/>
            <a:r>
              <a:rPr lang="fr-FR" sz="3200" dirty="0">
                <a:solidFill>
                  <a:schemeClr val="bg1"/>
                </a:solidFill>
                <a:ea typeface="Lucida Sans Unicode" panose="020B0602030504020204" pitchFamily="34" charset="0"/>
                <a:cs typeface="Lucida Sans Unicode" panose="020B0602030504020204" pitchFamily="34" charset="0"/>
              </a:rPr>
              <a:t>A) </a:t>
            </a:r>
            <a:r>
              <a:rPr lang="fr-FR" sz="3200" b="1" i="1" dirty="0" err="1" smtClean="0">
                <a:ea typeface="Lucida Sans Unicode" panose="020B0602030504020204" pitchFamily="34" charset="0"/>
                <a:cs typeface="Lucida Sans Unicode" panose="020B0602030504020204" pitchFamily="34" charset="0"/>
              </a:rPr>
              <a:t>Ectomycorhizes</a:t>
            </a:r>
            <a:r>
              <a:rPr lang="fr-FR" sz="3200" b="1" i="1" dirty="0" smtClean="0">
                <a:ea typeface="Lucida Sans Unicode" panose="020B0602030504020204" pitchFamily="34" charset="0"/>
                <a:cs typeface="Lucida Sans Unicode" panose="020B0602030504020204" pitchFamily="34" charset="0"/>
              </a:rPr>
              <a:t> (Mycorhize externe)</a:t>
            </a:r>
            <a:endParaRPr lang="fr-FR" sz="3200" dirty="0"/>
          </a:p>
        </p:txBody>
      </p:sp>
      <p:sp>
        <p:nvSpPr>
          <p:cNvPr id="4" name="Rectangle à coins arrondis 3"/>
          <p:cNvSpPr/>
          <p:nvPr/>
        </p:nvSpPr>
        <p:spPr>
          <a:xfrm>
            <a:off x="4310064" y="1143001"/>
            <a:ext cx="3571875" cy="1128713"/>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prstClr val="black"/>
                </a:solidFill>
                <a:ea typeface="Lucida Sans Unicode" charset="0"/>
                <a:cs typeface="Lucida Sans Unicode" charset="0"/>
              </a:rPr>
              <a:t>Surtout sur espèces ligneuses</a:t>
            </a:r>
          </a:p>
          <a:p>
            <a:pPr algn="ctr">
              <a:defRPr/>
            </a:pPr>
            <a:endParaRPr lang="fr-FR" dirty="0">
              <a:solidFill>
                <a:prstClr val="white"/>
              </a:solidFill>
            </a:endParaRPr>
          </a:p>
        </p:txBody>
      </p:sp>
      <p:sp>
        <p:nvSpPr>
          <p:cNvPr id="5" name="Rectangle à coins arrondis 4"/>
          <p:cNvSpPr/>
          <p:nvPr/>
        </p:nvSpPr>
        <p:spPr>
          <a:xfrm>
            <a:off x="3167064" y="2500314"/>
            <a:ext cx="6072187" cy="1214437"/>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dirty="0">
                <a:solidFill>
                  <a:prstClr val="black"/>
                </a:solidFill>
              </a:rPr>
              <a:t>Croissance </a:t>
            </a:r>
            <a:r>
              <a:rPr lang="fr-FR" sz="2800" b="1" u="sng" dirty="0">
                <a:solidFill>
                  <a:prstClr val="black"/>
                </a:solidFill>
                <a:ea typeface="Lucida Sans Unicode" charset="0"/>
                <a:cs typeface="Lucida Sans Unicode" charset="0"/>
              </a:rPr>
              <a:t>autour des racines </a:t>
            </a:r>
            <a:r>
              <a:rPr lang="fr-FR" sz="2800" dirty="0">
                <a:solidFill>
                  <a:prstClr val="black"/>
                </a:solidFill>
                <a:ea typeface="Lucida Sans Unicode" charset="0"/>
                <a:cs typeface="Lucida Sans Unicode" charset="0"/>
              </a:rPr>
              <a:t>(manteau = site de transfert des nutriments) </a:t>
            </a:r>
            <a:endParaRPr lang="fr-FR" sz="2800" dirty="0">
              <a:solidFill>
                <a:prstClr val="black"/>
              </a:solidFill>
            </a:endParaRPr>
          </a:p>
        </p:txBody>
      </p:sp>
      <p:pic>
        <p:nvPicPr>
          <p:cNvPr id="138245" name="Picture 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6152" r="732"/>
          <a:stretch>
            <a:fillRect/>
          </a:stretch>
        </p:blipFill>
        <p:spPr>
          <a:xfrm>
            <a:off x="6597747" y="3908604"/>
            <a:ext cx="3873306" cy="2752448"/>
          </a:xfrm>
          <a:solidFill>
            <a:srgbClr val="FFFFFF"/>
          </a:solidFill>
        </p:spPr>
      </p:pic>
      <p:pic>
        <p:nvPicPr>
          <p:cNvPr id="138246"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77442" y="3922320"/>
            <a:ext cx="3232078" cy="2710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138247" name="Group 15"/>
          <p:cNvGrpSpPr>
            <a:grpSpLocks/>
          </p:cNvGrpSpPr>
          <p:nvPr/>
        </p:nvGrpSpPr>
        <p:grpSpPr bwMode="auto">
          <a:xfrm>
            <a:off x="548640" y="309489"/>
            <a:ext cx="2802720" cy="2282338"/>
            <a:chOff x="2987824" y="1412777"/>
            <a:chExt cx="4148584" cy="3351717"/>
          </a:xfrm>
        </p:grpSpPr>
        <p:grpSp>
          <p:nvGrpSpPr>
            <p:cNvPr id="138248" name="Group 10"/>
            <p:cNvGrpSpPr>
              <a:grpSpLocks/>
            </p:cNvGrpSpPr>
            <p:nvPr/>
          </p:nvGrpSpPr>
          <p:grpSpPr bwMode="auto">
            <a:xfrm>
              <a:off x="2987824" y="1412777"/>
              <a:ext cx="4148584" cy="2852738"/>
              <a:chOff x="4932040" y="4005064"/>
              <a:chExt cx="3252192" cy="2852936"/>
            </a:xfrm>
          </p:grpSpPr>
          <p:pic>
            <p:nvPicPr>
              <p:cNvPr id="138250" name="Picture 6" descr="GijRiz"/>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2040" y="4005064"/>
                <a:ext cx="1723619"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251"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60233" y="4005064"/>
                <a:ext cx="1512167"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252"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32040" y="5426621"/>
                <a:ext cx="1728192" cy="1431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253" name="Picture 1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660232" y="5423190"/>
                <a:ext cx="1524000" cy="143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8249" name="TextBox 12"/>
            <p:cNvSpPr txBox="1">
              <a:spLocks noChangeArrowheads="1"/>
            </p:cNvSpPr>
            <p:nvPr/>
          </p:nvSpPr>
          <p:spPr bwMode="auto">
            <a:xfrm>
              <a:off x="3402680" y="4265516"/>
              <a:ext cx="3027118" cy="498978"/>
            </a:xfrm>
            <a:prstGeom prst="rect">
              <a:avLst/>
            </a:prstGeom>
            <a:solidFill>
              <a:schemeClr val="bg1">
                <a:alpha val="3019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hangingPunct="1"/>
              <a:r>
                <a:rPr lang="fr-FR" altLang="fr-FR" sz="1400" b="1" dirty="0" err="1">
                  <a:latin typeface="Times New Roman" panose="02020603050405020304" pitchFamily="18" charset="0"/>
                  <a:cs typeface="Times New Roman" panose="02020603050405020304" pitchFamily="18" charset="0"/>
                </a:rPr>
                <a:t>Ectomycorhizes</a:t>
              </a:r>
              <a:endParaRPr lang="fr-FR" altLang="fr-FR" sz="1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343387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0252" y="1214651"/>
            <a:ext cx="6755641" cy="397031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just" eaLnBrk="1" hangingPunct="1"/>
            <a:r>
              <a:rPr lang="fr-FR" sz="2800" b="1" dirty="0" err="1" smtClean="0">
                <a:solidFill>
                  <a:srgbClr val="000000"/>
                </a:solidFill>
                <a:latin typeface="Arial" panose="020B0604020202020204" pitchFamily="34" charset="0"/>
                <a:cs typeface="Arial" panose="020B0604020202020204" pitchFamily="34" charset="0"/>
              </a:rPr>
              <a:t>Ectomycorhize</a:t>
            </a:r>
            <a:r>
              <a:rPr lang="fr-FR" sz="2800" b="1" dirty="0" smtClean="0">
                <a:solidFill>
                  <a:srgbClr val="000000"/>
                </a:solidFill>
                <a:latin typeface="Arial" panose="020B0604020202020204" pitchFamily="34" charset="0"/>
                <a:cs typeface="Arial" panose="020B0604020202020204" pitchFamily="34" charset="0"/>
              </a:rPr>
              <a:t>: </a:t>
            </a:r>
            <a:r>
              <a:rPr lang="fr-FR" sz="2800" dirty="0" smtClean="0">
                <a:solidFill>
                  <a:srgbClr val="000000"/>
                </a:solidFill>
                <a:latin typeface="Arial" panose="020B0604020202020204" pitchFamily="34" charset="0"/>
                <a:cs typeface="Arial" panose="020B0604020202020204" pitchFamily="34" charset="0"/>
              </a:rPr>
              <a:t>le mycélium du champignon (un </a:t>
            </a:r>
            <a:r>
              <a:rPr lang="fr-FR" sz="2800" dirty="0" err="1" smtClean="0">
                <a:solidFill>
                  <a:srgbClr val="000000"/>
                </a:solidFill>
                <a:latin typeface="Arial" panose="020B0604020202020204" pitchFamily="34" charset="0"/>
                <a:cs typeface="Arial" panose="020B0604020202020204" pitchFamily="34" charset="0"/>
              </a:rPr>
              <a:t>macromycéte</a:t>
            </a:r>
            <a:r>
              <a:rPr lang="fr-FR" sz="2800" dirty="0" smtClean="0">
                <a:solidFill>
                  <a:srgbClr val="000000"/>
                </a:solidFill>
                <a:latin typeface="Arial" panose="020B0604020202020204" pitchFamily="34" charset="0"/>
                <a:cs typeface="Arial" panose="020B0604020202020204" pitchFamily="34" charset="0"/>
              </a:rPr>
              <a:t>) entoure les racines (qui perdent leurs poils absorbants) d’un manteau macroscopique et s’insinue dans les espaces intercellulaire</a:t>
            </a:r>
          </a:p>
          <a:p>
            <a:pPr algn="just" eaLnBrk="1" hangingPunct="1"/>
            <a:endParaRPr lang="fr-FR" sz="2800" dirty="0">
              <a:solidFill>
                <a:srgbClr val="000000"/>
              </a:solidFill>
              <a:latin typeface="Arial" panose="020B0604020202020204" pitchFamily="34" charset="0"/>
              <a:cs typeface="Arial" panose="020B0604020202020204" pitchFamily="34" charset="0"/>
            </a:endParaRPr>
          </a:p>
          <a:p>
            <a:pPr algn="just" eaLnBrk="1" hangingPunct="1"/>
            <a:r>
              <a:rPr lang="fr-FR" sz="2800" dirty="0" smtClean="0">
                <a:solidFill>
                  <a:srgbClr val="000000"/>
                </a:solidFill>
                <a:latin typeface="Arial" panose="020B0604020202020204" pitchFamily="34" charset="0"/>
                <a:cs typeface="Arial" panose="020B0604020202020204" pitchFamily="34" charset="0"/>
              </a:rPr>
              <a:t>Apparues récemment (gymnospermes)</a:t>
            </a:r>
          </a:p>
          <a:p>
            <a:pPr algn="just" eaLnBrk="1" hangingPunct="1"/>
            <a:r>
              <a:rPr lang="fr-FR" sz="2800" dirty="0" smtClean="0">
                <a:solidFill>
                  <a:srgbClr val="000000"/>
                </a:solidFill>
                <a:latin typeface="Arial" panose="020B0604020202020204" pitchFamily="34" charset="0"/>
                <a:cs typeface="Arial" panose="020B0604020202020204" pitchFamily="34" charset="0"/>
              </a:rPr>
              <a:t>Symbioses peu spécifique</a:t>
            </a:r>
          </a:p>
        </p:txBody>
      </p:sp>
      <p:pic>
        <p:nvPicPr>
          <p:cNvPr id="2" name="Image 1"/>
          <p:cNvPicPr>
            <a:picLocks noChangeAspect="1"/>
          </p:cNvPicPr>
          <p:nvPr/>
        </p:nvPicPr>
        <p:blipFill>
          <a:blip r:embed="rId2"/>
          <a:stretch>
            <a:fillRect/>
          </a:stretch>
        </p:blipFill>
        <p:spPr>
          <a:xfrm>
            <a:off x="7327367" y="2092859"/>
            <a:ext cx="4444324" cy="2213901"/>
          </a:xfrm>
          <a:prstGeom prst="rect">
            <a:avLst/>
          </a:prstGeom>
        </p:spPr>
      </p:pic>
    </p:spTree>
    <p:extLst>
      <p:ext uri="{BB962C8B-B14F-4D97-AF65-F5344CB8AC3E}">
        <p14:creationId xmlns:p14="http://schemas.microsoft.com/office/powerpoint/2010/main" xmlns="" val="330601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ChangeArrowheads="1"/>
          </p:cNvSpPr>
          <p:nvPr/>
        </p:nvSpPr>
        <p:spPr bwMode="auto">
          <a:xfrm>
            <a:off x="1524001" y="298450"/>
            <a:ext cx="5795963" cy="6370638"/>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just" eaLnBrk="1" hangingPunct="1"/>
            <a:r>
              <a:rPr lang="fr-FR" sz="2400">
                <a:solidFill>
                  <a:srgbClr val="000000"/>
                </a:solidFill>
                <a:latin typeface="Arial" panose="020B0604020202020204" pitchFamily="34" charset="0"/>
                <a:cs typeface="Arial" panose="020B0604020202020204" pitchFamily="34" charset="0"/>
              </a:rPr>
              <a:t>Les ectomycorhizes font intervenir des champignons Ascomycètes (truffes…) ou Basidiomycètes (amanites…) associés à des espèces végétales ligneuses. Les hyphes du champignon se propagent dans le milieu extérieur et assure le rôle d’exploration et d’absorption. Un manchon fongique pseudoparenchymateux enveloppe la racine et le mycélium se développe entre les cellules du cortex racinaire. Le champignon ne pénètre pas les cellules vivantes. Ce réseau de mycélium, appelé réseau de Hartig, permet les échanges nutritifs (sucres, acides aminés, minéraux) entre le champignon et la plante </a:t>
            </a:r>
          </a:p>
        </p:txBody>
      </p:sp>
      <p:pic>
        <p:nvPicPr>
          <p:cNvPr id="5"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r="50000" b="4906"/>
          <a:stretch>
            <a:fillRect/>
          </a:stretch>
        </p:blipFill>
        <p:spPr bwMode="auto">
          <a:xfrm>
            <a:off x="7370764" y="0"/>
            <a:ext cx="32972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970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8679" y="276228"/>
            <a:ext cx="3842197" cy="582612"/>
          </a:xfrm>
        </p:spPr>
        <p:txBody>
          <a:bodyPr rtlCol="0">
            <a:normAutofit fontScale="90000"/>
          </a:bodyPr>
          <a:lstStyle/>
          <a:p>
            <a:pPr>
              <a:defRPr/>
            </a:pPr>
            <a:r>
              <a:rPr lang="fr-FR" sz="3100" dirty="0">
                <a:solidFill>
                  <a:schemeClr val="bg1"/>
                </a:solidFill>
                <a:ea typeface="Lucida Sans Unicode" charset="0"/>
                <a:cs typeface="Lucida Sans Unicode" charset="0"/>
              </a:rPr>
              <a:t/>
            </a:r>
            <a:br>
              <a:rPr lang="fr-FR" sz="3100" dirty="0">
                <a:solidFill>
                  <a:schemeClr val="bg1"/>
                </a:solidFill>
                <a:ea typeface="Lucida Sans Unicode" charset="0"/>
                <a:cs typeface="Lucida Sans Unicode" charset="0"/>
              </a:rPr>
            </a:br>
            <a:r>
              <a:rPr lang="fr-FR" sz="3100" dirty="0">
                <a:solidFill>
                  <a:schemeClr val="bg1"/>
                </a:solidFill>
                <a:ea typeface="Lucida Sans Unicode" charset="0"/>
                <a:cs typeface="Lucida Sans Unicode" charset="0"/>
              </a:rPr>
              <a:t>B) </a:t>
            </a:r>
            <a:r>
              <a:rPr lang="fr-FR" sz="3100" b="1" i="1" dirty="0" err="1" smtClean="0">
                <a:ea typeface="Lucida Sans Unicode" charset="0"/>
                <a:cs typeface="Lucida Sans Unicode" charset="0"/>
              </a:rPr>
              <a:t>Endomycorhizes</a:t>
            </a:r>
            <a:r>
              <a:rPr lang="fr-FR" sz="3100" b="1" i="1" dirty="0" smtClean="0">
                <a:ea typeface="Lucida Sans Unicode" charset="0"/>
                <a:cs typeface="Lucida Sans Unicode" charset="0"/>
              </a:rPr>
              <a:t> (mycorhize interne)</a:t>
            </a:r>
            <a:r>
              <a:rPr lang="fr-FR" b="1" i="1" dirty="0" smtClean="0">
                <a:ea typeface="Lucida Sans Unicode" charset="0"/>
                <a:cs typeface="Lucida Sans Unicode" charset="0"/>
              </a:rPr>
              <a:t/>
            </a:r>
            <a:br>
              <a:rPr lang="fr-FR" b="1" i="1" dirty="0" smtClean="0">
                <a:ea typeface="Lucida Sans Unicode" charset="0"/>
                <a:cs typeface="Lucida Sans Unicode" charset="0"/>
              </a:rPr>
            </a:br>
            <a:endParaRPr lang="fr-FR" dirty="0"/>
          </a:p>
        </p:txBody>
      </p:sp>
      <p:sp>
        <p:nvSpPr>
          <p:cNvPr id="4" name="Rectangle 3"/>
          <p:cNvSpPr/>
          <p:nvPr/>
        </p:nvSpPr>
        <p:spPr>
          <a:xfrm>
            <a:off x="2309813" y="2143125"/>
            <a:ext cx="4286250" cy="91440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rgbClr val="000000"/>
                </a:solidFill>
                <a:ea typeface="Lucida Sans Unicode" charset="0"/>
                <a:cs typeface="Lucida Sans Unicode" charset="0"/>
              </a:rPr>
              <a:t>Croissance dans les cellules du cortex racinaire</a:t>
            </a:r>
            <a:endParaRPr lang="fr-FR" sz="2800" b="1" dirty="0">
              <a:solidFill>
                <a:prstClr val="white"/>
              </a:solidFill>
            </a:endParaRPr>
          </a:p>
        </p:txBody>
      </p:sp>
      <p:sp>
        <p:nvSpPr>
          <p:cNvPr id="9" name="Rectangle 8"/>
          <p:cNvSpPr/>
          <p:nvPr/>
        </p:nvSpPr>
        <p:spPr>
          <a:xfrm>
            <a:off x="3881438" y="928689"/>
            <a:ext cx="4286250" cy="1000125"/>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800" b="1" dirty="0">
              <a:solidFill>
                <a:srgbClr val="000000"/>
              </a:solidFill>
              <a:ea typeface="Lucida Sans Unicode" charset="0"/>
              <a:cs typeface="Lucida Sans Unicode" charset="0"/>
            </a:endParaRPr>
          </a:p>
          <a:p>
            <a:pPr algn="ctr">
              <a:defRPr/>
            </a:pPr>
            <a:r>
              <a:rPr lang="fr-FR" sz="2800" b="1" dirty="0">
                <a:solidFill>
                  <a:srgbClr val="000000"/>
                </a:solidFill>
                <a:ea typeface="Lucida Sans Unicode" charset="0"/>
                <a:cs typeface="Lucida Sans Unicode" charset="0"/>
              </a:rPr>
              <a:t>Essentiellement plantes herbacées</a:t>
            </a:r>
          </a:p>
          <a:p>
            <a:pPr algn="ctr">
              <a:defRPr/>
            </a:pPr>
            <a:endParaRPr lang="fr-FR" sz="2800" b="1" dirty="0">
              <a:solidFill>
                <a:prstClr val="white"/>
              </a:solidFill>
            </a:endParaRPr>
          </a:p>
        </p:txBody>
      </p:sp>
      <p:sp>
        <p:nvSpPr>
          <p:cNvPr id="11" name="Rectangle 10"/>
          <p:cNvSpPr/>
          <p:nvPr/>
        </p:nvSpPr>
        <p:spPr>
          <a:xfrm>
            <a:off x="1385888" y="3440942"/>
            <a:ext cx="4991100" cy="1000125"/>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800" b="1" dirty="0">
              <a:solidFill>
                <a:srgbClr val="000000"/>
              </a:solidFill>
              <a:ea typeface="Lucida Sans Unicode" charset="0"/>
              <a:cs typeface="Lucida Sans Unicode" charset="0"/>
            </a:endParaRPr>
          </a:p>
          <a:p>
            <a:pPr algn="ctr">
              <a:defRPr/>
            </a:pPr>
            <a:r>
              <a:rPr lang="fr-FR" sz="2800" b="1" dirty="0">
                <a:solidFill>
                  <a:srgbClr val="000000"/>
                </a:solidFill>
                <a:ea typeface="Lucida Sans Unicode" charset="0"/>
                <a:cs typeface="Lucida Sans Unicode" charset="0"/>
              </a:rPr>
              <a:t>Formation d’arbuscules = site de transfert de nutriments</a:t>
            </a:r>
          </a:p>
          <a:p>
            <a:pPr algn="ctr">
              <a:defRPr/>
            </a:pPr>
            <a:endParaRPr lang="fr-FR" sz="2800" b="1" dirty="0">
              <a:solidFill>
                <a:prstClr val="white"/>
              </a:solidFill>
            </a:endParaRPr>
          </a:p>
        </p:txBody>
      </p:sp>
      <p:pic>
        <p:nvPicPr>
          <p:cNvPr id="140294" name="Picture 8"/>
          <p:cNvPicPr>
            <a:picLocks noGrp="1" noChangeAspect="1" noChangeArrowheads="1"/>
          </p:cNvPicPr>
          <p:nvPr>
            <p:ph idx="1"/>
          </p:nvPr>
        </p:nvPicPr>
        <p:blipFill>
          <a:blip r:embed="rId2">
            <a:lum bright="-40000" contrast="44000"/>
            <a:extLst>
              <a:ext uri="{28A0092B-C50C-407E-A947-70E740481C1C}">
                <a14:useLocalDpi xmlns:a14="http://schemas.microsoft.com/office/drawing/2010/main" xmlns="" val="0"/>
              </a:ext>
            </a:extLst>
          </a:blip>
          <a:srcRect/>
          <a:stretch>
            <a:fillRect/>
          </a:stretch>
        </p:blipFill>
        <p:spPr>
          <a:xfrm>
            <a:off x="8875714" y="0"/>
            <a:ext cx="1792287" cy="2706688"/>
          </a:xfrm>
        </p:spPr>
      </p:pic>
      <p:pic>
        <p:nvPicPr>
          <p:cNvPr id="140295" name="Picture 9"/>
          <p:cNvPicPr>
            <a:picLocks noChangeAspect="1" noChangeArrowheads="1"/>
          </p:cNvPicPr>
          <p:nvPr/>
        </p:nvPicPr>
        <p:blipFill>
          <a:blip r:embed="rId3">
            <a:lum bright="-4000" contrast="14000"/>
            <a:extLst>
              <a:ext uri="{28A0092B-C50C-407E-A947-70E740481C1C}">
                <a14:useLocalDpi xmlns:a14="http://schemas.microsoft.com/office/drawing/2010/main" xmlns="" val="0"/>
              </a:ext>
            </a:extLst>
          </a:blip>
          <a:srcRect/>
          <a:stretch>
            <a:fillRect/>
          </a:stretch>
        </p:blipFill>
        <p:spPr bwMode="auto">
          <a:xfrm>
            <a:off x="8540750" y="2928939"/>
            <a:ext cx="2127250" cy="269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029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5371" t="3526" b="3050"/>
          <a:stretch>
            <a:fillRect/>
          </a:stretch>
        </p:blipFill>
        <p:spPr bwMode="auto">
          <a:xfrm>
            <a:off x="6738939" y="4164014"/>
            <a:ext cx="1531937" cy="269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0297" name="Picture 21" descr="D:\DEA\Narindra\photo MVAGI\pour expose.jpg"/>
          <p:cNvPicPr>
            <a:picLocks noChangeAspect="1" noChangeArrowheads="1"/>
          </p:cNvPicPr>
          <p:nvPr/>
        </p:nvPicPr>
        <p:blipFill>
          <a:blip r:embed="rId5">
            <a:lum bright="-12000" contrast="36000"/>
            <a:extLst>
              <a:ext uri="{28A0092B-C50C-407E-A947-70E740481C1C}">
                <a14:useLocalDpi xmlns:a14="http://schemas.microsoft.com/office/drawing/2010/main" xmlns="" val="0"/>
              </a:ext>
            </a:extLst>
          </a:blip>
          <a:srcRect/>
          <a:stretch>
            <a:fillRect/>
          </a:stretch>
        </p:blipFill>
        <p:spPr bwMode="auto">
          <a:xfrm>
            <a:off x="1738313" y="1"/>
            <a:ext cx="1879600" cy="2003425"/>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665958" y="4622801"/>
            <a:ext cx="4991100" cy="1000125"/>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smtClean="0">
                <a:solidFill>
                  <a:srgbClr val="000000"/>
                </a:solidFill>
                <a:ea typeface="Lucida Sans Unicode" charset="0"/>
                <a:cs typeface="Lucida Sans Unicode" charset="0"/>
              </a:rPr>
              <a:t>La forme la plus répandu</a:t>
            </a:r>
            <a:endParaRPr lang="fr-FR" sz="2800" b="1" dirty="0">
              <a:solidFill>
                <a:srgbClr val="000000"/>
              </a:solidFill>
              <a:ea typeface="Lucida Sans Unicode" charset="0"/>
              <a:cs typeface="Lucida Sans Unicode" charset="0"/>
            </a:endParaRPr>
          </a:p>
          <a:p>
            <a:pPr algn="ctr">
              <a:defRPr/>
            </a:pPr>
            <a:endParaRPr lang="fr-FR" sz="2800" b="1" dirty="0">
              <a:solidFill>
                <a:prstClr val="white"/>
              </a:solidFill>
            </a:endParaRPr>
          </a:p>
        </p:txBody>
      </p:sp>
    </p:spTree>
    <p:extLst>
      <p:ext uri="{BB962C8B-B14F-4D97-AF65-F5344CB8AC3E}">
        <p14:creationId xmlns:p14="http://schemas.microsoft.com/office/powerpoint/2010/main" xmlns="" val="1721997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re 1"/>
          <p:cNvSpPr>
            <a:spLocks noGrp="1"/>
          </p:cNvSpPr>
          <p:nvPr>
            <p:ph type="title"/>
          </p:nvPr>
        </p:nvSpPr>
        <p:spPr>
          <a:xfrm>
            <a:off x="1952625" y="142876"/>
            <a:ext cx="8229600" cy="796925"/>
          </a:xfrm>
        </p:spPr>
        <p:txBody>
          <a:bodyPr/>
          <a:lstStyle/>
          <a:p>
            <a:pPr eaLnBrk="1" hangingPunct="1"/>
            <a:r>
              <a:rPr lang="fr-FR" sz="3200" b="1">
                <a:solidFill>
                  <a:schemeClr val="bg1"/>
                </a:solidFill>
              </a:rPr>
              <a:t>Exemple / endomycorhize</a:t>
            </a:r>
          </a:p>
        </p:txBody>
      </p:sp>
      <p:sp>
        <p:nvSpPr>
          <p:cNvPr id="141315" name="Espace réservé du contenu 2"/>
          <p:cNvSpPr>
            <a:spLocks noGrp="1"/>
          </p:cNvSpPr>
          <p:nvPr>
            <p:ph idx="1"/>
          </p:nvPr>
        </p:nvSpPr>
        <p:spPr>
          <a:xfrm>
            <a:off x="1981200" y="928688"/>
            <a:ext cx="8229600" cy="5715000"/>
          </a:xfrm>
        </p:spPr>
        <p:txBody>
          <a:bodyPr/>
          <a:lstStyle/>
          <a:p>
            <a:pPr algn="just" eaLnBrk="1" hangingPunct="1"/>
            <a:r>
              <a:rPr lang="fr-CH" b="1" i="1" dirty="0" smtClean="0">
                <a:ea typeface="Lucida Sans Unicode" panose="020B0602030504020204" pitchFamily="34" charset="0"/>
                <a:cs typeface="Lucida Sans Unicode" panose="020B0602030504020204" pitchFamily="34" charset="0"/>
              </a:rPr>
              <a:t>Glomus: </a:t>
            </a:r>
            <a:r>
              <a:rPr lang="fr-CH" b="1" dirty="0" smtClean="0">
                <a:ea typeface="Lucida Sans Unicode" panose="020B0602030504020204" pitchFamily="34" charset="0"/>
                <a:cs typeface="Lucida Sans Unicode" panose="020B0602030504020204" pitchFamily="34" charset="0"/>
              </a:rPr>
              <a:t> </a:t>
            </a:r>
            <a:r>
              <a:rPr lang="fr-CH" dirty="0" smtClean="0">
                <a:ea typeface="Lucida Sans Unicode" panose="020B0602030504020204" pitchFamily="34" charset="0"/>
                <a:cs typeface="Lucida Sans Unicode" panose="020B0602030504020204" pitchFamily="34" charset="0"/>
              </a:rPr>
              <a:t>un bon niveau de colonisation et la formation de structures différenciées dans les cellules racinaires de la vigne</a:t>
            </a:r>
            <a:endParaRPr lang="fr-FR" dirty="0" smtClean="0"/>
          </a:p>
        </p:txBody>
      </p:sp>
      <p:pic>
        <p:nvPicPr>
          <p:cNvPr id="141316"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6864" y="3065464"/>
            <a:ext cx="374332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1317" name="Picture 5"/>
          <p:cNvPicPr>
            <a:picLocks noChangeAspect="1" noChangeArrowheads="1"/>
          </p:cNvPicPr>
          <p:nvPr/>
        </p:nvPicPr>
        <p:blipFill>
          <a:blip r:embed="rId3">
            <a:lum bright="2000" contrast="10000"/>
            <a:extLst>
              <a:ext uri="{28A0092B-C50C-407E-A947-70E740481C1C}">
                <a14:useLocalDpi xmlns:a14="http://schemas.microsoft.com/office/drawing/2010/main" xmlns="" val="0"/>
              </a:ext>
            </a:extLst>
          </a:blip>
          <a:srcRect/>
          <a:stretch>
            <a:fillRect/>
          </a:stretch>
        </p:blipFill>
        <p:spPr bwMode="auto">
          <a:xfrm>
            <a:off x="1952625" y="2551114"/>
            <a:ext cx="3943350"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 name="Rectangle à coins arrondis 6"/>
          <p:cNvSpPr/>
          <p:nvPr/>
        </p:nvSpPr>
        <p:spPr>
          <a:xfrm>
            <a:off x="1709737" y="5818189"/>
            <a:ext cx="4429125" cy="785812"/>
          </a:xfrm>
          <a:prstGeom prst="round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2400" b="1" dirty="0">
                <a:solidFill>
                  <a:prstClr val="black"/>
                </a:solidFill>
                <a:ea typeface="Lucida Sans Unicode" charset="0"/>
                <a:cs typeface="Lucida Sans Unicode" charset="0"/>
              </a:rPr>
              <a:t>Zoom sur arbuscule de </a:t>
            </a:r>
            <a:r>
              <a:rPr lang="fr-CH" sz="2400" b="1" i="1" dirty="0">
                <a:solidFill>
                  <a:prstClr val="black"/>
                </a:solidFill>
                <a:ea typeface="Lucida Sans Unicode" charset="0"/>
                <a:cs typeface="Lucida Sans Unicode" charset="0"/>
              </a:rPr>
              <a:t>Glomus</a:t>
            </a:r>
            <a:r>
              <a:rPr lang="fr-CH" sz="2400" b="1" dirty="0">
                <a:solidFill>
                  <a:prstClr val="black"/>
                </a:solidFill>
                <a:ea typeface="Lucida Sans Unicode" charset="0"/>
                <a:cs typeface="Lucida Sans Unicode" charset="0"/>
              </a:rPr>
              <a:t> sur racines </a:t>
            </a:r>
            <a:endParaRPr lang="fr-FR" sz="2400" b="1" dirty="0">
              <a:solidFill>
                <a:prstClr val="black"/>
              </a:solidFill>
            </a:endParaRPr>
          </a:p>
        </p:txBody>
      </p:sp>
      <p:sp>
        <p:nvSpPr>
          <p:cNvPr id="8" name="Titre 1"/>
          <p:cNvSpPr txBox="1">
            <a:spLocks/>
          </p:cNvSpPr>
          <p:nvPr/>
        </p:nvSpPr>
        <p:spPr>
          <a:xfrm>
            <a:off x="101079" y="0"/>
            <a:ext cx="4539160"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t>Exemple / </a:t>
            </a:r>
            <a:r>
              <a:rPr lang="fr-FR" sz="3200" b="1" dirty="0" err="1" smtClean="0"/>
              <a:t>endomycorhize</a:t>
            </a:r>
            <a:endParaRPr lang="fr-FR" sz="3200" b="1" dirty="0" smtClean="0"/>
          </a:p>
        </p:txBody>
      </p:sp>
    </p:spTree>
    <p:extLst>
      <p:ext uri="{BB962C8B-B14F-4D97-AF65-F5344CB8AC3E}">
        <p14:creationId xmlns:p14="http://schemas.microsoft.com/office/powerpoint/2010/main" xmlns="" val="3691865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82389" y="900752"/>
            <a:ext cx="6165993" cy="526297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just" eaLnBrk="1" hangingPunct="1"/>
            <a:r>
              <a:rPr lang="fr-FR" sz="2800" b="1" dirty="0" err="1" smtClean="0">
                <a:solidFill>
                  <a:srgbClr val="000000"/>
                </a:solidFill>
                <a:latin typeface="Arial" panose="020B0604020202020204" pitchFamily="34" charset="0"/>
                <a:cs typeface="Arial" panose="020B0604020202020204" pitchFamily="34" charset="0"/>
              </a:rPr>
              <a:t>Endomycorhize</a:t>
            </a:r>
            <a:r>
              <a:rPr lang="fr-FR" sz="2800" b="1" dirty="0" smtClean="0">
                <a:solidFill>
                  <a:srgbClr val="000000"/>
                </a:solidFill>
                <a:latin typeface="Arial" panose="020B0604020202020204" pitchFamily="34" charset="0"/>
                <a:cs typeface="Arial" panose="020B0604020202020204" pitchFamily="34" charset="0"/>
              </a:rPr>
              <a:t>: </a:t>
            </a:r>
            <a:r>
              <a:rPr lang="fr-FR" sz="2800" dirty="0" smtClean="0">
                <a:solidFill>
                  <a:srgbClr val="000000"/>
                </a:solidFill>
                <a:latin typeface="Arial" panose="020B0604020202020204" pitchFamily="34" charset="0"/>
                <a:cs typeface="Arial" panose="020B0604020202020204" pitchFamily="34" charset="0"/>
              </a:rPr>
              <a:t>le mycélium reste microscopique (pas de manteau) forme un réseau explorant le sol et un autre réseau qui pénètre  à l’</a:t>
            </a:r>
            <a:r>
              <a:rPr lang="fr-FR" sz="2800" dirty="0" err="1" smtClean="0">
                <a:solidFill>
                  <a:srgbClr val="000000"/>
                </a:solidFill>
                <a:latin typeface="Arial" panose="020B0604020202020204" pitchFamily="34" charset="0"/>
                <a:cs typeface="Arial" panose="020B0604020202020204" pitchFamily="34" charset="0"/>
              </a:rPr>
              <a:t>interieur</a:t>
            </a:r>
            <a:r>
              <a:rPr lang="fr-FR" sz="2800" dirty="0" smtClean="0">
                <a:solidFill>
                  <a:srgbClr val="000000"/>
                </a:solidFill>
                <a:latin typeface="Arial" panose="020B0604020202020204" pitchFamily="34" charset="0"/>
                <a:cs typeface="Arial" panose="020B0604020202020204" pitchFamily="34" charset="0"/>
              </a:rPr>
              <a:t> des cellules racinaires où il se différencie en arborescence: les </a:t>
            </a:r>
            <a:r>
              <a:rPr lang="fr-FR" sz="2800" dirty="0" smtClean="0">
                <a:solidFill>
                  <a:srgbClr val="FF0000"/>
                </a:solidFill>
                <a:latin typeface="Arial" panose="020B0604020202020204" pitchFamily="34" charset="0"/>
                <a:cs typeface="Arial" panose="020B0604020202020204" pitchFamily="34" charset="0"/>
              </a:rPr>
              <a:t>arbuscules</a:t>
            </a:r>
            <a:r>
              <a:rPr lang="fr-FR" sz="2800" dirty="0" smtClean="0">
                <a:solidFill>
                  <a:srgbClr val="000000"/>
                </a:solidFill>
                <a:latin typeface="Arial" panose="020B0604020202020204" pitchFamily="34" charset="0"/>
                <a:cs typeface="Arial" panose="020B0604020202020204" pitchFamily="34" charset="0"/>
              </a:rPr>
              <a:t> (= organes d’échange) et les </a:t>
            </a:r>
            <a:r>
              <a:rPr lang="fr-FR" sz="2800" dirty="0" smtClean="0">
                <a:solidFill>
                  <a:srgbClr val="FF0000"/>
                </a:solidFill>
                <a:latin typeface="Arial" panose="020B0604020202020204" pitchFamily="34" charset="0"/>
                <a:cs typeface="Arial" panose="020B0604020202020204" pitchFamily="34" charset="0"/>
              </a:rPr>
              <a:t>vésicules</a:t>
            </a:r>
            <a:r>
              <a:rPr lang="fr-FR" sz="2800" dirty="0" smtClean="0">
                <a:solidFill>
                  <a:srgbClr val="000000"/>
                </a:solidFill>
                <a:latin typeface="Arial" panose="020B0604020202020204" pitchFamily="34" charset="0"/>
                <a:cs typeface="Arial" panose="020B0604020202020204" pitchFamily="34" charset="0"/>
              </a:rPr>
              <a:t> (=organe de réserve)</a:t>
            </a:r>
          </a:p>
          <a:p>
            <a:pPr algn="just" eaLnBrk="1" hangingPunct="1"/>
            <a:endParaRPr lang="fr-FR" sz="2800" dirty="0">
              <a:solidFill>
                <a:srgbClr val="000000"/>
              </a:solidFill>
              <a:latin typeface="Arial" panose="020B0604020202020204" pitchFamily="34" charset="0"/>
              <a:cs typeface="Arial" panose="020B0604020202020204" pitchFamily="34" charset="0"/>
            </a:endParaRPr>
          </a:p>
          <a:p>
            <a:pPr algn="just" eaLnBrk="1" hangingPunct="1"/>
            <a:r>
              <a:rPr lang="fr-FR" sz="2800" dirty="0" smtClean="0">
                <a:solidFill>
                  <a:srgbClr val="000000"/>
                </a:solidFill>
                <a:latin typeface="Arial" panose="020B0604020202020204" pitchFamily="34" charset="0"/>
                <a:cs typeface="Arial" panose="020B0604020202020204" pitchFamily="34" charset="0"/>
              </a:rPr>
              <a:t>Apparue très anciennement (</a:t>
            </a:r>
            <a:r>
              <a:rPr lang="fr-FR" sz="2800" dirty="0" err="1" smtClean="0">
                <a:solidFill>
                  <a:srgbClr val="000000"/>
                </a:solidFill>
                <a:latin typeface="Arial" panose="020B0604020202020204" pitchFamily="34" charset="0"/>
                <a:cs typeface="Arial" panose="020B0604020202020204" pitchFamily="34" charset="0"/>
              </a:rPr>
              <a:t>fougéres</a:t>
            </a:r>
            <a:r>
              <a:rPr lang="fr-FR" sz="2800" dirty="0" smtClean="0">
                <a:solidFill>
                  <a:srgbClr val="000000"/>
                </a:solidFill>
                <a:latin typeface="Arial" panose="020B0604020202020204" pitchFamily="34" charset="0"/>
                <a:cs typeface="Arial" panose="020B0604020202020204" pitchFamily="34" charset="0"/>
              </a:rPr>
              <a:t>)</a:t>
            </a:r>
          </a:p>
          <a:p>
            <a:pPr algn="just" eaLnBrk="1" hangingPunct="1"/>
            <a:r>
              <a:rPr lang="fr-FR" sz="2800" dirty="0" smtClean="0">
                <a:solidFill>
                  <a:srgbClr val="000000"/>
                </a:solidFill>
                <a:latin typeface="Arial" panose="020B0604020202020204" pitchFamily="34" charset="0"/>
                <a:cs typeface="Arial" panose="020B0604020202020204" pitchFamily="34" charset="0"/>
              </a:rPr>
              <a:t>Symbioses non spécifiques</a:t>
            </a:r>
            <a:endParaRPr lang="fr-FR" sz="2800" dirty="0">
              <a:solidFill>
                <a:srgbClr val="00000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stretch>
            <a:fillRect/>
          </a:stretch>
        </p:blipFill>
        <p:spPr>
          <a:xfrm>
            <a:off x="7140911" y="777922"/>
            <a:ext cx="4387893" cy="4448277"/>
          </a:xfrm>
          <a:prstGeom prst="rect">
            <a:avLst/>
          </a:prstGeom>
        </p:spPr>
      </p:pic>
    </p:spTree>
    <p:extLst>
      <p:ext uri="{BB962C8B-B14F-4D97-AF65-F5344CB8AC3E}">
        <p14:creationId xmlns:p14="http://schemas.microsoft.com/office/powerpoint/2010/main" xmlns="" val="272333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72608" y="2306342"/>
            <a:ext cx="7152920" cy="1107996"/>
          </a:xfrm>
          <a:prstGeom prst="rect">
            <a:avLst/>
          </a:prstGeom>
          <a:noFill/>
        </p:spPr>
        <p:txBody>
          <a:bodyPr wrap="none" rtlCol="0">
            <a:spAutoFit/>
          </a:bodyPr>
          <a:lstStyle/>
          <a:p>
            <a:r>
              <a:rPr lang="fr-FR" sz="6600" b="1" dirty="0" smtClean="0">
                <a:effectLst>
                  <a:outerShdw blurRad="38100" dist="38100" dir="2700000" algn="tl">
                    <a:srgbClr val="000000">
                      <a:alpha val="43137"/>
                    </a:srgbClr>
                  </a:outerShdw>
                </a:effectLst>
                <a:latin typeface="Arial" pitchFamily="34" charset="0"/>
                <a:cs typeface="Arial" pitchFamily="34" charset="0"/>
              </a:rPr>
              <a:t>Partie Mycologie </a:t>
            </a:r>
            <a:endParaRPr lang="fr-FR" sz="6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ChangeArrowheads="1"/>
          </p:cNvSpPr>
          <p:nvPr/>
        </p:nvSpPr>
        <p:spPr bwMode="auto">
          <a:xfrm>
            <a:off x="1524001" y="379414"/>
            <a:ext cx="5965825" cy="60023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just" eaLnBrk="1" hangingPunct="1"/>
            <a:r>
              <a:rPr lang="fr-FR" sz="2400" dirty="0">
                <a:solidFill>
                  <a:srgbClr val="000000"/>
                </a:solidFill>
                <a:latin typeface="Arial" panose="020B0604020202020204" pitchFamily="34" charset="0"/>
                <a:cs typeface="Arial" panose="020B0604020202020204" pitchFamily="34" charset="0"/>
              </a:rPr>
              <a:t>L’établissement de la symbiose </a:t>
            </a:r>
            <a:r>
              <a:rPr lang="fr-FR" sz="2400" dirty="0" err="1">
                <a:solidFill>
                  <a:srgbClr val="000000"/>
                </a:solidFill>
                <a:latin typeface="Arial" panose="020B0604020202020204" pitchFamily="34" charset="0"/>
                <a:cs typeface="Arial" panose="020B0604020202020204" pitchFamily="34" charset="0"/>
              </a:rPr>
              <a:t>endomycorhizienne</a:t>
            </a:r>
            <a:r>
              <a:rPr lang="fr-FR" sz="2400" dirty="0">
                <a:solidFill>
                  <a:srgbClr val="000000"/>
                </a:solidFill>
                <a:latin typeface="Arial" panose="020B0604020202020204" pitchFamily="34" charset="0"/>
                <a:cs typeface="Arial" panose="020B0604020202020204" pitchFamily="34" charset="0"/>
              </a:rPr>
              <a:t> a lieu lorsqu’un Champignon </a:t>
            </a:r>
            <a:r>
              <a:rPr lang="fr-FR" sz="2400" dirty="0" err="1">
                <a:solidFill>
                  <a:srgbClr val="000000"/>
                </a:solidFill>
                <a:latin typeface="Arial" panose="020B0604020202020204" pitchFamily="34" charset="0"/>
                <a:cs typeface="Arial" panose="020B0604020202020204" pitchFamily="34" charset="0"/>
              </a:rPr>
              <a:t>endomychorizien</a:t>
            </a:r>
            <a:r>
              <a:rPr lang="fr-FR" sz="2400" dirty="0">
                <a:solidFill>
                  <a:srgbClr val="000000"/>
                </a:solidFill>
                <a:latin typeface="Arial" panose="020B0604020202020204" pitchFamily="34" charset="0"/>
                <a:cs typeface="Arial" panose="020B0604020202020204" pitchFamily="34" charset="0"/>
              </a:rPr>
              <a:t> à arbuscule développe dans le sol un réseau important de filaments microscopiques, les hyphes, issus de la germination de spores. Lorsque des ramifications d’un hyphe entrent en contact avec une jeune racine et vont s’ancrer à la plante et former un </a:t>
            </a:r>
            <a:r>
              <a:rPr lang="fr-FR" sz="2400" dirty="0" err="1">
                <a:solidFill>
                  <a:srgbClr val="000000"/>
                </a:solidFill>
                <a:latin typeface="Arial" panose="020B0604020202020204" pitchFamily="34" charset="0"/>
                <a:cs typeface="Arial" panose="020B0604020202020204" pitchFamily="34" charset="0"/>
              </a:rPr>
              <a:t>appresorium</a:t>
            </a:r>
            <a:r>
              <a:rPr lang="fr-FR" sz="2400" dirty="0">
                <a:solidFill>
                  <a:srgbClr val="000000"/>
                </a:solidFill>
                <a:latin typeface="Arial" panose="020B0604020202020204" pitchFamily="34" charset="0"/>
                <a:cs typeface="Arial" panose="020B0604020202020204" pitchFamily="34" charset="0"/>
              </a:rPr>
              <a:t>. Le CMA s’</a:t>
            </a:r>
            <a:r>
              <a:rPr lang="fr-FR" sz="2400" dirty="0" err="1">
                <a:solidFill>
                  <a:srgbClr val="000000"/>
                </a:solidFill>
                <a:latin typeface="Arial" panose="020B0604020202020204" pitchFamily="34" charset="0"/>
                <a:cs typeface="Arial" panose="020B0604020202020204" pitchFamily="34" charset="0"/>
              </a:rPr>
              <a:t>istalle</a:t>
            </a:r>
            <a:r>
              <a:rPr lang="fr-FR" sz="2400" dirty="0">
                <a:solidFill>
                  <a:srgbClr val="000000"/>
                </a:solidFill>
                <a:latin typeface="Arial" panose="020B0604020202020204" pitchFamily="34" charset="0"/>
                <a:cs typeface="Arial" panose="020B0604020202020204" pitchFamily="34" charset="0"/>
              </a:rPr>
              <a:t> entre et dans les cellules corticales de la racine où ils se propagent rapidement et se ramifient pour se différencier en arbuscules </a:t>
            </a:r>
            <a:r>
              <a:rPr lang="fr-FR" sz="2400" dirty="0" err="1">
                <a:solidFill>
                  <a:srgbClr val="000000"/>
                </a:solidFill>
                <a:latin typeface="Arial" panose="020B0604020202020204" pitchFamily="34" charset="0"/>
                <a:cs typeface="Arial" panose="020B0604020202020204" pitchFamily="34" charset="0"/>
              </a:rPr>
              <a:t>intra-cellulaires</a:t>
            </a:r>
            <a:r>
              <a:rPr lang="fr-FR" sz="2400" dirty="0">
                <a:solidFill>
                  <a:srgbClr val="000000"/>
                </a:solidFill>
                <a:latin typeface="Arial" panose="020B0604020202020204" pitchFamily="34" charset="0"/>
                <a:cs typeface="Arial" panose="020B0604020202020204" pitchFamily="34" charset="0"/>
              </a:rPr>
              <a:t>, qui sont le siège d’échanges actifs avec les cellules racinaires.</a:t>
            </a:r>
          </a:p>
        </p:txBody>
      </p:sp>
      <p:pic>
        <p:nvPicPr>
          <p:cNvPr id="5"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l="50000" b="7663"/>
          <a:stretch>
            <a:fillRect/>
          </a:stretch>
        </p:blipFill>
        <p:spPr bwMode="auto">
          <a:xfrm>
            <a:off x="7751764" y="23814"/>
            <a:ext cx="2592387" cy="683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4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495" y="888832"/>
            <a:ext cx="9794544"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CA" sz="2800" dirty="0">
                <a:solidFill>
                  <a:srgbClr val="222222"/>
                </a:solidFill>
              </a:rPr>
              <a:t>La croissance du </a:t>
            </a:r>
            <a:r>
              <a:rPr lang="fr-CA" sz="2800" dirty="0">
                <a:solidFill>
                  <a:srgbClr val="0B0080"/>
                </a:solidFill>
                <a:hlinkClick r:id="rId2" tooltip="Mycélium"/>
              </a:rPr>
              <a:t>mycélium</a:t>
            </a:r>
            <a:r>
              <a:rPr lang="fr-CA" sz="2800" dirty="0">
                <a:solidFill>
                  <a:srgbClr val="222222"/>
                </a:solidFill>
              </a:rPr>
              <a:t> fongique en direction des racines de la plante-hôte est déclenchée par la perception d'un signal émis en permanence par les racines sous la forme de molécules spécifiques à la plante comme des </a:t>
            </a:r>
            <a:r>
              <a:rPr lang="fr-CA" sz="2800" dirty="0" err="1">
                <a:solidFill>
                  <a:srgbClr val="0B0080"/>
                </a:solidFill>
                <a:hlinkClick r:id="rId3" tooltip="Strigolactone"/>
              </a:rPr>
              <a:t>strigolactones</a:t>
            </a:r>
            <a:r>
              <a:rPr lang="fr-CA" sz="2800" dirty="0">
                <a:solidFill>
                  <a:srgbClr val="222222"/>
                </a:solidFill>
              </a:rPr>
              <a:t>, et surtout des </a:t>
            </a:r>
            <a:r>
              <a:rPr lang="fr-CA" sz="2800" dirty="0" smtClean="0">
                <a:solidFill>
                  <a:srgbClr val="0B0080"/>
                </a:solidFill>
                <a:hlinkClick r:id="rId4" tooltip="Flavonoïde"/>
              </a:rPr>
              <a:t>flavonoïdes</a:t>
            </a:r>
            <a:r>
              <a:rPr lang="fr-CA" sz="2800" dirty="0" smtClean="0">
                <a:solidFill>
                  <a:srgbClr val="222222"/>
                </a:solidFill>
              </a:rPr>
              <a:t>.</a:t>
            </a:r>
            <a:endParaRPr lang="fr-FR" sz="2800" dirty="0"/>
          </a:p>
        </p:txBody>
      </p:sp>
      <p:sp>
        <p:nvSpPr>
          <p:cNvPr id="6" name="Rectangle 5"/>
          <p:cNvSpPr/>
          <p:nvPr/>
        </p:nvSpPr>
        <p:spPr>
          <a:xfrm>
            <a:off x="1246495" y="3787256"/>
            <a:ext cx="9794544"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CA" sz="2800" dirty="0" smtClean="0">
                <a:solidFill>
                  <a:srgbClr val="222222"/>
                </a:solidFill>
              </a:rPr>
              <a:t>Les signaux émis par le champignon qui lui permettent d’</a:t>
            </a:r>
            <a:r>
              <a:rPr lang="fr-CA" sz="2800" dirty="0" err="1" smtClean="0">
                <a:solidFill>
                  <a:srgbClr val="222222"/>
                </a:solidFill>
              </a:rPr>
              <a:t>étre</a:t>
            </a:r>
            <a:r>
              <a:rPr lang="fr-CA" sz="2800" dirty="0" smtClean="0">
                <a:solidFill>
                  <a:srgbClr val="222222"/>
                </a:solidFill>
              </a:rPr>
              <a:t> reconnus par la plante sont mal connus mais on suppose que des </a:t>
            </a:r>
            <a:r>
              <a:rPr lang="fr-CA" sz="2800" dirty="0" smtClean="0">
                <a:solidFill>
                  <a:srgbClr val="FF0000"/>
                </a:solidFill>
              </a:rPr>
              <a:t>« facteur </a:t>
            </a:r>
            <a:r>
              <a:rPr lang="fr-CA" sz="2800" dirty="0" err="1" smtClean="0">
                <a:solidFill>
                  <a:srgbClr val="FF0000"/>
                </a:solidFill>
              </a:rPr>
              <a:t>Myc</a:t>
            </a:r>
            <a:r>
              <a:rPr lang="fr-CA" sz="2800" dirty="0" smtClean="0">
                <a:solidFill>
                  <a:srgbClr val="FF0000"/>
                </a:solidFill>
              </a:rPr>
              <a:t> » </a:t>
            </a:r>
            <a:r>
              <a:rPr lang="fr-CA" sz="2800" dirty="0" smtClean="0">
                <a:solidFill>
                  <a:srgbClr val="222222"/>
                </a:solidFill>
              </a:rPr>
              <a:t>joue un rôle de signalisation symbiotique </a:t>
            </a:r>
            <a:endParaRPr lang="fr-FR" sz="2800" dirty="0"/>
          </a:p>
        </p:txBody>
      </p:sp>
    </p:spTree>
    <p:extLst>
      <p:ext uri="{BB962C8B-B14F-4D97-AF65-F5344CB8AC3E}">
        <p14:creationId xmlns:p14="http://schemas.microsoft.com/office/powerpoint/2010/main" xmlns="" val="180959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952626" y="0"/>
          <a:ext cx="8715375" cy="7042150"/>
        </p:xfrm>
        <a:graphic>
          <a:graphicData uri="http://schemas.openxmlformats.org/drawingml/2006/table">
            <a:tbl>
              <a:tblPr firstRow="1" bandRow="1">
                <a:tableStyleId>{5C22544A-7EE6-4342-B048-85BDC9FD1C3A}</a:tableStyleId>
              </a:tblPr>
              <a:tblGrid>
                <a:gridCol w="3374175"/>
                <a:gridCol w="2647919"/>
                <a:gridCol w="2693281"/>
              </a:tblGrid>
              <a:tr h="428634">
                <a:tc rowSpan="2">
                  <a:txBody>
                    <a:bodyPr/>
                    <a:lstStyle/>
                    <a:p>
                      <a:pPr algn="ctr"/>
                      <a:endParaRPr lang="fr-FR" sz="1800" dirty="0" smtClean="0"/>
                    </a:p>
                    <a:p>
                      <a:pPr algn="ctr"/>
                      <a:r>
                        <a:rPr lang="fr-FR" sz="1800" dirty="0" smtClean="0"/>
                        <a:t>CARACTERISTIQUES</a:t>
                      </a:r>
                      <a:endParaRPr lang="fr-FR" sz="1800" dirty="0"/>
                    </a:p>
                  </a:txBody>
                  <a:tcPr marT="45721" marB="45721"/>
                </a:tc>
                <a:tc gridSpan="2">
                  <a:txBody>
                    <a:bodyPr/>
                    <a:lstStyle/>
                    <a:p>
                      <a:pPr algn="ctr"/>
                      <a:r>
                        <a:rPr lang="fr-FR" sz="1800" dirty="0" smtClean="0"/>
                        <a:t>TYPE DE MYCORHIZES</a:t>
                      </a:r>
                      <a:endParaRPr lang="fr-FR" sz="1800" dirty="0"/>
                    </a:p>
                  </a:txBody>
                  <a:tcPr marT="45721" marB="45721"/>
                </a:tc>
                <a:tc hMerge="1">
                  <a:txBody>
                    <a:bodyPr/>
                    <a:lstStyle/>
                    <a:p>
                      <a:endParaRPr lang="fr-FR" dirty="0"/>
                    </a:p>
                  </a:txBody>
                  <a:tcPr/>
                </a:tc>
              </a:tr>
              <a:tr h="463085">
                <a:tc vMerge="1">
                  <a:txBody>
                    <a:bodyPr/>
                    <a:lstStyle/>
                    <a:p>
                      <a:endParaRPr lang="fr-FR" dirty="0"/>
                    </a:p>
                  </a:txBody>
                  <a:tcPr/>
                </a:tc>
                <a:tc>
                  <a:txBody>
                    <a:bodyPr/>
                    <a:lstStyle/>
                    <a:p>
                      <a:pPr algn="ctr"/>
                      <a:r>
                        <a:rPr lang="fr-FR" sz="1800" b="1" dirty="0" smtClean="0"/>
                        <a:t>ENDOMYCORHIZES</a:t>
                      </a:r>
                      <a:endParaRPr lang="fr-FR" sz="1800" b="1" dirty="0"/>
                    </a:p>
                  </a:txBody>
                  <a:tcPr marT="45721" marB="45721"/>
                </a:tc>
                <a:tc>
                  <a:txBody>
                    <a:bodyPr/>
                    <a:lstStyle/>
                    <a:p>
                      <a:pPr algn="ctr"/>
                      <a:r>
                        <a:rPr lang="fr-FR" sz="1800" b="1" dirty="0" smtClean="0"/>
                        <a:t>ECTOMYCORHIZES</a:t>
                      </a:r>
                      <a:endParaRPr lang="fr-FR" sz="1800" b="1" dirty="0"/>
                    </a:p>
                  </a:txBody>
                  <a:tcPr marT="45721" marB="45721"/>
                </a:tc>
              </a:tr>
              <a:tr h="4754946">
                <a:tc>
                  <a:txBody>
                    <a:bodyPr/>
                    <a:lstStyle/>
                    <a:p>
                      <a:pPr algn="ctr"/>
                      <a:r>
                        <a:rPr lang="fr-FR" sz="1800" b="1" u="sng" dirty="0" smtClean="0"/>
                        <a:t>CHAMPIGNON</a:t>
                      </a:r>
                    </a:p>
                    <a:p>
                      <a:pPr algn="ctr"/>
                      <a:endParaRPr lang="fr-FR" sz="1800" b="1" u="sng" dirty="0" smtClean="0"/>
                    </a:p>
                    <a:p>
                      <a:pPr algn="l"/>
                      <a:r>
                        <a:rPr lang="fr-FR" sz="1800" b="1" dirty="0" smtClean="0"/>
                        <a:t>HYPHES CLOISONNEES</a:t>
                      </a:r>
                    </a:p>
                    <a:p>
                      <a:pPr algn="l"/>
                      <a:endParaRPr lang="fr-FR" sz="1800" b="1" dirty="0" smtClean="0"/>
                    </a:p>
                    <a:p>
                      <a:pPr algn="l"/>
                      <a:r>
                        <a:rPr lang="fr-FR" sz="1800" b="1" dirty="0" smtClean="0"/>
                        <a:t>HYPHES NON CLOISONNEES</a:t>
                      </a:r>
                    </a:p>
                    <a:p>
                      <a:pPr algn="l"/>
                      <a:endParaRPr lang="fr-FR" sz="1800" b="1" dirty="0" smtClean="0"/>
                    </a:p>
                    <a:p>
                      <a:pPr algn="l"/>
                      <a:r>
                        <a:rPr lang="fr-FR" sz="1800" b="1" dirty="0" smtClean="0"/>
                        <a:t>INTRACELLULAIRE</a:t>
                      </a:r>
                    </a:p>
                    <a:p>
                      <a:pPr algn="l"/>
                      <a:endParaRPr lang="fr-FR" sz="1800" b="1" dirty="0" smtClean="0"/>
                    </a:p>
                    <a:p>
                      <a:pPr algn="l"/>
                      <a:r>
                        <a:rPr lang="fr-FR" sz="1800" b="1" dirty="0" smtClean="0"/>
                        <a:t>MANTEAU</a:t>
                      </a:r>
                    </a:p>
                    <a:p>
                      <a:pPr algn="l"/>
                      <a:endParaRPr lang="fr-FR" sz="1800" b="1" dirty="0" smtClean="0"/>
                    </a:p>
                    <a:p>
                      <a:pPr algn="l"/>
                      <a:r>
                        <a:rPr lang="fr-FR" sz="1800" b="1" dirty="0" smtClean="0"/>
                        <a:t>RESEAU DE ARTIG</a:t>
                      </a:r>
                    </a:p>
                    <a:p>
                      <a:pPr algn="l"/>
                      <a:endParaRPr lang="fr-FR" sz="1800" b="1" dirty="0" smtClean="0"/>
                    </a:p>
                    <a:p>
                      <a:pPr algn="l"/>
                      <a:r>
                        <a:rPr lang="fr-FR" sz="1800" b="1" dirty="0" smtClean="0"/>
                        <a:t>VESICULE</a:t>
                      </a:r>
                    </a:p>
                    <a:p>
                      <a:pPr algn="l"/>
                      <a:endParaRPr lang="fr-FR" sz="1800" b="1" dirty="0" smtClean="0"/>
                    </a:p>
                    <a:p>
                      <a:pPr algn="l"/>
                      <a:r>
                        <a:rPr lang="fr-FR" sz="1800" b="1" dirty="0" smtClean="0"/>
                        <a:t>ARBUSCULES</a:t>
                      </a:r>
                    </a:p>
                    <a:p>
                      <a:pPr algn="l"/>
                      <a:endParaRPr lang="fr-FR" sz="1800" b="1" dirty="0" smtClean="0"/>
                    </a:p>
                    <a:p>
                      <a:pPr algn="l"/>
                      <a:r>
                        <a:rPr lang="fr-FR" sz="1800" b="1" dirty="0" smtClean="0"/>
                        <a:t>TAXONOMIE</a:t>
                      </a:r>
                    </a:p>
                  </a:txBody>
                  <a:tcPr marT="45721" marB="45721"/>
                </a:tc>
                <a:tc>
                  <a:txBody>
                    <a:bodyPr/>
                    <a:lstStyle/>
                    <a:p>
                      <a:endParaRPr lang="fr-FR" sz="1800" dirty="0" smtClean="0"/>
                    </a:p>
                    <a:p>
                      <a:endParaRPr lang="fr-FR" sz="1800" dirty="0" smtClean="0"/>
                    </a:p>
                    <a:p>
                      <a:pPr algn="ctr"/>
                      <a:r>
                        <a:rPr lang="fr-FR" sz="1800" b="1" dirty="0" smtClean="0"/>
                        <a:t>-</a:t>
                      </a:r>
                    </a:p>
                    <a:p>
                      <a:pPr algn="ctr"/>
                      <a:endParaRPr lang="fr-FR" sz="1800" b="1" baseline="0" dirty="0" smtClean="0"/>
                    </a:p>
                    <a:p>
                      <a:pPr algn="ctr"/>
                      <a:r>
                        <a:rPr lang="fr-FR" sz="1800" b="1" baseline="0" dirty="0" smtClean="0"/>
                        <a:t>+</a:t>
                      </a:r>
                    </a:p>
                    <a:p>
                      <a:pPr algn="ctr"/>
                      <a:endParaRPr lang="fr-FR" sz="1800" b="1" baseline="0" dirty="0" smtClean="0"/>
                    </a:p>
                    <a:p>
                      <a:pPr algn="ctr"/>
                      <a:r>
                        <a:rPr lang="fr-FR" sz="1800" b="1" baseline="0" dirty="0" smtClean="0"/>
                        <a:t>+</a:t>
                      </a:r>
                    </a:p>
                    <a:p>
                      <a:pPr algn="ctr"/>
                      <a:endParaRPr lang="fr-FR" sz="1800" b="1" baseline="0" dirty="0" smtClean="0"/>
                    </a:p>
                    <a:p>
                      <a:pPr algn="ctr"/>
                      <a:r>
                        <a:rPr lang="fr-FR" sz="1800" b="1"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smtClean="0"/>
                    </a:p>
                    <a:p>
                      <a:pPr algn="ctr"/>
                      <a:r>
                        <a:rPr lang="fr-FR" sz="1800" b="1"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 ou</a:t>
                      </a:r>
                      <a:r>
                        <a:rPr lang="fr-FR" sz="1800" b="1"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baseline="0" dirty="0" smtClean="0"/>
                    </a:p>
                    <a:p>
                      <a:pPr algn="ctr"/>
                      <a:r>
                        <a:rPr lang="fr-FR" sz="1800" b="1" baseline="0" dirty="0" smtClean="0"/>
                        <a:t>+</a:t>
                      </a:r>
                    </a:p>
                    <a:p>
                      <a:pPr algn="ctr"/>
                      <a:endParaRPr lang="fr-FR" sz="1800" b="1" baseline="0" dirty="0" smtClean="0"/>
                    </a:p>
                    <a:p>
                      <a:pPr algn="ctr"/>
                      <a:r>
                        <a:rPr lang="fr-FR" sz="1800" b="1" baseline="0" dirty="0" smtClean="0"/>
                        <a:t>ZYGOMYCETES</a:t>
                      </a:r>
                      <a:endParaRPr lang="fr-FR" sz="1800" b="1" dirty="0"/>
                    </a:p>
                  </a:txBody>
                  <a:tcPr marT="45721" marB="45721"/>
                </a:tc>
                <a:tc>
                  <a:txBody>
                    <a:bodyPr/>
                    <a:lstStyle/>
                    <a:p>
                      <a:endParaRPr lang="fr-FR" sz="1800" dirty="0" smtClean="0"/>
                    </a:p>
                    <a:p>
                      <a:endParaRPr lang="fr-FR" sz="1800" dirty="0" smtClean="0"/>
                    </a:p>
                    <a:p>
                      <a:pPr algn="ctr"/>
                      <a:r>
                        <a:rPr lang="fr-FR" sz="1800" b="1" dirty="0" smtClean="0"/>
                        <a:t>+</a:t>
                      </a:r>
                    </a:p>
                    <a:p>
                      <a:pPr algn="ctr"/>
                      <a:endParaRPr lang="fr-FR" sz="1800" b="1" dirty="0" smtClean="0"/>
                    </a:p>
                    <a:p>
                      <a:pPr algn="ctr"/>
                      <a:r>
                        <a:rPr lang="fr-FR" sz="1800" b="1" dirty="0" smtClean="0"/>
                        <a:t>-</a:t>
                      </a:r>
                    </a:p>
                    <a:p>
                      <a:pPr algn="ctr"/>
                      <a:endParaRPr lang="fr-FR" sz="1800" b="1" dirty="0" smtClean="0"/>
                    </a:p>
                    <a:p>
                      <a:pPr algn="ctr"/>
                      <a:r>
                        <a:rPr lang="fr-FR" sz="1800" b="1" dirty="0" smtClean="0"/>
                        <a:t>-</a:t>
                      </a:r>
                    </a:p>
                    <a:p>
                      <a:pPr algn="ctr"/>
                      <a:endParaRPr lang="fr-FR" sz="1800" b="1" dirty="0" smtClean="0"/>
                    </a:p>
                    <a:p>
                      <a:pPr algn="ctr"/>
                      <a:r>
                        <a:rPr lang="fr-FR" sz="1800" b="1" dirty="0" smtClean="0"/>
                        <a:t>+</a:t>
                      </a:r>
                    </a:p>
                    <a:p>
                      <a:pPr algn="ctr"/>
                      <a:endParaRPr lang="fr-FR" sz="1800" b="1" dirty="0" smtClean="0"/>
                    </a:p>
                    <a:p>
                      <a:pPr algn="ctr"/>
                      <a:r>
                        <a:rPr lang="fr-FR" sz="1800" b="1" dirty="0" smtClean="0"/>
                        <a:t>+</a:t>
                      </a:r>
                    </a:p>
                    <a:p>
                      <a:pPr algn="ctr"/>
                      <a:endParaRPr lang="fr-FR" sz="1800" b="1" dirty="0" smtClean="0"/>
                    </a:p>
                    <a:p>
                      <a:pPr algn="ctr"/>
                      <a:r>
                        <a:rPr lang="fr-FR" sz="1800" b="1" dirty="0" smtClean="0"/>
                        <a:t>-</a:t>
                      </a:r>
                    </a:p>
                    <a:p>
                      <a:pPr algn="ctr"/>
                      <a:endParaRPr lang="fr-FR" sz="1800" b="1" dirty="0" smtClean="0"/>
                    </a:p>
                    <a:p>
                      <a:pPr algn="ctr"/>
                      <a:r>
                        <a:rPr lang="fr-FR" sz="1800" b="1" dirty="0" smtClean="0"/>
                        <a:t>-</a:t>
                      </a:r>
                    </a:p>
                    <a:p>
                      <a:pPr algn="ctr"/>
                      <a:endParaRPr lang="fr-FR" sz="1800" b="1" dirty="0" smtClean="0"/>
                    </a:p>
                    <a:p>
                      <a:pPr algn="ctr"/>
                      <a:r>
                        <a:rPr lang="fr-FR" sz="1800" b="1" dirty="0" smtClean="0"/>
                        <a:t>ASCO / BASIDIOMYCETES</a:t>
                      </a:r>
                      <a:endParaRPr lang="fr-FR" sz="1800" b="1" dirty="0"/>
                    </a:p>
                  </a:txBody>
                  <a:tcPr marT="45721" marB="45721"/>
                </a:tc>
              </a:tr>
              <a:tr h="1395485">
                <a:tc>
                  <a:txBody>
                    <a:bodyPr/>
                    <a:lstStyle/>
                    <a:p>
                      <a:pPr algn="ctr"/>
                      <a:r>
                        <a:rPr lang="fr-FR" sz="2000" b="1" u="sng" dirty="0" smtClean="0"/>
                        <a:t>PLANTE</a:t>
                      </a:r>
                    </a:p>
                    <a:p>
                      <a:pPr algn="l"/>
                      <a:r>
                        <a:rPr lang="fr-FR" sz="2000" b="1" u="none" dirty="0" smtClean="0"/>
                        <a:t>TAXONOMIE</a:t>
                      </a:r>
                      <a:endParaRPr lang="fr-FR" sz="2000" b="1" u="none" dirty="0"/>
                    </a:p>
                  </a:txBody>
                  <a:tcPr marT="45721" marB="45721"/>
                </a:tc>
                <a:tc>
                  <a:txBody>
                    <a:bodyPr/>
                    <a:lstStyle/>
                    <a:p>
                      <a:r>
                        <a:rPr lang="fr-FR" sz="2000" b="1" dirty="0" smtClean="0"/>
                        <a:t>BRYOPHYTES</a:t>
                      </a:r>
                    </a:p>
                    <a:p>
                      <a:r>
                        <a:rPr lang="fr-FR" sz="2000" b="1" dirty="0" smtClean="0"/>
                        <a:t>PTERIDOPHYTES</a:t>
                      </a:r>
                    </a:p>
                    <a:p>
                      <a:r>
                        <a:rPr lang="fr-FR" sz="2000" b="1" dirty="0" smtClean="0"/>
                        <a:t>GYMNOSPERMES</a:t>
                      </a:r>
                    </a:p>
                    <a:p>
                      <a:r>
                        <a:rPr lang="fr-FR" sz="2000" b="1" dirty="0" smtClean="0"/>
                        <a:t>ANGYOSPERMES</a:t>
                      </a:r>
                      <a:endParaRPr lang="fr-FR" sz="2000" b="1" dirty="0"/>
                    </a:p>
                  </a:txBody>
                  <a:tcPr marT="45721" marB="45721"/>
                </a:tc>
                <a:tc>
                  <a:txBody>
                    <a:bodyPr/>
                    <a:lstStyle/>
                    <a:p>
                      <a:r>
                        <a:rPr lang="fr-FR" sz="2000" b="1" dirty="0" smtClean="0"/>
                        <a:t>RARES</a:t>
                      </a:r>
                      <a:r>
                        <a:rPr lang="fr-FR" sz="2000" b="1" baseline="0" dirty="0" smtClean="0"/>
                        <a:t> PTERIDOPHYTES</a:t>
                      </a:r>
                    </a:p>
                    <a:p>
                      <a:r>
                        <a:rPr lang="fr-FR" sz="2000" b="1" dirty="0" smtClean="0"/>
                        <a:t>GYMNOSPERMES</a:t>
                      </a:r>
                    </a:p>
                    <a:p>
                      <a:r>
                        <a:rPr lang="fr-FR" sz="2000" b="1" dirty="0" smtClean="0"/>
                        <a:t>ANGYOSPERMES</a:t>
                      </a:r>
                    </a:p>
                  </a:txBody>
                  <a:tcPr marT="45721" marB="45721"/>
                </a:tc>
              </a:tr>
            </a:tbl>
          </a:graphicData>
        </a:graphic>
      </p:graphicFrame>
    </p:spTree>
    <p:extLst>
      <p:ext uri="{BB962C8B-B14F-4D97-AF65-F5344CB8AC3E}">
        <p14:creationId xmlns:p14="http://schemas.microsoft.com/office/powerpoint/2010/main" xmlns="" val="365182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68741" y="450376"/>
            <a:ext cx="8679975"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just" eaLnBrk="1" hangingPunct="1"/>
            <a:r>
              <a:rPr lang="fr-FR" sz="2800" b="1" dirty="0" smtClean="0">
                <a:solidFill>
                  <a:srgbClr val="000000"/>
                </a:solidFill>
                <a:latin typeface="Arial" panose="020B0604020202020204" pitchFamily="34" charset="0"/>
                <a:cs typeface="Arial" panose="020B0604020202020204" pitchFamily="34" charset="0"/>
              </a:rPr>
              <a:t>Différents types d’associations </a:t>
            </a:r>
            <a:r>
              <a:rPr lang="fr-FR" sz="2800" b="1" dirty="0" err="1" smtClean="0">
                <a:solidFill>
                  <a:srgbClr val="000000"/>
                </a:solidFill>
                <a:latin typeface="Arial" panose="020B0604020202020204" pitchFamily="34" charset="0"/>
                <a:cs typeface="Arial" panose="020B0604020202020204" pitchFamily="34" charset="0"/>
              </a:rPr>
              <a:t>mycorhiziennes</a:t>
            </a:r>
            <a:r>
              <a:rPr lang="fr-FR" sz="2800" b="1" dirty="0" smtClean="0">
                <a:solidFill>
                  <a:srgbClr val="000000"/>
                </a:solidFill>
                <a:latin typeface="Arial" panose="020B0604020202020204" pitchFamily="34" charset="0"/>
                <a:cs typeface="Arial" panose="020B0604020202020204" pitchFamily="34" charset="0"/>
              </a:rPr>
              <a:t>  </a:t>
            </a:r>
            <a:endParaRPr lang="fr-FR" sz="2800" dirty="0" smtClean="0">
              <a:solidFill>
                <a:srgbClr val="000000"/>
              </a:solidFill>
              <a:latin typeface="Arial" panose="020B0604020202020204" pitchFamily="34" charset="0"/>
              <a:cs typeface="Arial" panose="020B0604020202020204" pitchFamily="34" charset="0"/>
            </a:endParaRPr>
          </a:p>
        </p:txBody>
      </p:sp>
      <p:sp>
        <p:nvSpPr>
          <p:cNvPr id="6" name="ZoneTexte 5"/>
          <p:cNvSpPr txBox="1"/>
          <p:nvPr/>
        </p:nvSpPr>
        <p:spPr>
          <a:xfrm>
            <a:off x="900752" y="1665028"/>
            <a:ext cx="7880684" cy="4893647"/>
          </a:xfrm>
          <a:prstGeom prst="rect">
            <a:avLst/>
          </a:prstGeom>
          <a:noFill/>
        </p:spPr>
        <p:txBody>
          <a:bodyPr wrap="none" rtlCol="0">
            <a:spAutoFit/>
          </a:bodyPr>
          <a:lstStyle/>
          <a:p>
            <a:r>
              <a:rPr lang="fr-FR" sz="2400" dirty="0" smtClean="0">
                <a:latin typeface="Comic Sans MS" panose="030F0702030302020204" pitchFamily="66" charset="0"/>
              </a:rPr>
              <a:t>Les champignons </a:t>
            </a:r>
            <a:r>
              <a:rPr lang="fr-FR" sz="2400" dirty="0" err="1" smtClean="0">
                <a:latin typeface="Comic Sans MS" panose="030F0702030302020204" pitchFamily="66" charset="0"/>
              </a:rPr>
              <a:t>endomycorhiziens</a:t>
            </a:r>
            <a:r>
              <a:rPr lang="fr-FR" sz="2400" dirty="0" smtClean="0">
                <a:latin typeface="Comic Sans MS" panose="030F0702030302020204" pitchFamily="66" charset="0"/>
              </a:rPr>
              <a:t> à arbuscule (CMA)</a:t>
            </a:r>
          </a:p>
          <a:p>
            <a:endParaRPr lang="fr-FR" sz="2400" dirty="0">
              <a:latin typeface="Comic Sans MS" panose="030F0702030302020204" pitchFamily="66" charset="0"/>
            </a:endParaRPr>
          </a:p>
          <a:p>
            <a:r>
              <a:rPr lang="fr-FR" sz="2400" dirty="0" smtClean="0">
                <a:latin typeface="Comic Sans MS" panose="030F0702030302020204" pitchFamily="66" charset="0"/>
              </a:rPr>
              <a:t>Les champignons </a:t>
            </a:r>
            <a:r>
              <a:rPr lang="fr-FR" sz="2400" dirty="0" err="1" smtClean="0">
                <a:latin typeface="Comic Sans MS" panose="030F0702030302020204" pitchFamily="66" charset="0"/>
              </a:rPr>
              <a:t>ectomycorhiziens</a:t>
            </a:r>
            <a:r>
              <a:rPr lang="fr-FR" sz="2400" dirty="0" smtClean="0">
                <a:latin typeface="Comic Sans MS" panose="030F0702030302020204" pitchFamily="66" charset="0"/>
              </a:rPr>
              <a:t> (ECM)</a:t>
            </a:r>
          </a:p>
          <a:p>
            <a:endParaRPr lang="fr-FR" sz="2400" dirty="0">
              <a:latin typeface="Comic Sans MS" panose="030F0702030302020204" pitchFamily="66" charset="0"/>
            </a:endParaRPr>
          </a:p>
          <a:p>
            <a:r>
              <a:rPr lang="fr-FR" sz="2400" dirty="0" smtClean="0">
                <a:latin typeface="Comic Sans MS" panose="030F0702030302020204" pitchFamily="66" charset="0"/>
              </a:rPr>
              <a:t>Les champignons </a:t>
            </a:r>
            <a:r>
              <a:rPr lang="fr-FR" sz="2400" dirty="0" err="1" smtClean="0">
                <a:latin typeface="Comic Sans MS" panose="030F0702030302020204" pitchFamily="66" charset="0"/>
              </a:rPr>
              <a:t>ectendomycorhizien</a:t>
            </a:r>
            <a:r>
              <a:rPr lang="fr-FR" sz="2400" dirty="0" smtClean="0">
                <a:latin typeface="Comic Sans MS" panose="030F0702030302020204" pitchFamily="66" charset="0"/>
              </a:rPr>
              <a:t> </a:t>
            </a:r>
          </a:p>
          <a:p>
            <a:endParaRPr lang="fr-FR" sz="2400" dirty="0">
              <a:latin typeface="Comic Sans MS" panose="030F0702030302020204" pitchFamily="66" charset="0"/>
            </a:endParaRPr>
          </a:p>
          <a:p>
            <a:r>
              <a:rPr lang="fr-FR" sz="2400" dirty="0" smtClean="0">
                <a:latin typeface="Comic Sans MS" panose="030F0702030302020204" pitchFamily="66" charset="0"/>
              </a:rPr>
              <a:t>Les mycorhizes des éricacées</a:t>
            </a:r>
          </a:p>
          <a:p>
            <a:endParaRPr lang="fr-FR" sz="2400" dirty="0">
              <a:latin typeface="Comic Sans MS" panose="030F0702030302020204" pitchFamily="66" charset="0"/>
            </a:endParaRPr>
          </a:p>
          <a:p>
            <a:r>
              <a:rPr lang="fr-FR" sz="2400" dirty="0" smtClean="0">
                <a:latin typeface="Comic Sans MS" panose="030F0702030302020204" pitchFamily="66" charset="0"/>
              </a:rPr>
              <a:t>Les mycorhizes </a:t>
            </a:r>
            <a:r>
              <a:rPr lang="fr-FR" sz="2400" dirty="0" err="1" smtClean="0">
                <a:latin typeface="Comic Sans MS" panose="030F0702030302020204" pitchFamily="66" charset="0"/>
              </a:rPr>
              <a:t>arbutoides</a:t>
            </a:r>
            <a:r>
              <a:rPr lang="fr-FR" sz="2400" dirty="0" smtClean="0">
                <a:latin typeface="Comic Sans MS" panose="030F0702030302020204" pitchFamily="66" charset="0"/>
              </a:rPr>
              <a:t> </a:t>
            </a:r>
          </a:p>
          <a:p>
            <a:endParaRPr lang="fr-FR" sz="2400" dirty="0">
              <a:latin typeface="Comic Sans MS" panose="030F0702030302020204" pitchFamily="66" charset="0"/>
            </a:endParaRPr>
          </a:p>
          <a:p>
            <a:r>
              <a:rPr lang="fr-FR" sz="2400" dirty="0" smtClean="0">
                <a:latin typeface="Comic Sans MS" panose="030F0702030302020204" pitchFamily="66" charset="0"/>
              </a:rPr>
              <a:t>Les mycorhizes </a:t>
            </a:r>
            <a:r>
              <a:rPr lang="fr-FR" sz="2400" dirty="0" err="1" smtClean="0">
                <a:latin typeface="Comic Sans MS" panose="030F0702030302020204" pitchFamily="66" charset="0"/>
              </a:rPr>
              <a:t>monotropoides</a:t>
            </a:r>
            <a:endParaRPr lang="fr-FR" sz="2400" dirty="0" smtClean="0">
              <a:latin typeface="Comic Sans MS" panose="030F0702030302020204" pitchFamily="66" charset="0"/>
            </a:endParaRPr>
          </a:p>
          <a:p>
            <a:endParaRPr lang="fr-FR" sz="2400" dirty="0">
              <a:latin typeface="Comic Sans MS" panose="030F0702030302020204" pitchFamily="66" charset="0"/>
            </a:endParaRPr>
          </a:p>
          <a:p>
            <a:r>
              <a:rPr lang="fr-FR" sz="2400" dirty="0" smtClean="0">
                <a:latin typeface="Comic Sans MS" panose="030F0702030302020204" pitchFamily="66" charset="0"/>
              </a:rPr>
              <a:t>Les mycorhizes des </a:t>
            </a:r>
            <a:r>
              <a:rPr lang="fr-FR" sz="2400" dirty="0" err="1" smtClean="0">
                <a:latin typeface="Comic Sans MS" panose="030F0702030302020204" pitchFamily="66" charset="0"/>
              </a:rPr>
              <a:t>orchidés</a:t>
            </a:r>
            <a:r>
              <a:rPr lang="fr-FR" sz="2400" dirty="0" smtClean="0">
                <a:latin typeface="Comic Sans MS" panose="030F0702030302020204" pitchFamily="66" charset="0"/>
              </a:rPr>
              <a:t>  </a:t>
            </a:r>
            <a:endParaRPr lang="fr-FR" sz="2400" dirty="0">
              <a:latin typeface="Comic Sans MS" panose="030F0702030302020204" pitchFamily="66" charset="0"/>
            </a:endParaRPr>
          </a:p>
        </p:txBody>
      </p:sp>
    </p:spTree>
    <p:extLst>
      <p:ext uri="{BB962C8B-B14F-4D97-AF65-F5344CB8AC3E}">
        <p14:creationId xmlns:p14="http://schemas.microsoft.com/office/powerpoint/2010/main" xmlns="" val="338586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16675" y="2146899"/>
            <a:ext cx="7456227" cy="1637312"/>
          </a:xfrm>
          <a:prstGeom prst="rect">
            <a:avLst/>
          </a:prstGeom>
          <a:solidFill>
            <a:srgbClr val="CC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CA" sz="4800" b="1" dirty="0" err="1" smtClean="0">
                <a:solidFill>
                  <a:srgbClr val="663300"/>
                </a:solidFill>
                <a:effectLst>
                  <a:outerShdw blurRad="38100" dist="38100" dir="2700000" algn="tl">
                    <a:srgbClr val="000000"/>
                  </a:outerShdw>
                </a:effectLst>
                <a:latin typeface="Comic Sans MS" panose="030F0702030302020204" pitchFamily="66" charset="0"/>
              </a:rPr>
              <a:t>Mycorhize</a:t>
            </a:r>
            <a:r>
              <a:rPr lang="en-CA" sz="4800" b="1" dirty="0" err="1"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s</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 </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br>
            <a:endParaRPr lang="en-US" sz="4800" b="1" dirty="0">
              <a:solidFill>
                <a:srgbClr val="663300"/>
              </a:solidFill>
              <a:effectLst>
                <a:outerShdw blurRad="38100" dist="38100" dir="2700000" algn="tl">
                  <a:srgbClr val="000000"/>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xmlns="" val="1723860343"/>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re 1"/>
          <p:cNvSpPr>
            <a:spLocks noGrp="1"/>
          </p:cNvSpPr>
          <p:nvPr>
            <p:ph type="ctrTitle"/>
          </p:nvPr>
        </p:nvSpPr>
        <p:spPr>
          <a:xfrm>
            <a:off x="5810251" y="500063"/>
            <a:ext cx="4271963" cy="1143000"/>
          </a:xfrm>
        </p:spPr>
        <p:txBody>
          <a:bodyPr>
            <a:normAutofit fontScale="90000"/>
          </a:bodyPr>
          <a:lstStyle/>
          <a:p>
            <a:pPr eaLnBrk="1" hangingPunct="1"/>
            <a:r>
              <a:rPr lang="fr-FR" b="1" dirty="0" smtClean="0"/>
              <a:t>Les mycorhizes</a:t>
            </a:r>
          </a:p>
        </p:txBody>
      </p:sp>
      <p:pic>
        <p:nvPicPr>
          <p:cNvPr id="131075" name="Picture 2" descr="Résultat de recherche d'images pour &quot;les mycorhizes&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7438" y="1857376"/>
            <a:ext cx="4500562"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07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1" y="3500439"/>
            <a:ext cx="2886075"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077" name="Picture 4" descr="Résultat de recherche d'images pour &quot;exemple ectomycorhize&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8314" y="214314"/>
            <a:ext cx="3895725"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8837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re 1"/>
          <p:cNvSpPr>
            <a:spLocks noGrp="1"/>
          </p:cNvSpPr>
          <p:nvPr>
            <p:ph type="title"/>
          </p:nvPr>
        </p:nvSpPr>
        <p:spPr>
          <a:xfrm>
            <a:off x="1981200" y="274639"/>
            <a:ext cx="8229600" cy="796925"/>
          </a:xfrm>
        </p:spPr>
        <p:txBody>
          <a:bodyPr/>
          <a:lstStyle/>
          <a:p>
            <a:pPr eaLnBrk="1" hangingPunct="1"/>
            <a:r>
              <a:rPr lang="fr-FR" sz="3200" b="1" dirty="0"/>
              <a:t>Mycorhizes ?</a:t>
            </a:r>
          </a:p>
        </p:txBody>
      </p:sp>
      <p:sp>
        <p:nvSpPr>
          <p:cNvPr id="3" name="Espace réservé du contenu 2"/>
          <p:cNvSpPr>
            <a:spLocks noGrp="1"/>
          </p:cNvSpPr>
          <p:nvPr>
            <p:ph idx="1"/>
          </p:nvPr>
        </p:nvSpPr>
        <p:spPr>
          <a:xfrm>
            <a:off x="1981200" y="1071564"/>
            <a:ext cx="9980352" cy="5572125"/>
          </a:xfrm>
        </p:spPr>
        <p:txBody>
          <a:bodyPr/>
          <a:lstStyle/>
          <a:p>
            <a:pPr algn="just" eaLnBrk="1" hangingPunct="1">
              <a:buFont typeface="Courier New" panose="02070309020205020404" pitchFamily="49" charset="0"/>
              <a:buChar char="o"/>
            </a:pPr>
            <a:r>
              <a:rPr lang="fr-FR" b="1" u="sng" dirty="0" smtClean="0">
                <a:ea typeface="Lucida Sans Unicode" panose="020B0602030504020204" pitchFamily="34" charset="0"/>
                <a:cs typeface="Lucida Sans Unicode" panose="020B0602030504020204" pitchFamily="34" charset="0"/>
              </a:rPr>
              <a:t>Symbiose</a:t>
            </a:r>
            <a:r>
              <a:rPr lang="fr-FR" dirty="0" smtClean="0">
                <a:ea typeface="Lucida Sans Unicode" panose="020B0602030504020204" pitchFamily="34" charset="0"/>
                <a:cs typeface="Lucida Sans Unicode" panose="020B0602030504020204" pitchFamily="34" charset="0"/>
              </a:rPr>
              <a:t> entre </a:t>
            </a:r>
            <a:r>
              <a:rPr lang="fr-FR" b="1" u="sng" dirty="0" smtClean="0">
                <a:ea typeface="Lucida Sans Unicode" panose="020B0602030504020204" pitchFamily="34" charset="0"/>
                <a:cs typeface="Lucida Sans Unicode" panose="020B0602030504020204" pitchFamily="34" charset="0"/>
              </a:rPr>
              <a:t>plante</a:t>
            </a:r>
            <a:r>
              <a:rPr lang="fr-FR" dirty="0" smtClean="0">
                <a:ea typeface="Lucida Sans Unicode" panose="020B0602030504020204" pitchFamily="34" charset="0"/>
                <a:cs typeface="Lucida Sans Unicode" panose="020B0602030504020204" pitchFamily="34" charset="0"/>
              </a:rPr>
              <a:t> et </a:t>
            </a:r>
            <a:r>
              <a:rPr lang="fr-FR" b="1" u="sng" dirty="0" smtClean="0">
                <a:ea typeface="Lucida Sans Unicode" panose="020B0602030504020204" pitchFamily="34" charset="0"/>
                <a:cs typeface="Lucida Sans Unicode" panose="020B0602030504020204" pitchFamily="34" charset="0"/>
              </a:rPr>
              <a:t>champignon filamenteux</a:t>
            </a:r>
          </a:p>
          <a:p>
            <a:pPr algn="just" eaLnBrk="1" hangingPunct="1">
              <a:buFont typeface="Courier New" panose="02070309020205020404" pitchFamily="49" charset="0"/>
              <a:buChar char="o"/>
            </a:pPr>
            <a:r>
              <a:rPr lang="fr-FR" dirty="0" smtClean="0">
                <a:ea typeface="Lucida Sans Unicode" panose="020B0602030504020204" pitchFamily="34" charset="0"/>
                <a:cs typeface="Lucida Sans Unicode" panose="020B0602030504020204" pitchFamily="34" charset="0"/>
              </a:rPr>
              <a:t>Vient du grec </a:t>
            </a:r>
            <a:r>
              <a:rPr lang="fr-FR" b="1" dirty="0" err="1">
                <a:ea typeface="Lucida Sans Unicode" panose="020B0602030504020204" pitchFamily="34" charset="0"/>
                <a:cs typeface="Lucida Sans Unicode" panose="020B0602030504020204" pitchFamily="34" charset="0"/>
              </a:rPr>
              <a:t>M</a:t>
            </a:r>
            <a:r>
              <a:rPr lang="fr-FR" b="1" dirty="0" err="1" smtClean="0">
                <a:ea typeface="Lucida Sans Unicode" panose="020B0602030504020204" pitchFamily="34" charset="0"/>
                <a:cs typeface="Lucida Sans Unicode" panose="020B0602030504020204" pitchFamily="34" charset="0"/>
              </a:rPr>
              <a:t>yco</a:t>
            </a:r>
            <a:r>
              <a:rPr lang="fr-FR" dirty="0" smtClean="0">
                <a:ea typeface="Lucida Sans Unicode" panose="020B0602030504020204" pitchFamily="34" charset="0"/>
                <a:cs typeface="Lucida Sans Unicode" panose="020B0602030504020204" pitchFamily="34" charset="0"/>
              </a:rPr>
              <a:t>: champignon et </a:t>
            </a:r>
            <a:r>
              <a:rPr lang="fr-FR" b="1" dirty="0" err="1">
                <a:ea typeface="Lucida Sans Unicode" panose="020B0602030504020204" pitchFamily="34" charset="0"/>
                <a:cs typeface="Lucida Sans Unicode" panose="020B0602030504020204" pitchFamily="34" charset="0"/>
              </a:rPr>
              <a:t>R</a:t>
            </a:r>
            <a:r>
              <a:rPr lang="fr-FR" b="1" dirty="0" err="1" smtClean="0">
                <a:ea typeface="Lucida Sans Unicode" panose="020B0602030504020204" pitchFamily="34" charset="0"/>
                <a:cs typeface="Lucida Sans Unicode" panose="020B0602030504020204" pitchFamily="34" charset="0"/>
              </a:rPr>
              <a:t>hiza</a:t>
            </a:r>
            <a:r>
              <a:rPr lang="fr-FR" b="1" dirty="0" smtClean="0">
                <a:ea typeface="Lucida Sans Unicode" panose="020B0602030504020204" pitchFamily="34" charset="0"/>
                <a:cs typeface="Lucida Sans Unicode" panose="020B0602030504020204" pitchFamily="34" charset="0"/>
              </a:rPr>
              <a:t> </a:t>
            </a:r>
            <a:r>
              <a:rPr lang="fr-FR" dirty="0" smtClean="0">
                <a:ea typeface="Lucida Sans Unicode" panose="020B0602030504020204" pitchFamily="34" charset="0"/>
                <a:cs typeface="Lucida Sans Unicode" panose="020B0602030504020204" pitchFamily="34" charset="0"/>
              </a:rPr>
              <a:t>: racine</a:t>
            </a:r>
          </a:p>
          <a:p>
            <a:pPr algn="just" eaLnBrk="1" hangingPunct="1">
              <a:buFont typeface="Courier New" panose="02070309020205020404" pitchFamily="49" charset="0"/>
              <a:buChar char="o"/>
            </a:pPr>
            <a:r>
              <a:rPr lang="fr-FR" dirty="0" smtClean="0">
                <a:ea typeface="Lucida Sans Unicode" panose="020B0602030504020204" pitchFamily="34" charset="0"/>
                <a:cs typeface="Lucida Sans Unicode" panose="020B0602030504020204" pitchFamily="34" charset="0"/>
              </a:rPr>
              <a:t>Terme introduit en 1885 par le botaniste Albert Bernhard Frank</a:t>
            </a:r>
          </a:p>
          <a:p>
            <a:pPr marL="0" indent="0" eaLnBrk="1" hangingPunct="1">
              <a:buNone/>
            </a:pPr>
            <a:endParaRPr lang="fr-FR" dirty="0" smtClean="0"/>
          </a:p>
        </p:txBody>
      </p:sp>
      <p:pic>
        <p:nvPicPr>
          <p:cNvPr id="132100" name="Picture 2" descr="Résultat de recherche d'images pour &quot;mycorhizes&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49218" y="4014420"/>
            <a:ext cx="2012334" cy="273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01" name="Picture 4" descr="Image associé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18824" y="4014420"/>
            <a:ext cx="2620715" cy="273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02" name="Picture 6" descr="Résultat de recherche d'images pour &quot;mycorhizes&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483269" cy="1643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1262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mycorhizes symbios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971" y="0"/>
            <a:ext cx="10214787" cy="6703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3" name="Titre 1"/>
          <p:cNvSpPr>
            <a:spLocks noGrp="1"/>
          </p:cNvSpPr>
          <p:nvPr>
            <p:ph type="title"/>
          </p:nvPr>
        </p:nvSpPr>
        <p:spPr>
          <a:xfrm>
            <a:off x="7585656" y="0"/>
            <a:ext cx="4507606" cy="654050"/>
          </a:xfrm>
        </p:spPr>
        <p:txBody>
          <a:bodyPr>
            <a:normAutofit/>
          </a:bodyPr>
          <a:lstStyle/>
          <a:p>
            <a:pPr eaLnBrk="1" hangingPunct="1"/>
            <a:r>
              <a:rPr lang="fr-FR" sz="2400" b="1" dirty="0"/>
              <a:t>Mycorhizes symbiotiques: Rôles</a:t>
            </a:r>
          </a:p>
        </p:txBody>
      </p:sp>
    </p:spTree>
    <p:extLst>
      <p:ext uri="{BB962C8B-B14F-4D97-AF65-F5344CB8AC3E}">
        <p14:creationId xmlns:p14="http://schemas.microsoft.com/office/powerpoint/2010/main" xmlns="" val="61457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re 1"/>
          <p:cNvSpPr>
            <a:spLocks noGrp="1"/>
          </p:cNvSpPr>
          <p:nvPr>
            <p:ph type="title"/>
          </p:nvPr>
        </p:nvSpPr>
        <p:spPr>
          <a:xfrm>
            <a:off x="1544472" y="124514"/>
            <a:ext cx="8229600" cy="511175"/>
          </a:xfrm>
        </p:spPr>
        <p:txBody>
          <a:bodyPr/>
          <a:lstStyle/>
          <a:p>
            <a:pPr eaLnBrk="1" hangingPunct="1"/>
            <a:r>
              <a:rPr lang="fr-FR" sz="2400">
                <a:solidFill>
                  <a:schemeClr val="bg1"/>
                </a:solidFill>
              </a:rPr>
              <a:t>Mycorhizes symbiotiques: Rôles</a:t>
            </a:r>
          </a:p>
        </p:txBody>
      </p:sp>
      <p:sp>
        <p:nvSpPr>
          <p:cNvPr id="3" name="Espace réservé du contenu 2"/>
          <p:cNvSpPr>
            <a:spLocks noGrp="1"/>
          </p:cNvSpPr>
          <p:nvPr>
            <p:ph idx="1"/>
          </p:nvPr>
        </p:nvSpPr>
        <p:spPr>
          <a:xfrm>
            <a:off x="368490" y="274842"/>
            <a:ext cx="11177515" cy="5715000"/>
          </a:xfrm>
        </p:spPr>
        <p:txBody>
          <a:bodyPr rtlCol="0">
            <a:noAutofit/>
          </a:bodyPr>
          <a:lstStyle/>
          <a:p>
            <a:pPr algn="ctr">
              <a:buNone/>
              <a:defRPr/>
            </a:pPr>
            <a:r>
              <a:rPr lang="fr-FR" b="1" u="sng" dirty="0">
                <a:solidFill>
                  <a:srgbClr val="FF0000"/>
                </a:solidFill>
                <a:latin typeface="+mj-lt"/>
                <a:ea typeface="Lucida Sans Unicode" charset="0"/>
                <a:cs typeface="Lucida Sans Unicode" charset="0"/>
              </a:rPr>
              <a:t>Bénéfices pour la plante</a:t>
            </a:r>
          </a:p>
          <a:p>
            <a:pPr algn="just">
              <a:lnSpc>
                <a:spcPct val="120000"/>
              </a:lnSpc>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latin typeface="+mj-lt"/>
              </a:rPr>
              <a:t>Augmenter sa capacité à puiser des ressources minérales (</a:t>
            </a:r>
            <a:r>
              <a:rPr lang="fr-FR" b="1" u="sng" dirty="0">
                <a:latin typeface="+mj-lt"/>
                <a:ea typeface="Lucida Sans Unicode" charset="0"/>
                <a:cs typeface="Lucida Sans Unicode" charset="0"/>
              </a:rPr>
              <a:t>phosphore, azote</a:t>
            </a:r>
            <a:r>
              <a:rPr lang="fr-FR" u="sng" dirty="0">
                <a:latin typeface="+mj-lt"/>
                <a:ea typeface="Lucida Sans Unicode" charset="0"/>
                <a:cs typeface="Lucida Sans Unicode" charset="0"/>
              </a:rPr>
              <a:t>)</a:t>
            </a:r>
            <a:r>
              <a:rPr lang="fr-FR" b="1" dirty="0">
                <a:latin typeface="+mj-lt"/>
              </a:rPr>
              <a:t> en couvrant un très grand territoire + </a:t>
            </a:r>
            <a:r>
              <a:rPr lang="fr-FR" b="1" dirty="0" err="1">
                <a:latin typeface="+mj-lt"/>
              </a:rPr>
              <a:t>oligo</a:t>
            </a:r>
            <a:r>
              <a:rPr lang="fr-FR" b="1" dirty="0">
                <a:latin typeface="+mj-lt"/>
              </a:rPr>
              <a:t> - </a:t>
            </a:r>
            <a:r>
              <a:rPr lang="fr-FR" b="1" dirty="0" err="1">
                <a:latin typeface="+mj-lt"/>
              </a:rPr>
              <a:t>elements</a:t>
            </a:r>
            <a:r>
              <a:rPr lang="fr-FR" b="1" dirty="0">
                <a:latin typeface="+mj-lt"/>
              </a:rPr>
              <a:t>   (</a:t>
            </a:r>
            <a:r>
              <a:rPr lang="fr-FR" b="1" dirty="0" err="1">
                <a:latin typeface="+mj-lt"/>
              </a:rPr>
              <a:t>Zn,Cu,Fe</a:t>
            </a:r>
            <a:r>
              <a:rPr lang="fr-FR" b="1" dirty="0">
                <a:latin typeface="+mj-lt"/>
              </a:rPr>
              <a:t>,…)</a:t>
            </a:r>
          </a:p>
          <a:p>
            <a:pPr algn="just">
              <a:lnSpc>
                <a:spcPct val="120000"/>
              </a:lnSpc>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latin typeface="+mj-lt"/>
                <a:ea typeface="Lucida Sans Unicode" charset="0"/>
                <a:cs typeface="Lucida Sans Unicode" charset="0"/>
              </a:rPr>
              <a:t>Avoir accès à des nutriments inaccessibles aux racines</a:t>
            </a:r>
          </a:p>
          <a:p>
            <a:pPr algn="just">
              <a:lnSpc>
                <a:spcPct val="120000"/>
              </a:lnSpc>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latin typeface="+mj-lt"/>
                <a:ea typeface="Lucida Sans Unicode" charset="0"/>
                <a:cs typeface="Lucida Sans Unicode" charset="0"/>
              </a:rPr>
              <a:t>L</a:t>
            </a:r>
            <a:r>
              <a:rPr lang="fr-FR" b="1" dirty="0" smtClean="0">
                <a:latin typeface="+mj-lt"/>
                <a:ea typeface="Lucida Sans Unicode" charset="0"/>
                <a:cs typeface="Lucida Sans Unicode" charset="0"/>
              </a:rPr>
              <a:t>es </a:t>
            </a:r>
            <a:r>
              <a:rPr lang="fr-FR" b="1" dirty="0">
                <a:latin typeface="+mj-lt"/>
                <a:ea typeface="Lucida Sans Unicode" charset="0"/>
                <a:cs typeface="Lucida Sans Unicode" charset="0"/>
              </a:rPr>
              <a:t>hyphes accélèrent l’altération des roches : augmenter la disponibilité en minéraux.</a:t>
            </a:r>
          </a:p>
          <a:p>
            <a:pPr algn="just">
              <a:lnSpc>
                <a:spcPct val="120000"/>
              </a:lnSpc>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latin typeface="+mj-lt"/>
                <a:ea typeface="Lucida Sans Unicode" charset="0"/>
                <a:cs typeface="Lucida Sans Unicode" charset="0"/>
              </a:rPr>
              <a:t>S’attaquer aux minéraux insolubles du sol, comme le phosphore (avec des bactéries)</a:t>
            </a:r>
          </a:p>
          <a:p>
            <a:pPr algn="just">
              <a:lnSpc>
                <a:spcPct val="120000"/>
              </a:lnSpc>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latin typeface="+mj-lt"/>
                <a:ea typeface="Lucida Sans Unicode" charset="0"/>
                <a:cs typeface="Lucida Sans Unicode" charset="0"/>
              </a:rPr>
              <a:t>Augmentation de la surface de contact entre racines et sol: meilleure alimentation hydrique</a:t>
            </a:r>
          </a:p>
        </p:txBody>
      </p:sp>
    </p:spTree>
    <p:extLst>
      <p:ext uri="{BB962C8B-B14F-4D97-AF65-F5344CB8AC3E}">
        <p14:creationId xmlns:p14="http://schemas.microsoft.com/office/powerpoint/2010/main" xmlns="" val="350467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amond(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5370" y="938521"/>
            <a:ext cx="10515600" cy="4351338"/>
          </a:xfrm>
          <a:ln>
            <a:miter lim="800000"/>
            <a:headEnd/>
            <a:tailEnd/>
          </a:ln>
          <a:extLst/>
        </p:spPr>
        <p:txBody>
          <a:bodyPr rtlCol="0">
            <a:normAutofit/>
          </a:bodyPr>
          <a:lstStyle/>
          <a:p>
            <a:pPr lvl="7">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b="1" u="sng" dirty="0">
                <a:solidFill>
                  <a:srgbClr val="FF0000"/>
                </a:solidFill>
                <a:ea typeface="Lucida Sans Unicode" charset="0"/>
                <a:cs typeface="Lucida Sans Unicode" charset="0"/>
              </a:rPr>
              <a:t>Bénéfices pour le champignons</a:t>
            </a:r>
          </a:p>
          <a:p>
            <a:pPr lvl="7">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800" u="sng" dirty="0">
              <a:solidFill>
                <a:schemeClr val="bg1"/>
              </a:solidFill>
              <a:ea typeface="Lucida Sans Unicode" charset="0"/>
              <a:cs typeface="Lucida Sans Unicode" charset="0"/>
            </a:endParaRPr>
          </a:p>
          <a:p>
            <a:pPr algn="just">
              <a:lnSpc>
                <a:spcPct val="120000"/>
              </a:lnSpc>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ea typeface="Lucida Sans Unicode" charset="0"/>
                <a:cs typeface="Lucida Sans Unicode" charset="0"/>
              </a:rPr>
              <a:t>Source de carbone, de vitamines, Acides aminés…</a:t>
            </a:r>
            <a:r>
              <a:rPr lang="fr-FR" dirty="0" err="1">
                <a:ea typeface="Lucida Sans Unicode" charset="0"/>
                <a:cs typeface="Lucida Sans Unicode" charset="0"/>
              </a:rPr>
              <a:t>etc</a:t>
            </a:r>
            <a:endParaRPr lang="fr-FR" dirty="0">
              <a:ea typeface="Lucida Sans Unicode" charset="0"/>
              <a:cs typeface="Lucida Sans Unicode" charset="0"/>
            </a:endParaRPr>
          </a:p>
          <a:p>
            <a:pPr>
              <a:defRPr/>
            </a:pPr>
            <a:endParaRPr lang="fr-FR" dirty="0"/>
          </a:p>
        </p:txBody>
      </p:sp>
    </p:spTree>
    <p:extLst>
      <p:ext uri="{BB962C8B-B14F-4D97-AF65-F5344CB8AC3E}">
        <p14:creationId xmlns:p14="http://schemas.microsoft.com/office/powerpoint/2010/main" xmlns="" val="5573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830" y="114728"/>
            <a:ext cx="11900848" cy="7568962"/>
          </a:xfrm>
        </p:spPr>
        <p:txBody>
          <a:bodyPr rtlCol="0">
            <a:noAutofit/>
          </a:bodyPr>
          <a:lstStyle/>
          <a:p>
            <a:pPr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smtClean="0">
                <a:solidFill>
                  <a:schemeClr val="bg1"/>
                </a:solidFill>
                <a:ea typeface="Lucida Sans Unicode" charset="0"/>
                <a:cs typeface="Lucida Sans Unicode" charset="0"/>
              </a:rPr>
              <a:t>					                    </a:t>
            </a:r>
            <a:r>
              <a:rPr lang="fr-FR" b="1" u="sng" dirty="0" err="1" smtClean="0">
                <a:solidFill>
                  <a:srgbClr val="FF0000"/>
                </a:solidFill>
                <a:ea typeface="Lucida Sans Unicode" charset="0"/>
                <a:cs typeface="Lucida Sans Unicode" charset="0"/>
              </a:rPr>
              <a:t>Mychorize</a:t>
            </a:r>
            <a:r>
              <a:rPr lang="fr-FR" b="1" u="sng" dirty="0" smtClean="0">
                <a:solidFill>
                  <a:srgbClr val="FF0000"/>
                </a:solidFill>
                <a:ea typeface="Lucida Sans Unicode" charset="0"/>
                <a:cs typeface="Lucida Sans Unicode" charset="0"/>
              </a:rPr>
              <a:t> importance</a:t>
            </a:r>
          </a:p>
          <a:p>
            <a:pPr algn="just">
              <a:lnSpc>
                <a:spcPct val="120000"/>
              </a:lnSpc>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CA" sz="2000" dirty="0"/>
              <a:t>Certains groupes de champignons sont probablement des </a:t>
            </a:r>
            <a:r>
              <a:rPr lang="fr-CA" sz="2000" dirty="0">
                <a:hlinkClick r:id="rId2" tooltip="Espèces-clés"/>
              </a:rPr>
              <a:t>espèces-clés</a:t>
            </a:r>
            <a:r>
              <a:rPr lang="fr-CA" sz="2000" dirty="0"/>
              <a:t> voire des « espèces ingénieur » qui influent sur les principaux processus écologiques du sol. Ils sont considérés par les pédologues comme des éléments essentiels de la diversité des communautés, laquelle est un facteur de stabilité et d'équilibre écologique</a:t>
            </a:r>
            <a:r>
              <a:rPr lang="fr-FR" sz="2000" dirty="0" smtClean="0">
                <a:solidFill>
                  <a:schemeClr val="bg1"/>
                </a:solidFill>
                <a:ea typeface="Lucida Sans Unicode" charset="0"/>
                <a:cs typeface="Lucida Sans Unicode" charset="0"/>
              </a:rPr>
              <a:t> </a:t>
            </a:r>
          </a:p>
          <a:p>
            <a:pPr algn="just">
              <a:lnSpc>
                <a:spcPct val="120000"/>
              </a:lnSpc>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smtClean="0">
                <a:ea typeface="Lucida Sans Unicode" charset="0"/>
                <a:cs typeface="Lucida Sans Unicode" charset="0"/>
              </a:rPr>
              <a:t>Agriculture et horticulture : </a:t>
            </a:r>
            <a:r>
              <a:rPr lang="fr-FR" sz="2000" dirty="0" smtClean="0"/>
              <a:t>champignons </a:t>
            </a:r>
            <a:r>
              <a:rPr lang="fr-FR" sz="2000" dirty="0" err="1" smtClean="0"/>
              <a:t>mycorhiziens</a:t>
            </a:r>
            <a:r>
              <a:rPr lang="fr-FR" sz="2000" dirty="0" smtClean="0"/>
              <a:t> comme biofertilisant</a:t>
            </a:r>
          </a:p>
          <a:p>
            <a:pPr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000" dirty="0" smtClean="0"/>
          </a:p>
          <a:p>
            <a:pPr algn="just">
              <a:lnSpc>
                <a:spcPct val="120000"/>
              </a:lnSpc>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a:t>U</a:t>
            </a:r>
            <a:r>
              <a:rPr lang="fr-FR" sz="2000" dirty="0" smtClean="0"/>
              <a:t>tilisés pour restaurer des sols perturbés, protection des racines contre la sécheresse + fourniture des nutriments et de l’eau aux plantes/ sols très pauvres</a:t>
            </a:r>
          </a:p>
          <a:p>
            <a:pPr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000" dirty="0" smtClean="0"/>
          </a:p>
          <a:p>
            <a:pPr algn="just">
              <a:lnSpc>
                <a:spcPct val="120000"/>
              </a:lnSpc>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smtClean="0">
                <a:ea typeface="Lucida Sans Unicode" charset="0"/>
                <a:cs typeface="Lucida Sans Unicode" charset="0"/>
              </a:rPr>
              <a:t>Protection phytosanitaire: réduire l’utilisation de pesticides, car leur présence protège les racines contre les organismes pathogènes</a:t>
            </a:r>
          </a:p>
          <a:p>
            <a:pPr marL="0" indent="0" algn="just">
              <a:lnSpc>
                <a:spcPct val="12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000" dirty="0" smtClean="0">
              <a:ea typeface="Lucida Sans Unicode" charset="0"/>
              <a:cs typeface="Lucida Sans Unicode" charset="0"/>
            </a:endParaRPr>
          </a:p>
          <a:p>
            <a:pPr algn="just">
              <a:lnSpc>
                <a:spcPct val="120000"/>
              </a:lnSpc>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smtClean="0">
                <a:ea typeface="Lucida Sans Unicode" charset="0"/>
                <a:cs typeface="Lucida Sans Unicode" charset="0"/>
              </a:rPr>
              <a:t>Dépollution de certains sols pollués </a:t>
            </a:r>
            <a:endParaRPr lang="fr-FR" sz="2000" dirty="0">
              <a:solidFill>
                <a:schemeClr val="bg1"/>
              </a:solidFill>
              <a:ea typeface="Lucida Sans Unicode" charset="0"/>
              <a:cs typeface="Lucida Sans Unicode" charset="0"/>
            </a:endParaRPr>
          </a:p>
          <a:p>
            <a:pPr>
              <a:defRPr/>
            </a:pPr>
            <a:endParaRPr lang="fr-FR" sz="2000" dirty="0"/>
          </a:p>
        </p:txBody>
      </p:sp>
    </p:spTree>
    <p:extLst>
      <p:ext uri="{BB962C8B-B14F-4D97-AF65-F5344CB8AC3E}">
        <p14:creationId xmlns:p14="http://schemas.microsoft.com/office/powerpoint/2010/main" xmlns="" val="140867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amond(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14852</TotalTime>
  <Words>645</Words>
  <Application>Microsoft Office PowerPoint</Application>
  <PresentationFormat>Personnalisé</PresentationFormat>
  <Paragraphs>149</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Les mycorhizes</vt:lpstr>
      <vt:lpstr>Mycorhizes ?</vt:lpstr>
      <vt:lpstr>Mycorhizes symbiotiques: Rôles</vt:lpstr>
      <vt:lpstr>Mycorhizes symbiotiques: Rôles</vt:lpstr>
      <vt:lpstr>Diapositive 8</vt:lpstr>
      <vt:lpstr>Diapositive 9</vt:lpstr>
      <vt:lpstr>Diapositive 10</vt:lpstr>
      <vt:lpstr>Diapositive 11</vt:lpstr>
      <vt:lpstr>Types de mycorhizes</vt:lpstr>
      <vt:lpstr>Diapositive 13</vt:lpstr>
      <vt:lpstr>A) Ectomycorhizes (Mycorhize externe)</vt:lpstr>
      <vt:lpstr>Diapositive 15</vt:lpstr>
      <vt:lpstr>Diapositive 16</vt:lpstr>
      <vt:lpstr> B) Endomycorhizes (mycorhize interne) </vt:lpstr>
      <vt:lpstr>Exemple / endomycorhize</vt:lpstr>
      <vt:lpstr>Diapositive 19</vt:lpstr>
      <vt:lpstr>Diapositive 20</vt:lpstr>
      <vt:lpstr>Diapositive 21</vt:lpstr>
      <vt:lpstr>Diapositive 22</vt:lpstr>
      <vt:lpstr>Diapositive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VMI</cp:lastModifiedBy>
  <cp:revision>243</cp:revision>
  <dcterms:created xsi:type="dcterms:W3CDTF">2019-09-18T20:45:39Z</dcterms:created>
  <dcterms:modified xsi:type="dcterms:W3CDTF">2020-12-19T22:35:29Z</dcterms:modified>
</cp:coreProperties>
</file>