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74" autoAdjust="0"/>
  </p:normalViewPr>
  <p:slideViewPr>
    <p:cSldViewPr>
      <p:cViewPr varScale="1">
        <p:scale>
          <a:sx n="45" d="100"/>
          <a:sy n="45" d="100"/>
        </p:scale>
        <p:origin x="-1920" y="-67"/>
      </p:cViewPr>
      <p:guideLst>
        <p:guide orient="horz" pos="2160"/>
        <p:guide pos="2880"/>
      </p:guideLst>
    </p:cSldViewPr>
  </p:slideViewPr>
  <p:outlineViewPr>
    <p:cViewPr>
      <p:scale>
        <a:sx n="33" d="100"/>
        <a:sy n="33" d="100"/>
      </p:scale>
      <p:origin x="264" y="322613"/>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16/02/2021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16/02/2021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16/02/2021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16/02/2021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16/02/2021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fontScale="90000"/>
          </a:bodyPr>
          <a:lstStyle/>
          <a:p>
            <a:r>
              <a:rPr lang="fr-FR" sz="2800" dirty="0"/>
              <a:t/>
            </a:r>
            <a:br>
              <a:rPr lang="fr-FR" sz="2800" dirty="0"/>
            </a:br>
            <a:r>
              <a:rPr lang="fr-FR" sz="2800" dirty="0"/>
              <a:t>Université de Bejaia</a:t>
            </a:r>
            <a:br>
              <a:rPr lang="fr-FR" sz="2800" dirty="0"/>
            </a:br>
            <a:r>
              <a:rPr lang="fr-FR" sz="2800" dirty="0"/>
              <a:t>Faculté des sciences économiques.</a:t>
            </a:r>
            <a:br>
              <a:rPr lang="fr-FR" sz="2800" dirty="0"/>
            </a:br>
            <a:r>
              <a:rPr lang="fr-FR" sz="2800" dirty="0"/>
              <a:t>Département des sciences économiques</a:t>
            </a:r>
            <a:br>
              <a:rPr lang="fr-FR" sz="2800" dirty="0"/>
            </a:br>
            <a:r>
              <a:rPr lang="fr-FR" sz="2800" dirty="0" smtClean="0"/>
              <a:t/>
            </a:r>
            <a:br>
              <a:rPr lang="fr-FR" sz="2800" dirty="0" smtClean="0"/>
            </a:br>
            <a:r>
              <a:rPr lang="fr-FR" sz="2800" dirty="0"/>
              <a:t/>
            </a:r>
            <a:br>
              <a:rPr lang="fr-FR" sz="2800" dirty="0"/>
            </a:br>
            <a:r>
              <a:rPr lang="fr-FR" sz="2800" dirty="0" smtClean="0"/>
              <a:t>Matière </a:t>
            </a:r>
            <a:r>
              <a:rPr lang="fr-FR" sz="2800" dirty="0"/>
              <a:t>: </a:t>
            </a:r>
            <a:r>
              <a:rPr lang="fr-FR" sz="2800" dirty="0" smtClean="0"/>
              <a:t>Modélisation des phénomènes économiques;</a:t>
            </a:r>
            <a:r>
              <a:rPr lang="fr-FR" sz="2800" dirty="0"/>
              <a:t/>
            </a:r>
            <a:br>
              <a:rPr lang="fr-FR" sz="2800" dirty="0"/>
            </a:br>
            <a:r>
              <a:rPr lang="fr-FR" sz="2800" dirty="0"/>
              <a:t>Destiné aux étudiants de Master 2, en sciences économiques.</a:t>
            </a:r>
            <a:br>
              <a:rPr lang="fr-FR" sz="2800" dirty="0"/>
            </a:br>
            <a:r>
              <a:rPr lang="fr-FR" sz="2800" dirty="0" smtClean="0"/>
              <a:t>Mention:</a:t>
            </a:r>
            <a:r>
              <a:rPr lang="fr-FR" sz="2800" dirty="0"/>
              <a:t/>
            </a:r>
            <a:br>
              <a:rPr lang="fr-FR" sz="2800" dirty="0"/>
            </a:br>
            <a:r>
              <a:rPr lang="fr-FR" sz="2800" dirty="0"/>
              <a:t> Economie quantitative </a:t>
            </a:r>
            <a:br>
              <a:rPr lang="fr-FR" sz="2800" dirty="0"/>
            </a:br>
            <a:r>
              <a:rPr lang="fr-FR" sz="2800" dirty="0"/>
              <a:t/>
            </a:r>
            <a:br>
              <a:rPr lang="fr-FR" sz="2800" dirty="0"/>
            </a:br>
            <a:r>
              <a:rPr lang="fr-FR" sz="2800" dirty="0"/>
              <a:t/>
            </a:r>
            <a:br>
              <a:rPr lang="fr-FR" sz="2800" dirty="0"/>
            </a:br>
            <a:r>
              <a:rPr lang="fr-FR" sz="2800" dirty="0"/>
              <a:t>Préparé et présenté par</a:t>
            </a:r>
            <a:br>
              <a:rPr lang="fr-FR" sz="2800" dirty="0"/>
            </a:br>
            <a:r>
              <a:rPr lang="fr-FR" sz="2800" dirty="0"/>
              <a:t>Professeur ACHOUCHE Mohamed </a:t>
            </a:r>
            <a:br>
              <a:rPr lang="fr-FR" sz="2800" dirty="0"/>
            </a:br>
            <a:r>
              <a:rPr lang="fr-FR" sz="2800" dirty="0"/>
              <a:t>Janvier 2021</a:t>
            </a:r>
            <a:br>
              <a:rPr lang="fr-FR" sz="2800" dirty="0"/>
            </a:br>
            <a:endParaRPr lang="fr-FR" sz="2800" dirty="0"/>
          </a:p>
        </p:txBody>
      </p:sp>
    </p:spTree>
    <p:extLst>
      <p:ext uri="{BB962C8B-B14F-4D97-AF65-F5344CB8AC3E}">
        <p14:creationId xmlns:p14="http://schemas.microsoft.com/office/powerpoint/2010/main" val="1955828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0050"/>
            <a:ext cx="8172450" cy="6125294"/>
          </a:xfrm>
        </p:spPr>
        <p:txBody>
          <a:bodyPr>
            <a:normAutofit fontScale="90000"/>
          </a:bodyPr>
          <a:lstStyle/>
          <a:p>
            <a:pPr algn="just"/>
            <a:r>
              <a:rPr lang="fr-FR" sz="4000" b="1" dirty="0" smtClean="0"/>
              <a:t>2- Modèle économique et modèle statistique</a:t>
            </a:r>
            <a:r>
              <a:rPr lang="fr-FR" dirty="0" smtClean="0"/>
              <a:t/>
            </a:r>
            <a:br>
              <a:rPr lang="fr-FR" dirty="0" smtClean="0"/>
            </a:br>
            <a:r>
              <a:rPr lang="fr-FR" sz="3100" dirty="0" smtClean="0"/>
              <a:t>la différence entre un modèle économique et un modèle statistique est nettement établie. </a:t>
            </a:r>
            <a:br>
              <a:rPr lang="fr-FR" sz="3100" dirty="0" smtClean="0"/>
            </a:br>
            <a:r>
              <a:rPr lang="fr-FR" sz="3100" dirty="0" smtClean="0"/>
              <a:t>On peut facilement distinguer un modèle économique qui est toute  représentation formelle d’une théorie ou un phénomène économiques. Un modèle économique peut bien être conceptuel, mathématique ou statistique. En fait, un modèle économique a bien un sens selon la théorie et les faits économiques. Techniquement, une théorie ou un phénomène économique peut être représenté formellement par des outils qui sont du domaine du langage et de la logique mathématique. </a:t>
            </a:r>
            <a:endParaRPr lang="fr-FR" sz="3100" dirty="0"/>
          </a:p>
        </p:txBody>
      </p:sp>
    </p:spTree>
    <p:extLst>
      <p:ext uri="{BB962C8B-B14F-4D97-AF65-F5344CB8AC3E}">
        <p14:creationId xmlns:p14="http://schemas.microsoft.com/office/powerpoint/2010/main" val="1842202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06690"/>
          </a:xfrm>
        </p:spPr>
        <p:txBody>
          <a:bodyPr>
            <a:normAutofit fontScale="90000"/>
          </a:bodyPr>
          <a:lstStyle/>
          <a:p>
            <a:pPr algn="just"/>
            <a:r>
              <a:rPr lang="fr-FR" sz="2800" dirty="0"/>
              <a:t>Comme on peut aussi utiliser des techniques et outils statistiques dans la construction de ce modèle</a:t>
            </a:r>
            <a:r>
              <a:rPr lang="fr-FR" sz="2800" dirty="0" smtClean="0"/>
              <a:t>. </a:t>
            </a:r>
            <a:br>
              <a:rPr lang="fr-FR" sz="2800" dirty="0" smtClean="0"/>
            </a:br>
            <a:r>
              <a:rPr lang="fr-FR" sz="2800" dirty="0" smtClean="0"/>
              <a:t>Par contre, un modèle statistique est une représentation  formelle mobilisant des techniques statistiques et traitant de grandeurs abstraites. Il n’est pas adapté à un contexte qui lui donne un quelconque sens économique.</a:t>
            </a:r>
            <a:br>
              <a:rPr lang="fr-FR" sz="2800" dirty="0" smtClean="0"/>
            </a:br>
            <a:r>
              <a:rPr lang="fr-FR" sz="2800" b="1" dirty="0" smtClean="0"/>
              <a:t>Des exemples: </a:t>
            </a:r>
            <a:r>
              <a:rPr lang="fr-FR" b="1" dirty="0" smtClean="0"/>
              <a:t> </a:t>
            </a:r>
            <a:br>
              <a:rPr lang="fr-FR" b="1" dirty="0" smtClean="0"/>
            </a:br>
            <a:r>
              <a:rPr lang="fr-FR" dirty="0"/>
              <a:t> </a:t>
            </a:r>
            <a:r>
              <a:rPr lang="fr-FR" dirty="0" smtClean="0"/>
              <a:t>- </a:t>
            </a:r>
            <a:r>
              <a:rPr lang="fr-FR" sz="2800" dirty="0" smtClean="0"/>
              <a:t>Une fonction de production de Cobb-Douglas est modèle économique utilisant un concept mathématique, qui est une fonction à deux argument.</a:t>
            </a:r>
            <a:br>
              <a:rPr lang="fr-FR" sz="2800" dirty="0" smtClean="0"/>
            </a:br>
            <a:r>
              <a:rPr lang="fr-FR" sz="2800" dirty="0" smtClean="0"/>
              <a:t>- Un modèle de la théorie de consommation keynésienne est un modèle économique exprimé par un concept mathématique qui est une fonction linéaire affine. </a:t>
            </a:r>
            <a:br>
              <a:rPr lang="fr-FR" sz="2800" dirty="0" smtClean="0"/>
            </a:br>
            <a:endParaRPr lang="fr-FR" sz="2800" dirty="0"/>
          </a:p>
        </p:txBody>
      </p:sp>
    </p:spTree>
    <p:extLst>
      <p:ext uri="{BB962C8B-B14F-4D97-AF65-F5344CB8AC3E}">
        <p14:creationId xmlns:p14="http://schemas.microsoft.com/office/powerpoint/2010/main" val="4200355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pPr algn="just"/>
            <a:r>
              <a:rPr lang="fr-FR" dirty="0"/>
              <a:t>- </a:t>
            </a:r>
            <a:r>
              <a:rPr lang="fr-FR" sz="2800" dirty="0"/>
              <a:t>Ces mêmes modèles  </a:t>
            </a:r>
            <a:r>
              <a:rPr lang="fr-FR" sz="2800" dirty="0" smtClean="0"/>
              <a:t>peuvent bien </a:t>
            </a:r>
            <a:r>
              <a:rPr lang="fr-FR" sz="2800" dirty="0"/>
              <a:t>être approchés , au coup d’une approximation, par des </a:t>
            </a:r>
            <a:r>
              <a:rPr lang="fr-FR" sz="2800" dirty="0" smtClean="0"/>
              <a:t>représentations utilisant des concepts statistiques avec des régressions linéaires multiple et simple.  Cependant, si leurs paramètres sont estimés sur la base de données (qui sont le fait d’une observation de la réalité économique) ils auront toujours un sens économique. </a:t>
            </a:r>
            <a:br>
              <a:rPr lang="fr-FR" sz="2800" dirty="0" smtClean="0"/>
            </a:br>
            <a:r>
              <a:rPr lang="fr-FR" sz="2800" b="1" u="sng" dirty="0" smtClean="0"/>
              <a:t>Par contre</a:t>
            </a:r>
            <a:r>
              <a:rPr lang="fr-FR" sz="2800" dirty="0" smtClean="0"/>
              <a:t>, un modèle statistique abstrait est une représentation formelle mobilisant  des concepts et techniques statistiques (régressions simple, multiple, représentation du processus générateur de données d’une série temporelle, etc.), mais sans aucun lien direct, ni avec la théorie  ni avec les faits économiques.</a:t>
            </a:r>
            <a:endParaRPr lang="fr-FR" sz="2800" dirty="0"/>
          </a:p>
        </p:txBody>
      </p:sp>
    </p:spTree>
    <p:extLst>
      <p:ext uri="{BB962C8B-B14F-4D97-AF65-F5344CB8AC3E}">
        <p14:creationId xmlns:p14="http://schemas.microsoft.com/office/powerpoint/2010/main" val="3994976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algn="just"/>
            <a:r>
              <a:rPr lang="fr-FR" sz="3600" b="1" dirty="0" smtClean="0"/>
              <a:t>3- </a:t>
            </a:r>
            <a:r>
              <a:rPr lang="fr-FR" sz="3600" b="1" dirty="0" smtClean="0">
                <a:solidFill>
                  <a:srgbClr val="FF0000"/>
                </a:solidFill>
              </a:rPr>
              <a:t>Les </a:t>
            </a:r>
            <a:r>
              <a:rPr lang="fr-FR" sz="3600" b="1" dirty="0">
                <a:solidFill>
                  <a:srgbClr val="FF0000"/>
                </a:solidFill>
              </a:rPr>
              <a:t>étapes clés de l’élaboration d’un modèle </a:t>
            </a:r>
            <a:r>
              <a:rPr lang="fr-FR" sz="3600" b="1" dirty="0" smtClean="0">
                <a:solidFill>
                  <a:srgbClr val="FF0000"/>
                </a:solidFill>
              </a:rPr>
              <a:t>économique</a:t>
            </a:r>
            <a:br>
              <a:rPr lang="fr-FR" sz="3600" b="1" dirty="0" smtClean="0">
                <a:solidFill>
                  <a:srgbClr val="FF0000"/>
                </a:solidFill>
              </a:rPr>
            </a:br>
            <a:r>
              <a:rPr lang="fr-FR" sz="2800" dirty="0"/>
              <a:t>L</a:t>
            </a:r>
            <a:r>
              <a:rPr lang="fr-FR" sz="2800" dirty="0" smtClean="0"/>
              <a:t>es étapes de l’élaboration d’un modèle économique diffèreraient selon qu’il s’agisse d’un modèle théorique ou un modèle empirique (appliqué).  En effet, les objectifs et les finalités sont différentes. </a:t>
            </a:r>
            <a:br>
              <a:rPr lang="fr-FR" sz="2800" dirty="0" smtClean="0"/>
            </a:br>
            <a:r>
              <a:rPr lang="fr-FR" sz="2800" dirty="0" smtClean="0"/>
              <a:t>Pour un modèle théorique l’objectif ultime est la géométrisation des objets permettant une meilleure compréhension. Par contre, dans les modèles empiriques en général, et les modèles pratiques en particulier, l’objectif dominant est le rapprochement des notions théoriques abstraites d’une réalité concrète.  </a:t>
            </a:r>
            <a:r>
              <a:rPr lang="fr-FR" sz="2800" b="1" dirty="0" smtClean="0"/>
              <a:t>………</a:t>
            </a:r>
            <a:r>
              <a:rPr lang="fr-FR" sz="2800" b="1" dirty="0" smtClean="0">
                <a:solidFill>
                  <a:srgbClr val="FF0000"/>
                </a:solidFill>
              </a:rPr>
              <a:t> à suivre.</a:t>
            </a:r>
            <a:endParaRPr lang="fr-FR" sz="2800" b="1" dirty="0">
              <a:solidFill>
                <a:srgbClr val="FF0000"/>
              </a:solidFill>
            </a:endParaRPr>
          </a:p>
        </p:txBody>
      </p:sp>
    </p:spTree>
    <p:extLst>
      <p:ext uri="{BB962C8B-B14F-4D97-AF65-F5344CB8AC3E}">
        <p14:creationId xmlns:p14="http://schemas.microsoft.com/office/powerpoint/2010/main" val="2971563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0648"/>
            <a:ext cx="8229600" cy="6250706"/>
          </a:xfrm>
        </p:spPr>
        <p:txBody>
          <a:bodyPr>
            <a:normAutofit fontScale="90000"/>
          </a:bodyPr>
          <a:lstStyle/>
          <a:p>
            <a:pPr algn="l"/>
            <a:r>
              <a:rPr lang="fr-FR" b="1" dirty="0" smtClean="0"/>
              <a:t>Un exemple d’école de modèle théorique.</a:t>
            </a:r>
            <a:br>
              <a:rPr lang="fr-FR" b="1" dirty="0" smtClean="0"/>
            </a:br>
            <a:r>
              <a:rPr lang="fr-FR" sz="2800" dirty="0" smtClean="0"/>
              <a:t>Un des exemples les plus connus, en matière de modélisation théorique en sciences économiques, est le modèle IS/LM de la macroéconomie </a:t>
            </a:r>
            <a:r>
              <a:rPr lang="fr-FR" sz="2800" u="sng" dirty="0" smtClean="0"/>
              <a:t>keynésienne</a:t>
            </a:r>
            <a:r>
              <a:rPr lang="fr-FR" sz="2800" dirty="0" smtClean="0"/>
              <a:t>. Ce modèle est le fait de deux économistes célèbres qui sont à l’origine du développement le plus marqué du keynésianisme. </a:t>
            </a:r>
            <a:br>
              <a:rPr lang="fr-FR" sz="2800" dirty="0" smtClean="0"/>
            </a:br>
            <a:r>
              <a:rPr lang="fr-FR" sz="2800" dirty="0" smtClean="0"/>
              <a:t>1-  Sir John Richard Hicks (1904-1989), UK, Co-lauréat au prix Nobel d’économie avec Kenneth Arrow en 1972.</a:t>
            </a:r>
            <a:br>
              <a:rPr lang="fr-FR" sz="2800" dirty="0" smtClean="0"/>
            </a:br>
            <a:r>
              <a:rPr lang="fr-FR" sz="2800" dirty="0" smtClean="0"/>
              <a:t>2  - Alvin Harvey Hansen ( 1887-1975), USA, Un des plus grand contributeur au développement du keynésianisme. </a:t>
            </a:r>
            <a:r>
              <a:rPr lang="fr-FR" dirty="0" smtClean="0"/>
              <a:t/>
            </a:r>
            <a:br>
              <a:rPr lang="fr-FR" dirty="0" smtClean="0"/>
            </a:br>
            <a:endParaRPr lang="fr-FR" b="1" dirty="0"/>
          </a:p>
        </p:txBody>
      </p:sp>
    </p:spTree>
    <p:extLst>
      <p:ext uri="{BB962C8B-B14F-4D97-AF65-F5344CB8AC3E}">
        <p14:creationId xmlns:p14="http://schemas.microsoft.com/office/powerpoint/2010/main" val="4084443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6264696"/>
          </a:xfrm>
        </p:spPr>
        <p:txBody>
          <a:bodyPr/>
          <a:lstStyle/>
          <a:p>
            <a:pPr algn="just"/>
            <a:r>
              <a:rPr lang="fr-FR" sz="2800" dirty="0" smtClean="0"/>
              <a:t>Le modèle IS/LM est considéré comme une traduction formelle « mathématique », plus ou moins fidèle, de « la théorie générale de l’emploi, de l’intérêt et de la monnaie » de Keynes (1936). </a:t>
            </a:r>
            <a:br>
              <a:rPr lang="fr-FR" sz="2800" dirty="0" smtClean="0"/>
            </a:br>
            <a:r>
              <a:rPr lang="fr-FR" sz="2800" dirty="0" smtClean="0"/>
              <a:t>En effet, la genèse de ce modèle IS/LM nous fournit un exemple didactique  sur la complexité extrême de la démarche de modélisation en sciences économiques. Il est le résultat d’un long </a:t>
            </a:r>
            <a:r>
              <a:rPr lang="fr-FR" sz="2800" dirty="0" err="1" smtClean="0"/>
              <a:t>processsus</a:t>
            </a:r>
            <a:r>
              <a:rPr lang="fr-FR" sz="2800" dirty="0" smtClean="0"/>
              <a:t> …….</a:t>
            </a:r>
            <a:r>
              <a:rPr lang="fr-FR" sz="2800" dirty="0" smtClean="0">
                <a:solidFill>
                  <a:srgbClr val="FF0000"/>
                </a:solidFill>
              </a:rPr>
              <a:t> À suivre!!!!</a:t>
            </a:r>
            <a:endParaRPr lang="fr-FR" sz="2800" dirty="0">
              <a:solidFill>
                <a:srgbClr val="FF0000"/>
              </a:solidFill>
            </a:endParaRPr>
          </a:p>
        </p:txBody>
      </p:sp>
    </p:spTree>
    <p:extLst>
      <p:ext uri="{BB962C8B-B14F-4D97-AF65-F5344CB8AC3E}">
        <p14:creationId xmlns:p14="http://schemas.microsoft.com/office/powerpoint/2010/main" val="2882796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normAutofit fontScale="90000"/>
          </a:bodyPr>
          <a:lstStyle/>
          <a:p>
            <a:pPr algn="just"/>
            <a:r>
              <a:rPr lang="fr-FR" sz="3600" dirty="0" smtClean="0">
                <a:solidFill>
                  <a:srgbClr val="FF0000"/>
                </a:solidFill>
              </a:rPr>
              <a:t>Illustration 1</a:t>
            </a:r>
            <a:br>
              <a:rPr lang="fr-FR" sz="3600" dirty="0" smtClean="0">
                <a:solidFill>
                  <a:srgbClr val="FF0000"/>
                </a:solidFill>
              </a:rPr>
            </a:br>
            <a:r>
              <a:rPr lang="fr-FR" sz="2800" dirty="0" smtClean="0"/>
              <a:t>Nous allons reprendre une citation intégrale du livre de </a:t>
            </a:r>
            <a:r>
              <a:rPr lang="fr-FR" sz="2800" dirty="0"/>
              <a:t>J. M. Keynes(1936), Théorie générale de l’emploi, de l’intérêt et de la monnaie (livres I à III) </a:t>
            </a:r>
            <a:r>
              <a:rPr lang="fr-FR" sz="2800" dirty="0" smtClean="0"/>
              <a:t>page 29 </a:t>
            </a:r>
            <a:r>
              <a:rPr lang="fr-FR" sz="2800" dirty="0"/>
              <a:t>(traduction de Jean de </a:t>
            </a:r>
            <a:r>
              <a:rPr lang="fr-FR" sz="2800" dirty="0" err="1"/>
              <a:t>Largentaye</a:t>
            </a:r>
            <a:r>
              <a:rPr lang="fr-FR" sz="2800" dirty="0"/>
              <a:t> </a:t>
            </a:r>
            <a:r>
              <a:rPr lang="fr-FR" sz="2800" dirty="0" smtClean="0"/>
              <a:t>1942</a:t>
            </a:r>
            <a:r>
              <a:rPr lang="fr-FR" sz="2800" dirty="0"/>
              <a:t>). </a:t>
            </a:r>
            <a:r>
              <a:rPr lang="fr-FR" sz="2800" dirty="0" smtClean="0"/>
              <a:t>En effet, il y énonçait sa théorie sous une forme conceptuelle qui se décline dans un recueil de </a:t>
            </a:r>
            <a:r>
              <a:rPr lang="fr-FR" sz="2800" dirty="0"/>
              <a:t>préceptes généraux: </a:t>
            </a:r>
            <a:r>
              <a:rPr lang="fr-FR" sz="2800" dirty="0" smtClean="0"/>
              <a:t/>
            </a:r>
            <a:br>
              <a:rPr lang="fr-FR" sz="2800" dirty="0" smtClean="0"/>
            </a:br>
            <a:r>
              <a:rPr lang="fr-FR" sz="2800" dirty="0"/>
              <a:t> </a:t>
            </a:r>
            <a:br>
              <a:rPr lang="fr-FR" sz="2800" dirty="0"/>
            </a:br>
            <a:r>
              <a:rPr lang="fr-FR" sz="2800" dirty="0" smtClean="0"/>
              <a:t>« Les </a:t>
            </a:r>
            <a:r>
              <a:rPr lang="fr-FR" sz="2800" dirty="0"/>
              <a:t>grandes lignes de notre théorie peuvent être décrites comme suit. Lorsque l'emploi croît, le revenu réel global augmente. Or l'état d'esprit de la communauté est tel que, lorsque le revenu réel global croit, la consommation globale augmente, mais non du même montant que le revenu. Par suite les employeurs réaliseraient une perte, si l'emploi supplémentaire était consacré en totalité à produire des biens de consommation.</a:t>
            </a:r>
            <a:endParaRPr lang="fr-FR" sz="3600" dirty="0"/>
          </a:p>
        </p:txBody>
      </p:sp>
    </p:spTree>
    <p:extLst>
      <p:ext uri="{BB962C8B-B14F-4D97-AF65-F5344CB8AC3E}">
        <p14:creationId xmlns:p14="http://schemas.microsoft.com/office/powerpoint/2010/main" val="3185581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noAutofit/>
          </a:bodyPr>
          <a:lstStyle/>
          <a:p>
            <a:pPr algn="just"/>
            <a:r>
              <a:rPr lang="fr-FR" sz="2400" dirty="0"/>
              <a:t>Pour qu'un certain volume d'emploi soit justifié il faut donc qu'il existe un montant d'investissement courant suffisant pour, absorber l'excès de la production totale sur la fraction de la production que la communauté désire consommer lorsque l'emploi se trouve à ce niveau. Car, faute d'Un tel montant d'investissement, les recettes des entrepreneurs seraient inférieures au chiffre nécessaire pour les décider à offrir ce volume d'emploi. Il s'ensuit que, pour une valeur donnée de ce que nous appellerons la propension de la communauté à consommer , c'est le montant de l'investissement courant qui détermine le niveau d'équilibre de l'emploi, i. e. le niveau où rien n'incite plus les entrepreneurs pris dans leur ensemble à développer ni à contracter l'emploi. Le montant de l'investissement courant dépend lui-même de ce que nous appellerons l'incitation à investir et nous verrons que l'incitation à investir dépend de la relation entre la courbe de l'efficacité marginale du capital et la gamme des taux d'intérêt afférents aux prêts d'échéances et de garanties diverses.</a:t>
            </a:r>
          </a:p>
        </p:txBody>
      </p:sp>
    </p:spTree>
    <p:extLst>
      <p:ext uri="{BB962C8B-B14F-4D97-AF65-F5344CB8AC3E}">
        <p14:creationId xmlns:p14="http://schemas.microsoft.com/office/powerpoint/2010/main" val="2554819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noAutofit/>
          </a:bodyPr>
          <a:lstStyle/>
          <a:p>
            <a:pPr algn="just"/>
            <a:r>
              <a:rPr lang="fr-FR" sz="2300" dirty="0"/>
              <a:t>Ainsi, la propension à consommer et le montant de l'investissement nouveau étant donnés, il n'y aura qu'un seul volume de l'emploi compatible avec l'équilibre ; tout autre volume conduirait à une inégalité entre le prix de l'offre globale et le prix de la demande globale de la production considérée dans son ensemble. Ce volume ne peut être plus grand que le plein emploi ; en d'autres termes le salaire réel ne peut être moindre que la désutilité marginale du travail. Mais en général il n'y a pas de raison de penser qu'il doive être égal au plein emploi. C'est seulement dans un cas spécial que la demande effective se trouve associée au plein emploi; et pour que ce cas se réalise il faut qu'il y ait entre la propension à consommer et l'incitation à investir une relation particulière. Cette relation particulière, qui correspond aux hypothèses de la théorie classique, est, en un certain sens, une relation optimum. Mais elle ne peut exister que si, pour des raisons fortuites ou voulues, l'investissement courant assure un montant de demande exactement égal à l'excès du prix de l'offre globale de la production résultant du plein emploi sur le montant que la communauté désire dépenser pour la consommation lorsqu'elle est employée à </a:t>
            </a:r>
            <a:r>
              <a:rPr lang="fr-FR" sz="2300" dirty="0" smtClean="0"/>
              <a:t>plein ».</a:t>
            </a:r>
            <a:endParaRPr lang="fr-FR" sz="2300" dirty="0"/>
          </a:p>
        </p:txBody>
      </p:sp>
    </p:spTree>
    <p:extLst>
      <p:ext uri="{BB962C8B-B14F-4D97-AF65-F5344CB8AC3E}">
        <p14:creationId xmlns:p14="http://schemas.microsoft.com/office/powerpoint/2010/main" val="3377835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16632"/>
            <a:ext cx="8229600" cy="6741368"/>
          </a:xfrm>
        </p:spPr>
        <p:txBody>
          <a:bodyPr>
            <a:normAutofit fontScale="90000"/>
          </a:bodyPr>
          <a:lstStyle/>
          <a:p>
            <a:pPr algn="just"/>
            <a:r>
              <a:rPr lang="fr-FR" sz="2800" dirty="0" smtClean="0"/>
              <a:t>Dans ce texte très synthétique J. M. Keynes nous livre toute sa théorie et qu’il va essayer de présenter ultérieurement de façon un peu plus formelle. En effet, il résumait juste à près ce développement dans un nombre de huit propositions qu’il formulait comme suit (citation intégrale puisée dans la même source </a:t>
            </a:r>
            <a:r>
              <a:rPr lang="fr-FR" sz="2800" dirty="0"/>
              <a:t>bibliographique …Page-30) :</a:t>
            </a:r>
            <a:br>
              <a:rPr lang="fr-FR" sz="2800" dirty="0"/>
            </a:br>
            <a:r>
              <a:rPr lang="fr-FR" sz="2800" b="1" dirty="0"/>
              <a:t>Cette théorie peut être résumée dans les propositions suivantes </a:t>
            </a:r>
            <a:r>
              <a:rPr lang="fr-FR" sz="2800" dirty="0"/>
              <a:t>:</a:t>
            </a:r>
            <a:br>
              <a:rPr lang="fr-FR" sz="2800" dirty="0"/>
            </a:br>
            <a:r>
              <a:rPr lang="fr-FR" sz="2800" b="1" dirty="0"/>
              <a:t>1° </a:t>
            </a:r>
            <a:r>
              <a:rPr lang="fr-FR" sz="2800" dirty="0"/>
              <a:t>Dans un état donné de la technique, des ressources et des coûts, le revenu (tant nominal que réel) dépend du volume de l'emploi </a:t>
            </a:r>
            <a:r>
              <a:rPr lang="fr-FR" sz="2800" dirty="0" smtClean="0"/>
              <a:t>(N).</a:t>
            </a:r>
            <a:r>
              <a:rPr lang="fr-FR" sz="2800" dirty="0"/>
              <a:t/>
            </a:r>
            <a:br>
              <a:rPr lang="fr-FR" sz="2800" dirty="0"/>
            </a:br>
            <a:r>
              <a:rPr lang="fr-FR" sz="2800" b="1" dirty="0"/>
              <a:t>2° </a:t>
            </a:r>
            <a:r>
              <a:rPr lang="fr-FR" sz="2800" dirty="0"/>
              <a:t>La relation entre le revenu d'une communauté et la somme, désignée par DI, qu'on peut s'attendre à la voir dépenser pour la consommation, dépend d'une de ses caractéristiques psychologiques que nous appellerons sa propension à consommer.</a:t>
            </a:r>
            <a:br>
              <a:rPr lang="fr-FR" sz="2800" dirty="0"/>
            </a:br>
            <a:r>
              <a:rPr lang="fr-FR" sz="2800" dirty="0"/>
              <a:t> </a:t>
            </a:r>
            <a:r>
              <a:rPr lang="fr-FR" sz="2800" dirty="0" smtClean="0"/>
              <a:t/>
            </a:r>
            <a:br>
              <a:rPr lang="fr-FR" sz="2800" dirty="0" smtClean="0"/>
            </a:br>
            <a:endParaRPr lang="fr-FR" sz="2800" dirty="0"/>
          </a:p>
        </p:txBody>
      </p:sp>
    </p:spTree>
    <p:extLst>
      <p:ext uri="{BB962C8B-B14F-4D97-AF65-F5344CB8AC3E}">
        <p14:creationId xmlns:p14="http://schemas.microsoft.com/office/powerpoint/2010/main" val="1484600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lstStyle/>
          <a:p>
            <a:pPr algn="just"/>
            <a:r>
              <a:rPr lang="fr-FR" sz="3600" b="1" dirty="0" smtClean="0"/>
              <a:t>Préambule</a:t>
            </a:r>
            <a:r>
              <a:rPr lang="fr-FR" dirty="0" smtClean="0"/>
              <a:t/>
            </a:r>
            <a:br>
              <a:rPr lang="fr-FR" dirty="0" smtClean="0"/>
            </a:br>
            <a:r>
              <a:rPr lang="fr-FR" sz="2800" dirty="0" smtClean="0"/>
              <a:t>Le programme du module intitulé « Modélisation des phénomènes économiques» est habilité sur la base d’une proposition d’un contenu riche et varié (voir l’annexe).  Il est structuré selon le sommaire suivant:</a:t>
            </a:r>
            <a:endParaRPr lang="fr-FR" sz="2800" dirty="0"/>
          </a:p>
        </p:txBody>
      </p:sp>
    </p:spTree>
    <p:extLst>
      <p:ext uri="{BB962C8B-B14F-4D97-AF65-F5344CB8AC3E}">
        <p14:creationId xmlns:p14="http://schemas.microsoft.com/office/powerpoint/2010/main" val="5240709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83362"/>
          </a:xfrm>
        </p:spPr>
        <p:txBody>
          <a:bodyPr>
            <a:normAutofit fontScale="90000"/>
          </a:bodyPr>
          <a:lstStyle/>
          <a:p>
            <a:pPr algn="just"/>
            <a:r>
              <a:rPr lang="fr-FR" sz="2700" dirty="0"/>
              <a:t>En d'autres termes, tant que la propension à consommer ne varie pas, la consommation dépend du montant du revenu global, c'est-à-dire du volume de l'emploi N.</a:t>
            </a:r>
            <a:br>
              <a:rPr lang="fr-FR" sz="2700" dirty="0"/>
            </a:br>
            <a:r>
              <a:rPr lang="fr-FR" sz="2700" b="1" dirty="0"/>
              <a:t> 3° </a:t>
            </a:r>
            <a:r>
              <a:rPr lang="fr-FR" sz="2700" dirty="0"/>
              <a:t>La quantité de main-d’œuvre N que les entrepreneurs décident d'employer dépend de la somme (D) de deux quantités : D1 le montant qu'on s'attend à voir la communauté dépenser pour la consommation et D2 le montant qu'on s'attend à la voir consacrer à l'investissement nouveau. D est ce que nous avons appelé précédemment la demande effective.</a:t>
            </a:r>
            <a:br>
              <a:rPr lang="fr-FR" sz="2700" dirty="0"/>
            </a:br>
            <a:r>
              <a:rPr lang="fr-FR" sz="2700" b="1" dirty="0"/>
              <a:t>4° </a:t>
            </a:r>
            <a:r>
              <a:rPr lang="fr-FR" sz="2700" dirty="0"/>
              <a:t>Puisque D1, + D2 = D = ɸ (N), où ɸ est la fonction (le l'offre globale, et puisque, nous l'avons vu. au § 2, D1, est une fonction de N, représentée par x(N), qui dépend de la propension à consommer, il s'ensuit que ɸ (N) - z(N) = D2.</a:t>
            </a:r>
            <a:br>
              <a:rPr lang="fr-FR" sz="2700" dirty="0"/>
            </a:br>
            <a:r>
              <a:rPr lang="fr-FR" sz="2700" b="1" dirty="0"/>
              <a:t>5° </a:t>
            </a:r>
            <a:r>
              <a:rPr lang="fr-FR" sz="2700" dirty="0"/>
              <a:t>Par suite le volume d'équilibre de l'emploi dépend: a) de la fonction de l'offre globale ɸ , b) de la propension à consommer x, et c) du montant de l'investissement D2. C'est là l'essentiel de la Théorie Générale de l'Emploi.</a:t>
            </a:r>
            <a:r>
              <a:rPr lang="fr-FR" dirty="0"/>
              <a:t/>
            </a:r>
            <a:br>
              <a:rPr lang="fr-FR" dirty="0"/>
            </a:br>
            <a:endParaRPr lang="fr-FR" dirty="0"/>
          </a:p>
        </p:txBody>
      </p:sp>
    </p:spTree>
    <p:extLst>
      <p:ext uri="{BB962C8B-B14F-4D97-AF65-F5344CB8AC3E}">
        <p14:creationId xmlns:p14="http://schemas.microsoft.com/office/powerpoint/2010/main" val="2837605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6984776"/>
          </a:xfrm>
        </p:spPr>
        <p:txBody>
          <a:bodyPr>
            <a:normAutofit fontScale="90000"/>
          </a:bodyPr>
          <a:lstStyle/>
          <a:p>
            <a:pPr algn="just"/>
            <a:r>
              <a:rPr lang="fr-FR" sz="2300" b="1" dirty="0" smtClean="0"/>
              <a:t>6° </a:t>
            </a:r>
            <a:r>
              <a:rPr lang="fr-FR" sz="2300" dirty="0" smtClean="0"/>
              <a:t>A tout volume de l'emploi N correspond un certain rendement marginal du travail dans les industries produisant les biens de consommation ouvrière; et c'est ce rendement qui détermine le salaire réel. Ainsi le cinquièmement se trouve soumis à la condition que N ne peut dépasser le chiffre pour lequel le salaire réel tombe au niveau de la désutilité marginale du travail. Ceci signifie que les variations de D ne sont pas toutes compatibles avec notre hypothèse temporaire que les salaires nominaux sont constants. L'exposé complet de notre théorie exige donc que nous nous libérions de cette hypothèse.</a:t>
            </a:r>
            <a:br>
              <a:rPr lang="fr-FR" sz="2300" dirty="0" smtClean="0"/>
            </a:br>
            <a:r>
              <a:rPr lang="fr-FR" sz="2300" b="1" dirty="0" smtClean="0"/>
              <a:t>7° </a:t>
            </a:r>
            <a:r>
              <a:rPr lang="fr-FR" sz="2300" dirty="0" smtClean="0"/>
              <a:t>Selon la théorie classique d'après laquelle pour toute valeur de N la demande globale D est égale à l'offre globale [lettre grecque] (N), le volume de l'emploi est en équilibre indifférent pour toute valeur de N inférieure à sa valeur maximum; on peut donc supposer que le jeu de la concurrence entre les entrepreneurs porte le volume de l'emploi à cette valeur maximum. C'est seulement à ce point qu'il peut y avoir selon la théorie classique un équilibre stable.</a:t>
            </a:r>
            <a:br>
              <a:rPr lang="fr-FR" sz="2300" dirty="0" smtClean="0"/>
            </a:br>
            <a:r>
              <a:rPr lang="fr-FR" sz="2300" b="1" dirty="0" smtClean="0"/>
              <a:t>8° </a:t>
            </a:r>
            <a:r>
              <a:rPr lang="fr-FR" sz="2300" dirty="0" smtClean="0"/>
              <a:t>Lorsque l'emploi augmente, la dépense de consommation D1 augmente aussi, mais non du même montant que la demande effective D ; car, lorsque le revenu croît, la consommation croit aussi, mais dans une mesure moindre. La clé de notre problème pratique réside dans cette loi psychologique.</a:t>
            </a:r>
            <a:r>
              <a:rPr lang="fr-FR" dirty="0"/>
              <a:t/>
            </a:r>
            <a:br>
              <a:rPr lang="fr-FR" dirty="0"/>
            </a:br>
            <a:endParaRPr lang="fr-FR" dirty="0"/>
          </a:p>
        </p:txBody>
      </p:sp>
    </p:spTree>
    <p:extLst>
      <p:ext uri="{BB962C8B-B14F-4D97-AF65-F5344CB8AC3E}">
        <p14:creationId xmlns:p14="http://schemas.microsoft.com/office/powerpoint/2010/main" val="3952311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83362"/>
          </a:xfrm>
        </p:spPr>
        <p:txBody>
          <a:bodyPr>
            <a:normAutofit fontScale="90000"/>
          </a:bodyPr>
          <a:lstStyle/>
          <a:p>
            <a:pPr algn="just"/>
            <a:r>
              <a:rPr lang="fr-FR" sz="3600" b="1" dirty="0" smtClean="0"/>
              <a:t>Le modèle IS/LM</a:t>
            </a:r>
            <a:br>
              <a:rPr lang="fr-FR" sz="3600" b="1" dirty="0" smtClean="0"/>
            </a:br>
            <a:r>
              <a:rPr lang="fr-FR" sz="2800" dirty="0"/>
              <a:t>L</a:t>
            </a:r>
            <a:r>
              <a:rPr lang="fr-FR" sz="2800" dirty="0" smtClean="0"/>
              <a:t>e modèle IS/LM est un modèle macroéconomique théorique élaboré par deux grand économistes (Alvin Harvey Hansen &amp; Sir John Richard Hicks). Ils ont participé très activement à la popularisation de la théorie de Keynes. C’est un modèle très simple, d’un niveau d’agrégation très élevé; il représente une économie monétaire fermée et la considère composée de deux sphères principales: une sphère réelle –représentée par une équation de type (offre globale =demande globale) et intégrant le mécanisme fondamental qui relie Epargne et Investissement, d’une part. D’autre part, une autre équation agrégée qui résume l’équilibre sur la sphère monétaire(…financière).</a:t>
            </a:r>
            <a:endParaRPr lang="fr-FR" sz="3600" b="1" dirty="0"/>
          </a:p>
        </p:txBody>
      </p:sp>
    </p:spTree>
    <p:extLst>
      <p:ext uri="{BB962C8B-B14F-4D97-AF65-F5344CB8AC3E}">
        <p14:creationId xmlns:p14="http://schemas.microsoft.com/office/powerpoint/2010/main" val="2035427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83362"/>
          </a:xfrm>
        </p:spPr>
        <p:txBody>
          <a:bodyPr/>
          <a:lstStyle/>
          <a:p>
            <a:r>
              <a:rPr lang="fr-FR" dirty="0" smtClean="0"/>
              <a:t> ……. A suivre</a:t>
            </a:r>
            <a:br>
              <a:rPr lang="fr-FR" dirty="0" smtClean="0"/>
            </a:br>
            <a:r>
              <a:rPr lang="fr-FR" dirty="0" smtClean="0"/>
              <a:t>Une version complète sera mise à votre disponibilité dans les jours qui suivent.</a:t>
            </a:r>
            <a:br>
              <a:rPr lang="fr-FR" dirty="0" smtClean="0"/>
            </a:br>
            <a:r>
              <a:rPr lang="fr-FR" dirty="0" smtClean="0"/>
              <a:t>Les documents de lecture recommandée sont joints à </a:t>
            </a:r>
            <a:r>
              <a:rPr lang="fr-FR" smtClean="0"/>
              <a:t>ce cours.</a:t>
            </a:r>
            <a:endParaRPr lang="fr-FR" dirty="0"/>
          </a:p>
        </p:txBody>
      </p:sp>
    </p:spTree>
    <p:extLst>
      <p:ext uri="{BB962C8B-B14F-4D97-AF65-F5344CB8AC3E}">
        <p14:creationId xmlns:p14="http://schemas.microsoft.com/office/powerpoint/2010/main" val="476768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normAutofit fontScale="90000"/>
          </a:bodyPr>
          <a:lstStyle/>
          <a:p>
            <a:pPr algn="l"/>
            <a:r>
              <a:rPr lang="fr-FR" sz="4000" b="1" dirty="0" smtClean="0"/>
              <a:t>Plan du cours</a:t>
            </a:r>
            <a:r>
              <a:rPr lang="fr-FR" sz="3100" dirty="0" smtClean="0"/>
              <a:t/>
            </a:r>
            <a:br>
              <a:rPr lang="fr-FR" sz="3100" dirty="0" smtClean="0"/>
            </a:br>
            <a:r>
              <a:rPr lang="fr-FR" sz="3100" dirty="0" smtClean="0"/>
              <a:t>1- Notion de modélisation économique,</a:t>
            </a:r>
            <a:br>
              <a:rPr lang="fr-FR" sz="3100" dirty="0" smtClean="0"/>
            </a:br>
            <a:r>
              <a:rPr lang="fr-FR" sz="3100" dirty="0" smtClean="0"/>
              <a:t>2- Modèle économique et modèle statistique</a:t>
            </a:r>
            <a:br>
              <a:rPr lang="fr-FR" sz="3100" dirty="0" smtClean="0"/>
            </a:br>
            <a:r>
              <a:rPr lang="fr-FR" sz="3100" dirty="0" smtClean="0"/>
              <a:t>3- </a:t>
            </a:r>
            <a:r>
              <a:rPr lang="fr-FR" sz="3100" dirty="0"/>
              <a:t>L</a:t>
            </a:r>
            <a:r>
              <a:rPr lang="fr-FR" sz="3100" dirty="0" smtClean="0"/>
              <a:t>es étapes clés de l’élaboration d’un modèle économique</a:t>
            </a:r>
            <a:br>
              <a:rPr lang="fr-FR" sz="3100" dirty="0" smtClean="0"/>
            </a:br>
            <a:r>
              <a:rPr lang="fr-FR" sz="3100" dirty="0" smtClean="0"/>
              <a:t>4- Le fondement théorique des modèles économiques</a:t>
            </a:r>
            <a:br>
              <a:rPr lang="fr-FR" sz="3100" dirty="0" smtClean="0"/>
            </a:br>
            <a:r>
              <a:rPr lang="fr-FR" sz="3100" dirty="0" smtClean="0"/>
              <a:t>5- Les caractéristiques d’un modèle économétrique (types de relations, techniques, d’identité et de  comportements)</a:t>
            </a:r>
            <a:br>
              <a:rPr lang="fr-FR" sz="3100" dirty="0" smtClean="0"/>
            </a:br>
            <a:r>
              <a:rPr lang="fr-FR" sz="3100" dirty="0" smtClean="0"/>
              <a:t>6- Les modèles prévisionnels</a:t>
            </a:r>
            <a:br>
              <a:rPr lang="fr-FR" sz="3100" dirty="0" smtClean="0"/>
            </a:br>
            <a:r>
              <a:rPr lang="fr-FR" sz="3100" dirty="0" smtClean="0"/>
              <a:t>7-Les modèles à équations structurelles,</a:t>
            </a:r>
            <a:br>
              <a:rPr lang="fr-FR" sz="3100" dirty="0" smtClean="0"/>
            </a:br>
            <a:r>
              <a:rPr lang="fr-FR" sz="3100" dirty="0" smtClean="0"/>
              <a:t>8- Les modèles à équations instantanées,</a:t>
            </a:r>
            <a:br>
              <a:rPr lang="fr-FR" sz="3100" dirty="0" smtClean="0"/>
            </a:br>
            <a:r>
              <a:rPr lang="fr-FR" sz="3100" dirty="0" smtClean="0"/>
              <a:t>9- Analyse des sériés temporelles,</a:t>
            </a:r>
            <a:r>
              <a:rPr lang="fr-FR" dirty="0" smtClean="0"/>
              <a:t/>
            </a:r>
            <a:br>
              <a:rPr lang="fr-FR" dirty="0" smtClean="0"/>
            </a:br>
            <a:endParaRPr lang="fr-FR" dirty="0"/>
          </a:p>
        </p:txBody>
      </p:sp>
    </p:spTree>
    <p:extLst>
      <p:ext uri="{BB962C8B-B14F-4D97-AF65-F5344CB8AC3E}">
        <p14:creationId xmlns:p14="http://schemas.microsoft.com/office/powerpoint/2010/main" val="121234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algn="l"/>
            <a:r>
              <a:rPr lang="fr-FR" sz="3600" b="1" dirty="0" smtClean="0"/>
              <a:t>Objectifs du cours</a:t>
            </a:r>
            <a:r>
              <a:rPr lang="fr-FR" sz="2800" b="1" dirty="0" smtClean="0"/>
              <a:t/>
            </a:r>
            <a:br>
              <a:rPr lang="fr-FR" sz="2800" b="1" dirty="0" smtClean="0"/>
            </a:br>
            <a:r>
              <a:rPr lang="fr-FR" sz="2800" dirty="0"/>
              <a:t>L</a:t>
            </a:r>
            <a:r>
              <a:rPr lang="fr-FR" sz="2800" dirty="0" smtClean="0"/>
              <a:t>’objectif de ce cours est multiple:</a:t>
            </a:r>
            <a:br>
              <a:rPr lang="fr-FR" sz="2800" dirty="0" smtClean="0"/>
            </a:br>
            <a:r>
              <a:rPr lang="fr-FR" sz="2800" dirty="0" smtClean="0"/>
              <a:t>1- Une initiation des étudiants aux concepts de base de la modélisation en sciences économiques,</a:t>
            </a:r>
            <a:br>
              <a:rPr lang="fr-FR" sz="2800" dirty="0" smtClean="0"/>
            </a:br>
            <a:r>
              <a:rPr lang="fr-FR" sz="2800" dirty="0" smtClean="0"/>
              <a:t>2- Une connaissance des principes  fondamentaux et des techniques à mobiliser dans la démarche de modélisation, </a:t>
            </a:r>
            <a:br>
              <a:rPr lang="fr-FR" sz="2800" dirty="0" smtClean="0"/>
            </a:br>
            <a:r>
              <a:rPr lang="fr-FR" sz="2800" dirty="0" smtClean="0"/>
              <a:t>3- Développement de compétences qui leur permettront l’exploitation de cette approche dans la réalisation de leurs mémoires de fin d’études, et d’acquérir des bases pour des travaux de recherches ultérieurs. </a:t>
            </a:r>
            <a:endParaRPr lang="fr-FR" sz="2800" b="1" dirty="0"/>
          </a:p>
        </p:txBody>
      </p:sp>
    </p:spTree>
    <p:extLst>
      <p:ext uri="{BB962C8B-B14F-4D97-AF65-F5344CB8AC3E}">
        <p14:creationId xmlns:p14="http://schemas.microsoft.com/office/powerpoint/2010/main" val="492540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algn="l"/>
            <a:r>
              <a:rPr lang="fr-FR" sz="3600" b="1" dirty="0" smtClean="0"/>
              <a:t>Le prérequis au cours</a:t>
            </a:r>
            <a:r>
              <a:rPr lang="fr-FR" sz="2800" b="1" dirty="0" smtClean="0"/>
              <a:t/>
            </a:r>
            <a:br>
              <a:rPr lang="fr-FR" sz="2800" b="1" dirty="0" smtClean="0"/>
            </a:br>
            <a:r>
              <a:rPr lang="fr-FR" sz="2800" b="1" dirty="0" smtClean="0"/>
              <a:t/>
            </a:r>
            <a:br>
              <a:rPr lang="fr-FR" sz="2800" b="1" dirty="0" smtClean="0"/>
            </a:br>
            <a:r>
              <a:rPr lang="fr-FR" sz="2800" dirty="0" smtClean="0"/>
              <a:t>La modélisation est une démarche éclectique, qui s’applique à la fois dans la théorie comme dans les études et travaux empiriques. </a:t>
            </a:r>
            <a:br>
              <a:rPr lang="fr-FR" sz="2800" dirty="0" smtClean="0"/>
            </a:br>
            <a:r>
              <a:rPr lang="fr-FR" sz="2800" dirty="0" smtClean="0"/>
              <a:t>-  Il se situerait subséquemment à des cours de théories économiques, microéconomiques, macroéconomiques, développement, croissance, </a:t>
            </a:r>
            <a:r>
              <a:rPr lang="fr-FR" sz="2800" dirty="0" err="1" smtClean="0"/>
              <a:t>etc</a:t>
            </a:r>
            <a:r>
              <a:rPr lang="fr-FR" sz="2800" dirty="0" smtClean="0"/>
              <a:t> .</a:t>
            </a:r>
            <a:br>
              <a:rPr lang="fr-FR" sz="2800" dirty="0" smtClean="0"/>
            </a:br>
            <a:r>
              <a:rPr lang="fr-FR" sz="2800" dirty="0" smtClean="0"/>
              <a:t>-  Egalement, les cours de statistiques et de mathématiques sont indispensables,</a:t>
            </a:r>
            <a:br>
              <a:rPr lang="fr-FR" sz="2800" dirty="0" smtClean="0"/>
            </a:br>
            <a:r>
              <a:rPr lang="fr-FR" sz="2800" dirty="0" smtClean="0"/>
              <a:t>-  Une bonne connaissance des techniques du calcul économique en général.</a:t>
            </a:r>
            <a:br>
              <a:rPr lang="fr-FR" sz="2800" dirty="0" smtClean="0"/>
            </a:br>
            <a:r>
              <a:rPr lang="fr-FR" sz="2800" dirty="0" smtClean="0"/>
              <a:t/>
            </a:r>
            <a:br>
              <a:rPr lang="fr-FR" sz="2800" dirty="0" smtClean="0"/>
            </a:br>
            <a:endParaRPr lang="fr-FR" sz="2800" dirty="0"/>
          </a:p>
        </p:txBody>
      </p:sp>
    </p:spTree>
    <p:extLst>
      <p:ext uri="{BB962C8B-B14F-4D97-AF65-F5344CB8AC3E}">
        <p14:creationId xmlns:p14="http://schemas.microsoft.com/office/powerpoint/2010/main" val="2684240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normAutofit/>
          </a:bodyPr>
          <a:lstStyle/>
          <a:p>
            <a:pPr algn="just"/>
            <a:r>
              <a:rPr lang="fr-FR" sz="3600" b="1" dirty="0" smtClean="0"/>
              <a:t>1-Notion </a:t>
            </a:r>
            <a:r>
              <a:rPr lang="fr-FR" sz="3600" b="1" dirty="0"/>
              <a:t>de modélisation </a:t>
            </a:r>
            <a:r>
              <a:rPr lang="fr-FR" sz="3600" b="1" dirty="0" smtClean="0"/>
              <a:t>économique</a:t>
            </a:r>
            <a:r>
              <a:rPr lang="fr-FR" dirty="0" smtClean="0"/>
              <a:t/>
            </a:r>
            <a:br>
              <a:rPr lang="fr-FR" dirty="0" smtClean="0"/>
            </a:br>
            <a:r>
              <a:rPr lang="fr-FR" sz="2800" dirty="0" smtClean="0"/>
              <a:t>La notion de modélisation des phénomènes économiques couvre une multitude  de connaissances et d’objets théoriques, conceptuels et techniques très variés. Elle procède, dans une démarche de simplification et de géométrisation, par la construction de représentations formelles et simplifiées de réalités complexes.</a:t>
            </a:r>
            <a:endParaRPr lang="fr-FR" sz="2800" dirty="0"/>
          </a:p>
        </p:txBody>
      </p:sp>
    </p:spTree>
    <p:extLst>
      <p:ext uri="{BB962C8B-B14F-4D97-AF65-F5344CB8AC3E}">
        <p14:creationId xmlns:p14="http://schemas.microsoft.com/office/powerpoint/2010/main" val="1023315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algn="just"/>
            <a:r>
              <a:rPr lang="fr-FR" dirty="0" smtClean="0"/>
              <a:t>(Suite)</a:t>
            </a:r>
            <a:br>
              <a:rPr lang="fr-FR" dirty="0" smtClean="0"/>
            </a:br>
            <a:r>
              <a:rPr lang="fr-FR" sz="3100" dirty="0" smtClean="0"/>
              <a:t>La modélisation des phénomènes économiques ne procède pas exclusivement d’une démarche de simplification, qui se décline par une simple réduction d’une complexité se refusant de perception.  C’est une démarche beaucoup plus ambitieuse et qui vise aussi une conciliation intelligente de la pensée économique avec les sciences formelles (mathématiques, logique, …) . Elle améliore la compréhension des phénomènes économiques et nous permet de les maitriser.</a:t>
            </a:r>
            <a:endParaRPr lang="fr-FR" sz="3100" dirty="0"/>
          </a:p>
        </p:txBody>
      </p:sp>
    </p:spTree>
    <p:extLst>
      <p:ext uri="{BB962C8B-B14F-4D97-AF65-F5344CB8AC3E}">
        <p14:creationId xmlns:p14="http://schemas.microsoft.com/office/powerpoint/2010/main" val="1590902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466730"/>
          </a:xfrm>
        </p:spPr>
        <p:txBody>
          <a:bodyPr>
            <a:normAutofit/>
          </a:bodyPr>
          <a:lstStyle/>
          <a:p>
            <a:pPr algn="just"/>
            <a:r>
              <a:rPr lang="fr-FR" sz="3600" b="1" dirty="0" smtClean="0"/>
              <a:t>Définition d’une modèle</a:t>
            </a:r>
            <a:r>
              <a:rPr lang="fr-FR" dirty="0" smtClean="0"/>
              <a:t/>
            </a:r>
            <a:br>
              <a:rPr lang="fr-FR" dirty="0" smtClean="0"/>
            </a:br>
            <a:r>
              <a:rPr lang="fr-FR" sz="2800" dirty="0" smtClean="0"/>
              <a:t>Il existe une grande variété de définition d’un modèle économique. Une variété qui résulte essentiellement de la grande variété des outils mobilisés dans l’élaboration des modèles, et donc de la riche typologie des modèles. En toute généralité on peut proposer une définition provisoire de ce qui ‘est modèle, comme suit: </a:t>
            </a:r>
            <a:br>
              <a:rPr lang="fr-FR" sz="2800" dirty="0" smtClean="0"/>
            </a:br>
            <a:r>
              <a:rPr lang="fr-FR" sz="2800" dirty="0"/>
              <a:t/>
            </a:r>
            <a:br>
              <a:rPr lang="fr-FR" sz="2800" dirty="0"/>
            </a:br>
            <a:r>
              <a:rPr lang="fr-FR" sz="2800" dirty="0" smtClean="0"/>
              <a:t>Un modèle est une représentation formelle, simplifiée de phénomènes ou d’une réalité complexes et inextricables.</a:t>
            </a:r>
            <a:endParaRPr lang="fr-FR" sz="2800" dirty="0"/>
          </a:p>
        </p:txBody>
      </p:sp>
    </p:spTree>
    <p:extLst>
      <p:ext uri="{BB962C8B-B14F-4D97-AF65-F5344CB8AC3E}">
        <p14:creationId xmlns:p14="http://schemas.microsoft.com/office/powerpoint/2010/main" val="72666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algn="just"/>
            <a:r>
              <a:rPr lang="fr-FR" sz="3600" b="1" dirty="0" smtClean="0"/>
              <a:t>Typologie des modèles économiques</a:t>
            </a:r>
            <a:r>
              <a:rPr lang="fr-FR" dirty="0" smtClean="0"/>
              <a:t/>
            </a:r>
            <a:br>
              <a:rPr lang="fr-FR" dirty="0" smtClean="0"/>
            </a:br>
            <a:r>
              <a:rPr lang="fr-FR" sz="2800" dirty="0" smtClean="0"/>
              <a:t>On distingue selon notre objectif une multitude de typologie des modèles. Ainsi, on peut bien distinguer selon un critère d’abstraction:</a:t>
            </a:r>
            <a:br>
              <a:rPr lang="fr-FR" sz="2800" dirty="0" smtClean="0"/>
            </a:br>
            <a:r>
              <a:rPr lang="fr-FR" sz="2800" dirty="0" smtClean="0"/>
              <a:t>-Des modèles théoriques, conceptuels.</a:t>
            </a:r>
            <a:br>
              <a:rPr lang="fr-FR" sz="2800" dirty="0" smtClean="0"/>
            </a:br>
            <a:r>
              <a:rPr lang="fr-FR" sz="2800" dirty="0" smtClean="0"/>
              <a:t>-Des modèles empiriques , appliqués, etc.</a:t>
            </a:r>
            <a:br>
              <a:rPr lang="fr-FR" sz="2800" dirty="0" smtClean="0"/>
            </a:br>
            <a:r>
              <a:rPr lang="fr-FR" sz="2800" dirty="0" smtClean="0"/>
              <a:t> </a:t>
            </a:r>
            <a:br>
              <a:rPr lang="fr-FR" sz="2800" dirty="0" smtClean="0"/>
            </a:br>
            <a:r>
              <a:rPr lang="fr-FR" sz="2800" dirty="0" smtClean="0"/>
              <a:t>Ou alors selon le type de langage et les techniques d’expressions, où on distingue:</a:t>
            </a:r>
            <a:br>
              <a:rPr lang="fr-FR" sz="2800" dirty="0" smtClean="0"/>
            </a:br>
            <a:r>
              <a:rPr lang="fr-FR" sz="2800" dirty="0" smtClean="0"/>
              <a:t>- Des modèles mathématiques,</a:t>
            </a:r>
            <a:br>
              <a:rPr lang="fr-FR" sz="2800" dirty="0" smtClean="0"/>
            </a:br>
            <a:r>
              <a:rPr lang="fr-FR" sz="2800" dirty="0" smtClean="0"/>
              <a:t>-Des modèles statistiques, économétrique, </a:t>
            </a:r>
            <a:r>
              <a:rPr lang="fr-FR" sz="2800" dirty="0" err="1" smtClean="0"/>
              <a:t>etc</a:t>
            </a:r>
            <a:r>
              <a:rPr lang="fr-FR" sz="2800" dirty="0" smtClean="0"/>
              <a:t>, </a:t>
            </a:r>
            <a:br>
              <a:rPr lang="fr-FR" sz="2800" dirty="0" smtClean="0"/>
            </a:br>
            <a:r>
              <a:rPr lang="fr-FR" sz="2800" dirty="0" smtClean="0"/>
              <a:t/>
            </a:r>
            <a:br>
              <a:rPr lang="fr-FR" sz="2800" dirty="0" smtClean="0"/>
            </a:br>
            <a:endParaRPr lang="fr-FR" sz="2800" dirty="0"/>
          </a:p>
        </p:txBody>
      </p:sp>
    </p:spTree>
    <p:extLst>
      <p:ext uri="{BB962C8B-B14F-4D97-AF65-F5344CB8AC3E}">
        <p14:creationId xmlns:p14="http://schemas.microsoft.com/office/powerpoint/2010/main" val="301771020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739</Words>
  <Application>Microsoft Office PowerPoint</Application>
  <PresentationFormat>Affichage à l'écran (4:3)</PresentationFormat>
  <Paragraphs>23</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 Université de Bejaia Faculté des sciences économiques. Département des sciences économiques   Matière : Modélisation des phénomènes économiques; Destiné aux étudiants de Master 2, en sciences économiques. Mention:  Economie quantitative    Préparé et présenté par Professeur ACHOUCHE Mohamed  Janvier 2021 </vt:lpstr>
      <vt:lpstr>Préambule Le programme du module intitulé « Modélisation des phénomènes économiques» est habilité sur la base d’une proposition d’un contenu riche et varié (voir l’annexe).  Il est structuré selon le sommaire suivant:</vt:lpstr>
      <vt:lpstr>Plan du cours 1- Notion de modélisation économique, 2- Modèle économique et modèle statistique 3- Les étapes clés de l’élaboration d’un modèle économique 4- Le fondement théorique des modèles économiques 5- Les caractéristiques d’un modèle économétrique (types de relations, techniques, d’identité et de  comportements) 6- Les modèles prévisionnels 7-Les modèles à équations structurelles, 8- Les modèles à équations instantanées, 9- Analyse des sériés temporelles, </vt:lpstr>
      <vt:lpstr>Objectifs du cours L’objectif de ce cours est multiple: 1- Une initiation des étudiants aux concepts de base de la modélisation en sciences économiques, 2- Une connaissance des principes  fondamentaux et des techniques à mobiliser dans la démarche de modélisation,  3- Développement de compétences qui leur permettront l’exploitation de cette approche dans la réalisation de leurs mémoires de fin d’études, et d’acquérir des bases pour des travaux de recherches ultérieurs. </vt:lpstr>
      <vt:lpstr>Le prérequis au cours  La modélisation est une démarche éclectique, qui s’applique à la fois dans la théorie comme dans les études et travaux empiriques.  -  Il se situerait subséquemment à des cours de théories économiques, microéconomiques, macroéconomiques, développement, croissance, etc . -  Egalement, les cours de statistiques et de mathématiques sont indispensables, -  Une bonne connaissance des techniques du calcul économique en général.  </vt:lpstr>
      <vt:lpstr>1-Notion de modélisation économique La notion de modélisation des phénomènes économiques couvre une multitude  de connaissances et d’objets théoriques, conceptuels et techniques très variés. Elle procède, dans une démarche de simplification et de géométrisation, par la construction de représentations formelles et simplifiées de réalités complexes.</vt:lpstr>
      <vt:lpstr>(Suite) La modélisation des phénomènes économiques ne procède pas exclusivement d’une démarche de simplification, qui se décline par une simple réduction d’une complexité se refusant de perception.  C’est une démarche beaucoup plus ambitieuse et qui vise aussi une conciliation intelligente de la pensée économique avec les sciences formelles (mathématiques, logique, …) . Elle améliore la compréhension des phénomènes économiques et nous permet de les maitriser.</vt:lpstr>
      <vt:lpstr>Définition d’une modèle Il existe une grande variété de définition d’un modèle économique. Une variété qui résulte essentiellement de la grande variété des outils mobilisés dans l’élaboration des modèles, et donc de la riche typologie des modèles. En toute généralité on peut proposer une définition provisoire de ce qui ‘est modèle, comme suit:   Un modèle est une représentation formelle, simplifiée de phénomènes ou d’une réalité complexes et inextricables.</vt:lpstr>
      <vt:lpstr>Typologie des modèles économiques On distingue selon notre objectif une multitude de typologie des modèles. Ainsi, on peut bien distinguer selon un critère d’abstraction: -Des modèles théoriques, conceptuels. -Des modèles empiriques , appliqués, etc.   Ou alors selon le type de langage et les techniques d’expressions, où on distingue: - Des modèles mathématiques, -Des modèles statistiques, économétrique, etc,   </vt:lpstr>
      <vt:lpstr>2- Modèle économique et modèle statistique la différence entre un modèle économique et un modèle statistique est nettement établie.  On peut facilement distinguer un modèle économique qui est toute  représentation formelle d’une théorie ou un phénomène économiques. Un modèle économique peut bien être conceptuel, mathématique ou statistique. En fait, un modèle économique a bien un sens selon la théorie et les faits économiques. Techniquement, une théorie ou un phénomène économique peut être représenté formellement par des outils qui sont du domaine du langage et de la logique mathématique. </vt:lpstr>
      <vt:lpstr>Comme on peut aussi utiliser des techniques et outils statistiques dans la construction de ce modèle.  Par contre, un modèle statistique est une représentation  formelle mobilisant des techniques statistiques et traitant de grandeurs abstraites. Il n’est pas adapté à un contexte qui lui donne un quelconque sens économique. Des exemples:    - Une fonction de production de Cobb-Douglas est modèle économique utilisant un concept mathématique, qui est une fonction à deux argument. - Un modèle de la théorie de consommation keynésienne est un modèle économique exprimé par un concept mathématique qui est une fonction linéaire affine.  </vt:lpstr>
      <vt:lpstr>- Ces mêmes modèles  peuvent bien être approchés , au coup d’une approximation, par des représentations utilisant des concepts statistiques avec des régressions linéaires multiple et simple.  Cependant, si leurs paramètres sont estimés sur la base de données (qui sont le fait d’une observation de la réalité économique) ils auront toujours un sens économique.  Par contre, un modèle statistique abstrait est une représentation formelle mobilisant  des concepts et techniques statistiques (régressions simple, multiple, représentation du processus générateur de données d’une série temporelle, etc.), mais sans aucun lien direct, ni avec la théorie  ni avec les faits économiques.</vt:lpstr>
      <vt:lpstr>3- Les étapes clés de l’élaboration d’un modèle économique Les étapes de l’élaboration d’un modèle économique diffèreraient selon qu’il s’agisse d’un modèle théorique ou un modèle empirique (appliqué).  En effet, les objectifs et les finalités sont différentes.  Pour un modèle théorique l’objectif ultime est la géométrisation des objets permettant une meilleure compréhension. Par contre, dans les modèles empiriques en général, et les modèles pratiques en particulier, l’objectif dominant est le rapprochement des notions théoriques abstraites d’une réalité concrète.  ……… à suivre.</vt:lpstr>
      <vt:lpstr>Un exemple d’école de modèle théorique. Un des exemples les plus connus, en matière de modélisation théorique en sciences économiques, est le modèle IS/LM de la macroéconomie keynésienne. Ce modèle est le fait de deux économistes célèbres qui sont à l’origine du développement le plus marqué du keynésianisme.  1-  Sir John Richard Hicks (1904-1989), UK, Co-lauréat au prix Nobel d’économie avec Kenneth Arrow en 1972. 2  - Alvin Harvey Hansen ( 1887-1975), USA, Un des plus grand contributeur au développement du keynésianisme.  </vt:lpstr>
      <vt:lpstr>Le modèle IS/LM est considéré comme une traduction formelle « mathématique », plus ou moins fidèle, de « la théorie générale de l’emploi, de l’intérêt et de la monnaie » de Keynes (1936).  En effet, la genèse de ce modèle IS/LM nous fournit un exemple didactique  sur la complexité extrême de la démarche de modélisation en sciences économiques. Il est le résultat d’un long processsus ……. À suivre!!!!</vt:lpstr>
      <vt:lpstr>Illustration 1 Nous allons reprendre une citation intégrale du livre de J. M. Keynes(1936), Théorie générale de l’emploi, de l’intérêt et de la monnaie (livres I à III) page 29 (traduction de Jean de Largentaye 1942). En effet, il y énonçait sa théorie sous une forme conceptuelle qui se décline dans un recueil de préceptes généraux:    « Les grandes lignes de notre théorie peuvent être décrites comme suit. Lorsque l'emploi croît, le revenu réel global augmente. Or l'état d'esprit de la communauté est tel que, lorsque le revenu réel global croit, la consommation globale augmente, mais non du même montant que le revenu. Par suite les employeurs réaliseraient une perte, si l'emploi supplémentaire était consacré en totalité à produire des biens de consommation.</vt:lpstr>
      <vt:lpstr>Pour qu'un certain volume d'emploi soit justifié il faut donc qu'il existe un montant d'investissement courant suffisant pour, absorber l'excès de la production totale sur la fraction de la production que la communauté désire consommer lorsque l'emploi se trouve à ce niveau. Car, faute d'Un tel montant d'investissement, les recettes des entrepreneurs seraient inférieures au chiffre nécessaire pour les décider à offrir ce volume d'emploi. Il s'ensuit que, pour une valeur donnée de ce que nous appellerons la propension de la communauté à consommer , c'est le montant de l'investissement courant qui détermine le niveau d'équilibre de l'emploi, i. e. le niveau où rien n'incite plus les entrepreneurs pris dans leur ensemble à développer ni à contracter l'emploi. Le montant de l'investissement courant dépend lui-même de ce que nous appellerons l'incitation à investir et nous verrons que l'incitation à investir dépend de la relation entre la courbe de l'efficacité marginale du capital et la gamme des taux d'intérêt afférents aux prêts d'échéances et de garanties diverses.</vt:lpstr>
      <vt:lpstr>Ainsi, la propension à consommer et le montant de l'investissement nouveau étant donnés, il n'y aura qu'un seul volume de l'emploi compatible avec l'équilibre ; tout autre volume conduirait à une inégalité entre le prix de l'offre globale et le prix de la demande globale de la production considérée dans son ensemble. Ce volume ne peut être plus grand que le plein emploi ; en d'autres termes le salaire réel ne peut être moindre que la désutilité marginale du travail. Mais en général il n'y a pas de raison de penser qu'il doive être égal au plein emploi. C'est seulement dans un cas spécial que la demande effective se trouve associée au plein emploi; et pour que ce cas se réalise il faut qu'il y ait entre la propension à consommer et l'incitation à investir une relation particulière. Cette relation particulière, qui correspond aux hypothèses de la théorie classique, est, en un certain sens, une relation optimum. Mais elle ne peut exister que si, pour des raisons fortuites ou voulues, l'investissement courant assure un montant de demande exactement égal à l'excès du prix de l'offre globale de la production résultant du plein emploi sur le montant que la communauté désire dépenser pour la consommation lorsqu'elle est employée à plein ».</vt:lpstr>
      <vt:lpstr>Dans ce texte très synthétique J. M. Keynes nous livre toute sa théorie et qu’il va essayer de présenter ultérieurement de façon un peu plus formelle. En effet, il résumait juste à près ce développement dans un nombre de huit propositions qu’il formulait comme suit (citation intégrale puisée dans la même source bibliographique …Page-30) : Cette théorie peut être résumée dans les propositions suivantes : 1° Dans un état donné de la technique, des ressources et des coûts, le revenu (tant nominal que réel) dépend du volume de l'emploi (N). 2° La relation entre le revenu d'une communauté et la somme, désignée par DI, qu'on peut s'attendre à la voir dépenser pour la consommation, dépend d'une de ses caractéristiques psychologiques que nous appellerons sa propension à consommer.   </vt:lpstr>
      <vt:lpstr>En d'autres termes, tant que la propension à consommer ne varie pas, la consommation dépend du montant du revenu global, c'est-à-dire du volume de l'emploi N.  3° La quantité de main-d’œuvre N que les entrepreneurs décident d'employer dépend de la somme (D) de deux quantités : D1 le montant qu'on s'attend à voir la communauté dépenser pour la consommation et D2 le montant qu'on s'attend à la voir consacrer à l'investissement nouveau. D est ce que nous avons appelé précédemment la demande effective. 4° Puisque D1, + D2 = D = ɸ (N), où ɸ est la fonction (le l'offre globale, et puisque, nous l'avons vu. au § 2, D1, est une fonction de N, représentée par x(N), qui dépend de la propension à consommer, il s'ensuit que ɸ (N) - z(N) = D2. 5° Par suite le volume d'équilibre de l'emploi dépend: a) de la fonction de l'offre globale ɸ , b) de la propension à consommer x, et c) du montant de l'investissement D2. C'est là l'essentiel de la Théorie Générale de l'Emploi. </vt:lpstr>
      <vt:lpstr>6° A tout volume de l'emploi N correspond un certain rendement marginal du travail dans les industries produisant les biens de consommation ouvrière; et c'est ce rendement qui détermine le salaire réel. Ainsi le cinquièmement se trouve soumis à la condition que N ne peut dépasser le chiffre pour lequel le salaire réel tombe au niveau de la désutilité marginale du travail. Ceci signifie que les variations de D ne sont pas toutes compatibles avec notre hypothèse temporaire que les salaires nominaux sont constants. L'exposé complet de notre théorie exige donc que nous nous libérions de cette hypothèse. 7° Selon la théorie classique d'après laquelle pour toute valeur de N la demande globale D est égale à l'offre globale [lettre grecque] (N), le volume de l'emploi est en équilibre indifférent pour toute valeur de N inférieure à sa valeur maximum; on peut donc supposer que le jeu de la concurrence entre les entrepreneurs porte le volume de l'emploi à cette valeur maximum. C'est seulement à ce point qu'il peut y avoir selon la théorie classique un équilibre stable. 8° Lorsque l'emploi augmente, la dépense de consommation D1 augmente aussi, mais non du même montant que la demande effective D ; car, lorsque le revenu croît, la consommation croit aussi, mais dans une mesure moindre. La clé de notre problème pratique réside dans cette loi psychologique. </vt:lpstr>
      <vt:lpstr>Le modèle IS/LM Le modèle IS/LM est un modèle macroéconomique théorique élaboré par deux grand économistes (Alvin Harvey Hansen &amp; Sir John Richard Hicks). Ils ont participé très activement à la popularisation de la théorie de Keynes. C’est un modèle très simple, d’un niveau d’agrégation très élevé; il représente une économie monétaire fermée et la considère composée de deux sphères principales: une sphère réelle –représentée par une équation de type (offre globale =demande globale) et intégrant le mécanisme fondamental qui relie Epargne et Investissement, d’une part. D’autre part, une autre équation agrégée qui résume l’équilibre sur la sphère monétaire(…financière).</vt:lpstr>
      <vt:lpstr> ……. A suivre Une version complète sera mise à votre disponibilité dans les jours qui suivent. Les documents de lecture recommandée sont joints à ce cours.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Université de Bejaia Faculté des sciences économiques. Département des sciences économiques   Matière : Modélisation des phénomènes économiques; Destiné aux étudiants de Master 2, en sciences économiques. Mention:  Economie quantitative    Préparé et présenté par Professeur ACHOUCHE Mohamed  Janvier 2021 </dc:title>
  <dc:creator>PC MC</dc:creator>
  <cp:lastModifiedBy>PC MC</cp:lastModifiedBy>
  <cp:revision>41</cp:revision>
  <dcterms:created xsi:type="dcterms:W3CDTF">2021-01-20T23:12:57Z</dcterms:created>
  <dcterms:modified xsi:type="dcterms:W3CDTF">2021-02-16T10:30:46Z</dcterms:modified>
</cp:coreProperties>
</file>