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5" r:id="rId1"/>
  </p:sldMasterIdLst>
  <p:sldIdLst>
    <p:sldId id="256" r:id="rId2"/>
    <p:sldId id="257" r:id="rId3"/>
    <p:sldId id="287" r:id="rId4"/>
    <p:sldId id="258" r:id="rId5"/>
    <p:sldId id="321" r:id="rId6"/>
    <p:sldId id="322" r:id="rId7"/>
    <p:sldId id="323" r:id="rId8"/>
    <p:sldId id="333" r:id="rId9"/>
    <p:sldId id="294" r:id="rId10"/>
    <p:sldId id="312" r:id="rId11"/>
    <p:sldId id="313" r:id="rId12"/>
    <p:sldId id="342" r:id="rId13"/>
    <p:sldId id="315" r:id="rId14"/>
    <p:sldId id="343" r:id="rId15"/>
    <p:sldId id="296" r:id="rId16"/>
    <p:sldId id="297" r:id="rId17"/>
    <p:sldId id="316" r:id="rId18"/>
    <p:sldId id="317" r:id="rId19"/>
    <p:sldId id="318" r:id="rId20"/>
    <p:sldId id="319" r:id="rId21"/>
    <p:sldId id="298" r:id="rId22"/>
    <p:sldId id="337" r:id="rId23"/>
    <p:sldId id="338" r:id="rId24"/>
    <p:sldId id="302" r:id="rId25"/>
    <p:sldId id="303" r:id="rId26"/>
    <p:sldId id="339" r:id="rId27"/>
    <p:sldId id="305" r:id="rId28"/>
    <p:sldId id="309" r:id="rId29"/>
    <p:sldId id="330" r:id="rId30"/>
    <p:sldId id="310" r:id="rId31"/>
    <p:sldId id="340" r:id="rId32"/>
    <p:sldId id="341" r:id="rId33"/>
    <p:sldId id="346" r:id="rId34"/>
    <p:sldId id="344" r:id="rId35"/>
    <p:sldId id="269" r:id="rId36"/>
    <p:sldId id="345" r:id="rId37"/>
    <p:sldId id="324" r:id="rId38"/>
    <p:sldId id="325" r:id="rId39"/>
    <p:sldId id="336" r:id="rId40"/>
    <p:sldId id="332" r:id="rId41"/>
    <p:sldId id="283" r:id="rId42"/>
    <p:sldId id="28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74" d="100"/>
          <a:sy n="74"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16" name="Espace réservé du numéro de diapositive 15"/>
          <p:cNvSpPr>
            <a:spLocks noGrp="1"/>
          </p:cNvSpPr>
          <p:nvPr>
            <p:ph type="sldNum" sz="quarter" idx="11"/>
          </p:nvPr>
        </p:nvSpPr>
        <p:spPr/>
        <p:txBody>
          <a:bodyPr/>
          <a:lstStyle/>
          <a:p>
            <a:fld id="{D57F1E4F-1CFF-5643-939E-217C01CDF565}" type="slidenum">
              <a:rPr lang="en-US" smtClean="0"/>
              <a:pPr/>
              <a:t>‹N°›</a:t>
            </a:fld>
            <a:endParaRPr lang="en-US" dirty="0"/>
          </a:p>
        </p:txBody>
      </p:sp>
      <p:sp>
        <p:nvSpPr>
          <p:cNvPr id="17" name="Espace réservé du pied de page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609600" y="1524000"/>
            <a:ext cx="10972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B61BEF0D-F0BB-DE4B-95CE-6DB70DBA9567}" type="datetimeFigureOut">
              <a:rPr lang="en-US" smtClean="0"/>
              <a:pPr/>
              <a:t>4/30/2025</a:t>
            </a:fld>
            <a:endParaRPr lang="en-US" dirty="0"/>
          </a:p>
        </p:txBody>
      </p:sp>
      <p:sp>
        <p:nvSpPr>
          <p:cNvPr id="15" name="Espace réservé du numéro de diapositive 14"/>
          <p:cNvSpPr>
            <a:spLocks noGrp="1"/>
          </p:cNvSpPr>
          <p:nvPr>
            <p:ph type="sldNum" sz="quarter" idx="15"/>
          </p:nvPr>
        </p:nvSpPr>
        <p:spPr/>
        <p:txBody>
          <a:bodyPr/>
          <a:lstStyle>
            <a:lvl1pPr algn="ctr">
              <a:defRPr/>
            </a:lvl1pPr>
          </a:lstStyle>
          <a:p>
            <a:fld id="{D57F1E4F-1CFF-5643-939E-217C01CDF565}" type="slidenum">
              <a:rPr lang="en-US" smtClean="0"/>
              <a:pPr/>
              <a:t>‹N°›</a:t>
            </a:fld>
            <a:endParaRPr lang="en-US" dirty="0"/>
          </a:p>
        </p:txBody>
      </p:sp>
      <p:sp>
        <p:nvSpPr>
          <p:cNvPr id="16" name="Espace réservé du pied de page 15"/>
          <p:cNvSpPr>
            <a:spLocks noGrp="1"/>
          </p:cNvSpPr>
          <p:nvPr>
            <p:ph type="ftr" sz="quarter" idx="16"/>
          </p:nvPr>
        </p:nvSpPr>
        <p:spPr/>
        <p:txBody>
          <a:bodyPr/>
          <a:lstStyle/>
          <a:p>
            <a:endParaRPr lang="en-US" dirty="0"/>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 name="Titr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609600" y="1524000"/>
            <a:ext cx="5413248"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6197600" y="1524000"/>
            <a:ext cx="5413248"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7" name="Espace réservé de la date 6"/>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3" name="Espace réservé du texte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609600" y="2201896"/>
            <a:ext cx="53848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6199717" y="2201896"/>
            <a:ext cx="53848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609600" y="155448"/>
            <a:ext cx="109728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609600" y="457200"/>
            <a:ext cx="83312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B61BEF0D-F0BB-DE4B-95CE-6DB70DBA9567}" type="datetimeFigureOut">
              <a:rPr lang="en-US" smtClean="0"/>
              <a:pPr/>
              <a:t>4/30/2025</a:t>
            </a:fld>
            <a:endParaRPr lang="en-US" dirty="0"/>
          </a:p>
        </p:txBody>
      </p:sp>
      <p:sp>
        <p:nvSpPr>
          <p:cNvPr id="9" name="Espace réservé du numéro de diapositive 8"/>
          <p:cNvSpPr>
            <a:spLocks noGrp="1"/>
          </p:cNvSpPr>
          <p:nvPr>
            <p:ph type="sldNum" sz="quarter" idx="15"/>
          </p:nvPr>
        </p:nvSpPr>
        <p:spPr/>
        <p:txBody>
          <a:bodyPr/>
          <a:lstStyle/>
          <a:p>
            <a:fld id="{D57F1E4F-1CFF-5643-939E-217C01CDF565}" type="slidenum">
              <a:rPr lang="en-US" smtClean="0"/>
              <a:pPr/>
              <a:t>‹N°›</a:t>
            </a:fld>
            <a:endParaRPr lang="en-US" dirty="0"/>
          </a:p>
        </p:txBody>
      </p:sp>
      <p:sp>
        <p:nvSpPr>
          <p:cNvPr id="10" name="Espace réservé du pied de page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B61BEF0D-F0BB-DE4B-95CE-6DB70DBA9567}" type="datetimeFigureOut">
              <a:rPr lang="en-US" smtClean="0"/>
              <a:pPr/>
              <a:t>4/30/2025</a:t>
            </a:fld>
            <a:endParaRPr lang="en-US" dirty="0"/>
          </a:p>
        </p:txBody>
      </p:sp>
      <p:sp>
        <p:nvSpPr>
          <p:cNvPr id="9" name="Espace réservé du numéro de diapositive 8"/>
          <p:cNvSpPr>
            <a:spLocks noGrp="1"/>
          </p:cNvSpPr>
          <p:nvPr>
            <p:ph type="sldNum" sz="quarter" idx="11"/>
          </p:nvPr>
        </p:nvSpPr>
        <p:spPr/>
        <p:txBody>
          <a:bodyPr/>
          <a:lstStyle/>
          <a:p>
            <a:fld id="{D57F1E4F-1CFF-5643-939E-217C01CDF565}" type="slidenum">
              <a:rPr lang="en-US" smtClean="0"/>
              <a:pPr/>
              <a:t>‹N°›</a:t>
            </a:fld>
            <a:endParaRPr lang="en-US" dirty="0"/>
          </a:p>
        </p:txBody>
      </p:sp>
      <p:sp>
        <p:nvSpPr>
          <p:cNvPr id="10" name="Espace réservé du pied de page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B61BEF0D-F0BB-DE4B-95CE-6DB70DBA9567}" type="datetimeFigureOut">
              <a:rPr lang="en-US" smtClean="0"/>
              <a:pPr/>
              <a:t>4/30/2025</a:t>
            </a:fld>
            <a:endParaRPr lang="en-US" dirty="0"/>
          </a:p>
        </p:txBody>
      </p:sp>
      <p:sp>
        <p:nvSpPr>
          <p:cNvPr id="10" name="Espace réservé du pied de page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Espace réservé du numéro de diapositive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57F1E4F-1CFF-5643-939E-217C01CDF565}" type="slidenum">
              <a:rPr lang="en-US" smtClean="0"/>
              <a:pPr/>
              <a:t>‹N°›</a:t>
            </a:fld>
            <a:endParaRPr lang="en-US" dirty="0"/>
          </a:p>
        </p:txBody>
      </p:sp>
      <p:sp>
        <p:nvSpPr>
          <p:cNvPr id="5" name="Espace réservé du titre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 id="{149AD7E0-79E7-4521-BEA8-1EAD1A81C19F}"/>
              </a:ext>
            </a:extLst>
          </p:cNvPr>
          <p:cNvSpPr>
            <a:spLocks noGrp="1"/>
          </p:cNvSpPr>
          <p:nvPr>
            <p:ph type="subTitle" idx="1"/>
          </p:nvPr>
        </p:nvSpPr>
        <p:spPr/>
        <p:txBody>
          <a:bodyPr>
            <a:normAutofit/>
          </a:bodyPr>
          <a:lstStyle/>
          <a:p>
            <a:pPr algn="ctr"/>
            <a:r>
              <a:rPr lang="fr-FR" sz="4400" b="1" dirty="0">
                <a:solidFill>
                  <a:schemeClr val="bg1"/>
                </a:solidFill>
              </a:rPr>
              <a:t>Dr. ABDI</a:t>
            </a:r>
          </a:p>
        </p:txBody>
      </p:sp>
      <p:sp>
        <p:nvSpPr>
          <p:cNvPr id="2" name="Titre 1">
            <a:extLst>
              <a:ext uri="{FF2B5EF4-FFF2-40B4-BE49-F238E27FC236}">
                <a16:creationId xmlns:a16="http://schemas.microsoft.com/office/drawing/2014/main" xmlns="" id="{AF53645C-64C2-4FE1-99E3-082277F9D817}"/>
              </a:ext>
            </a:extLst>
          </p:cNvPr>
          <p:cNvSpPr>
            <a:spLocks noGrp="1"/>
          </p:cNvSpPr>
          <p:nvPr>
            <p:ph type="ctrTitle"/>
          </p:nvPr>
        </p:nvSpPr>
        <p:spPr/>
        <p:txBody>
          <a:bodyPr>
            <a:normAutofit/>
          </a:bodyPr>
          <a:lstStyle/>
          <a:p>
            <a:pPr algn="ctr"/>
            <a:r>
              <a:rPr lang="fr-FR" sz="4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La sensation et la perception</a:t>
            </a:r>
            <a:r>
              <a:rPr lang="fr-FR" sz="4800" b="1" dirty="0">
                <a:solidFill>
                  <a:schemeClr val="bg1"/>
                </a:solidFill>
              </a:rPr>
              <a:t/>
            </a:r>
            <a:br>
              <a:rPr lang="fr-FR" sz="4800" b="1" dirty="0">
                <a:solidFill>
                  <a:schemeClr val="bg1"/>
                </a:solidFill>
              </a:rPr>
            </a:br>
            <a:endParaRPr lang="fr-FR" dirty="0"/>
          </a:p>
        </p:txBody>
      </p:sp>
    </p:spTree>
    <p:extLst>
      <p:ext uri="{BB962C8B-B14F-4D97-AF65-F5344CB8AC3E}">
        <p14:creationId xmlns:p14="http://schemas.microsoft.com/office/powerpoint/2010/main" val="378887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E16ACBA-2312-4FCE-A979-C0B8D97FFE7E}"/>
              </a:ext>
            </a:extLst>
          </p:cNvPr>
          <p:cNvSpPr>
            <a:spLocks noGrp="1"/>
          </p:cNvSpPr>
          <p:nvPr>
            <p:ph idx="1"/>
          </p:nvPr>
        </p:nvSpPr>
        <p:spPr>
          <a:xfrm>
            <a:off x="685802" y="1918951"/>
            <a:ext cx="10820397" cy="3872249"/>
          </a:xfrm>
        </p:spPr>
        <p:txBody>
          <a:bodyPr>
            <a:normAutofit fontScale="92500"/>
          </a:bodyPr>
          <a:lstStyle/>
          <a:p>
            <a:pPr marL="0" lvl="0" indent="0" algn="just" rtl="0">
              <a:lnSpc>
                <a:spcPct val="150000"/>
              </a:lnSpc>
              <a:spcAft>
                <a:spcPts val="1000"/>
              </a:spcAft>
              <a:buNone/>
            </a:pPr>
            <a:r>
              <a:rPr lang="fr-FR" sz="32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 globe oculaire:</a:t>
            </a:r>
            <a:endParaRPr lang="fr-FR"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r>
              <a:rPr lang="fr-FR" sz="3200" dirty="0">
                <a:solidFill>
                  <a:schemeClr val="bg1"/>
                </a:solidFill>
                <a:effectLst/>
                <a:latin typeface="Times New Roman" panose="02020603050405020304" pitchFamily="18" charset="0"/>
                <a:ea typeface="32"/>
              </a:rPr>
              <a:t> L’œil est un système optique convergent qui peut être comparé à une caméra avec zoom. La fonction de l’œil est optique, elle permet la projection d’une diapositive sur un écran. Cela est permis par la transformation en avant de l’œil, la corné, le globe </a:t>
            </a:r>
            <a:r>
              <a:rPr lang="fr-FR" sz="3200" dirty="0" smtClean="0">
                <a:solidFill>
                  <a:schemeClr val="bg1"/>
                </a:solidFill>
                <a:effectLst/>
                <a:latin typeface="Times New Roman" panose="02020603050405020304" pitchFamily="18" charset="0"/>
                <a:ea typeface="32"/>
              </a:rPr>
              <a:t>oculaire.</a:t>
            </a:r>
            <a:endParaRPr lang="fr-FR" sz="3200" dirty="0">
              <a:solidFill>
                <a:schemeClr val="bg1"/>
              </a:solidFill>
            </a:endParaRPr>
          </a:p>
        </p:txBody>
      </p:sp>
      <p:sp>
        <p:nvSpPr>
          <p:cNvPr id="2" name="Titre 1">
            <a:extLst>
              <a:ext uri="{FF2B5EF4-FFF2-40B4-BE49-F238E27FC236}">
                <a16:creationId xmlns:a16="http://schemas.microsoft.com/office/drawing/2014/main" xmlns="" id="{4B393A12-65F8-4CA6-9D98-69469FE3FD1F}"/>
              </a:ext>
            </a:extLst>
          </p:cNvPr>
          <p:cNvSpPr>
            <a:spLocks noGrp="1"/>
          </p:cNvSpPr>
          <p:nvPr>
            <p:ph type="title"/>
          </p:nvPr>
        </p:nvSpPr>
        <p:spPr>
          <a:xfrm>
            <a:off x="685803" y="586855"/>
            <a:ext cx="7672586" cy="1087400"/>
          </a:xfrm>
        </p:spPr>
        <p:txBody>
          <a:bodyPr>
            <a:normAutofit fontScale="90000"/>
          </a:bodyPr>
          <a:lstStyle/>
          <a:p>
            <a:r>
              <a:rPr lang="fr-FR" b="1" u="none" strike="noStrike" kern="0" cap="none" spc="0" dirty="0">
                <a:solidFill>
                  <a:schemeClr val="bg1"/>
                </a:solidFill>
                <a:effectLst/>
                <a:latin typeface="Times New Roman" panose="02020603050405020304" pitchFamily="18" charset="0"/>
                <a:ea typeface="32"/>
                <a:cs typeface="Times New Roman" panose="02020603050405020304" pitchFamily="18" charset="0"/>
              </a:rPr>
              <a:t>Description du système visuel </a:t>
            </a:r>
            <a:r>
              <a:rPr lang="fr-FR" sz="1800" b="1"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fr-FR" sz="1800" b="1"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274316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B224CAE-DEFD-4288-9C88-C50397DDBD27}"/>
              </a:ext>
            </a:extLst>
          </p:cNvPr>
          <p:cNvSpPr>
            <a:spLocks noGrp="1"/>
          </p:cNvSpPr>
          <p:nvPr>
            <p:ph idx="1"/>
          </p:nvPr>
        </p:nvSpPr>
        <p:spPr>
          <a:xfrm>
            <a:off x="685802" y="750627"/>
            <a:ext cx="10873853" cy="5581934"/>
          </a:xfrm>
        </p:spPr>
        <p:txBody>
          <a:bodyPr>
            <a:normAutofit/>
          </a:bodyPr>
          <a:lstStyle/>
          <a:p>
            <a:pPr marL="0" lvl="0" indent="0" algn="just" rtl="0">
              <a:lnSpc>
                <a:spcPct val="150000"/>
              </a:lnSpc>
              <a:spcAft>
                <a:spcPts val="1000"/>
              </a:spcAft>
              <a:buNone/>
            </a:pPr>
            <a:r>
              <a:rPr lang="fr-FR" sz="3200" b="1" dirty="0">
                <a:solidFill>
                  <a:schemeClr val="bg1"/>
                </a:solidFill>
                <a:effectLst/>
                <a:latin typeface="Times New Roman" panose="02020603050405020304" pitchFamily="18" charset="0"/>
                <a:ea typeface="32"/>
                <a:cs typeface="Arial" panose="020B0604020202020204" pitchFamily="34" charset="0"/>
              </a:rPr>
              <a:t>La rétine </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3200" dirty="0">
                <a:solidFill>
                  <a:schemeClr val="bg1"/>
                </a:solidFill>
                <a:effectLst/>
                <a:latin typeface="Times New Roman" panose="02020603050405020304" pitchFamily="18" charset="0"/>
                <a:ea typeface="32"/>
                <a:cs typeface="Arial" panose="020B0604020202020204" pitchFamily="34" charset="0"/>
              </a:rPr>
              <a:t>La rétine est un tissu nerveux extrêmement différencié. Elle est sur le plan embryonnaire, </a:t>
            </a:r>
            <a:r>
              <a:rPr lang="fr-FR" sz="3200" dirty="0" smtClean="0">
                <a:solidFill>
                  <a:schemeClr val="bg1"/>
                </a:solidFill>
                <a:effectLst/>
                <a:latin typeface="Times New Roman" panose="02020603050405020304" pitchFamily="18" charset="0"/>
                <a:ea typeface="32"/>
                <a:cs typeface="Arial" panose="020B0604020202020204" pitchFamily="34" charset="0"/>
              </a:rPr>
              <a:t>elle </a:t>
            </a:r>
            <a:r>
              <a:rPr lang="fr-FR" sz="3200" dirty="0">
                <a:solidFill>
                  <a:schemeClr val="bg1"/>
                </a:solidFill>
                <a:effectLst/>
                <a:latin typeface="Times New Roman" panose="02020603050405020304" pitchFamily="18" charset="0"/>
                <a:ea typeface="32"/>
                <a:cs typeface="Arial" panose="020B0604020202020204" pitchFamily="34" charset="0"/>
              </a:rPr>
              <a:t>fonctionne comme un véritable micro-ordinateur en analysant et intégrant de très nombreux signaux </a:t>
            </a:r>
            <a:r>
              <a:rPr lang="fr-FR" sz="3200" dirty="0" smtClean="0">
                <a:solidFill>
                  <a:schemeClr val="bg1"/>
                </a:solidFill>
                <a:effectLst/>
                <a:latin typeface="Times New Roman" panose="02020603050405020304" pitchFamily="18" charset="0"/>
                <a:ea typeface="32"/>
                <a:cs typeface="Arial" panose="020B0604020202020204" pitchFamily="34" charset="0"/>
              </a:rPr>
              <a:t>lumineux</a:t>
            </a:r>
            <a:r>
              <a:rPr lang="fr-FR" sz="32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a:t>
            </a:r>
            <a:r>
              <a:rPr lang="fr-FR" sz="3200" dirty="0" smtClean="0">
                <a:solidFill>
                  <a:schemeClr val="bg1"/>
                </a:solidFill>
                <a:latin typeface="Times New Roman" panose="02020603050405020304" pitchFamily="18" charset="0"/>
                <a:ea typeface="47"/>
              </a:rPr>
              <a:t> </a:t>
            </a:r>
            <a:endParaRPr lang="fr-FR" sz="3200" dirty="0">
              <a:solidFill>
                <a:schemeClr val="bg1"/>
              </a:solidFill>
            </a:endParaRPr>
          </a:p>
          <a:p>
            <a:pPr indent="0" algn="just">
              <a:lnSpc>
                <a:spcPct val="150000"/>
              </a:lnSpc>
              <a:spcAft>
                <a:spcPts val="1000"/>
              </a:spcAft>
              <a:buNone/>
            </a:pPr>
            <a:endParaRPr lang="fr-FR"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116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a:lnSpc>
                <a:spcPct val="150000"/>
              </a:lnSpc>
              <a:buNone/>
            </a:pPr>
            <a:r>
              <a:rPr lang="fr-FR" sz="3200" dirty="0" smtClean="0">
                <a:solidFill>
                  <a:schemeClr val="bg1"/>
                </a:solidFill>
                <a:latin typeface="Times New Roman" panose="02020603050405020304" pitchFamily="18" charset="0"/>
                <a:ea typeface="32"/>
              </a:rPr>
              <a:t>Le </a:t>
            </a:r>
            <a:r>
              <a:rPr lang="fr-FR" sz="3200" b="1" dirty="0" smtClean="0">
                <a:solidFill>
                  <a:schemeClr val="bg1"/>
                </a:solidFill>
                <a:latin typeface="Times New Roman" panose="02020603050405020304" pitchFamily="18" charset="0"/>
                <a:ea typeface="32"/>
              </a:rPr>
              <a:t>stimulus</a:t>
            </a:r>
            <a:r>
              <a:rPr lang="fr-FR" sz="3200" dirty="0" smtClean="0">
                <a:solidFill>
                  <a:schemeClr val="bg1"/>
                </a:solidFill>
                <a:latin typeface="Times New Roman" panose="02020603050405020304" pitchFamily="18" charset="0"/>
                <a:ea typeface="32"/>
              </a:rPr>
              <a:t> que traite la vision est la lumière, une énergie produite par le soleil ou d’autres sources. </a:t>
            </a:r>
          </a:p>
          <a:p>
            <a:pPr marL="0" indent="0" algn="just">
              <a:lnSpc>
                <a:spcPct val="150000"/>
              </a:lnSpc>
              <a:buNone/>
            </a:pPr>
            <a:r>
              <a:rPr lang="fr-FR" sz="3200" dirty="0" smtClean="0">
                <a:solidFill>
                  <a:schemeClr val="bg1"/>
                </a:solidFill>
                <a:latin typeface="Times New Roman" panose="02020603050405020304" pitchFamily="18" charset="0"/>
                <a:ea typeface="32"/>
              </a:rPr>
              <a:t>La lumière se déplace sous forme de vagues, ou d’ondes.</a:t>
            </a:r>
          </a:p>
          <a:p>
            <a:pPr marL="0" indent="0" algn="just">
              <a:lnSpc>
                <a:spcPct val="150000"/>
              </a:lnSpc>
              <a:buNone/>
            </a:pPr>
            <a:r>
              <a:rPr lang="fr-FR" sz="3200" dirty="0" smtClean="0">
                <a:solidFill>
                  <a:schemeClr val="bg1"/>
                </a:solidFill>
                <a:latin typeface="Times New Roman" panose="02020603050405020304" pitchFamily="18" charset="0"/>
                <a:ea typeface="32"/>
              </a:rPr>
              <a:t> L’œil perçoit des longueurs d’onde lumineuse différentes </a:t>
            </a:r>
            <a:r>
              <a:rPr lang="fr-FR" sz="3200" dirty="0" smtClean="0">
                <a:solidFill>
                  <a:schemeClr val="bg1"/>
                </a:solidFill>
                <a:latin typeface="Times New Roman" panose="02020603050405020304" pitchFamily="18" charset="0"/>
                <a:ea typeface="47"/>
              </a:rPr>
              <a:t>comme des couleurs différentes.</a:t>
            </a:r>
            <a:endParaRPr lang="fr-F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81B5418-8597-4784-B519-60260FB8C918}"/>
              </a:ext>
            </a:extLst>
          </p:cNvPr>
          <p:cNvSpPr>
            <a:spLocks noGrp="1"/>
          </p:cNvSpPr>
          <p:nvPr>
            <p:ph idx="1"/>
          </p:nvPr>
        </p:nvSpPr>
        <p:spPr>
          <a:xfrm>
            <a:off x="685802" y="382139"/>
            <a:ext cx="10131425" cy="5409063"/>
          </a:xfrm>
        </p:spPr>
        <p:txBody>
          <a:bodyPr>
            <a:normAutofit/>
          </a:bodyPr>
          <a:lstStyle/>
          <a:p>
            <a:pPr marL="0" indent="0" algn="just">
              <a:lnSpc>
                <a:spcPct val="150000"/>
              </a:lnSpc>
              <a:buNone/>
            </a:pPr>
            <a:endParaRPr lang="fr-FR" sz="2800" dirty="0" smtClean="0">
              <a:solidFill>
                <a:schemeClr val="bg1"/>
              </a:solidFill>
              <a:effectLst/>
              <a:latin typeface="Times New Roman" panose="02020603050405020304" pitchFamily="18" charset="0"/>
              <a:ea typeface="Calibri" panose="020F0502020204030204" pitchFamily="34" charset="0"/>
            </a:endParaRPr>
          </a:p>
          <a:p>
            <a:pPr marL="0" indent="0" algn="just">
              <a:lnSpc>
                <a:spcPct val="200000"/>
              </a:lnSpc>
              <a:buNone/>
            </a:pPr>
            <a:r>
              <a:rPr lang="fr-FR" sz="3200" dirty="0" smtClean="0">
                <a:solidFill>
                  <a:schemeClr val="bg1"/>
                </a:solidFill>
                <a:effectLst/>
                <a:latin typeface="Times New Roman" panose="02020603050405020304" pitchFamily="18" charset="0"/>
                <a:ea typeface="Calibri" panose="020F0502020204030204" pitchFamily="34" charset="0"/>
              </a:rPr>
              <a:t>Alors</a:t>
            </a:r>
            <a:r>
              <a:rPr lang="fr-FR" sz="3200" dirty="0">
                <a:solidFill>
                  <a:schemeClr val="bg1"/>
                </a:solidFill>
                <a:effectLst/>
                <a:latin typeface="Times New Roman" panose="02020603050405020304" pitchFamily="18" charset="0"/>
                <a:ea typeface="Calibri" panose="020F0502020204030204" pitchFamily="34" charset="0"/>
              </a:rPr>
              <a:t>, l'œil fonctionne à la manière d'une caméra : la lumière pénètre l'œil à travers la </a:t>
            </a:r>
            <a:r>
              <a:rPr lang="fr-FR" sz="3200" b="1" dirty="0">
                <a:solidFill>
                  <a:schemeClr val="bg1"/>
                </a:solidFill>
                <a:effectLst/>
                <a:latin typeface="Times New Roman" panose="02020603050405020304" pitchFamily="18" charset="0"/>
                <a:ea typeface="Calibri" panose="020F0502020204030204" pitchFamily="34" charset="0"/>
              </a:rPr>
              <a:t>pupille</a:t>
            </a:r>
            <a:r>
              <a:rPr lang="fr-FR" sz="3200" dirty="0">
                <a:solidFill>
                  <a:schemeClr val="bg1"/>
                </a:solidFill>
                <a:effectLst/>
                <a:latin typeface="Times New Roman" panose="02020603050405020304" pitchFamily="18" charset="0"/>
                <a:ea typeface="Calibri" panose="020F0502020204030204" pitchFamily="34" charset="0"/>
              </a:rPr>
              <a:t> (comme un objectif) et </a:t>
            </a:r>
            <a:r>
              <a:rPr lang="fr-FR" sz="3200" dirty="0" smtClean="0">
                <a:solidFill>
                  <a:schemeClr val="bg1"/>
                </a:solidFill>
                <a:effectLst/>
                <a:latin typeface="Times New Roman" panose="02020603050405020304" pitchFamily="18" charset="0"/>
                <a:ea typeface="Calibri" panose="020F0502020204030204" pitchFamily="34" charset="0"/>
              </a:rPr>
              <a:t> elle est </a:t>
            </a:r>
            <a:r>
              <a:rPr lang="fr-FR" sz="3200" dirty="0">
                <a:solidFill>
                  <a:schemeClr val="bg1"/>
                </a:solidFill>
                <a:effectLst/>
                <a:latin typeface="Times New Roman" panose="02020603050405020304" pitchFamily="18" charset="0"/>
                <a:ea typeface="Calibri" panose="020F0502020204030204" pitchFamily="34" charset="0"/>
              </a:rPr>
              <a:t>dirigée par la </a:t>
            </a:r>
            <a:r>
              <a:rPr lang="fr-FR" sz="3200" b="1" dirty="0">
                <a:solidFill>
                  <a:schemeClr val="bg1"/>
                </a:solidFill>
                <a:effectLst/>
                <a:latin typeface="Times New Roman" panose="02020603050405020304" pitchFamily="18" charset="0"/>
                <a:ea typeface="Calibri" panose="020F0502020204030204" pitchFamily="34" charset="0"/>
              </a:rPr>
              <a:t>lentille </a:t>
            </a:r>
            <a:r>
              <a:rPr lang="fr-FR" sz="3200" dirty="0">
                <a:solidFill>
                  <a:schemeClr val="bg1"/>
                </a:solidFill>
                <a:effectLst/>
                <a:latin typeface="Times New Roman" panose="02020603050405020304" pitchFamily="18" charset="0"/>
                <a:ea typeface="Calibri" panose="020F0502020204030204" pitchFamily="34" charset="0"/>
              </a:rPr>
              <a:t>qui produit une image bien définie sur la </a:t>
            </a:r>
            <a:r>
              <a:rPr lang="fr-FR" sz="3200" b="1" dirty="0">
                <a:solidFill>
                  <a:schemeClr val="bg1"/>
                </a:solidFill>
                <a:effectLst/>
                <a:latin typeface="Times New Roman" panose="02020603050405020304" pitchFamily="18" charset="0"/>
                <a:ea typeface="Calibri" panose="020F0502020204030204" pitchFamily="34" charset="0"/>
              </a:rPr>
              <a:t>rétine </a:t>
            </a:r>
            <a:r>
              <a:rPr lang="fr-FR" sz="3200" dirty="0">
                <a:solidFill>
                  <a:schemeClr val="bg1"/>
                </a:solidFill>
                <a:effectLst/>
                <a:latin typeface="Times New Roman" panose="02020603050405020304" pitchFamily="18" charset="0"/>
                <a:ea typeface="Calibri" panose="020F0502020204030204" pitchFamily="34" charset="0"/>
              </a:rPr>
              <a:t>(comme le film d'une pellicule) au fond de l'œil. </a:t>
            </a:r>
            <a:endParaRPr lang="fr-FR" sz="3200" dirty="0" smtClean="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1699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a:lnSpc>
                <a:spcPct val="150000"/>
              </a:lnSpc>
              <a:buNone/>
            </a:pPr>
            <a:r>
              <a:rPr lang="fr-FR" sz="3200" dirty="0" smtClean="0">
                <a:solidFill>
                  <a:schemeClr val="bg1"/>
                </a:solidFill>
                <a:latin typeface="Times New Roman" panose="02020603050405020304" pitchFamily="18" charset="0"/>
                <a:ea typeface="Calibri" panose="020F0502020204030204" pitchFamily="34" charset="0"/>
              </a:rPr>
              <a:t>L'image captée sur la rétine est ensuite acheminée par le biais du </a:t>
            </a:r>
            <a:r>
              <a:rPr lang="fr-FR" sz="3200" b="1" dirty="0" smtClean="0">
                <a:solidFill>
                  <a:schemeClr val="bg1"/>
                </a:solidFill>
                <a:latin typeface="Times New Roman" panose="02020603050405020304" pitchFamily="18" charset="0"/>
                <a:ea typeface="Calibri" panose="020F0502020204030204" pitchFamily="34" charset="0"/>
              </a:rPr>
              <a:t>nerf optique </a:t>
            </a:r>
            <a:r>
              <a:rPr lang="fr-FR" sz="3200" dirty="0" smtClean="0">
                <a:solidFill>
                  <a:schemeClr val="bg1"/>
                </a:solidFill>
                <a:latin typeface="Times New Roman" panose="02020603050405020304" pitchFamily="18" charset="0"/>
                <a:ea typeface="Calibri" panose="020F0502020204030204" pitchFamily="34" charset="0"/>
              </a:rPr>
              <a:t>au cerveau (comme un laboratoire de développement) qui traite l’information.</a:t>
            </a:r>
            <a:endParaRPr lang="fr-FR" sz="3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312" y="154545"/>
            <a:ext cx="9959639" cy="6117465"/>
          </a:xfrm>
          <a:prstGeom prst="rect">
            <a:avLst/>
          </a:prstGeom>
          <a:noFill/>
          <a:ln>
            <a:noFill/>
          </a:ln>
        </p:spPr>
      </p:pic>
    </p:spTree>
    <p:extLst>
      <p:ext uri="{BB962C8B-B14F-4D97-AF65-F5344CB8AC3E}">
        <p14:creationId xmlns:p14="http://schemas.microsoft.com/office/powerpoint/2010/main" val="210757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481070"/>
            <a:ext cx="10307638" cy="4767329"/>
          </a:xfrm>
        </p:spPr>
        <p:txBody>
          <a:bodyPr>
            <a:normAutofit fontScale="92500" lnSpcReduction="20000"/>
          </a:bodyPr>
          <a:lstStyle/>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Les </a:t>
            </a:r>
            <a:r>
              <a:rPr lang="fr-FR" dirty="0">
                <a:solidFill>
                  <a:schemeClr val="bg1"/>
                </a:solidFill>
                <a:latin typeface="Times New Roman" panose="02020603050405020304" pitchFamily="18" charset="0"/>
                <a:cs typeface="Times New Roman" panose="02020603050405020304" pitchFamily="18" charset="0"/>
              </a:rPr>
              <a:t>mécanismes auditifs, les dimensions des sons ainsi que les divers facteurs influençant ces dernières constituent le fondement des sensations auditives.</a:t>
            </a:r>
          </a:p>
          <a:p>
            <a:pPr marL="0" indent="0" algn="just">
              <a:lnSpc>
                <a:spcPct val="150000"/>
              </a:lnSpc>
              <a:buNone/>
            </a:pPr>
            <a:r>
              <a:rPr lang="fr-FR" dirty="0">
                <a:solidFill>
                  <a:schemeClr val="bg1"/>
                </a:solidFill>
                <a:latin typeface="Times New Roman" panose="02020603050405020304" pitchFamily="18" charset="0"/>
                <a:cs typeface="Times New Roman" panose="02020603050405020304" pitchFamily="18" charset="0"/>
              </a:rPr>
              <a:t> La prochaine section traitera de ces points</a:t>
            </a:r>
            <a:r>
              <a:rPr lang="fr-FR" dirty="0" smtClean="0">
                <a:solidFill>
                  <a:schemeClr val="bg1"/>
                </a:solidFill>
                <a:latin typeface="Times New Roman" panose="02020603050405020304" pitchFamily="18" charset="0"/>
                <a:cs typeface="Times New Roman" panose="02020603050405020304" pitchFamily="18" charset="0"/>
              </a:rPr>
              <a:t>.</a:t>
            </a:r>
          </a:p>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cs typeface="Times New Roman" panose="02020603050405020304" pitchFamily="18" charset="0"/>
              </a:rPr>
              <a:t>Les mécanismes auditifs de base La stimulation physique donnant lieu à la détection d’un son </a:t>
            </a:r>
            <a:r>
              <a:rPr lang="fr-FR" dirty="0" smtClean="0">
                <a:solidFill>
                  <a:schemeClr val="bg1"/>
                </a:solidFill>
                <a:latin typeface="Times New Roman" panose="02020603050405020304" pitchFamily="18" charset="0"/>
                <a:cs typeface="Times New Roman" panose="02020603050405020304" pitchFamily="18" charset="0"/>
              </a:rPr>
              <a:t>. </a:t>
            </a:r>
          </a:p>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Cette </a:t>
            </a:r>
            <a:r>
              <a:rPr lang="fr-FR" dirty="0">
                <a:solidFill>
                  <a:schemeClr val="bg1"/>
                </a:solidFill>
                <a:latin typeface="Times New Roman" panose="02020603050405020304" pitchFamily="18" charset="0"/>
                <a:cs typeface="Times New Roman" panose="02020603050405020304" pitchFamily="18" charset="0"/>
              </a:rPr>
              <a:t>stimulation est produite par une source sonore, c’est-à-dire par un objet qui, </a:t>
            </a:r>
            <a:r>
              <a:rPr lang="fr-FR" dirty="0" smtClean="0">
                <a:solidFill>
                  <a:schemeClr val="bg1"/>
                </a:solidFill>
                <a:latin typeface="Times New Roman" panose="02020603050405020304" pitchFamily="18" charset="0"/>
                <a:cs typeface="Times New Roman" panose="02020603050405020304" pitchFamily="18" charset="0"/>
              </a:rPr>
              <a:t>en vibre, </a:t>
            </a:r>
            <a:r>
              <a:rPr lang="fr-FR" dirty="0">
                <a:solidFill>
                  <a:schemeClr val="bg1"/>
                </a:solidFill>
                <a:latin typeface="Times New Roman" panose="02020603050405020304" pitchFamily="18" charset="0"/>
                <a:cs typeface="Times New Roman" panose="02020603050405020304" pitchFamily="18" charset="0"/>
              </a:rPr>
              <a:t>transmet ses vibrations au milieu environnant (air, eau, etc.) en y créant une succession de compressions et de raréfactions des molécules constituant le milieu.</a:t>
            </a:r>
          </a:p>
          <a:p>
            <a:pPr algn="just">
              <a:lnSpc>
                <a:spcPct val="150000"/>
              </a:lnSpc>
            </a:pPr>
            <a:endParaRPr lang="fr-FR" dirty="0">
              <a:solidFill>
                <a:schemeClr val="bg1"/>
              </a:solidFill>
              <a:latin typeface="Times New Roman" panose="02020603050405020304" pitchFamily="18" charset="0"/>
              <a:cs typeface="Times New Roman" panose="02020603050405020304" pitchFamily="18" charset="0"/>
            </a:endParaRPr>
          </a:p>
        </p:txBody>
      </p:sp>
      <p:sp>
        <p:nvSpPr>
          <p:cNvPr id="2" name="Titre 1"/>
          <p:cNvSpPr>
            <a:spLocks noGrp="1"/>
          </p:cNvSpPr>
          <p:nvPr>
            <p:ph type="title"/>
          </p:nvPr>
        </p:nvSpPr>
        <p:spPr>
          <a:xfrm>
            <a:off x="646111" y="452718"/>
            <a:ext cx="9404723" cy="886685"/>
          </a:xfrm>
        </p:spPr>
        <p:txBody>
          <a:bodyPr>
            <a:normAutofit fontScale="90000"/>
          </a:bodyPr>
          <a:lstStyle/>
          <a:p>
            <a:r>
              <a:rPr lang="fr-FR" sz="2800" b="1" dirty="0">
                <a:solidFill>
                  <a:schemeClr val="bg1"/>
                </a:solidFill>
                <a:latin typeface="Times New Roman" panose="02020603050405020304" pitchFamily="18" charset="0"/>
                <a:cs typeface="Times New Roman" panose="02020603050405020304" pitchFamily="18" charset="0"/>
              </a:rPr>
              <a:t>Les sensations auditives</a:t>
            </a:r>
            <a:r>
              <a:rPr lang="fr-FR" dirty="0"/>
              <a:t/>
            </a:r>
            <a:br>
              <a:rPr lang="fr-FR" dirty="0"/>
            </a:br>
            <a:endParaRPr lang="fr-FR" dirty="0"/>
          </a:p>
        </p:txBody>
      </p:sp>
    </p:spTree>
    <p:extLst>
      <p:ext uri="{BB962C8B-B14F-4D97-AF65-F5344CB8AC3E}">
        <p14:creationId xmlns:p14="http://schemas.microsoft.com/office/powerpoint/2010/main" val="329789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1EED18A-431E-494D-A3D9-0786D6C8B316}"/>
              </a:ext>
            </a:extLst>
          </p:cNvPr>
          <p:cNvSpPr>
            <a:spLocks noGrp="1"/>
          </p:cNvSpPr>
          <p:nvPr>
            <p:ph idx="1"/>
          </p:nvPr>
        </p:nvSpPr>
        <p:spPr>
          <a:xfrm>
            <a:off x="685802" y="1282891"/>
            <a:ext cx="10131425" cy="4508310"/>
          </a:xfrm>
        </p:spPr>
        <p:txBody>
          <a:bodyPr>
            <a:normAutofit/>
          </a:bodyPr>
          <a:lstStyle/>
          <a:p>
            <a:pPr marL="0" indent="0" algn="just">
              <a:lnSpc>
                <a:spcPct val="150000"/>
              </a:lnSpc>
              <a:buNone/>
            </a:pPr>
            <a:r>
              <a:rPr lang="fr-FR"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L’audition</a:t>
            </a:r>
            <a:r>
              <a:rPr lang="fr-FR" sz="32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fr-FR"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c’est le sens qui permet d’analyser les ondes sonores, des vibrations dans l’aire, comme des vagues, produites par des chocs (tambours), fortement (violent), ou poussée de l’air, comme dans les instruments à vent (trompette) ou la voix humaine.</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2" name="Titre 1">
            <a:extLst>
              <a:ext uri="{FF2B5EF4-FFF2-40B4-BE49-F238E27FC236}">
                <a16:creationId xmlns:a16="http://schemas.microsoft.com/office/drawing/2014/main" xmlns="" id="{B22E8F6F-4C6C-4535-A4D0-7834BA7DE0F9}"/>
              </a:ext>
            </a:extLst>
          </p:cNvPr>
          <p:cNvSpPr>
            <a:spLocks noGrp="1"/>
          </p:cNvSpPr>
          <p:nvPr>
            <p:ph type="title"/>
          </p:nvPr>
        </p:nvSpPr>
        <p:spPr>
          <a:xfrm>
            <a:off x="685801" y="609602"/>
            <a:ext cx="9126939" cy="918949"/>
          </a:xfrm>
        </p:spPr>
        <p:txBody>
          <a:bodyPr>
            <a:normAutofit fontScale="90000"/>
          </a:bodyPr>
          <a:lstStyle/>
          <a:p>
            <a:r>
              <a:rPr lang="fr-FR" sz="4000" b="1" u="none" strike="noStrike" kern="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L’audition et les sensations auditives </a:t>
            </a:r>
            <a:r>
              <a:rPr lang="fr-FR" sz="1800" b="1"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fr-FR" sz="1800" b="1"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71421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4EE7923-8ECD-4251-A97B-C71398E1FFC6}"/>
              </a:ext>
            </a:extLst>
          </p:cNvPr>
          <p:cNvSpPr>
            <a:spLocks noGrp="1"/>
          </p:cNvSpPr>
          <p:nvPr>
            <p:ph idx="1"/>
          </p:nvPr>
        </p:nvSpPr>
        <p:spPr>
          <a:xfrm>
            <a:off x="685802" y="668742"/>
            <a:ext cx="10131425" cy="6059605"/>
          </a:xfrm>
        </p:spPr>
        <p:txBody>
          <a:bodyPr>
            <a:normAutofit/>
          </a:bodyPr>
          <a:lstStyle/>
          <a:p>
            <a:pPr indent="0" algn="just">
              <a:lnSpc>
                <a:spcPct val="150000"/>
              </a:lnSpc>
              <a:spcAft>
                <a:spcPts val="1000"/>
              </a:spcAft>
              <a:buNone/>
            </a:pP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fr-FR" sz="2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Les mécanismes récepteurs </a:t>
            </a:r>
            <a:endParaRPr lang="fr-FR"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L’organe de l’audition </a:t>
            </a:r>
            <a:r>
              <a:rPr lang="fr-FR" sz="28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c’est </a:t>
            </a: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l’oreille, mais celle-ci est composée de trois </a:t>
            </a:r>
            <a:r>
              <a:rPr lang="fr-FR" sz="28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parties.</a:t>
            </a:r>
            <a:endParaRPr lang="fr-FR" sz="2800" b="1"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2800" b="1"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L’oreille </a:t>
            </a:r>
            <a:r>
              <a:rPr lang="fr-FR" sz="2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externe</a:t>
            </a: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fr-FR"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 pavillon qui fait converger les ondes sonores aux niveau du tympan, membrane qui vibre en fonction de la pression des molécules de l’air (= son).</a:t>
            </a:r>
            <a:endParaRPr lang="fr-FR"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168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43F0642-A5E8-4898-98BF-518EEAECA1B9}"/>
              </a:ext>
            </a:extLst>
          </p:cNvPr>
          <p:cNvSpPr>
            <a:spLocks noGrp="1"/>
          </p:cNvSpPr>
          <p:nvPr>
            <p:ph idx="1"/>
          </p:nvPr>
        </p:nvSpPr>
        <p:spPr>
          <a:xfrm>
            <a:off x="685802" y="532265"/>
            <a:ext cx="10131425" cy="5258937"/>
          </a:xfrm>
        </p:spPr>
        <p:txBody>
          <a:bodyPr>
            <a:normAutofit/>
          </a:bodyPr>
          <a:lstStyle/>
          <a:p>
            <a:pPr indent="0" algn="just">
              <a:lnSpc>
                <a:spcPct val="170000"/>
              </a:lnSpc>
              <a:spcAft>
                <a:spcPts val="1000"/>
              </a:spcAft>
              <a:buNone/>
            </a:pPr>
            <a:r>
              <a:rPr lang="fr-FR" sz="26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L’oreille moyenne</a:t>
            </a:r>
            <a:r>
              <a:rPr lang="fr-FR" sz="2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fr-FR" sz="2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70000"/>
              </a:lnSpc>
              <a:spcAft>
                <a:spcPts val="1000"/>
              </a:spcAft>
              <a:buNone/>
            </a:pPr>
            <a:r>
              <a:rPr lang="fr-FR" sz="2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L’oreille moyenne est formée de trois petits os, marteau, enclume et étrier, qui s’emboitent de manière à amplifier les résonateurs du tympan.</a:t>
            </a:r>
            <a:endParaRPr lang="fr-FR" sz="2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70000"/>
              </a:lnSpc>
              <a:spcAft>
                <a:spcPts val="1000"/>
              </a:spcAft>
              <a:buNone/>
            </a:pPr>
            <a:r>
              <a:rPr lang="fr-FR" sz="26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L’oreille interne </a:t>
            </a:r>
            <a:endParaRPr lang="fr-FR" sz="2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70000"/>
              </a:lnSpc>
              <a:spcAft>
                <a:spcPts val="1000"/>
              </a:spcAft>
              <a:buNone/>
            </a:pPr>
            <a:r>
              <a:rPr lang="fr-FR" sz="2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Elle est composée d’un os creux appelé « limaçon » ou « cochlée » qui renferme l’organe nerveux responsable des sensations auditive.</a:t>
            </a:r>
            <a:endParaRPr lang="fr-FR" sz="2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56239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E090B3B-8AFE-42F7-A9D2-94B5424D91B0}"/>
              </a:ext>
            </a:extLst>
          </p:cNvPr>
          <p:cNvSpPr>
            <a:spLocks noGrp="1"/>
          </p:cNvSpPr>
          <p:nvPr>
            <p:ph idx="1"/>
          </p:nvPr>
        </p:nvSpPr>
        <p:spPr>
          <a:xfrm>
            <a:off x="685802" y="583097"/>
            <a:ext cx="10805615" cy="5208104"/>
          </a:xfrm>
        </p:spPr>
        <p:txBody>
          <a:bodyPr>
            <a:normAutofit/>
          </a:bodyPr>
          <a:lstStyle/>
          <a:p>
            <a:pPr marL="0" indent="0">
              <a:lnSpc>
                <a:spcPct val="150000"/>
              </a:lnSpc>
              <a:spcBef>
                <a:spcPts val="200"/>
              </a:spcBef>
              <a:buNone/>
            </a:pPr>
            <a:r>
              <a:rPr lang="fr-FR" sz="2400" b="1" dirty="0">
                <a:solidFill>
                  <a:schemeClr val="bg1"/>
                </a:solidFill>
                <a:effectLst/>
                <a:latin typeface="Times New Roman" panose="02020603050405020304" pitchFamily="18" charset="0"/>
                <a:ea typeface="11"/>
                <a:cs typeface="Times New Roman" panose="02020603050405020304" pitchFamily="18" charset="0"/>
              </a:rPr>
              <a:t>Entrée </a:t>
            </a:r>
            <a:endParaRPr lang="fr-FR"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50000"/>
              </a:lnSpc>
              <a:spcAft>
                <a:spcPts val="1000"/>
              </a:spcAft>
              <a:buNone/>
            </a:pP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Grâce aux sensations, l’humain prend conscience de son environnement. Il se développe et interagit avec les autres dans un monde en mouvement. Tous ses sens sont stimulés par les activités de la vie de tous les jours. En fait, il ne pourrait pas vivre sans les sens et les sensations. </a:t>
            </a:r>
            <a:endParaRPr lang="fr-FR" sz="24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2400" dirty="0" smtClean="0">
                <a:solidFill>
                  <a:schemeClr val="bg1"/>
                </a:solidFill>
                <a:effectLst/>
                <a:latin typeface="Times New Roman" panose="02020603050405020304" pitchFamily="18" charset="0"/>
                <a:ea typeface="11"/>
                <a:cs typeface="Arial" panose="020B0604020202020204" pitchFamily="34" charset="0"/>
              </a:rPr>
              <a:t>Ce cours </a:t>
            </a:r>
            <a:r>
              <a:rPr lang="fr-FR" sz="2400" dirty="0">
                <a:solidFill>
                  <a:schemeClr val="bg1"/>
                </a:solidFill>
                <a:effectLst/>
                <a:latin typeface="Times New Roman" panose="02020603050405020304" pitchFamily="18" charset="0"/>
                <a:ea typeface="11"/>
                <a:cs typeface="Arial" panose="020B0604020202020204" pitchFamily="34" charset="0"/>
              </a:rPr>
              <a:t>s’efforcera d’analyser la question des liens entre la sensation et la perception, c’est-à-dire comment les informations sensorielles transmises au cerveau peuvent être organisées et donner lieu à une perception donnée. </a:t>
            </a:r>
            <a:endParaRPr lang="fr-FR"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sz="4400" b="1" dirty="0">
              <a:solidFill>
                <a:schemeClr val="bg1"/>
              </a:solidFill>
            </a:endParaRPr>
          </a:p>
        </p:txBody>
      </p:sp>
    </p:spTree>
    <p:extLst>
      <p:ext uri="{BB962C8B-B14F-4D97-AF65-F5344CB8AC3E}">
        <p14:creationId xmlns:p14="http://schemas.microsoft.com/office/powerpoint/2010/main" val="4169141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B881068-61B8-4705-9B28-30830F83286A}"/>
              </a:ext>
            </a:extLst>
          </p:cNvPr>
          <p:cNvSpPr>
            <a:spLocks noGrp="1"/>
          </p:cNvSpPr>
          <p:nvPr>
            <p:ph idx="1"/>
          </p:nvPr>
        </p:nvSpPr>
        <p:spPr>
          <a:xfrm>
            <a:off x="685802" y="696037"/>
            <a:ext cx="10131425" cy="5095164"/>
          </a:xfrm>
        </p:spPr>
        <p:txBody>
          <a:bodyPr>
            <a:normAutofit/>
          </a:bodyPr>
          <a:lstStyle/>
          <a:p>
            <a:pPr marL="0" indent="0" algn="just">
              <a:lnSpc>
                <a:spcPct val="150000"/>
              </a:lnSpc>
              <a:buNone/>
            </a:pPr>
            <a:r>
              <a:rPr lang="fr-FR" sz="2800" dirty="0">
                <a:solidFill>
                  <a:schemeClr val="bg1"/>
                </a:solidFill>
                <a:effectLst/>
                <a:latin typeface="Times New Roman" panose="02020603050405020304" pitchFamily="18" charset="0"/>
                <a:ea typeface="32"/>
              </a:rPr>
              <a:t>Les vibrations sont captées par l’</a:t>
            </a:r>
            <a:r>
              <a:rPr lang="fr-FR" sz="2800" dirty="0">
                <a:solidFill>
                  <a:schemeClr val="bg1"/>
                </a:solidFill>
                <a:effectLst/>
                <a:latin typeface="Times New Roman" panose="02020603050405020304" pitchFamily="18" charset="0"/>
                <a:ea typeface="49"/>
              </a:rPr>
              <a:t>oreille externe</a:t>
            </a:r>
            <a:r>
              <a:rPr lang="fr-FR" sz="2800" dirty="0">
                <a:solidFill>
                  <a:schemeClr val="bg1"/>
                </a:solidFill>
                <a:effectLst/>
                <a:latin typeface="Times New Roman" panose="02020603050405020304" pitchFamily="18" charset="0"/>
                <a:ea typeface="32"/>
              </a:rPr>
              <a:t>, puis elles sont appliquées et transmises à l’oreille interne. Une structure de l’oreille interne, les </a:t>
            </a:r>
            <a:r>
              <a:rPr lang="fr-FR" sz="2800" dirty="0">
                <a:solidFill>
                  <a:schemeClr val="bg1"/>
                </a:solidFill>
                <a:effectLst/>
                <a:latin typeface="Times New Roman" panose="02020603050405020304" pitchFamily="18" charset="0"/>
                <a:ea typeface="49"/>
              </a:rPr>
              <a:t>cils</a:t>
            </a:r>
            <a:r>
              <a:rPr lang="fr-FR" sz="2800" dirty="0">
                <a:solidFill>
                  <a:schemeClr val="bg1"/>
                </a:solidFill>
                <a:effectLst/>
                <a:latin typeface="Times New Roman" panose="02020603050405020304" pitchFamily="18" charset="0"/>
                <a:ea typeface="32"/>
              </a:rPr>
              <a:t>, est responsable de la </a:t>
            </a:r>
            <a:r>
              <a:rPr lang="fr-FR" sz="2800" b="1" dirty="0">
                <a:solidFill>
                  <a:schemeClr val="bg1"/>
                </a:solidFill>
                <a:effectLst/>
                <a:latin typeface="Times New Roman" panose="02020603050405020304" pitchFamily="18" charset="0"/>
                <a:ea typeface="32"/>
              </a:rPr>
              <a:t>transduction</a:t>
            </a:r>
            <a:r>
              <a:rPr lang="fr-FR" sz="2800" dirty="0">
                <a:solidFill>
                  <a:schemeClr val="bg1"/>
                </a:solidFill>
                <a:effectLst/>
                <a:latin typeface="Times New Roman" panose="02020603050405020304" pitchFamily="18" charset="0"/>
                <a:ea typeface="32"/>
              </a:rPr>
              <a:t> auditive. Lorsqu’ils sont mis en mouvement, les cils génèrent un influx nerveux. Les axones qui mettent en communication l’oreille interne avec le cerveau forment le </a:t>
            </a:r>
            <a:r>
              <a:rPr lang="fr-FR" sz="2800" b="1" dirty="0">
                <a:solidFill>
                  <a:schemeClr val="bg1"/>
                </a:solidFill>
                <a:effectLst/>
                <a:latin typeface="Times New Roman" panose="02020603050405020304" pitchFamily="18" charset="0"/>
                <a:ea typeface="49"/>
              </a:rPr>
              <a:t>nerf auditif</a:t>
            </a:r>
            <a:r>
              <a:rPr lang="fr-FR" sz="2800" dirty="0">
                <a:solidFill>
                  <a:schemeClr val="bg1"/>
                </a:solidFill>
                <a:effectLst/>
                <a:latin typeface="Times New Roman" panose="02020603050405020304" pitchFamily="18" charset="0"/>
                <a:ea typeface="32"/>
              </a:rPr>
              <a:t>. L’aire auditive se trouve dans le lobe temporal du </a:t>
            </a:r>
            <a:r>
              <a:rPr lang="fr-FR" sz="2800" b="1" dirty="0">
                <a:solidFill>
                  <a:schemeClr val="bg1"/>
                </a:solidFill>
                <a:effectLst/>
                <a:latin typeface="Times New Roman" panose="02020603050405020304" pitchFamily="18" charset="0"/>
                <a:ea typeface="32"/>
              </a:rPr>
              <a:t>cortex</a:t>
            </a:r>
            <a:endParaRPr lang="fr-FR" sz="2800" dirty="0">
              <a:solidFill>
                <a:schemeClr val="bg1"/>
              </a:solidFill>
            </a:endParaRPr>
          </a:p>
        </p:txBody>
      </p:sp>
    </p:spTree>
    <p:extLst>
      <p:ext uri="{BB962C8B-B14F-4D97-AF65-F5344CB8AC3E}">
        <p14:creationId xmlns:p14="http://schemas.microsoft.com/office/powerpoint/2010/main" val="381052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247" y="1171977"/>
            <a:ext cx="9865217" cy="5306096"/>
          </a:xfrm>
          <a:prstGeom prst="rect">
            <a:avLst/>
          </a:prstGeom>
          <a:noFill/>
          <a:ln>
            <a:noFill/>
          </a:ln>
        </p:spPr>
      </p:pic>
    </p:spTree>
    <p:extLst>
      <p:ext uri="{BB962C8B-B14F-4D97-AF65-F5344CB8AC3E}">
        <p14:creationId xmlns:p14="http://schemas.microsoft.com/office/powerpoint/2010/main" val="253502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3038" y="1262130"/>
            <a:ext cx="10324562" cy="4986269"/>
          </a:xfrm>
        </p:spPr>
        <p:txBody>
          <a:bodyPr/>
          <a:lstStyle/>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Le système auditif humain est composé de trois parties, l’oreille externe, l’oreille moyenne, et l’oreille interne.</a:t>
            </a:r>
          </a:p>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Les ondes sonores sont captées par le pavillon de l’oreille externe elle sont ensuite amplifiées et transmise a l’oreille moyenne par un conduit auditif externe les ondes font vibrer une petite membrane appelé le tympan  ensuite transmise aux osselets située dans l'oreille moyenne .</a:t>
            </a:r>
          </a:p>
        </p:txBody>
      </p:sp>
    </p:spTree>
    <p:extLst>
      <p:ext uri="{BB962C8B-B14F-4D97-AF65-F5344CB8AC3E}">
        <p14:creationId xmlns:p14="http://schemas.microsoft.com/office/powerpoint/2010/main" val="12405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210614"/>
            <a:ext cx="9405849" cy="5037785"/>
          </a:xfrm>
        </p:spPr>
        <p:txBody>
          <a:bodyPr/>
          <a:lstStyle/>
          <a:p>
            <a:pPr marL="0" indent="0" algn="just">
              <a:lnSpc>
                <a:spcPct val="150000"/>
              </a:lnSpc>
              <a:buNone/>
            </a:pPr>
            <a:r>
              <a:rPr lang="fr-FR" sz="2800" dirty="0">
                <a:solidFill>
                  <a:schemeClr val="bg1"/>
                </a:solidFill>
                <a:latin typeface="Times New Roman" panose="02020603050405020304" pitchFamily="18" charset="0"/>
                <a:cs typeface="Times New Roman" panose="02020603050405020304" pitchFamily="18" charset="0"/>
              </a:rPr>
              <a:t>Les osselets c’est les os les plus petits dans le corps humain il se compose de marteau qui transmet les vibration a l’enclume puis a </a:t>
            </a:r>
            <a:r>
              <a:rPr lang="fr-FR" sz="2800" dirty="0" smtClean="0">
                <a:solidFill>
                  <a:schemeClr val="bg1"/>
                </a:solidFill>
                <a:latin typeface="Times New Roman" panose="02020603050405020304" pitchFamily="18" charset="0"/>
                <a:cs typeface="Times New Roman" panose="02020603050405020304" pitchFamily="18" charset="0"/>
              </a:rPr>
              <a:t>l'étrier, </a:t>
            </a:r>
            <a:r>
              <a:rPr lang="fr-FR" sz="2800" dirty="0">
                <a:solidFill>
                  <a:schemeClr val="bg1"/>
                </a:solidFill>
                <a:latin typeface="Times New Roman" panose="02020603050405020304" pitchFamily="18" charset="0"/>
                <a:cs typeface="Times New Roman" panose="02020603050405020304" pitchFamily="18" charset="0"/>
              </a:rPr>
              <a:t>la cochlée et l’organe principale de la perception auditif et générer l’influx nerveux qui est acheminer au cerveau par le nerf auditif .</a:t>
            </a:r>
          </a:p>
          <a:p>
            <a:endParaRPr lang="fr-FR" dirty="0"/>
          </a:p>
        </p:txBody>
      </p:sp>
    </p:spTree>
    <p:extLst>
      <p:ext uri="{BB962C8B-B14F-4D97-AF65-F5344CB8AC3E}">
        <p14:creationId xmlns:p14="http://schemas.microsoft.com/office/powerpoint/2010/main" val="266691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8034" y="1339404"/>
            <a:ext cx="10740980" cy="4908996"/>
          </a:xfrm>
        </p:spPr>
        <p:txBody>
          <a:bodyPr>
            <a:normAutofit fontScale="85000" lnSpcReduction="20000"/>
          </a:bodyPr>
          <a:lstStyle/>
          <a:p>
            <a:pPr marL="0" indent="0" algn="just">
              <a:lnSpc>
                <a:spcPct val="150000"/>
              </a:lnSpc>
              <a:buNone/>
            </a:pPr>
            <a:r>
              <a:rPr lang="fr-FR" sz="3400" dirty="0" smtClean="0">
                <a:solidFill>
                  <a:schemeClr val="bg1"/>
                </a:solidFill>
                <a:latin typeface="Times New Roman" panose="02020603050405020304" pitchFamily="18" charset="0"/>
                <a:cs typeface="Times New Roman" panose="02020603050405020304" pitchFamily="18" charset="0"/>
              </a:rPr>
              <a:t>L’organe de l’olfaction correspond à la sensibilité de l’odorat. </a:t>
            </a:r>
          </a:p>
          <a:p>
            <a:pPr marL="0" indent="0" algn="just">
              <a:lnSpc>
                <a:spcPct val="150000"/>
              </a:lnSpc>
              <a:buNone/>
            </a:pPr>
            <a:r>
              <a:rPr lang="fr-FR" sz="3400" dirty="0" smtClean="0">
                <a:solidFill>
                  <a:schemeClr val="bg1"/>
                </a:solidFill>
                <a:latin typeface="Times New Roman" panose="02020603050405020304" pitchFamily="18" charset="0"/>
                <a:cs typeface="Times New Roman" panose="02020603050405020304" pitchFamily="18" charset="0"/>
              </a:rPr>
              <a:t>Les molécules odorante pénètrent </a:t>
            </a:r>
            <a:r>
              <a:rPr lang="fr-FR" sz="3400" dirty="0">
                <a:solidFill>
                  <a:schemeClr val="bg1"/>
                </a:solidFill>
                <a:latin typeface="Times New Roman" panose="02020603050405020304" pitchFamily="18" charset="0"/>
                <a:cs typeface="Times New Roman" panose="02020603050405020304" pitchFamily="18" charset="0"/>
              </a:rPr>
              <a:t>dans les fausses nasales lors </a:t>
            </a:r>
            <a:r>
              <a:rPr lang="fr-FR" sz="3400" dirty="0" smtClean="0">
                <a:solidFill>
                  <a:schemeClr val="bg1"/>
                </a:solidFill>
                <a:latin typeface="Times New Roman" panose="02020603050405020304" pitchFamily="18" charset="0"/>
                <a:cs typeface="Times New Roman" panose="02020603050405020304" pitchFamily="18" charset="0"/>
              </a:rPr>
              <a:t>d’une respiration,</a:t>
            </a:r>
          </a:p>
          <a:p>
            <a:pPr marL="0" indent="0" algn="just">
              <a:lnSpc>
                <a:spcPct val="150000"/>
              </a:lnSpc>
              <a:buNone/>
            </a:pPr>
            <a:r>
              <a:rPr lang="fr-FR" sz="3400" dirty="0" smtClean="0">
                <a:solidFill>
                  <a:schemeClr val="bg1"/>
                </a:solidFill>
                <a:latin typeface="Times New Roman" panose="02020603050405020304" pitchFamily="18" charset="0"/>
                <a:cs typeface="Times New Roman" panose="02020603050405020304" pitchFamily="18" charset="0"/>
              </a:rPr>
              <a:t>Elles sont piégées par le mucus de </a:t>
            </a:r>
            <a:r>
              <a:rPr lang="fr-FR" sz="3400" b="1" dirty="0" smtClean="0">
                <a:solidFill>
                  <a:schemeClr val="bg1"/>
                </a:solidFill>
                <a:latin typeface="Times New Roman" panose="02020603050405020304" pitchFamily="18" charset="0"/>
                <a:cs typeface="Times New Roman" panose="02020603050405020304" pitchFamily="18" charset="0"/>
              </a:rPr>
              <a:t>l’</a:t>
            </a:r>
            <a:r>
              <a:rPr lang="fr-FR" sz="3400" b="1" dirty="0" err="1" smtClean="0">
                <a:solidFill>
                  <a:schemeClr val="bg1"/>
                </a:solidFill>
                <a:latin typeface="Times New Roman" panose="02020603050405020304" pitchFamily="18" charset="0"/>
                <a:cs typeface="Times New Roman" panose="02020603050405020304" pitchFamily="18" charset="0"/>
              </a:rPr>
              <a:t>épithelieum</a:t>
            </a:r>
            <a:r>
              <a:rPr lang="fr-FR" sz="3400" b="1" dirty="0" smtClean="0">
                <a:solidFill>
                  <a:schemeClr val="bg1"/>
                </a:solidFill>
                <a:latin typeface="Times New Roman" panose="02020603050405020304" pitchFamily="18" charset="0"/>
                <a:cs typeface="Times New Roman" panose="02020603050405020304" pitchFamily="18" charset="0"/>
              </a:rPr>
              <a:t> olfactif  </a:t>
            </a:r>
            <a:r>
              <a:rPr lang="fr-FR" sz="3400" dirty="0" smtClean="0">
                <a:solidFill>
                  <a:schemeClr val="bg1"/>
                </a:solidFill>
                <a:latin typeface="Times New Roman" panose="02020603050405020304" pitchFamily="18" charset="0"/>
                <a:cs typeface="Times New Roman" panose="02020603050405020304" pitchFamily="18" charset="0"/>
              </a:rPr>
              <a:t>les molécules se fixent sur les cils des cellules olfactives déclenchant un influx nerveux, cet influx est transmis au </a:t>
            </a:r>
            <a:r>
              <a:rPr lang="fr-FR" sz="3400" b="1" dirty="0" smtClean="0">
                <a:solidFill>
                  <a:schemeClr val="bg1"/>
                </a:solidFill>
                <a:latin typeface="Times New Roman" panose="02020603050405020304" pitchFamily="18" charset="0"/>
                <a:cs typeface="Times New Roman" panose="02020603050405020304" pitchFamily="18" charset="0"/>
              </a:rPr>
              <a:t>bulbes olfactifs</a:t>
            </a:r>
            <a:r>
              <a:rPr lang="fr-FR" sz="3400" dirty="0" smtClean="0">
                <a:solidFill>
                  <a:schemeClr val="bg1"/>
                </a:solidFill>
                <a:latin typeface="Times New Roman" panose="02020603050405020304" pitchFamily="18" charset="0"/>
                <a:cs typeface="Times New Roman" panose="02020603050405020304" pitchFamily="18" charset="0"/>
              </a:rPr>
              <a:t>, les bulbes olfactifs collectent des informations et les envoi au cerveau grâce au nerf olfactif le sujet prend alors conscience de l'odeur.</a:t>
            </a:r>
          </a:p>
          <a:p>
            <a:pPr marL="0" indent="0" algn="just">
              <a:lnSpc>
                <a:spcPct val="150000"/>
              </a:lnSpc>
              <a:buNone/>
            </a:pPr>
            <a:endParaRPr lang="fr-FR" sz="2400" dirty="0" smtClean="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fr-FR" dirty="0">
              <a:solidFill>
                <a:schemeClr val="bg1"/>
              </a:solidFill>
              <a:latin typeface="Times New Roman" panose="02020603050405020304" pitchFamily="18" charset="0"/>
              <a:cs typeface="Times New Roman" panose="02020603050405020304" pitchFamily="18" charset="0"/>
            </a:endParaRPr>
          </a:p>
        </p:txBody>
      </p:sp>
      <p:sp>
        <p:nvSpPr>
          <p:cNvPr id="2" name="Titre 1"/>
          <p:cNvSpPr>
            <a:spLocks noGrp="1"/>
          </p:cNvSpPr>
          <p:nvPr>
            <p:ph type="title"/>
          </p:nvPr>
        </p:nvSpPr>
        <p:spPr>
          <a:xfrm>
            <a:off x="646111" y="452718"/>
            <a:ext cx="9404723" cy="1079868"/>
          </a:xfrm>
        </p:spPr>
        <p:txBody>
          <a:bodyPr>
            <a:normAutofit fontScale="90000"/>
          </a:bodyPr>
          <a:lstStyle/>
          <a:p>
            <a:r>
              <a:rPr lang="fr-FR" sz="2800" b="1" dirty="0">
                <a:solidFill>
                  <a:schemeClr val="bg1"/>
                </a:solidFill>
                <a:latin typeface="Times New Roman" panose="02020603050405020304" pitchFamily="18" charset="0"/>
                <a:cs typeface="Times New Roman" panose="02020603050405020304" pitchFamily="18" charset="0"/>
              </a:rPr>
              <a:t>Les sensations olfactives</a:t>
            </a:r>
            <a:r>
              <a:rPr lang="fr-FR" dirty="0"/>
              <a:t/>
            </a:r>
            <a:br>
              <a:rPr lang="fr-FR" dirty="0"/>
            </a:br>
            <a:endParaRPr lang="fr-FR" dirty="0"/>
          </a:p>
        </p:txBody>
      </p:sp>
    </p:spTree>
    <p:extLst>
      <p:ext uri="{BB962C8B-B14F-4D97-AF65-F5344CB8AC3E}">
        <p14:creationId xmlns:p14="http://schemas.microsoft.com/office/powerpoint/2010/main" val="1193901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275008"/>
            <a:ext cx="10204339" cy="4973392"/>
          </a:xfrm>
        </p:spPr>
        <p:txBody>
          <a:bodyPr>
            <a:normAutofit/>
          </a:bodyPr>
          <a:lstStyle/>
          <a:p>
            <a:pPr marL="0" indent="0" algn="just">
              <a:lnSpc>
                <a:spcPct val="200000"/>
              </a:lnSpc>
              <a:buNone/>
            </a:pPr>
            <a:r>
              <a:rPr lang="fr-FR" sz="2400" dirty="0">
                <a:solidFill>
                  <a:schemeClr val="bg1"/>
                </a:solidFill>
                <a:latin typeface="Times New Roman" panose="02020603050405020304" pitchFamily="18" charset="0"/>
                <a:cs typeface="Times New Roman" panose="02020603050405020304" pitchFamily="18" charset="0"/>
              </a:rPr>
              <a:t>La captation de ces molécules et leur transduction en influx nerveux</a:t>
            </a:r>
            <a:br>
              <a:rPr lang="fr-FR" sz="2400" dirty="0">
                <a:solidFill>
                  <a:schemeClr val="bg1"/>
                </a:solidFill>
                <a:latin typeface="Times New Roman" panose="02020603050405020304" pitchFamily="18" charset="0"/>
                <a:cs typeface="Times New Roman" panose="02020603050405020304" pitchFamily="18" charset="0"/>
              </a:rPr>
            </a:br>
            <a:r>
              <a:rPr lang="fr-FR" sz="2400" dirty="0">
                <a:solidFill>
                  <a:schemeClr val="bg1"/>
                </a:solidFill>
                <a:latin typeface="Times New Roman" panose="02020603050405020304" pitchFamily="18" charset="0"/>
                <a:cs typeface="Times New Roman" panose="02020603050405020304" pitchFamily="18" charset="0"/>
              </a:rPr>
              <a:t>sont effectuées par les </a:t>
            </a:r>
            <a:r>
              <a:rPr lang="fr-FR" sz="2400" b="1" dirty="0">
                <a:solidFill>
                  <a:schemeClr val="bg1"/>
                </a:solidFill>
                <a:latin typeface="Times New Roman" panose="02020603050405020304" pitchFamily="18" charset="0"/>
                <a:cs typeface="Times New Roman" panose="02020603050405020304" pitchFamily="18" charset="0"/>
              </a:rPr>
              <a:t>récepteurs olfactifs </a:t>
            </a:r>
            <a:r>
              <a:rPr lang="fr-FR" sz="2400" dirty="0">
                <a:solidFill>
                  <a:schemeClr val="bg1"/>
                </a:solidFill>
                <a:latin typeface="Times New Roman" panose="02020603050405020304" pitchFamily="18" charset="0"/>
                <a:cs typeface="Times New Roman" panose="02020603050405020304" pitchFamily="18" charset="0"/>
              </a:rPr>
              <a:t>situés dans les cellules qui tapissent la partie supérieure des cavités nasales</a:t>
            </a:r>
            <a:r>
              <a:rPr lang="fr-FR" sz="2400" dirty="0" smtClean="0">
                <a:solidFill>
                  <a:schemeClr val="bg1"/>
                </a:solidFill>
                <a:latin typeface="Times New Roman" panose="02020603050405020304" pitchFamily="18" charset="0"/>
                <a:cs typeface="Times New Roman" panose="02020603050405020304" pitchFamily="18" charset="0"/>
              </a:rPr>
              <a:t>.</a:t>
            </a:r>
            <a:endParaRPr lang="fr-FR" sz="2400" dirty="0">
              <a:solidFill>
                <a:schemeClr val="bg1"/>
              </a:solidFill>
              <a:latin typeface="Times New Roman" panose="02020603050405020304" pitchFamily="18" charset="0"/>
              <a:cs typeface="Times New Roman" panose="02020603050405020304" pitchFamily="18" charset="0"/>
            </a:endParaRPr>
          </a:p>
          <a:p>
            <a:pPr marL="0" indent="0" algn="just">
              <a:lnSpc>
                <a:spcPct val="160000"/>
              </a:lnSpc>
              <a:buNone/>
            </a:pPr>
            <a:endParaRPr lang="fr-FR" sz="24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93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220" y="1056068"/>
            <a:ext cx="9890974" cy="5409126"/>
          </a:xfrm>
        </p:spPr>
      </p:pic>
    </p:spTree>
    <p:extLst>
      <p:ext uri="{BB962C8B-B14F-4D97-AF65-F5344CB8AC3E}">
        <p14:creationId xmlns:p14="http://schemas.microsoft.com/office/powerpoint/2010/main" val="112582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9099" y="914401"/>
            <a:ext cx="8912180" cy="5150404"/>
          </a:xfrm>
          <a:prstGeom prst="rect">
            <a:avLst/>
          </a:prstGeom>
          <a:noFill/>
          <a:ln>
            <a:noFill/>
          </a:ln>
        </p:spPr>
      </p:pic>
    </p:spTree>
    <p:extLst>
      <p:ext uri="{BB962C8B-B14F-4D97-AF65-F5344CB8AC3E}">
        <p14:creationId xmlns:p14="http://schemas.microsoft.com/office/powerpoint/2010/main" val="105290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1339404"/>
            <a:ext cx="9403742" cy="5254579"/>
          </a:xfrm>
        </p:spPr>
        <p:txBody>
          <a:bodyPr>
            <a:noAutofit/>
          </a:bodyPr>
          <a:lstStyle/>
          <a:p>
            <a:pPr marL="0" indent="0" algn="just">
              <a:lnSpc>
                <a:spcPct val="150000"/>
              </a:lnSpc>
              <a:buNone/>
            </a:pPr>
            <a:r>
              <a:rPr lang="fr-FR" sz="2400" dirty="0" smtClean="0">
                <a:solidFill>
                  <a:schemeClr val="bg1"/>
                </a:solidFill>
                <a:latin typeface="Times New Roman" panose="02020603050405020304" pitchFamily="18" charset="0"/>
                <a:cs typeface="Times New Roman" panose="02020603050405020304" pitchFamily="18" charset="0"/>
              </a:rPr>
              <a:t>Tout </a:t>
            </a:r>
            <a:r>
              <a:rPr lang="fr-FR" sz="2400" dirty="0">
                <a:solidFill>
                  <a:schemeClr val="bg1"/>
                </a:solidFill>
                <a:latin typeface="Times New Roman" panose="02020603050405020304" pitchFamily="18" charset="0"/>
                <a:cs typeface="Times New Roman" panose="02020603050405020304" pitchFamily="18" charset="0"/>
              </a:rPr>
              <a:t>comme pour l’odorat, l’énergie associée au goût est de nature chimique. Les molécules chimiques susceptibles de stimuler le système gustatif doivent </a:t>
            </a:r>
            <a:r>
              <a:rPr lang="fr-FR" sz="2400" dirty="0" smtClean="0">
                <a:solidFill>
                  <a:schemeClr val="bg1"/>
                </a:solidFill>
                <a:latin typeface="Times New Roman" panose="02020603050405020304" pitchFamily="18" charset="0"/>
                <a:cs typeface="Times New Roman" panose="02020603050405020304" pitchFamily="18" charset="0"/>
              </a:rPr>
              <a:t>toutefois être </a:t>
            </a:r>
            <a:r>
              <a:rPr lang="fr-FR" sz="2400" dirty="0">
                <a:solidFill>
                  <a:schemeClr val="bg1"/>
                </a:solidFill>
                <a:latin typeface="Times New Roman" panose="02020603050405020304" pitchFamily="18" charset="0"/>
                <a:cs typeface="Times New Roman" panose="02020603050405020304" pitchFamily="18" charset="0"/>
              </a:rPr>
              <a:t>solubles dans l’eau pour pouvoir produire les différentes saveurs. </a:t>
            </a:r>
            <a:endParaRPr lang="fr-FR" sz="2400" dirty="0" smtClean="0">
              <a:solidFill>
                <a:schemeClr val="bg1"/>
              </a:solidFill>
              <a:latin typeface="Times New Roman" panose="02020603050405020304" pitchFamily="18" charset="0"/>
              <a:cs typeface="Times New Roman" panose="02020603050405020304" pitchFamily="18" charset="0"/>
            </a:endParaRPr>
          </a:p>
          <a:p>
            <a:pPr marL="0" indent="0" algn="just">
              <a:lnSpc>
                <a:spcPct val="150000"/>
              </a:lnSpc>
              <a:buNone/>
            </a:pPr>
            <a:r>
              <a:rPr lang="fr-FR" sz="2400" dirty="0" smtClean="0">
                <a:solidFill>
                  <a:schemeClr val="bg1"/>
                </a:solidFill>
                <a:latin typeface="Times New Roman" panose="02020603050405020304" pitchFamily="18" charset="0"/>
                <a:cs typeface="Times New Roman" panose="02020603050405020304" pitchFamily="18" charset="0"/>
              </a:rPr>
              <a:t>La captation de </a:t>
            </a:r>
            <a:r>
              <a:rPr lang="fr-FR" sz="2400" dirty="0">
                <a:solidFill>
                  <a:schemeClr val="bg1"/>
                </a:solidFill>
                <a:latin typeface="Times New Roman" panose="02020603050405020304" pitchFamily="18" charset="0"/>
                <a:cs typeface="Times New Roman" panose="02020603050405020304" pitchFamily="18" charset="0"/>
              </a:rPr>
              <a:t>ces molécules et leur transduction en influx nerveux sont effectuées par les récepteurs du goût que sont les </a:t>
            </a:r>
            <a:r>
              <a:rPr lang="fr-FR" sz="2400" b="1" dirty="0">
                <a:solidFill>
                  <a:schemeClr val="bg1"/>
                </a:solidFill>
                <a:latin typeface="Times New Roman" panose="02020603050405020304" pitchFamily="18" charset="0"/>
                <a:cs typeface="Times New Roman" panose="02020603050405020304" pitchFamily="18" charset="0"/>
              </a:rPr>
              <a:t>papilles gustatives </a:t>
            </a:r>
            <a:r>
              <a:rPr lang="fr-FR" sz="2400" dirty="0">
                <a:solidFill>
                  <a:schemeClr val="bg1"/>
                </a:solidFill>
                <a:latin typeface="Times New Roman" panose="02020603050405020304" pitchFamily="18" charset="0"/>
                <a:cs typeface="Times New Roman" panose="02020603050405020304" pitchFamily="18" charset="0"/>
              </a:rPr>
              <a:t>situées sur la langue et le palais ainsi que dans le fond de la gorge. </a:t>
            </a:r>
          </a:p>
        </p:txBody>
      </p:sp>
      <p:sp>
        <p:nvSpPr>
          <p:cNvPr id="2" name="Titre 1"/>
          <p:cNvSpPr>
            <a:spLocks noGrp="1"/>
          </p:cNvSpPr>
          <p:nvPr>
            <p:ph type="title"/>
          </p:nvPr>
        </p:nvSpPr>
        <p:spPr>
          <a:xfrm>
            <a:off x="646111" y="452718"/>
            <a:ext cx="9404723" cy="1015474"/>
          </a:xfrm>
        </p:spPr>
        <p:txBody>
          <a:bodyPr>
            <a:normAutofit fontScale="90000"/>
          </a:bodyPr>
          <a:lstStyle/>
          <a:p>
            <a:r>
              <a:rPr lang="fr-FR" sz="3600" b="1" dirty="0">
                <a:solidFill>
                  <a:schemeClr val="bg1"/>
                </a:solidFill>
                <a:latin typeface="Times New Roman" panose="02020603050405020304" pitchFamily="18" charset="0"/>
                <a:cs typeface="Times New Roman" panose="02020603050405020304" pitchFamily="18" charset="0"/>
              </a:rPr>
              <a:t>Les sensations gustatives</a:t>
            </a:r>
            <a:r>
              <a:rPr lang="fr-FR" dirty="0"/>
              <a:t/>
            </a:r>
            <a:br>
              <a:rPr lang="fr-FR" dirty="0"/>
            </a:br>
            <a:endParaRPr lang="fr-FR" dirty="0"/>
          </a:p>
        </p:txBody>
      </p:sp>
    </p:spTree>
    <p:extLst>
      <p:ext uri="{BB962C8B-B14F-4D97-AF65-F5344CB8AC3E}">
        <p14:creationId xmlns:p14="http://schemas.microsoft.com/office/powerpoint/2010/main" val="317488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3900" y="781050"/>
            <a:ext cx="10706100" cy="5467350"/>
          </a:xfrm>
        </p:spPr>
        <p:txBody>
          <a:bodyPr>
            <a:normAutofit fontScale="85000" lnSpcReduction="10000"/>
          </a:bodyPr>
          <a:lstStyle/>
          <a:p>
            <a:pPr marL="0" indent="0" algn="just">
              <a:lnSpc>
                <a:spcPct val="150000"/>
              </a:lnSpc>
              <a:buNone/>
            </a:pPr>
            <a:r>
              <a:rPr lang="fr-FR" sz="3500" dirty="0" smtClean="0">
                <a:solidFill>
                  <a:schemeClr val="bg1"/>
                </a:solidFill>
                <a:latin typeface="Times New Roman" panose="02020603050405020304" pitchFamily="18" charset="0"/>
                <a:cs typeface="Times New Roman" panose="02020603050405020304" pitchFamily="18" charset="0"/>
              </a:rPr>
              <a:t>Les bourgeons du gout sont des récepteurs sensoriels qui permettent d’apprécier les saveurs des aliments, et le  ils sont situes sur les papilles de la langue, les papilles gustatives forme des petits  excroissances cela augmente la surface de contact avec les aliments, chaque bourgeon contient des cellules sensorielles terminées par des cils gustatifs, lorsque une substance est détectée par une cil sensoriel cela forme un influx nerveux qui monte au cerveau.</a:t>
            </a:r>
          </a:p>
          <a:p>
            <a:pPr marL="0" indent="0" algn="just">
              <a:lnSpc>
                <a:spcPct val="150000"/>
              </a:lnSpc>
              <a:buNone/>
            </a:pPr>
            <a:r>
              <a:rPr lang="fr-FR" sz="2400" dirty="0">
                <a:solidFill>
                  <a:schemeClr val="bg1"/>
                </a:solidFill>
                <a:latin typeface="Times New Roman" panose="02020603050405020304" pitchFamily="18" charset="0"/>
                <a:cs typeface="Times New Roman" panose="02020603050405020304" pitchFamily="18" charset="0"/>
              </a:rPr>
              <a:t> </a:t>
            </a:r>
            <a:endParaRPr lang="fr-FR" sz="2400" dirty="0"/>
          </a:p>
        </p:txBody>
      </p:sp>
    </p:spTree>
    <p:extLst>
      <p:ext uri="{BB962C8B-B14F-4D97-AF65-F5344CB8AC3E}">
        <p14:creationId xmlns:p14="http://schemas.microsoft.com/office/powerpoint/2010/main" val="325361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46111" y="2052918"/>
            <a:ext cx="10509569" cy="4502627"/>
          </a:xfrm>
        </p:spPr>
        <p:txBody>
          <a:bodyPr>
            <a:normAutofit/>
          </a:bodyPr>
          <a:lstStyle/>
          <a:p>
            <a:pPr marL="0" indent="0" algn="just">
              <a:lnSpc>
                <a:spcPct val="150000"/>
              </a:lnSpc>
              <a:buNone/>
            </a:pPr>
            <a:r>
              <a:rPr lang="fr-FR" sz="3100" dirty="0">
                <a:solidFill>
                  <a:schemeClr val="bg1"/>
                </a:solidFill>
                <a:latin typeface="Times New Roman" panose="02020603050405020304" pitchFamily="18" charset="0"/>
                <a:cs typeface="Times New Roman" panose="02020603050405020304" pitchFamily="18" charset="0"/>
              </a:rPr>
              <a:t>On peut définir la sensation comme le processus par lequel les sens détectent des </a:t>
            </a:r>
            <a:r>
              <a:rPr lang="fr-FR" sz="3100" dirty="0" smtClean="0">
                <a:solidFill>
                  <a:schemeClr val="bg1"/>
                </a:solidFill>
                <a:latin typeface="Times New Roman" panose="02020603050405020304" pitchFamily="18" charset="0"/>
                <a:cs typeface="Times New Roman" panose="02020603050405020304" pitchFamily="18" charset="0"/>
              </a:rPr>
              <a:t>stimuli </a:t>
            </a:r>
            <a:r>
              <a:rPr lang="fr-FR" sz="3100" dirty="0">
                <a:solidFill>
                  <a:schemeClr val="bg1"/>
                </a:solidFill>
                <a:latin typeface="Times New Roman" panose="02020603050405020304" pitchFamily="18" charset="0"/>
                <a:cs typeface="Times New Roman" panose="02020603050405020304" pitchFamily="18" charset="0"/>
              </a:rPr>
              <a:t>et les transmettent au cerveau.</a:t>
            </a:r>
          </a:p>
          <a:p>
            <a:pPr marL="0" indent="0" algn="just">
              <a:lnSpc>
                <a:spcPct val="150000"/>
              </a:lnSpc>
              <a:buNone/>
            </a:pPr>
            <a:r>
              <a:rPr lang="fr-FR" sz="3100" dirty="0" smtClean="0">
                <a:solidFill>
                  <a:schemeClr val="bg1"/>
                </a:solidFill>
                <a:latin typeface="Times New Roman" panose="02020603050405020304" pitchFamily="18" charset="0"/>
                <a:cs typeface="Times New Roman" panose="02020603050405020304" pitchFamily="18" charset="0"/>
              </a:rPr>
              <a:t>Processus </a:t>
            </a:r>
            <a:r>
              <a:rPr lang="fr-FR" sz="3100" dirty="0">
                <a:solidFill>
                  <a:schemeClr val="bg1"/>
                </a:solidFill>
                <a:latin typeface="Times New Roman" panose="02020603050405020304" pitchFamily="18" charset="0"/>
                <a:cs typeface="Times New Roman" panose="02020603050405020304" pitchFamily="18" charset="0"/>
              </a:rPr>
              <a:t>par lequel nous prenons connaissance de notre environnement en sélectionnant, en organisant et en interprétant l’information reçue par l’intermédiaire de nos </a:t>
            </a:r>
            <a:r>
              <a:rPr lang="fr-FR" sz="3100" dirty="0" smtClean="0">
                <a:solidFill>
                  <a:schemeClr val="bg1"/>
                </a:solidFill>
                <a:latin typeface="Times New Roman" panose="02020603050405020304" pitchFamily="18" charset="0"/>
                <a:cs typeface="Times New Roman" panose="02020603050405020304" pitchFamily="18" charset="0"/>
              </a:rPr>
              <a:t>sens</a:t>
            </a:r>
            <a:endParaRPr lang="fr-FR" sz="31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fr-FR" sz="2800" dirty="0">
              <a:solidFill>
                <a:schemeClr val="bg1"/>
              </a:solidFill>
            </a:endParaRPr>
          </a:p>
        </p:txBody>
      </p:sp>
      <p:sp>
        <p:nvSpPr>
          <p:cNvPr id="3" name="Titre 2"/>
          <p:cNvSpPr>
            <a:spLocks noGrp="1"/>
          </p:cNvSpPr>
          <p:nvPr>
            <p:ph type="title"/>
          </p:nvPr>
        </p:nvSpPr>
        <p:spPr/>
        <p:txBody>
          <a:bodyPr/>
          <a:lstStyle/>
          <a:p>
            <a:r>
              <a:rPr lang="fr-FR" sz="4400" b="1" dirty="0">
                <a:solidFill>
                  <a:schemeClr val="bg1"/>
                </a:solidFill>
                <a:effectLst/>
                <a:latin typeface="Times New Roman" panose="02020603050405020304" pitchFamily="18" charset="0"/>
                <a:ea typeface="11"/>
                <a:cs typeface="Times New Roman" panose="02020603050405020304" pitchFamily="18" charset="0"/>
              </a:rPr>
              <a:t>Quelques Définitions</a:t>
            </a:r>
            <a:endParaRPr lang="fr-FR" dirty="0"/>
          </a:p>
        </p:txBody>
      </p:sp>
    </p:spTree>
    <p:extLst>
      <p:ext uri="{BB962C8B-B14F-4D97-AF65-F5344CB8AC3E}">
        <p14:creationId xmlns:p14="http://schemas.microsoft.com/office/powerpoint/2010/main" val="1506204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Depuis </a:t>
            </a:r>
            <a:r>
              <a:rPr lang="fr-FR" b="1" dirty="0">
                <a:solidFill>
                  <a:schemeClr val="bg1"/>
                </a:solidFill>
                <a:latin typeface="Times New Roman" panose="02020603050405020304" pitchFamily="18" charset="0"/>
                <a:cs typeface="Times New Roman" panose="02020603050405020304" pitchFamily="18" charset="0"/>
              </a:rPr>
              <a:t>Henning</a:t>
            </a:r>
            <a:r>
              <a:rPr lang="fr-FR" dirty="0">
                <a:solidFill>
                  <a:schemeClr val="bg1"/>
                </a:solidFill>
                <a:latin typeface="Times New Roman" panose="02020603050405020304" pitchFamily="18" charset="0"/>
                <a:cs typeface="Times New Roman" panose="02020603050405020304" pitchFamily="18" charset="0"/>
              </a:rPr>
              <a:t> (1916), on considère en général qu’il n’y aurait que quatre saveurs primaires détectées par les papilles de la bouche : le sucré, le salé, l’acide et l’amer (ou l’amertume). </a:t>
            </a:r>
          </a:p>
          <a:p>
            <a:pPr marL="0" indent="0" algn="just">
              <a:lnSpc>
                <a:spcPct val="150000"/>
              </a:lnSpc>
              <a:buNone/>
            </a:pPr>
            <a:r>
              <a:rPr lang="fr-FR" dirty="0">
                <a:solidFill>
                  <a:schemeClr val="bg1"/>
                </a:solidFill>
                <a:latin typeface="Times New Roman" panose="02020603050405020304" pitchFamily="18" charset="0"/>
                <a:cs typeface="Times New Roman" panose="02020603050405020304" pitchFamily="18" charset="0"/>
              </a:rPr>
              <a:t>Le sucré et le salé sont des saveurs bien connues. Pour ce qui est de l’acide, on n’a qu’à songer à du jus de pamplemousse non sucré, alors que le café noir est ressenti comme très amer. Une cinquième saveur, l’</a:t>
            </a:r>
            <a:r>
              <a:rPr lang="fr-FR" dirty="0" err="1">
                <a:solidFill>
                  <a:schemeClr val="bg1"/>
                </a:solidFill>
                <a:latin typeface="Times New Roman" panose="02020603050405020304" pitchFamily="18" charset="0"/>
                <a:cs typeface="Times New Roman" panose="02020603050405020304" pitchFamily="18" charset="0"/>
              </a:rPr>
              <a:t>umami</a:t>
            </a:r>
            <a:r>
              <a:rPr lang="fr-FR" dirty="0">
                <a:solidFill>
                  <a:schemeClr val="bg1"/>
                </a:solidFill>
                <a:latin typeface="Times New Roman" panose="02020603050405020304" pitchFamily="18" charset="0"/>
                <a:cs typeface="Times New Roman" panose="02020603050405020304" pitchFamily="18" charset="0"/>
              </a:rPr>
              <a:t> – qui </a:t>
            </a:r>
            <a:r>
              <a:rPr lang="fr-FR" dirty="0" err="1">
                <a:solidFill>
                  <a:schemeClr val="bg1"/>
                </a:solidFill>
                <a:latin typeface="Times New Roman" panose="02020603050405020304" pitchFamily="18" charset="0"/>
                <a:cs typeface="Times New Roman" panose="02020603050405020304" pitchFamily="18" charset="0"/>
              </a:rPr>
              <a:t>signife</a:t>
            </a:r>
            <a:r>
              <a:rPr lang="fr-FR" dirty="0">
                <a:solidFill>
                  <a:schemeClr val="bg1"/>
                </a:solidFill>
                <a:latin typeface="Times New Roman" panose="02020603050405020304" pitchFamily="18" charset="0"/>
                <a:cs typeface="Times New Roman" panose="02020603050405020304" pitchFamily="18" charset="0"/>
              </a:rPr>
              <a:t> « délicieux » en </a:t>
            </a:r>
            <a:r>
              <a:rPr lang="fr-FR" dirty="0" smtClean="0">
                <a:solidFill>
                  <a:schemeClr val="bg1"/>
                </a:solidFill>
                <a:latin typeface="Times New Roman" panose="02020603050405020304" pitchFamily="18" charset="0"/>
                <a:cs typeface="Times New Roman" panose="02020603050405020304" pitchFamily="18" charset="0"/>
              </a:rPr>
              <a:t>japonais.</a:t>
            </a:r>
            <a:endParaRPr lang="fr-F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4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280" y="437882"/>
            <a:ext cx="9659154" cy="6261494"/>
          </a:xfrm>
        </p:spPr>
      </p:pic>
    </p:spTree>
    <p:extLst>
      <p:ext uri="{BB962C8B-B14F-4D97-AF65-F5344CB8AC3E}">
        <p14:creationId xmlns:p14="http://schemas.microsoft.com/office/powerpoint/2010/main" val="3626493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1679" y="1094704"/>
            <a:ext cx="7920507" cy="5318975"/>
          </a:xfrm>
        </p:spPr>
      </p:pic>
    </p:spTree>
    <p:extLst>
      <p:ext uri="{BB962C8B-B14F-4D97-AF65-F5344CB8AC3E}">
        <p14:creationId xmlns:p14="http://schemas.microsoft.com/office/powerpoint/2010/main" val="13059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768958" y="2052637"/>
            <a:ext cx="6954591" cy="3514725"/>
          </a:xfrm>
          <a:prstGeom prst="rect">
            <a:avLst/>
          </a:prstGeom>
        </p:spPr>
      </p:pic>
    </p:spTree>
    <p:extLst>
      <p:ext uri="{BB962C8B-B14F-4D97-AF65-F5344CB8AC3E}">
        <p14:creationId xmlns:p14="http://schemas.microsoft.com/office/powerpoint/2010/main" val="250108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431636"/>
            <a:ext cx="10211233" cy="4816763"/>
          </a:xfrm>
        </p:spPr>
        <p:txBody>
          <a:bodyPr>
            <a:normAutofit lnSpcReduction="10000"/>
          </a:bodyPr>
          <a:lstStyle/>
          <a:p>
            <a:pPr marL="0" indent="0" algn="just">
              <a:lnSpc>
                <a:spcPct val="150000"/>
              </a:lnSpc>
              <a:buNone/>
            </a:pPr>
            <a:r>
              <a:rPr lang="fr-FR" dirty="0">
                <a:solidFill>
                  <a:schemeClr val="bg1"/>
                </a:solidFill>
                <a:latin typeface="Times New Roman" panose="02020603050405020304" pitchFamily="18" charset="0"/>
                <a:cs typeface="Times New Roman" panose="02020603050405020304" pitchFamily="18" charset="0"/>
              </a:rPr>
              <a:t>Lorsqu’on parle de sensations cutanées, on désigne l’ensemble des sensations qui renseignent sur ce qui entre en contact avec la peau. </a:t>
            </a:r>
            <a:endParaRPr lang="fr-FR" dirty="0" smtClean="0">
              <a:solidFill>
                <a:schemeClr val="bg1"/>
              </a:solidFill>
              <a:latin typeface="Times New Roman" panose="02020603050405020304" pitchFamily="18" charset="0"/>
              <a:cs typeface="Times New Roman" panose="02020603050405020304" pitchFamily="18" charset="0"/>
            </a:endParaRPr>
          </a:p>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La </a:t>
            </a:r>
            <a:r>
              <a:rPr lang="fr-FR" dirty="0">
                <a:solidFill>
                  <a:schemeClr val="bg1"/>
                </a:solidFill>
                <a:latin typeface="Times New Roman" panose="02020603050405020304" pitchFamily="18" charset="0"/>
                <a:cs typeface="Times New Roman" panose="02020603050405020304" pitchFamily="18" charset="0"/>
              </a:rPr>
              <a:t>nature de l’énergie physique véhiculée par les objets et produisant les sensations cutanées varie selon </a:t>
            </a:r>
            <a:r>
              <a:rPr lang="fr-FR" dirty="0" smtClean="0">
                <a:solidFill>
                  <a:schemeClr val="bg1"/>
                </a:solidFill>
                <a:latin typeface="Times New Roman" panose="02020603050405020304" pitchFamily="18" charset="0"/>
                <a:cs typeface="Times New Roman" panose="02020603050405020304" pitchFamily="18" charset="0"/>
              </a:rPr>
              <a:t>l’objet. </a:t>
            </a:r>
            <a:r>
              <a:rPr lang="fr-FR" dirty="0">
                <a:solidFill>
                  <a:schemeClr val="bg1"/>
                </a:solidFill>
                <a:latin typeface="Times New Roman" panose="02020603050405020304" pitchFamily="18" charset="0"/>
                <a:cs typeface="Times New Roman" panose="02020603050405020304" pitchFamily="18" charset="0"/>
              </a:rPr>
              <a:t>Elle est captée par la peau, et la transduction de cette énergie est effectuée par les récepteurs cutanés situés dans les couches superficielles de la peau. </a:t>
            </a:r>
            <a:endParaRPr lang="fr-FR" dirty="0" smtClean="0">
              <a:solidFill>
                <a:schemeClr val="bg1"/>
              </a:solidFill>
              <a:latin typeface="Times New Roman" panose="02020603050405020304" pitchFamily="18" charset="0"/>
              <a:cs typeface="Times New Roman" panose="02020603050405020304" pitchFamily="18" charset="0"/>
            </a:endParaRPr>
          </a:p>
          <a:p>
            <a:pPr marL="0" indent="0" algn="just">
              <a:lnSpc>
                <a:spcPct val="150000"/>
              </a:lnSpc>
              <a:buNone/>
            </a:pPr>
            <a:r>
              <a:rPr lang="fr-FR" dirty="0" smtClean="0">
                <a:solidFill>
                  <a:schemeClr val="bg1"/>
                </a:solidFill>
                <a:latin typeface="Times New Roman" panose="02020603050405020304" pitchFamily="18" charset="0"/>
                <a:cs typeface="Times New Roman" panose="02020603050405020304" pitchFamily="18" charset="0"/>
              </a:rPr>
              <a:t>Les </a:t>
            </a:r>
            <a:r>
              <a:rPr lang="fr-FR" dirty="0">
                <a:solidFill>
                  <a:schemeClr val="bg1"/>
                </a:solidFill>
                <a:latin typeface="Times New Roman" panose="02020603050405020304" pitchFamily="18" charset="0"/>
                <a:cs typeface="Times New Roman" panose="02020603050405020304" pitchFamily="18" charset="0"/>
              </a:rPr>
              <a:t>influx nerveux produits par ces récepteurs sont </a:t>
            </a:r>
            <a:r>
              <a:rPr lang="fr-FR" dirty="0" smtClean="0">
                <a:solidFill>
                  <a:schemeClr val="bg1"/>
                </a:solidFill>
                <a:latin typeface="Times New Roman" panose="02020603050405020304" pitchFamily="18" charset="0"/>
                <a:cs typeface="Times New Roman" panose="02020603050405020304" pitchFamily="18" charset="0"/>
              </a:rPr>
              <a:t>alors transmis </a:t>
            </a:r>
            <a:r>
              <a:rPr lang="fr-FR" dirty="0">
                <a:solidFill>
                  <a:schemeClr val="bg1"/>
                </a:solidFill>
                <a:latin typeface="Times New Roman" panose="02020603050405020304" pitchFamily="18" charset="0"/>
                <a:cs typeface="Times New Roman" panose="02020603050405020304" pitchFamily="18" charset="0"/>
              </a:rPr>
              <a:t>par les nerfs afférents du système </a:t>
            </a:r>
            <a:r>
              <a:rPr lang="fr-FR" dirty="0" smtClean="0">
                <a:solidFill>
                  <a:schemeClr val="bg1"/>
                </a:solidFill>
                <a:latin typeface="Times New Roman" panose="02020603050405020304" pitchFamily="18" charset="0"/>
                <a:cs typeface="Times New Roman" panose="02020603050405020304" pitchFamily="18" charset="0"/>
              </a:rPr>
              <a:t>périphérique. </a:t>
            </a:r>
            <a:endParaRPr lang="fr-FR" dirty="0">
              <a:solidFill>
                <a:schemeClr val="bg1"/>
              </a:solidFill>
              <a:latin typeface="Times New Roman" panose="02020603050405020304" pitchFamily="18" charset="0"/>
              <a:cs typeface="Times New Roman" panose="02020603050405020304" pitchFamily="18" charset="0"/>
            </a:endParaRPr>
          </a:p>
        </p:txBody>
      </p:sp>
      <p:sp>
        <p:nvSpPr>
          <p:cNvPr id="2" name="Titre 1"/>
          <p:cNvSpPr>
            <a:spLocks noGrp="1"/>
          </p:cNvSpPr>
          <p:nvPr>
            <p:ph type="title"/>
          </p:nvPr>
        </p:nvSpPr>
        <p:spPr>
          <a:xfrm>
            <a:off x="646111" y="452719"/>
            <a:ext cx="9404723" cy="1054110"/>
          </a:xfrm>
        </p:spPr>
        <p:txBody>
          <a:bodyPr>
            <a:normAutofit fontScale="90000"/>
          </a:bodyPr>
          <a:lstStyle/>
          <a:p>
            <a:r>
              <a:rPr lang="fr-FR" sz="3200" b="1" dirty="0">
                <a:solidFill>
                  <a:schemeClr val="bg1"/>
                </a:solidFill>
                <a:latin typeface="Times New Roman" panose="02020603050405020304" pitchFamily="18" charset="0"/>
                <a:cs typeface="Times New Roman" panose="02020603050405020304" pitchFamily="18" charset="0"/>
              </a:rPr>
              <a:t>Les sensations cutanées</a:t>
            </a:r>
            <a:r>
              <a:rPr lang="fr-FR" dirty="0"/>
              <a:t/>
            </a:r>
            <a:br>
              <a:rPr lang="fr-FR" dirty="0"/>
            </a:br>
            <a:endParaRPr lang="fr-FR" dirty="0"/>
          </a:p>
        </p:txBody>
      </p:sp>
    </p:spTree>
    <p:extLst>
      <p:ext uri="{BB962C8B-B14F-4D97-AF65-F5344CB8AC3E}">
        <p14:creationId xmlns:p14="http://schemas.microsoft.com/office/powerpoint/2010/main" val="35628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E871B7B-0BA3-407C-86A2-F33019A8F2F1}"/>
              </a:ext>
            </a:extLst>
          </p:cNvPr>
          <p:cNvSpPr>
            <a:spLocks noGrp="1"/>
          </p:cNvSpPr>
          <p:nvPr>
            <p:ph idx="1"/>
          </p:nvPr>
        </p:nvSpPr>
        <p:spPr>
          <a:xfrm>
            <a:off x="685802" y="627799"/>
            <a:ext cx="10131425" cy="5163403"/>
          </a:xfrm>
        </p:spPr>
        <p:txBody>
          <a:bodyPr>
            <a:normAutofit/>
          </a:bodyPr>
          <a:lstStyle/>
          <a:p>
            <a:pPr indent="0" algn="just">
              <a:lnSpc>
                <a:spcPct val="150000"/>
              </a:lnSpc>
              <a:spcAft>
                <a:spcPts val="1000"/>
              </a:spcAft>
              <a:buNone/>
            </a:pPr>
            <a:r>
              <a:rPr lang="fr-FR" sz="3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Les stimulations tactiles sont multiples. Le toucher fin et grossier, la pression, la vibration, la douleur, le chaud et le froid sont des stimulations captées par des récepteurs spécifiques à la surface de la peau. Le toucher fin est précis et facilement localisable.</a:t>
            </a:r>
            <a:endParaRPr lang="fr-FR" sz="3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46892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CF6E137-711D-43BB-9A69-10D269F7B395}"/>
              </a:ext>
            </a:extLst>
          </p:cNvPr>
          <p:cNvSpPr>
            <a:spLocks noGrp="1"/>
          </p:cNvSpPr>
          <p:nvPr>
            <p:ph idx="1"/>
          </p:nvPr>
        </p:nvSpPr>
        <p:spPr>
          <a:xfrm>
            <a:off x="685802" y="1514901"/>
            <a:ext cx="10131425" cy="4276300"/>
          </a:xfrm>
        </p:spPr>
        <p:txBody>
          <a:bodyPr/>
          <a:lstStyle/>
          <a:p>
            <a:pPr marL="0" indent="0" algn="just">
              <a:lnSpc>
                <a:spcPct val="150000"/>
              </a:lnSpc>
              <a:buNone/>
            </a:pPr>
            <a:r>
              <a:rPr lang="fr-FR"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 </a:t>
            </a:r>
            <a:r>
              <a:rPr lang="fr-FR" sz="32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toucher</a:t>
            </a:r>
            <a:r>
              <a:rPr lang="fr-FR"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est le premier sens à être en fonction dès le début de la grossesse. En effet, les récepteurs tactiles sont très stimulés dans l’utérus. Le fœtus flotte dans le liquide amniotique. Dès la naissance, les récepteurs tactiles sont aussi très denses sur la peau du bébé.</a:t>
            </a:r>
            <a:endParaRPr lang="fr-FR"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10666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B8BD139-8EEA-421A-A87E-8BB4C10E4137}"/>
              </a:ext>
            </a:extLst>
          </p:cNvPr>
          <p:cNvSpPr>
            <a:spLocks noGrp="1"/>
          </p:cNvSpPr>
          <p:nvPr>
            <p:ph idx="1"/>
          </p:nvPr>
        </p:nvSpPr>
        <p:spPr>
          <a:xfrm>
            <a:off x="685801" y="1269243"/>
            <a:ext cx="10669136" cy="5390864"/>
          </a:xfrm>
        </p:spPr>
        <p:txBody>
          <a:bodyPr>
            <a:normAutofit/>
          </a:bodyPr>
          <a:lstStyle/>
          <a:p>
            <a:pPr marL="0" indent="0" algn="just">
              <a:lnSpc>
                <a:spcPct val="150000"/>
              </a:lnSpc>
              <a:buNone/>
            </a:pPr>
            <a:r>
              <a:rPr lang="fr-FR" sz="2800" dirty="0" smtClean="0">
                <a:solidFill>
                  <a:schemeClr val="bg1"/>
                </a:solidFill>
                <a:effectLst/>
                <a:latin typeface="Times New Roman" panose="02020603050405020304" pitchFamily="18" charset="0"/>
                <a:ea typeface="11"/>
              </a:rPr>
              <a:t>La </a:t>
            </a:r>
            <a:r>
              <a:rPr lang="fr-FR" sz="2800" b="1" dirty="0">
                <a:solidFill>
                  <a:schemeClr val="bg1"/>
                </a:solidFill>
                <a:effectLst/>
                <a:latin typeface="Times New Roman" panose="02020603050405020304" pitchFamily="18" charset="0"/>
                <a:ea typeface="11"/>
              </a:rPr>
              <a:t>sensation</a:t>
            </a:r>
            <a:r>
              <a:rPr lang="fr-FR" sz="2800" dirty="0">
                <a:solidFill>
                  <a:schemeClr val="bg1"/>
                </a:solidFill>
                <a:effectLst/>
                <a:latin typeface="Times New Roman" panose="02020603050405020304" pitchFamily="18" charset="0"/>
                <a:ea typeface="11"/>
              </a:rPr>
              <a:t> est un évènement psychique élémentaire résultant d’une modification de l’environnement. C’est une donnée première qui donne lieu à un processus de traitement de l’information qui se traduit par l’activation de cellules réceptrices </a:t>
            </a:r>
            <a:r>
              <a:rPr lang="fr-FR" sz="2800" dirty="0" smtClean="0">
                <a:solidFill>
                  <a:schemeClr val="bg1"/>
                </a:solidFill>
                <a:effectLst/>
                <a:latin typeface="Times New Roman" panose="02020603050405020304" pitchFamily="18" charset="0"/>
                <a:ea typeface="11"/>
              </a:rPr>
              <a:t>spécialisées.</a:t>
            </a:r>
          </a:p>
          <a:p>
            <a:pPr marL="0" indent="0" algn="just">
              <a:lnSpc>
                <a:spcPct val="150000"/>
              </a:lnSpc>
              <a:buNone/>
            </a:pPr>
            <a:r>
              <a:rPr lang="fr-FR" sz="2800" dirty="0">
                <a:solidFill>
                  <a:schemeClr val="bg1"/>
                </a:solidFill>
                <a:latin typeface="Times New Roman" panose="02020603050405020304" pitchFamily="18" charset="0"/>
                <a:ea typeface="11"/>
                <a:cs typeface="Arial" panose="020B0604020202020204" pitchFamily="34" charset="0"/>
              </a:rPr>
              <a:t>Par contre</a:t>
            </a:r>
            <a:r>
              <a:rPr lang="fr-FR" sz="2800" b="1" dirty="0">
                <a:solidFill>
                  <a:schemeClr val="bg1"/>
                </a:solidFill>
                <a:latin typeface="Times New Roman" panose="02020603050405020304" pitchFamily="18" charset="0"/>
                <a:ea typeface="11"/>
                <a:cs typeface="Arial" panose="020B0604020202020204" pitchFamily="34" charset="0"/>
              </a:rPr>
              <a:t> la sensation : </a:t>
            </a:r>
            <a:r>
              <a:rPr lang="fr-FR" sz="2800" b="1" dirty="0">
                <a:solidFill>
                  <a:schemeClr val="bg1"/>
                </a:solidFill>
                <a:latin typeface="Times New Roman" panose="02020603050405020304" pitchFamily="18" charset="0"/>
                <a:ea typeface="37"/>
                <a:cs typeface="Arial" panose="020B0604020202020204" pitchFamily="34" charset="0"/>
              </a:rPr>
              <a:t>La captation et la transduction</a:t>
            </a:r>
            <a:r>
              <a:rPr lang="fr-FR" sz="2800" dirty="0">
                <a:solidFill>
                  <a:schemeClr val="bg1"/>
                </a:solidFill>
                <a:latin typeface="Times New Roman" panose="02020603050405020304" pitchFamily="18" charset="0"/>
                <a:ea typeface="37"/>
                <a:cs typeface="Arial" panose="020B0604020202020204" pitchFamily="34" charset="0"/>
              </a:rPr>
              <a:t> sont deux phénomènes constituant le point de départ de la sensation. À ces deux éléments s’ajoutent les notions de seuil et d’adaptation, qui interviennent également dans le processus de la sensation</a:t>
            </a:r>
            <a:endParaRPr lang="fr-FR"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buNone/>
            </a:pPr>
            <a:endParaRPr lang="fr-FR" sz="2800" dirty="0">
              <a:solidFill>
                <a:schemeClr val="bg1"/>
              </a:solidFill>
            </a:endParaRPr>
          </a:p>
        </p:txBody>
      </p:sp>
      <p:sp>
        <p:nvSpPr>
          <p:cNvPr id="2" name="Titre 1">
            <a:extLst>
              <a:ext uri="{FF2B5EF4-FFF2-40B4-BE49-F238E27FC236}">
                <a16:creationId xmlns:a16="http://schemas.microsoft.com/office/drawing/2014/main" xmlns="" id="{E3FE422F-7B00-4DF9-A7ED-F605347164D6}"/>
              </a:ext>
            </a:extLst>
          </p:cNvPr>
          <p:cNvSpPr>
            <a:spLocks noGrp="1"/>
          </p:cNvSpPr>
          <p:nvPr>
            <p:ph type="title"/>
          </p:nvPr>
        </p:nvSpPr>
        <p:spPr>
          <a:xfrm>
            <a:off x="685802" y="609601"/>
            <a:ext cx="8458199" cy="1110018"/>
          </a:xfrm>
        </p:spPr>
        <p:txBody>
          <a:bodyPr>
            <a:normAutofit fontScale="90000"/>
          </a:bodyPr>
          <a:lstStyle/>
          <a:p>
            <a:r>
              <a:rPr lang="fr-FR" sz="3200" b="1" cap="none" dirty="0">
                <a:solidFill>
                  <a:schemeClr val="bg1"/>
                </a:solidFill>
                <a:effectLst/>
                <a:latin typeface="Times New Roman" panose="02020603050405020304" pitchFamily="18" charset="0"/>
                <a:ea typeface="11"/>
                <a:cs typeface="Times New Roman" panose="02020603050405020304" pitchFamily="18" charset="0"/>
              </a:rPr>
              <a:t>La distinction entre sensation et perception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3210568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8853D2E-DBD5-4820-89F5-5A3B2F92C215}"/>
              </a:ext>
            </a:extLst>
          </p:cNvPr>
          <p:cNvSpPr>
            <a:spLocks noGrp="1"/>
          </p:cNvSpPr>
          <p:nvPr>
            <p:ph idx="1"/>
          </p:nvPr>
        </p:nvSpPr>
        <p:spPr>
          <a:xfrm>
            <a:off x="685802" y="846163"/>
            <a:ext cx="10131425" cy="4945039"/>
          </a:xfrm>
        </p:spPr>
        <p:txBody>
          <a:bodyPr>
            <a:normAutofit/>
          </a:bodyPr>
          <a:lstStyle/>
          <a:p>
            <a:pPr indent="0" algn="just">
              <a:lnSpc>
                <a:spcPct val="150000"/>
              </a:lnSpc>
              <a:spcAft>
                <a:spcPts val="1000"/>
              </a:spcAft>
              <a:buNone/>
            </a:pPr>
            <a:r>
              <a:rPr lang="fr-FR" sz="2800" dirty="0">
                <a:solidFill>
                  <a:srgbClr val="000000"/>
                </a:solidFill>
                <a:effectLst/>
                <a:latin typeface="Times New Roman" panose="02020603050405020304" pitchFamily="18" charset="0"/>
                <a:ea typeface="11"/>
                <a:cs typeface="Arial" panose="020B0604020202020204" pitchFamily="34" charset="0"/>
              </a:rPr>
              <a:t>Cependant la </a:t>
            </a:r>
            <a:r>
              <a:rPr lang="fr-FR" sz="2800" b="1" dirty="0">
                <a:solidFill>
                  <a:srgbClr val="000000"/>
                </a:solidFill>
                <a:effectLst/>
                <a:latin typeface="Times New Roman" panose="02020603050405020304" pitchFamily="18" charset="0"/>
                <a:ea typeface="11"/>
                <a:cs typeface="Arial" panose="020B0604020202020204" pitchFamily="34" charset="0"/>
              </a:rPr>
              <a:t>perception</a:t>
            </a:r>
            <a:r>
              <a:rPr lang="fr-FR" sz="2800" dirty="0">
                <a:solidFill>
                  <a:srgbClr val="000000"/>
                </a:solidFill>
                <a:effectLst/>
                <a:latin typeface="Times New Roman" panose="02020603050405020304" pitchFamily="18" charset="0"/>
                <a:ea typeface="11"/>
                <a:cs typeface="Arial" panose="020B0604020202020204" pitchFamily="34" charset="0"/>
              </a:rPr>
              <a:t> fait référence à une conduite plus complexe, elle nécessite l’intégration de plusieurs sources, non seulement sensorielles mais également mnésiques, motivationnelles, évaluatives, etc.</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2800" dirty="0">
                <a:solidFill>
                  <a:srgbClr val="000000"/>
                </a:solidFill>
                <a:effectLst/>
                <a:latin typeface="Times New Roman" panose="02020603050405020304" pitchFamily="18" charset="0"/>
                <a:ea typeface="11"/>
                <a:cs typeface="Arial" panose="020B0604020202020204" pitchFamily="34" charset="0"/>
              </a:rPr>
              <a:t> Elle résulte donc de processus de traitement à la fois plus diversifiée mais aussi plus élaborés ou les facteurs d’intégration sont de première importance.   </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968042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120462"/>
            <a:ext cx="9483122" cy="5127938"/>
          </a:xfrm>
        </p:spPr>
        <p:txBody>
          <a:bodyPr>
            <a:normAutofit lnSpcReduction="10000"/>
          </a:bodyPr>
          <a:lstStyle/>
          <a:p>
            <a:pPr marL="0" indent="0">
              <a:lnSpc>
                <a:spcPct val="150000"/>
              </a:lnSpc>
              <a:buNone/>
            </a:pPr>
            <a:r>
              <a:rPr lang="fr-FR" sz="3200" dirty="0">
                <a:solidFill>
                  <a:schemeClr val="bg1"/>
                </a:solidFill>
                <a:latin typeface="Times New Roman" panose="02020603050405020304" pitchFamily="18" charset="0"/>
                <a:ea typeface="32"/>
                <a:cs typeface="Arial" panose="020B0604020202020204" pitchFamily="34" charset="0"/>
              </a:rPr>
              <a:t>La perception comme elle est mentionnée plus haut, est loin d’être un processus passif d’enregistrement de l’information. Le cerveau est programmé pour donner une signification à l’information qui lui parvient</a:t>
            </a:r>
            <a:r>
              <a:rPr lang="fr-FR" sz="3200" dirty="0" smtClean="0">
                <a:solidFill>
                  <a:schemeClr val="bg1"/>
                </a:solidFill>
                <a:latin typeface="Times New Roman" panose="02020603050405020304" pitchFamily="18" charset="0"/>
                <a:ea typeface="32"/>
                <a:cs typeface="Arial" panose="020B0604020202020204" pitchFamily="34" charset="0"/>
              </a:rPr>
              <a:t>.</a:t>
            </a:r>
          </a:p>
          <a:p>
            <a:pPr marL="0" indent="0">
              <a:lnSpc>
                <a:spcPct val="150000"/>
              </a:lnSpc>
              <a:buNone/>
            </a:pPr>
            <a:r>
              <a:rPr lang="fr-FR" sz="3200" dirty="0" smtClean="0">
                <a:solidFill>
                  <a:schemeClr val="bg1"/>
                </a:solidFill>
                <a:latin typeface="Times New Roman" panose="02020603050405020304" pitchFamily="18" charset="0"/>
                <a:ea typeface="32"/>
                <a:cs typeface="Arial" panose="020B0604020202020204" pitchFamily="34" charset="0"/>
              </a:rPr>
              <a:t> </a:t>
            </a:r>
            <a:r>
              <a:rPr lang="fr-FR" sz="3200" dirty="0">
                <a:solidFill>
                  <a:schemeClr val="bg1"/>
                </a:solidFill>
                <a:latin typeface="Times New Roman" panose="02020603050405020304" pitchFamily="18" charset="0"/>
                <a:ea typeface="32"/>
                <a:cs typeface="Arial" panose="020B0604020202020204" pitchFamily="34" charset="0"/>
              </a:rPr>
              <a:t>La perception est un ensemble de tâches cognitives qui consistent à sélectionner, à organiser et à interpréter les stimulations sensorielles.</a:t>
            </a:r>
            <a:endParaRPr lang="fr-FR" sz="32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02800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1281FE1-D6BF-4FA7-B028-C02AFAEDCCCB}"/>
              </a:ext>
            </a:extLst>
          </p:cNvPr>
          <p:cNvSpPr>
            <a:spLocks noGrp="1"/>
          </p:cNvSpPr>
          <p:nvPr>
            <p:ph idx="1"/>
          </p:nvPr>
        </p:nvSpPr>
        <p:spPr>
          <a:xfrm>
            <a:off x="685802" y="862885"/>
            <a:ext cx="10131425" cy="5396247"/>
          </a:xfrm>
        </p:spPr>
        <p:txBody>
          <a:bodyPr>
            <a:noAutofit/>
          </a:bodyPr>
          <a:lstStyle/>
          <a:p>
            <a:pPr marL="0" indent="0" algn="just">
              <a:lnSpc>
                <a:spcPct val="150000"/>
              </a:lnSpc>
              <a:spcAft>
                <a:spcPts val="1000"/>
              </a:spcAft>
              <a:buNone/>
            </a:pPr>
            <a:endParaRPr lang="fr-FR" sz="2400" dirty="0" smtClean="0">
              <a:solidFill>
                <a:srgbClr val="000000"/>
              </a:solidFill>
              <a:effectLst/>
              <a:latin typeface="Times New Roman" panose="02020603050405020304" pitchFamily="18" charset="0"/>
              <a:ea typeface="11"/>
              <a:cs typeface="Arial" panose="020B0604020202020204" pitchFamily="34" charset="0"/>
            </a:endParaRPr>
          </a:p>
          <a:p>
            <a:pPr marL="0" indent="0" algn="just">
              <a:lnSpc>
                <a:spcPct val="160000"/>
              </a:lnSpc>
              <a:buNone/>
            </a:pPr>
            <a:r>
              <a:rPr lang="fr-FR" sz="2400" dirty="0" smtClean="0">
                <a:solidFill>
                  <a:schemeClr val="bg1"/>
                </a:solidFill>
                <a:latin typeface="Times New Roman" panose="02020603050405020304" pitchFamily="18" charset="0"/>
                <a:cs typeface="Times New Roman" panose="02020603050405020304" pitchFamily="18" charset="0"/>
              </a:rPr>
              <a:t>La captation et la transduction sont deux phénomènes constituant le point de départ de la sensation. À ces deux éléments s’ajoutent les notions de seuil et d’adaptation.</a:t>
            </a:r>
          </a:p>
          <a:p>
            <a:pPr marL="0" indent="0" algn="just">
              <a:lnSpc>
                <a:spcPct val="150000"/>
              </a:lnSpc>
              <a:spcAft>
                <a:spcPts val="1000"/>
              </a:spcAft>
              <a:buNone/>
            </a:pPr>
            <a:r>
              <a:rPr lang="fr-FR" sz="2400" dirty="0" smtClean="0">
                <a:solidFill>
                  <a:srgbClr val="000000"/>
                </a:solidFill>
                <a:effectLst/>
                <a:latin typeface="Times New Roman" panose="02020603050405020304" pitchFamily="18" charset="0"/>
                <a:ea typeface="11"/>
                <a:cs typeface="Arial" panose="020B0604020202020204" pitchFamily="34" charset="0"/>
              </a:rPr>
              <a:t>Selon </a:t>
            </a:r>
            <a:r>
              <a:rPr lang="fr-FR" sz="2400" dirty="0">
                <a:solidFill>
                  <a:srgbClr val="000000"/>
                </a:solidFill>
                <a:effectLst/>
                <a:latin typeface="Times New Roman" panose="02020603050405020304" pitchFamily="18" charset="0"/>
                <a:ea typeface="11"/>
                <a:cs typeface="Arial" panose="020B0604020202020204" pitchFamily="34" charset="0"/>
              </a:rPr>
              <a:t>(Eysenck 1984), la perception c’est : « la réponse discriminante immédiate de l’organisme a l’énergie activant les organes des sens…discriminer c’est faire une réaction de choix dans laquelle les conditions contextuelles jouent un rôle décisif </a:t>
            </a:r>
            <a:r>
              <a:rPr lang="fr-FR" sz="2400" dirty="0" smtClean="0">
                <a:solidFill>
                  <a:srgbClr val="000000"/>
                </a:solidFill>
                <a:effectLst/>
                <a:latin typeface="Times New Roman" panose="02020603050405020304" pitchFamily="18" charset="0"/>
                <a:ea typeface="11"/>
                <a:cs typeface="Arial" panose="020B0604020202020204" pitchFamily="34" charset="0"/>
              </a:rPr>
              <a:t>»</a:t>
            </a:r>
            <a:r>
              <a:rPr lang="fr-FR" sz="2400" dirty="0" smtClean="0">
                <a:solidFill>
                  <a:schemeClr val="bg1"/>
                </a:solidFill>
                <a:effectLst/>
                <a:latin typeface="Times New Roman" panose="02020603050405020304" pitchFamily="18" charset="0"/>
                <a:ea typeface="11"/>
                <a:cs typeface="Arial" panose="020B0604020202020204" pitchFamily="34" charset="0"/>
              </a:rPr>
              <a:t>.</a:t>
            </a:r>
            <a:endParaRPr lang="fr-FR"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sz="2400" dirty="0"/>
          </a:p>
        </p:txBody>
      </p:sp>
    </p:spTree>
    <p:extLst>
      <p:ext uri="{BB962C8B-B14F-4D97-AF65-F5344CB8AC3E}">
        <p14:creationId xmlns:p14="http://schemas.microsoft.com/office/powerpoint/2010/main" val="814638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913" y="566669"/>
            <a:ext cx="11037194" cy="5937161"/>
          </a:xfrm>
          <a:prstGeom prst="rect">
            <a:avLst/>
          </a:prstGeom>
          <a:noFill/>
          <a:ln>
            <a:noFill/>
          </a:ln>
        </p:spPr>
      </p:pic>
    </p:spTree>
    <p:extLst>
      <p:ext uri="{BB962C8B-B14F-4D97-AF65-F5344CB8AC3E}">
        <p14:creationId xmlns:p14="http://schemas.microsoft.com/office/powerpoint/2010/main" val="1199952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FF7C7C6-9FB0-41A6-891E-BD6F405905A7}"/>
              </a:ext>
            </a:extLst>
          </p:cNvPr>
          <p:cNvSpPr>
            <a:spLocks noGrp="1"/>
          </p:cNvSpPr>
          <p:nvPr>
            <p:ph idx="1"/>
          </p:nvPr>
        </p:nvSpPr>
        <p:spPr/>
        <p:txBody>
          <a:bodyPr>
            <a:normAutofit fontScale="92500" lnSpcReduction="20000"/>
          </a:bodyPr>
          <a:lstStyle/>
          <a:p>
            <a:pPr indent="0" algn="just">
              <a:lnSpc>
                <a:spcPct val="150000"/>
              </a:lnSpc>
              <a:spcAft>
                <a:spcPts val="1000"/>
              </a:spcAft>
              <a:buNone/>
            </a:pPr>
            <a:r>
              <a:rPr lang="fr-FR" sz="3800" dirty="0">
                <a:solidFill>
                  <a:schemeClr val="bg1"/>
                </a:solidFill>
                <a:effectLst/>
                <a:latin typeface="Times New Roman" panose="02020603050405020304" pitchFamily="18" charset="0"/>
                <a:ea typeface="37"/>
                <a:cs typeface="Arial" panose="020B0604020202020204" pitchFamily="34" charset="0"/>
              </a:rPr>
              <a:t>A retenir que </a:t>
            </a:r>
            <a:r>
              <a:rPr lang="fr-FR" sz="3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 sensation c’est la captation de la stimulation par les organes des sens transmises au cerveau grâce à la </a:t>
            </a:r>
            <a:r>
              <a:rPr lang="fr-FR" sz="3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transduction</a:t>
            </a:r>
            <a:r>
              <a:rPr lang="fr-FR" sz="3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c’est-à-dire par la transformation d’une stimulation en un influx nerveux. </a:t>
            </a:r>
            <a:r>
              <a:rPr lang="fr-FR" sz="3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 perception</a:t>
            </a:r>
            <a:r>
              <a:rPr lang="fr-FR" sz="3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c’est interprétation que fait le cerveau de l’information sensorielle.</a:t>
            </a:r>
            <a:endParaRPr lang="fr-FR" sz="3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2" name="Titre 1">
            <a:extLst>
              <a:ext uri="{FF2B5EF4-FFF2-40B4-BE49-F238E27FC236}">
                <a16:creationId xmlns:a16="http://schemas.microsoft.com/office/drawing/2014/main" xmlns="" id="{5481BC96-CD09-48CF-958A-F7AA8FA0979E}"/>
              </a:ext>
            </a:extLst>
          </p:cNvPr>
          <p:cNvSpPr>
            <a:spLocks noGrp="1"/>
          </p:cNvSpPr>
          <p:nvPr>
            <p:ph type="title"/>
          </p:nvPr>
        </p:nvSpPr>
        <p:spPr>
          <a:xfrm>
            <a:off x="685803" y="609602"/>
            <a:ext cx="7734868" cy="837063"/>
          </a:xfrm>
        </p:spPr>
        <p:txBody>
          <a:bodyPr>
            <a:normAutofit fontScale="90000"/>
          </a:bodyPr>
          <a:lstStyle/>
          <a:p>
            <a:r>
              <a:rPr lang="fr-FR" sz="4000" b="1" dirty="0">
                <a:solidFill>
                  <a:schemeClr val="bg1"/>
                </a:solidFill>
                <a:effectLst/>
                <a:latin typeface="Times New Roman" panose="02020603050405020304" pitchFamily="18" charset="0"/>
                <a:ea typeface="37"/>
                <a:cs typeface="Times New Roman" panose="02020603050405020304" pitchFamily="18" charset="0"/>
              </a:rPr>
              <a:t>Résumé du cours </a:t>
            </a: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fr-FR" dirty="0"/>
          </a:p>
        </p:txBody>
      </p:sp>
    </p:spTree>
    <p:extLst>
      <p:ext uri="{BB962C8B-B14F-4D97-AF65-F5344CB8AC3E}">
        <p14:creationId xmlns:p14="http://schemas.microsoft.com/office/powerpoint/2010/main" val="3179160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4F98958-1662-4CA6-9E53-D97CC1465870}"/>
              </a:ext>
            </a:extLst>
          </p:cNvPr>
          <p:cNvSpPr>
            <a:spLocks noGrp="1"/>
          </p:cNvSpPr>
          <p:nvPr>
            <p:ph idx="1"/>
          </p:nvPr>
        </p:nvSpPr>
        <p:spPr>
          <a:xfrm>
            <a:off x="685802" y="764277"/>
            <a:ext cx="10131425" cy="5026925"/>
          </a:xfrm>
        </p:spPr>
        <p:txBody>
          <a:bodyPr>
            <a:normAutofit fontScale="92500" lnSpcReduction="10000"/>
          </a:bodyPr>
          <a:lstStyle/>
          <a:p>
            <a:pPr indent="0" algn="just">
              <a:lnSpc>
                <a:spcPct val="150000"/>
              </a:lnSpc>
              <a:spcAft>
                <a:spcPts val="1000"/>
              </a:spcAft>
              <a:buNone/>
            </a:pP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On a vu aussi que </a:t>
            </a:r>
            <a:r>
              <a:rPr lang="fr-FR" sz="2400" b="1" dirty="0">
                <a:solidFill>
                  <a:schemeClr val="bg1"/>
                </a:solidFill>
                <a:effectLst/>
                <a:latin typeface="Times New Roman" panose="02020603050405020304" pitchFamily="18" charset="0"/>
                <a:ea typeface="13"/>
                <a:cs typeface="Arial" panose="020B0604020202020204" pitchFamily="34" charset="0"/>
              </a:rPr>
              <a:t>la vision</a:t>
            </a:r>
            <a:r>
              <a:rPr lang="fr-FR" sz="2400" dirty="0">
                <a:solidFill>
                  <a:schemeClr val="bg1"/>
                </a:solidFill>
                <a:effectLst/>
                <a:latin typeface="Times New Roman" panose="02020603050405020304" pitchFamily="18" charset="0"/>
                <a:ea typeface="13"/>
                <a:cs typeface="Arial" panose="020B0604020202020204" pitchFamily="34" charset="0"/>
              </a:rPr>
              <a:t> concerne les stimulus en relation avec la lumière. Les yeux perçoivent les couleurs. Le cerveau traite l’information visuelle. </a:t>
            </a:r>
            <a:r>
              <a:rPr lang="fr-FR" sz="2400" b="1" dirty="0">
                <a:solidFill>
                  <a:schemeClr val="bg1"/>
                </a:solidFill>
                <a:effectLst/>
                <a:latin typeface="Times New Roman" panose="02020603050405020304" pitchFamily="18" charset="0"/>
                <a:ea typeface="13"/>
                <a:cs typeface="Arial" panose="020B0604020202020204" pitchFamily="34" charset="0"/>
              </a:rPr>
              <a:t>L’audition</a:t>
            </a:r>
            <a:r>
              <a:rPr lang="fr-FR" sz="2400" dirty="0">
                <a:solidFill>
                  <a:schemeClr val="bg1"/>
                </a:solidFill>
                <a:effectLst/>
                <a:latin typeface="Times New Roman" panose="02020603050405020304" pitchFamily="18" charset="0"/>
                <a:ea typeface="13"/>
                <a:cs typeface="Arial" panose="020B0604020202020204" pitchFamily="34" charset="0"/>
              </a:rPr>
              <a:t> (ou fonction du sens de l’ouïe ou l’audition) est la sensibilité aux ondes sonores et aux vibrations captées par l’oreille interne. Il s’agit d’une fonction supérieure du cerveau humain qui permet la compréhension et le décodage du langage. </a:t>
            </a:r>
            <a:r>
              <a:rPr lang="fr-FR" sz="2400" b="1" dirty="0">
                <a:solidFill>
                  <a:schemeClr val="bg1"/>
                </a:solidFill>
                <a:effectLst/>
                <a:latin typeface="Times New Roman" panose="02020603050405020304" pitchFamily="18" charset="0"/>
                <a:ea typeface="13"/>
                <a:cs typeface="Arial" panose="020B0604020202020204" pitchFamily="34" charset="0"/>
              </a:rPr>
              <a:t>L’odorat </a:t>
            </a:r>
            <a:r>
              <a:rPr lang="fr-FR" sz="2400" dirty="0">
                <a:solidFill>
                  <a:schemeClr val="bg1"/>
                </a:solidFill>
                <a:effectLst/>
                <a:latin typeface="Times New Roman" panose="02020603050405020304" pitchFamily="18" charset="0"/>
                <a:ea typeface="13"/>
                <a:cs typeface="Arial" panose="020B0604020202020204" pitchFamily="34" charset="0"/>
              </a:rPr>
              <a:t>(olfaction) est un sens chimique. </a:t>
            </a:r>
          </a:p>
          <a:p>
            <a:pPr indent="0" algn="just">
              <a:lnSpc>
                <a:spcPct val="150000"/>
              </a:lnSpc>
              <a:spcAft>
                <a:spcPts val="1000"/>
              </a:spcAft>
              <a:buNone/>
            </a:pPr>
            <a:r>
              <a:rPr lang="fr-FR" sz="2400" b="1" dirty="0">
                <a:solidFill>
                  <a:schemeClr val="bg1"/>
                </a:solidFill>
                <a:effectLst/>
                <a:latin typeface="Times New Roman" panose="02020603050405020304" pitchFamily="18" charset="0"/>
                <a:ea typeface="13"/>
                <a:cs typeface="Arial" panose="020B0604020202020204" pitchFamily="34" charset="0"/>
              </a:rPr>
              <a:t>Le goût</a:t>
            </a:r>
            <a:r>
              <a:rPr lang="fr-FR" sz="2400" dirty="0">
                <a:solidFill>
                  <a:schemeClr val="bg1"/>
                </a:solidFill>
                <a:effectLst/>
                <a:latin typeface="Times New Roman" panose="02020603050405020304" pitchFamily="18" charset="0"/>
                <a:ea typeface="13"/>
                <a:cs typeface="Arial" panose="020B0604020202020204" pitchFamily="34" charset="0"/>
              </a:rPr>
              <a:t> est intercepté par la muqueuse olfactive à l’intérieur du nez.</a:t>
            </a:r>
            <a:endParaRPr lang="fr-FR"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2400" dirty="0">
                <a:solidFill>
                  <a:schemeClr val="bg1"/>
                </a:solidFill>
                <a:effectLst/>
                <a:latin typeface="Times New Roman" panose="02020603050405020304" pitchFamily="18" charset="0"/>
                <a:ea typeface="13"/>
                <a:cs typeface="Arial" panose="020B0604020202020204" pitchFamily="34" charset="0"/>
              </a:rPr>
              <a:t>Le </a:t>
            </a:r>
            <a:r>
              <a:rPr lang="fr-FR" sz="2400" b="1" dirty="0">
                <a:solidFill>
                  <a:schemeClr val="bg1"/>
                </a:solidFill>
                <a:effectLst/>
                <a:latin typeface="Times New Roman" panose="02020603050405020304" pitchFamily="18" charset="0"/>
                <a:ea typeface="13"/>
                <a:cs typeface="Arial" panose="020B0604020202020204" pitchFamily="34" charset="0"/>
              </a:rPr>
              <a:t>toucher</a:t>
            </a:r>
            <a:r>
              <a:rPr lang="fr-FR" sz="2400" dirty="0">
                <a:solidFill>
                  <a:schemeClr val="bg1"/>
                </a:solidFill>
                <a:effectLst/>
                <a:latin typeface="Times New Roman" panose="02020603050405020304" pitchFamily="18" charset="0"/>
                <a:ea typeface="13"/>
                <a:cs typeface="Arial" panose="020B0604020202020204" pitchFamily="34" charset="0"/>
              </a:rPr>
              <a:t> </a:t>
            </a: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correspond à la captation de la pression,</a:t>
            </a:r>
            <a:r>
              <a:rPr lang="fr-FR" sz="2400" dirty="0">
                <a:solidFill>
                  <a:schemeClr val="bg1"/>
                </a:solidFill>
                <a:effectLst/>
                <a:latin typeface="Times New Roman" panose="02020603050405020304" pitchFamily="18" charset="0"/>
                <a:ea typeface="13"/>
                <a:cs typeface="Arial" panose="020B0604020202020204" pitchFamily="34" charset="0"/>
              </a:rPr>
              <a:t> </a:t>
            </a: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de la chaleur du froid et de la douleur.</a:t>
            </a:r>
            <a:endParaRPr lang="fr-FR"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sz="2000" dirty="0"/>
          </a:p>
        </p:txBody>
      </p:sp>
    </p:spTree>
    <p:extLst>
      <p:ext uri="{BB962C8B-B14F-4D97-AF65-F5344CB8AC3E}">
        <p14:creationId xmlns:p14="http://schemas.microsoft.com/office/powerpoint/2010/main" val="89925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1294228"/>
            <a:ext cx="9672540" cy="4954171"/>
          </a:xfrm>
        </p:spPr>
        <p:txBody>
          <a:bodyPr/>
          <a:lstStyle/>
          <a:p>
            <a:pPr algn="just">
              <a:lnSpc>
                <a:spcPct val="170000"/>
              </a:lnSpc>
            </a:pPr>
            <a:r>
              <a:rPr lang="fr-FR" sz="2800" b="1" dirty="0" smtClean="0">
                <a:solidFill>
                  <a:schemeClr val="bg1"/>
                </a:solidFill>
                <a:latin typeface="Times New Roman" panose="02020603050405020304" pitchFamily="18" charset="0"/>
                <a:cs typeface="Times New Roman" panose="02020603050405020304" pitchFamily="18" charset="0"/>
              </a:rPr>
              <a:t>Captation:</a:t>
            </a:r>
            <a:r>
              <a:rPr lang="fr-FR" sz="2800" b="1" dirty="0">
                <a:solidFill>
                  <a:schemeClr val="bg1"/>
                </a:solidFill>
                <a:latin typeface="Times New Roman" panose="02020603050405020304" pitchFamily="18" charset="0"/>
                <a:cs typeface="Times New Roman" panose="02020603050405020304" pitchFamily="18" charset="0"/>
              </a:rPr>
              <a:t/>
            </a:r>
            <a:br>
              <a:rPr lang="fr-FR" sz="2800" b="1" dirty="0">
                <a:solidFill>
                  <a:schemeClr val="bg1"/>
                </a:solidFill>
                <a:latin typeface="Times New Roman" panose="02020603050405020304" pitchFamily="18" charset="0"/>
                <a:cs typeface="Times New Roman" panose="02020603050405020304" pitchFamily="18" charset="0"/>
              </a:rPr>
            </a:br>
            <a:r>
              <a:rPr lang="fr-FR" sz="2800" dirty="0">
                <a:solidFill>
                  <a:schemeClr val="bg1"/>
                </a:solidFill>
                <a:latin typeface="Times New Roman" panose="02020603050405020304" pitchFamily="18" charset="0"/>
                <a:cs typeface="Times New Roman" panose="02020603050405020304" pitchFamily="18" charset="0"/>
              </a:rPr>
              <a:t>Saisie d’une forme d’énergie donnée par un organe </a:t>
            </a:r>
            <a:r>
              <a:rPr lang="fr-FR" sz="2800" dirty="0" smtClean="0">
                <a:solidFill>
                  <a:schemeClr val="bg1"/>
                </a:solidFill>
                <a:latin typeface="Times New Roman" panose="02020603050405020304" pitchFamily="18" charset="0"/>
                <a:cs typeface="Times New Roman" panose="02020603050405020304" pitchFamily="18" charset="0"/>
              </a:rPr>
              <a:t>sensoriel.</a:t>
            </a:r>
            <a:endParaRPr lang="fr-FR" sz="2800" dirty="0">
              <a:solidFill>
                <a:schemeClr val="bg1"/>
              </a:solidFill>
              <a:latin typeface="Times New Roman" panose="02020603050405020304" pitchFamily="18" charset="0"/>
              <a:cs typeface="Times New Roman" panose="02020603050405020304" pitchFamily="18" charset="0"/>
            </a:endParaRPr>
          </a:p>
          <a:p>
            <a:pPr algn="just">
              <a:lnSpc>
                <a:spcPct val="170000"/>
              </a:lnSpc>
            </a:pPr>
            <a:r>
              <a:rPr lang="fr-FR" sz="2800" b="1" dirty="0" smtClean="0">
                <a:solidFill>
                  <a:schemeClr val="bg1"/>
                </a:solidFill>
                <a:latin typeface="Times New Roman" panose="02020603050405020304" pitchFamily="18" charset="0"/>
                <a:cs typeface="Times New Roman" panose="02020603050405020304" pitchFamily="18" charset="0"/>
              </a:rPr>
              <a:t>Transduction:</a:t>
            </a:r>
            <a:r>
              <a:rPr lang="fr-FR" sz="2800" b="1" dirty="0">
                <a:solidFill>
                  <a:schemeClr val="bg1"/>
                </a:solidFill>
                <a:latin typeface="Times New Roman" panose="02020603050405020304" pitchFamily="18" charset="0"/>
                <a:cs typeface="Times New Roman" panose="02020603050405020304" pitchFamily="18" charset="0"/>
              </a:rPr>
              <a:t/>
            </a:r>
            <a:br>
              <a:rPr lang="fr-FR" sz="2800" b="1" dirty="0">
                <a:solidFill>
                  <a:schemeClr val="bg1"/>
                </a:solidFill>
                <a:latin typeface="Times New Roman" panose="02020603050405020304" pitchFamily="18" charset="0"/>
                <a:cs typeface="Times New Roman" panose="02020603050405020304" pitchFamily="18" charset="0"/>
              </a:rPr>
            </a:br>
            <a:r>
              <a:rPr lang="fr-FR" sz="2800" dirty="0">
                <a:solidFill>
                  <a:schemeClr val="bg1"/>
                </a:solidFill>
                <a:latin typeface="Times New Roman" panose="02020603050405020304" pitchFamily="18" charset="0"/>
                <a:cs typeface="Times New Roman" panose="02020603050405020304" pitchFamily="18" charset="0"/>
              </a:rPr>
              <a:t>Transformation en influx nerveux </a:t>
            </a:r>
            <a:r>
              <a:rPr lang="fr-FR" sz="2800" dirty="0" smtClean="0">
                <a:solidFill>
                  <a:schemeClr val="bg1"/>
                </a:solidFill>
                <a:latin typeface="Times New Roman" panose="02020603050405020304" pitchFamily="18" charset="0"/>
                <a:cs typeface="Times New Roman" panose="02020603050405020304" pitchFamily="18" charset="0"/>
              </a:rPr>
              <a:t>une </a:t>
            </a:r>
            <a:r>
              <a:rPr lang="fr-FR" sz="2800" dirty="0">
                <a:solidFill>
                  <a:schemeClr val="bg1"/>
                </a:solidFill>
                <a:latin typeface="Times New Roman" panose="02020603050405020304" pitchFamily="18" charset="0"/>
                <a:cs typeface="Times New Roman" panose="02020603050405020304" pitchFamily="18" charset="0"/>
              </a:rPr>
              <a:t>énergie captée par un organe </a:t>
            </a:r>
            <a:r>
              <a:rPr lang="fr-FR" sz="2800" dirty="0" smtClean="0">
                <a:solidFill>
                  <a:schemeClr val="bg1"/>
                </a:solidFill>
                <a:latin typeface="Times New Roman" panose="02020603050405020304" pitchFamily="18" charset="0"/>
                <a:cs typeface="Times New Roman" panose="02020603050405020304" pitchFamily="18" charset="0"/>
              </a:rPr>
              <a:t>sensoriel.</a:t>
            </a:r>
            <a:endParaRPr lang="fr-FR" sz="2800" dirty="0">
              <a:solidFill>
                <a:schemeClr val="bg1"/>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06755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0719AA7-4CC2-4146-861A-80537823C2E9}"/>
              </a:ext>
            </a:extLst>
          </p:cNvPr>
          <p:cNvSpPr>
            <a:spLocks noGrp="1"/>
          </p:cNvSpPr>
          <p:nvPr>
            <p:ph idx="1"/>
          </p:nvPr>
        </p:nvSpPr>
        <p:spPr>
          <a:xfrm>
            <a:off x="685802" y="745589"/>
            <a:ext cx="10131425" cy="5045614"/>
          </a:xfrm>
        </p:spPr>
        <p:txBody>
          <a:bodyPr>
            <a:normAutofit lnSpcReduction="10000"/>
          </a:bodyPr>
          <a:lstStyle/>
          <a:p>
            <a:pPr indent="0" algn="just">
              <a:lnSpc>
                <a:spcPct val="150000"/>
              </a:lnSpc>
              <a:spcAft>
                <a:spcPts val="1000"/>
              </a:spcAft>
              <a:buNone/>
            </a:pPr>
            <a:r>
              <a:rPr lang="fr-FR" sz="2800" b="1" dirty="0">
                <a:solidFill>
                  <a:schemeClr val="bg1"/>
                </a:solidFill>
                <a:latin typeface="Times New Roman" panose="02020603050405020304" pitchFamily="18" charset="0"/>
                <a:cs typeface="Times New Roman" panose="02020603050405020304" pitchFamily="18" charset="0"/>
              </a:rPr>
              <a:t>La captation et la transduction</a:t>
            </a:r>
            <a:endParaRPr lang="fr-FR" sz="2800" dirty="0" smtClean="0">
              <a:solidFill>
                <a:schemeClr val="bg1"/>
              </a:solidFill>
              <a:effectLst/>
              <a:latin typeface="Times New Roman" panose="02020603050405020304" pitchFamily="18" charset="0"/>
              <a:ea typeface="37"/>
              <a:cs typeface="Arial" panose="020B0604020202020204" pitchFamily="34" charset="0"/>
            </a:endParaRPr>
          </a:p>
          <a:p>
            <a:pPr indent="0" algn="just">
              <a:lnSpc>
                <a:spcPct val="150000"/>
              </a:lnSpc>
              <a:spcAft>
                <a:spcPts val="1000"/>
              </a:spcAft>
              <a:buNone/>
            </a:pPr>
            <a:r>
              <a:rPr lang="fr-FR" sz="2800" dirty="0" smtClean="0">
                <a:solidFill>
                  <a:schemeClr val="bg1"/>
                </a:solidFill>
                <a:effectLst/>
                <a:latin typeface="Times New Roman" panose="02020603050405020304" pitchFamily="18" charset="0"/>
                <a:ea typeface="37"/>
                <a:cs typeface="Arial" panose="020B0604020202020204" pitchFamily="34" charset="0"/>
              </a:rPr>
              <a:t>Pour </a:t>
            </a:r>
            <a:r>
              <a:rPr lang="fr-FR" sz="2800" dirty="0">
                <a:solidFill>
                  <a:schemeClr val="bg1"/>
                </a:solidFill>
                <a:effectLst/>
                <a:latin typeface="Times New Roman" panose="02020603050405020304" pitchFamily="18" charset="0"/>
                <a:ea typeface="37"/>
                <a:cs typeface="Arial" panose="020B0604020202020204" pitchFamily="34" charset="0"/>
              </a:rPr>
              <a:t>chacune des modalités sensorielles, le processus conduisant à la sensation commence par la </a:t>
            </a:r>
            <a:r>
              <a:rPr lang="fr-FR" sz="2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captation</a:t>
            </a:r>
            <a:r>
              <a:rPr lang="fr-FR" sz="2800" dirty="0">
                <a:solidFill>
                  <a:schemeClr val="bg1"/>
                </a:solidFill>
                <a:effectLst/>
                <a:latin typeface="Times New Roman" panose="02020603050405020304" pitchFamily="18" charset="0"/>
                <a:ea typeface="37"/>
                <a:cs typeface="Arial" panose="020B0604020202020204" pitchFamily="34" charset="0"/>
              </a:rPr>
              <a:t>, c’est-à-dire la saisie d’une forme d’énergie donnée par un organe </a:t>
            </a:r>
            <a:r>
              <a:rPr lang="fr-FR" sz="2800" dirty="0" smtClean="0">
                <a:solidFill>
                  <a:schemeClr val="bg1"/>
                </a:solidFill>
                <a:effectLst/>
                <a:latin typeface="Times New Roman" panose="02020603050405020304" pitchFamily="18" charset="0"/>
                <a:ea typeface="37"/>
                <a:cs typeface="Arial" panose="020B0604020202020204" pitchFamily="34" charset="0"/>
              </a:rPr>
              <a:t>sensoriel</a:t>
            </a:r>
            <a:r>
              <a:rPr lang="fr-FR" sz="28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 </a:t>
            </a:r>
          </a:p>
          <a:p>
            <a:pPr indent="0" algn="just">
              <a:lnSpc>
                <a:spcPct val="150000"/>
              </a:lnSpc>
              <a:spcAft>
                <a:spcPts val="1000"/>
              </a:spcAft>
              <a:buNone/>
            </a:pPr>
            <a:r>
              <a:rPr lang="fr-FR" sz="2800" dirty="0" smtClean="0">
                <a:solidFill>
                  <a:schemeClr val="bg1"/>
                </a:solidFill>
                <a:effectLst/>
                <a:latin typeface="Times New Roman" panose="02020603050405020304" pitchFamily="18" charset="0"/>
                <a:ea typeface="37"/>
                <a:cs typeface="Arial" panose="020B0604020202020204" pitchFamily="34" charset="0"/>
              </a:rPr>
              <a:t>Chacun </a:t>
            </a:r>
            <a:r>
              <a:rPr lang="fr-FR" sz="2800" dirty="0">
                <a:solidFill>
                  <a:schemeClr val="bg1"/>
                </a:solidFill>
                <a:effectLst/>
                <a:latin typeface="Times New Roman" panose="02020603050405020304" pitchFamily="18" charset="0"/>
                <a:ea typeface="37"/>
                <a:cs typeface="Arial" panose="020B0604020202020204" pitchFamily="34" charset="0"/>
              </a:rPr>
              <a:t>de nos sens transforme d’abord l’énergie </a:t>
            </a:r>
            <a:r>
              <a:rPr lang="fr-FR" sz="2800" b="1" dirty="0">
                <a:solidFill>
                  <a:schemeClr val="bg1"/>
                </a:solidFill>
                <a:effectLst/>
                <a:latin typeface="Times New Roman" panose="02020603050405020304" pitchFamily="18" charset="0"/>
                <a:ea typeface="37"/>
                <a:cs typeface="Arial" panose="020B0604020202020204" pitchFamily="34" charset="0"/>
              </a:rPr>
              <a:t>physique</a:t>
            </a:r>
            <a:r>
              <a:rPr lang="fr-FR" sz="2800" dirty="0">
                <a:solidFill>
                  <a:schemeClr val="bg1"/>
                </a:solidFill>
                <a:effectLst/>
                <a:latin typeface="Times New Roman" panose="02020603050405020304" pitchFamily="18" charset="0"/>
                <a:ea typeface="37"/>
                <a:cs typeface="Arial" panose="020B0604020202020204" pitchFamily="34" charset="0"/>
              </a:rPr>
              <a:t> a un signal </a:t>
            </a:r>
            <a:r>
              <a:rPr lang="fr-FR" sz="2800" b="1" dirty="0">
                <a:solidFill>
                  <a:schemeClr val="bg1"/>
                </a:solidFill>
                <a:effectLst/>
                <a:latin typeface="Times New Roman" panose="02020603050405020304" pitchFamily="18" charset="0"/>
                <a:ea typeface="37"/>
                <a:cs typeface="Arial" panose="020B0604020202020204" pitchFamily="34" charset="0"/>
              </a:rPr>
              <a:t>électrique</a:t>
            </a:r>
            <a:r>
              <a:rPr lang="fr-FR" sz="2800" dirty="0">
                <a:solidFill>
                  <a:schemeClr val="bg1"/>
                </a:solidFill>
                <a:effectLst/>
                <a:latin typeface="Times New Roman" panose="02020603050405020304" pitchFamily="18" charset="0"/>
                <a:ea typeface="37"/>
                <a:cs typeface="Arial" panose="020B0604020202020204" pitchFamily="34" charset="0"/>
              </a:rPr>
              <a:t> (impulsion nerveuse) que le cerveau peut </a:t>
            </a:r>
            <a:r>
              <a:rPr lang="fr-FR" sz="2800" dirty="0" smtClean="0">
                <a:solidFill>
                  <a:schemeClr val="bg1"/>
                </a:solidFill>
                <a:effectLst/>
                <a:latin typeface="Times New Roman" panose="02020603050405020304" pitchFamily="18" charset="0"/>
                <a:ea typeface="37"/>
                <a:cs typeface="Arial" panose="020B0604020202020204" pitchFamily="34" charset="0"/>
              </a:rPr>
              <a:t>décoder: </a:t>
            </a:r>
            <a:r>
              <a:rPr lang="fr-FR" sz="2800" dirty="0">
                <a:solidFill>
                  <a:schemeClr val="bg1"/>
                </a:solidFill>
                <a:effectLst/>
                <a:latin typeface="Times New Roman" panose="02020603050405020304" pitchFamily="18" charset="0"/>
                <a:ea typeface="37"/>
                <a:cs typeface="Arial" panose="020B0604020202020204" pitchFamily="34" charset="0"/>
              </a:rPr>
              <a:t>c’est-à-dire </a:t>
            </a:r>
            <a:r>
              <a:rPr lang="fr-FR" sz="2800" b="1" dirty="0">
                <a:solidFill>
                  <a:schemeClr val="bg1"/>
                </a:solidFill>
                <a:effectLst/>
                <a:latin typeface="Times New Roman" panose="02020603050405020304" pitchFamily="18" charset="0"/>
                <a:ea typeface="37"/>
                <a:cs typeface="Arial" panose="020B0604020202020204" pitchFamily="34" charset="0"/>
              </a:rPr>
              <a:t>la transduction.</a:t>
            </a:r>
            <a:endParaRPr lang="fr-FR"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53358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1C3A21F-409D-48A6-9D40-14359F7DEC1A}"/>
              </a:ext>
            </a:extLst>
          </p:cNvPr>
          <p:cNvSpPr>
            <a:spLocks noGrp="1"/>
          </p:cNvSpPr>
          <p:nvPr>
            <p:ph idx="1"/>
          </p:nvPr>
        </p:nvSpPr>
        <p:spPr>
          <a:xfrm>
            <a:off x="685802" y="655095"/>
            <a:ext cx="10131425" cy="5136107"/>
          </a:xfrm>
        </p:spPr>
        <p:txBody>
          <a:bodyPr>
            <a:normAutofit fontScale="92500"/>
          </a:bodyPr>
          <a:lstStyle/>
          <a:p>
            <a:pPr marL="0" indent="0" algn="just">
              <a:lnSpc>
                <a:spcPct val="150000"/>
              </a:lnSpc>
              <a:spcAft>
                <a:spcPts val="1000"/>
              </a:spcAft>
              <a:buNone/>
            </a:pPr>
            <a:r>
              <a:rPr lang="fr-FR" sz="2800" dirty="0">
                <a:solidFill>
                  <a:schemeClr val="bg1"/>
                </a:solidFill>
                <a:effectLst/>
                <a:latin typeface="Times New Roman" panose="02020603050405020304" pitchFamily="18" charset="0"/>
                <a:ea typeface="37"/>
                <a:cs typeface="Arial" panose="020B0604020202020204" pitchFamily="34" charset="0"/>
              </a:rPr>
              <a:t>Cette dernière réfère au processus par lequel un sens modifie ou transforme l’énergie physique ou chimique qui lui parvient (</a:t>
            </a:r>
            <a:r>
              <a:rPr lang="fr-FR" sz="2800" b="1" dirty="0">
                <a:solidFill>
                  <a:schemeClr val="bg1"/>
                </a:solidFill>
                <a:effectLst/>
                <a:latin typeface="Times New Roman" panose="02020603050405020304" pitchFamily="18" charset="0"/>
                <a:ea typeface="37"/>
                <a:cs typeface="Arial" panose="020B0604020202020204" pitchFamily="34" charset="0"/>
              </a:rPr>
              <a:t>le stimulus</a:t>
            </a:r>
            <a:r>
              <a:rPr lang="fr-FR" sz="2800" dirty="0">
                <a:solidFill>
                  <a:schemeClr val="bg1"/>
                </a:solidFill>
                <a:effectLst/>
                <a:latin typeface="Times New Roman" panose="02020603050405020304" pitchFamily="18" charset="0"/>
                <a:ea typeface="37"/>
                <a:cs typeface="Arial" panose="020B0604020202020204" pitchFamily="34" charset="0"/>
              </a:rPr>
              <a:t>) en un signal électrique (l’impulsion nerveuse) qui est envoyé au cerveau pour y être </a:t>
            </a:r>
            <a:r>
              <a:rPr lang="fr-FR" sz="2800" dirty="0" smtClean="0">
                <a:solidFill>
                  <a:schemeClr val="bg1"/>
                </a:solidFill>
                <a:effectLst/>
                <a:latin typeface="Times New Roman" panose="02020603050405020304" pitchFamily="18" charset="0"/>
                <a:ea typeface="37"/>
                <a:cs typeface="Arial" panose="020B0604020202020204" pitchFamily="34" charset="0"/>
              </a:rPr>
              <a:t>traiter</a:t>
            </a:r>
            <a:r>
              <a:rPr lang="fr-FR" sz="28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endParaRPr lang="fr-FR" sz="28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50000"/>
              </a:lnSpc>
              <a:spcAft>
                <a:spcPts val="1000"/>
              </a:spcAft>
              <a:buNone/>
            </a:pPr>
            <a:r>
              <a:rPr lang="fr-FR" sz="2800" dirty="0" smtClean="0">
                <a:solidFill>
                  <a:schemeClr val="bg1"/>
                </a:solidFill>
                <a:effectLst/>
                <a:latin typeface="Times New Roman" panose="02020603050405020304" pitchFamily="18" charset="0"/>
                <a:ea typeface="15"/>
                <a:cs typeface="Arial" panose="020B0604020202020204" pitchFamily="34" charset="0"/>
              </a:rPr>
              <a:t>Alors la sensation est un processus commençant par la captation d’une forme d’énergie par un organe sensoriel ; cette énergie est alors transformée en </a:t>
            </a:r>
            <a:r>
              <a:rPr lang="fr-FR" sz="2800" b="1" dirty="0" smtClean="0">
                <a:solidFill>
                  <a:schemeClr val="bg1"/>
                </a:solidFill>
                <a:effectLst/>
                <a:latin typeface="Times New Roman" panose="02020603050405020304" pitchFamily="18" charset="0"/>
                <a:ea typeface="15"/>
                <a:cs typeface="Arial" panose="020B0604020202020204" pitchFamily="34" charset="0"/>
              </a:rPr>
              <a:t>influx nerveux</a:t>
            </a:r>
            <a:r>
              <a:rPr lang="fr-FR" sz="2800" dirty="0" smtClean="0">
                <a:solidFill>
                  <a:schemeClr val="bg1"/>
                </a:solidFill>
                <a:effectLst/>
                <a:latin typeface="Times New Roman" panose="02020603050405020304" pitchFamily="18" charset="0"/>
                <a:ea typeface="15"/>
                <a:cs typeface="Arial" panose="020B0604020202020204" pitchFamily="34" charset="0"/>
              </a:rPr>
              <a:t> qui sont ensuite amenée vers le cerveau</a:t>
            </a:r>
            <a:r>
              <a:rPr lang="fr-FR" sz="1800" dirty="0" smtClean="0">
                <a:effectLst/>
                <a:latin typeface="Times New Roman" panose="02020603050405020304" pitchFamily="18" charset="0"/>
                <a:ea typeface="15"/>
                <a:cs typeface="Arial" panose="020B0604020202020204" pitchFamily="34" charset="0"/>
              </a:rPr>
              <a:t>. </a:t>
            </a:r>
            <a:endParaRPr lang="fr-FR" sz="1800" dirty="0" smtClean="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96788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60608" y="772731"/>
            <a:ext cx="11565229" cy="5550795"/>
          </a:xfrm>
          <a:prstGeom prst="rect">
            <a:avLst/>
          </a:prstGeom>
        </p:spPr>
      </p:pic>
    </p:spTree>
    <p:extLst>
      <p:ext uri="{BB962C8B-B14F-4D97-AF65-F5344CB8AC3E}">
        <p14:creationId xmlns:p14="http://schemas.microsoft.com/office/powerpoint/2010/main" val="426087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112" y="913822"/>
            <a:ext cx="10536238" cy="5353049"/>
          </a:xfrm>
        </p:spPr>
        <p:txBody>
          <a:bodyPr>
            <a:normAutofit/>
          </a:bodyPr>
          <a:lstStyle/>
          <a:p>
            <a:pPr marL="0" indent="0">
              <a:lnSpc>
                <a:spcPct val="150000"/>
              </a:lnSpc>
              <a:buNone/>
            </a:pPr>
            <a:endParaRPr lang="fr-FR" sz="2800" b="1" dirty="0" smtClean="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endParaRPr lang="fr-FR" sz="2800" b="1" dirty="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r>
              <a:rPr lang="fr-FR" sz="2800" b="1" dirty="0" smtClean="0">
                <a:solidFill>
                  <a:schemeClr val="bg1"/>
                </a:solidFill>
                <a:latin typeface="Times New Roman" panose="02020603050405020304" pitchFamily="18" charset="0"/>
                <a:cs typeface="Times New Roman" panose="02020603050405020304" pitchFamily="18" charset="0"/>
              </a:rPr>
              <a:t>Les </a:t>
            </a:r>
            <a:r>
              <a:rPr lang="fr-FR" sz="2800" b="1" dirty="0">
                <a:solidFill>
                  <a:schemeClr val="bg1"/>
                </a:solidFill>
                <a:latin typeface="Times New Roman" panose="02020603050405020304" pitchFamily="18" charset="0"/>
                <a:cs typeface="Times New Roman" panose="02020603050405020304" pitchFamily="18" charset="0"/>
              </a:rPr>
              <a:t>mécanismes visuels de base</a:t>
            </a:r>
            <a:endParaRPr lang="fr-FR" sz="2800" dirty="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endParaRPr lang="fr-FR" sz="2800" dirty="0" smtClean="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r>
              <a:rPr lang="fr-FR" sz="2800" dirty="0" smtClean="0">
                <a:solidFill>
                  <a:schemeClr val="bg1"/>
                </a:solidFill>
                <a:latin typeface="Times New Roman" panose="02020603050405020304" pitchFamily="18" charset="0"/>
                <a:cs typeface="Times New Roman" panose="02020603050405020304" pitchFamily="18" charset="0"/>
              </a:rPr>
              <a:t>La </a:t>
            </a:r>
            <a:r>
              <a:rPr lang="fr-FR" sz="2800" dirty="0">
                <a:solidFill>
                  <a:schemeClr val="bg1"/>
                </a:solidFill>
                <a:latin typeface="Times New Roman" panose="02020603050405020304" pitchFamily="18" charset="0"/>
                <a:cs typeface="Times New Roman" panose="02020603050405020304" pitchFamily="18" charset="0"/>
              </a:rPr>
              <a:t>lumière captée par l’œil est la forme d’énergie à la source des sensations visuelles</a:t>
            </a:r>
            <a:r>
              <a:rPr lang="fr-FR" dirty="0">
                <a:solidFill>
                  <a:schemeClr val="bg1"/>
                </a:solidFill>
                <a:latin typeface="Times New Roman" panose="02020603050405020304" pitchFamily="18" charset="0"/>
                <a:cs typeface="Times New Roman" panose="02020603050405020304" pitchFamily="18" charset="0"/>
              </a:rPr>
              <a:t>.</a:t>
            </a:r>
            <a:br>
              <a:rPr lang="fr-FR" dirty="0">
                <a:solidFill>
                  <a:schemeClr val="bg1"/>
                </a:solidFill>
                <a:latin typeface="Times New Roman" panose="02020603050405020304" pitchFamily="18" charset="0"/>
                <a:cs typeface="Times New Roman" panose="02020603050405020304" pitchFamily="18" charset="0"/>
              </a:rPr>
            </a:br>
            <a:endParaRPr lang="fr-FR"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fr-FR" dirty="0">
              <a:solidFill>
                <a:schemeClr val="bg1"/>
              </a:solidFill>
              <a:latin typeface="Times New Roman" panose="02020603050405020304" pitchFamily="18" charset="0"/>
              <a:cs typeface="Times New Roman" panose="02020603050405020304" pitchFamily="18" charset="0"/>
            </a:endParaRPr>
          </a:p>
        </p:txBody>
      </p:sp>
      <p:sp>
        <p:nvSpPr>
          <p:cNvPr id="2" name="Titre 1"/>
          <p:cNvSpPr>
            <a:spLocks noGrp="1"/>
          </p:cNvSpPr>
          <p:nvPr>
            <p:ph type="title"/>
          </p:nvPr>
        </p:nvSpPr>
        <p:spPr>
          <a:xfrm>
            <a:off x="1985385" y="913822"/>
            <a:ext cx="6401234" cy="1238251"/>
          </a:xfrm>
        </p:spPr>
        <p:txBody>
          <a:bodyPr>
            <a:normAutofit fontScale="90000"/>
          </a:bodyPr>
          <a:lstStyle/>
          <a:p>
            <a:r>
              <a:rPr lang="fr-FR" sz="2800" b="1" dirty="0" smtClean="0">
                <a:solidFill>
                  <a:schemeClr val="bg1"/>
                </a:solidFill>
                <a:latin typeface="Times New Roman" panose="02020603050405020304" pitchFamily="18" charset="0"/>
                <a:cs typeface="Times New Roman" panose="02020603050405020304" pitchFamily="18" charset="0"/>
              </a:rPr>
              <a:t/>
            </a:r>
            <a:br>
              <a:rPr lang="fr-FR" sz="2800" b="1" dirty="0" smtClean="0">
                <a:solidFill>
                  <a:schemeClr val="bg1"/>
                </a:solidFill>
                <a:latin typeface="Times New Roman" panose="02020603050405020304" pitchFamily="18" charset="0"/>
                <a:cs typeface="Times New Roman" panose="02020603050405020304" pitchFamily="18" charset="0"/>
              </a:rPr>
            </a:br>
            <a:r>
              <a:rPr lang="fr-FR" sz="2800" b="1" dirty="0">
                <a:solidFill>
                  <a:schemeClr val="bg1"/>
                </a:solidFill>
                <a:latin typeface="Times New Roman" panose="02020603050405020304" pitchFamily="18" charset="0"/>
                <a:cs typeface="Times New Roman" panose="02020603050405020304" pitchFamily="18" charset="0"/>
              </a:rPr>
              <a:t/>
            </a:r>
            <a:br>
              <a:rPr lang="fr-FR" sz="2800" b="1" dirty="0">
                <a:solidFill>
                  <a:schemeClr val="bg1"/>
                </a:solidFill>
                <a:latin typeface="Times New Roman" panose="02020603050405020304" pitchFamily="18" charset="0"/>
                <a:cs typeface="Times New Roman" panose="02020603050405020304" pitchFamily="18" charset="0"/>
              </a:rPr>
            </a:br>
            <a:r>
              <a:rPr lang="fr-FR" sz="2800" b="1" dirty="0" smtClean="0">
                <a:solidFill>
                  <a:schemeClr val="bg1"/>
                </a:solidFill>
                <a:latin typeface="Times New Roman" panose="02020603050405020304" pitchFamily="18" charset="0"/>
                <a:cs typeface="Times New Roman" panose="02020603050405020304" pitchFamily="18" charset="0"/>
              </a:rPr>
              <a:t>Les </a:t>
            </a:r>
            <a:r>
              <a:rPr lang="fr-FR" sz="2800" b="1" dirty="0">
                <a:solidFill>
                  <a:schemeClr val="bg1"/>
                </a:solidFill>
                <a:latin typeface="Times New Roman" panose="02020603050405020304" pitchFamily="18" charset="0"/>
                <a:cs typeface="Times New Roman" panose="02020603050405020304" pitchFamily="18" charset="0"/>
              </a:rPr>
              <a:t>sensations visuelles</a:t>
            </a:r>
            <a:r>
              <a:rPr lang="fr-FR" dirty="0"/>
              <a:t/>
            </a:r>
            <a:br>
              <a:rPr lang="fr-FR" dirty="0"/>
            </a:br>
            <a:endParaRPr lang="fr-FR" dirty="0"/>
          </a:p>
        </p:txBody>
      </p:sp>
    </p:spTree>
    <p:extLst>
      <p:ext uri="{BB962C8B-B14F-4D97-AF65-F5344CB8AC3E}">
        <p14:creationId xmlns:p14="http://schemas.microsoft.com/office/powerpoint/2010/main" val="16920895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2027</TotalTime>
  <Words>1638</Words>
  <Application>Microsoft Office PowerPoint</Application>
  <PresentationFormat>Grand écran</PresentationFormat>
  <Paragraphs>84</Paragraphs>
  <Slides>42</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42</vt:i4>
      </vt:variant>
    </vt:vector>
  </HeadingPairs>
  <TitlesOfParts>
    <vt:vector size="55" baseType="lpstr">
      <vt:lpstr>11</vt:lpstr>
      <vt:lpstr>13</vt:lpstr>
      <vt:lpstr>15</vt:lpstr>
      <vt:lpstr>32</vt:lpstr>
      <vt:lpstr>37</vt:lpstr>
      <vt:lpstr>47</vt:lpstr>
      <vt:lpstr>49</vt:lpstr>
      <vt:lpstr>Arial</vt:lpstr>
      <vt:lpstr>Calibri</vt:lpstr>
      <vt:lpstr>Constantia</vt:lpstr>
      <vt:lpstr>Times New Roman</vt:lpstr>
      <vt:lpstr>Wingdings 2</vt:lpstr>
      <vt:lpstr>Papier</vt:lpstr>
      <vt:lpstr>La sensation et la perception </vt:lpstr>
      <vt:lpstr>Présentation PowerPoint</vt:lpstr>
      <vt:lpstr>Quelques Définitions</vt:lpstr>
      <vt:lpstr>Présentation PowerPoint</vt:lpstr>
      <vt:lpstr>Présentation PowerPoint</vt:lpstr>
      <vt:lpstr>Présentation PowerPoint</vt:lpstr>
      <vt:lpstr>Présentation PowerPoint</vt:lpstr>
      <vt:lpstr>Présentation PowerPoint</vt:lpstr>
      <vt:lpstr>  Les sensations visuelles </vt:lpstr>
      <vt:lpstr>Description du système visuel  </vt:lpstr>
      <vt:lpstr>Présentation PowerPoint</vt:lpstr>
      <vt:lpstr>Présentation PowerPoint</vt:lpstr>
      <vt:lpstr>Présentation PowerPoint</vt:lpstr>
      <vt:lpstr>Présentation PowerPoint</vt:lpstr>
      <vt:lpstr>Présentation PowerPoint</vt:lpstr>
      <vt:lpstr>Les sensations auditives </vt:lpstr>
      <vt:lpstr>L’audition et les sensations auditives  </vt:lpstr>
      <vt:lpstr>Présentation PowerPoint</vt:lpstr>
      <vt:lpstr>Présentation PowerPoint</vt:lpstr>
      <vt:lpstr>Présentation PowerPoint</vt:lpstr>
      <vt:lpstr>Présentation PowerPoint</vt:lpstr>
      <vt:lpstr>Présentation PowerPoint</vt:lpstr>
      <vt:lpstr>Présentation PowerPoint</vt:lpstr>
      <vt:lpstr>Les sensations olfactives </vt:lpstr>
      <vt:lpstr>Présentation PowerPoint</vt:lpstr>
      <vt:lpstr>Présentation PowerPoint</vt:lpstr>
      <vt:lpstr>Présentation PowerPoint</vt:lpstr>
      <vt:lpstr>Les sensations gustatives </vt:lpstr>
      <vt:lpstr>Présentation PowerPoint</vt:lpstr>
      <vt:lpstr>Présentation PowerPoint</vt:lpstr>
      <vt:lpstr>Présentation PowerPoint</vt:lpstr>
      <vt:lpstr>Présentation PowerPoint</vt:lpstr>
      <vt:lpstr>Présentation PowerPoint</vt:lpstr>
      <vt:lpstr>Les sensations cutanées </vt:lpstr>
      <vt:lpstr>Présentation PowerPoint</vt:lpstr>
      <vt:lpstr>Présentation PowerPoint</vt:lpstr>
      <vt:lpstr>La distinction entre sensation et perception  </vt:lpstr>
      <vt:lpstr>Présentation PowerPoint</vt:lpstr>
      <vt:lpstr>Présentation PowerPoint</vt:lpstr>
      <vt:lpstr>Présentation PowerPoint</vt:lpstr>
      <vt:lpstr>Résumé du cours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sensation et la perception</dc:title>
  <dc:creator>SELLAMI</dc:creator>
  <cp:lastModifiedBy>pc</cp:lastModifiedBy>
  <cp:revision>51</cp:revision>
  <dcterms:created xsi:type="dcterms:W3CDTF">2021-11-05T14:21:34Z</dcterms:created>
  <dcterms:modified xsi:type="dcterms:W3CDTF">2025-04-30T21:34:30Z</dcterms:modified>
</cp:coreProperties>
</file>