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CE7FBA3D-42AE-4D47-974A-9FD10E063CDA}"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895714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7FBA3D-42AE-4D47-974A-9FD10E063CDA}"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674208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7FBA3D-42AE-4D47-974A-9FD10E063CDA}"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263288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E7FBA3D-42AE-4D47-974A-9FD10E063CDA}"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62899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CE7FBA3D-42AE-4D47-974A-9FD10E063CDA}"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15532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E7FBA3D-42AE-4D47-974A-9FD10E063CDA}"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610153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E7FBA3D-42AE-4D47-974A-9FD10E063CDA}" type="datetimeFigureOut">
              <a:rPr lang="fr-FR" smtClean="0"/>
              <a:t>17/03/2021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2385716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E7FBA3D-42AE-4D47-974A-9FD10E063CDA}" type="datetimeFigureOut">
              <a:rPr lang="fr-FR" smtClean="0"/>
              <a:t>17/03/2021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244748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E7FBA3D-42AE-4D47-974A-9FD10E063CDA}" type="datetimeFigureOut">
              <a:rPr lang="fr-FR" smtClean="0"/>
              <a:t>17/03/2021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363051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E7FBA3D-42AE-4D47-974A-9FD10E063CDA}"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444079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CE7FBA3D-42AE-4D47-974A-9FD10E063CDA}"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6B95730-0327-4E08-A647-730DD6D2B382}" type="slidenum">
              <a:rPr lang="fr-FR" smtClean="0"/>
              <a:t>‹N°›</a:t>
            </a:fld>
            <a:endParaRPr lang="fr-FR"/>
          </a:p>
        </p:txBody>
      </p:sp>
    </p:spTree>
    <p:extLst>
      <p:ext uri="{BB962C8B-B14F-4D97-AF65-F5344CB8AC3E}">
        <p14:creationId xmlns:p14="http://schemas.microsoft.com/office/powerpoint/2010/main" val="519849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7FBA3D-42AE-4D47-974A-9FD10E063CDA}" type="datetimeFigureOut">
              <a:rPr lang="fr-FR" smtClean="0"/>
              <a:t>17/03/2021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B95730-0327-4E08-A647-730DD6D2B382}" type="slidenum">
              <a:rPr lang="fr-FR" smtClean="0"/>
              <a:t>‹N°›</a:t>
            </a:fld>
            <a:endParaRPr lang="fr-FR"/>
          </a:p>
        </p:txBody>
      </p:sp>
    </p:spTree>
    <p:extLst>
      <p:ext uri="{BB962C8B-B14F-4D97-AF65-F5344CB8AC3E}">
        <p14:creationId xmlns:p14="http://schemas.microsoft.com/office/powerpoint/2010/main" val="302742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9536" y="548681"/>
            <a:ext cx="8496944" cy="5447645"/>
          </a:xfrm>
          <a:prstGeom prst="rect">
            <a:avLst/>
          </a:prstGeom>
        </p:spPr>
        <p:txBody>
          <a:bodyPr wrap="square">
            <a:spAutoFit/>
          </a:bodyPr>
          <a:lstStyle/>
          <a:p>
            <a:pPr algn="ctr" fontAlgn="base"/>
            <a:r>
              <a:rPr lang="fr-FR" sz="2400" b="1" dirty="0"/>
              <a:t>Epissage alternatif de l’ARN</a:t>
            </a:r>
          </a:p>
          <a:p>
            <a:pPr algn="just" fontAlgn="base"/>
            <a:r>
              <a:rPr lang="fr-FR" b="1" dirty="0"/>
              <a:t>L'épissage de l'ARN est un processus post-</a:t>
            </a:r>
            <a:r>
              <a:rPr lang="fr-FR" b="1" dirty="0" err="1"/>
              <a:t>transcriptionnel</a:t>
            </a:r>
            <a:r>
              <a:rPr lang="fr-FR" b="1" dirty="0"/>
              <a:t> essentiel et réglé avec précision qui intervient avant la traduction de l'</a:t>
            </a:r>
            <a:r>
              <a:rPr lang="fr-FR" b="1" dirty="0" err="1"/>
              <a:t>ARNm</a:t>
            </a:r>
            <a:r>
              <a:rPr lang="fr-FR" b="1" dirty="0"/>
              <a:t>.</a:t>
            </a:r>
          </a:p>
          <a:p>
            <a:pPr algn="just" fontAlgn="base"/>
            <a:r>
              <a:rPr lang="fr-FR" dirty="0"/>
              <a:t> </a:t>
            </a:r>
          </a:p>
          <a:p>
            <a:pPr algn="just" fontAlgn="base"/>
            <a:r>
              <a:rPr lang="fr-FR" dirty="0"/>
              <a:t>On pense qu'au moins </a:t>
            </a:r>
            <a:r>
              <a:rPr lang="fr-FR" b="1" dirty="0"/>
              <a:t>70 %</a:t>
            </a:r>
            <a:r>
              <a:rPr lang="fr-FR" dirty="0"/>
              <a:t> des quelque 25 000 gènes qui composent le génome humain subissent un épissage alternatif et que, en moyenne, un gène donne naissance à </a:t>
            </a:r>
            <a:r>
              <a:rPr lang="fr-FR" b="1" dirty="0"/>
              <a:t>4 </a:t>
            </a:r>
            <a:r>
              <a:rPr lang="fr-FR" dirty="0" err="1"/>
              <a:t>variants</a:t>
            </a:r>
            <a:r>
              <a:rPr lang="fr-FR" dirty="0"/>
              <a:t> issus d'un tel épissage, pouvant donner naissance à environ </a:t>
            </a:r>
            <a:r>
              <a:rPr lang="fr-FR" b="1" dirty="0"/>
              <a:t>100 000 </a:t>
            </a:r>
            <a:r>
              <a:rPr lang="fr-FR" dirty="0"/>
              <a:t>protéines différentes de par leur séquence et, du coup, leurs activités.</a:t>
            </a:r>
          </a:p>
          <a:p>
            <a:pPr algn="just" fontAlgn="base"/>
            <a:r>
              <a:rPr lang="fr-FR" dirty="0"/>
              <a:t> </a:t>
            </a:r>
          </a:p>
          <a:p>
            <a:pPr algn="just" fontAlgn="base"/>
            <a:r>
              <a:rPr lang="fr-FR" dirty="0"/>
              <a:t>Un gène est d'abord transcrit en ARN pré-messager (pré-</a:t>
            </a:r>
            <a:r>
              <a:rPr lang="fr-FR" dirty="0" err="1"/>
              <a:t>ARNm</a:t>
            </a:r>
            <a:r>
              <a:rPr lang="fr-FR" dirty="0"/>
              <a:t>), copie de l'ADN génomique contenant à la fois des introns (devant être éliminés lors de la modification du pré-</a:t>
            </a:r>
            <a:r>
              <a:rPr lang="fr-FR" dirty="0" err="1"/>
              <a:t>ARNm</a:t>
            </a:r>
            <a:r>
              <a:rPr lang="fr-FR" dirty="0"/>
              <a:t>) et des exons (devant être conservés dans l'</a:t>
            </a:r>
            <a:r>
              <a:rPr lang="fr-FR" dirty="0" err="1"/>
              <a:t>ARNm</a:t>
            </a:r>
            <a:r>
              <a:rPr lang="fr-FR" dirty="0"/>
              <a:t> pour le codage de la séquence protéique).</a:t>
            </a:r>
          </a:p>
          <a:p>
            <a:pPr algn="just" fontAlgn="base"/>
            <a:r>
              <a:rPr lang="fr-FR" dirty="0"/>
              <a:t> </a:t>
            </a:r>
          </a:p>
          <a:p>
            <a:pPr algn="just" fontAlgn="base"/>
            <a:r>
              <a:rPr lang="fr-FR" dirty="0"/>
              <a:t>Durant l'épissage de l'ARN, les exons sont soit conservés dans l'</a:t>
            </a:r>
            <a:r>
              <a:rPr lang="fr-FR" dirty="0" err="1"/>
              <a:t>ARNm</a:t>
            </a:r>
            <a:r>
              <a:rPr lang="fr-FR" dirty="0"/>
              <a:t>, soit ciblés en vue de leur élimination suivant diverses combinaisons qui mèneront à la création d'un réseau varié d'</a:t>
            </a:r>
            <a:r>
              <a:rPr lang="fr-FR" dirty="0" err="1"/>
              <a:t>ARNm</a:t>
            </a:r>
            <a:r>
              <a:rPr lang="fr-FR" dirty="0"/>
              <a:t> à partir d'un seul pré-</a:t>
            </a:r>
            <a:r>
              <a:rPr lang="fr-FR" dirty="0" err="1"/>
              <a:t>ARNm</a:t>
            </a:r>
            <a:r>
              <a:rPr lang="fr-FR" dirty="0"/>
              <a:t>. Ce processus s'appelle </a:t>
            </a:r>
            <a:r>
              <a:rPr lang="fr-FR" b="1" dirty="0"/>
              <a:t>épissage alternatif de l'ARN.</a:t>
            </a:r>
            <a:endParaRPr lang="fr-FR" dirty="0"/>
          </a:p>
          <a:p>
            <a:pPr algn="just" fontAlgn="base"/>
            <a:r>
              <a:rPr lang="fr-FR" dirty="0"/>
              <a:t> </a:t>
            </a:r>
          </a:p>
        </p:txBody>
      </p:sp>
    </p:spTree>
    <p:extLst>
      <p:ext uri="{BB962C8B-B14F-4D97-AF65-F5344CB8AC3E}">
        <p14:creationId xmlns:p14="http://schemas.microsoft.com/office/powerpoint/2010/main" val="1610368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37890" name="Picture 2"/>
          <p:cNvPicPr>
            <a:picLocks noChangeAspect="1" noChangeArrowheads="1"/>
          </p:cNvPicPr>
          <p:nvPr/>
        </p:nvPicPr>
        <p:blipFill>
          <a:blip r:embed="rId2" cstate="print"/>
          <a:srcRect/>
          <a:stretch>
            <a:fillRect/>
          </a:stretch>
        </p:blipFill>
        <p:spPr bwMode="auto">
          <a:xfrm>
            <a:off x="1631505" y="27384"/>
            <a:ext cx="9143999" cy="6858000"/>
          </a:xfrm>
          <a:prstGeom prst="rect">
            <a:avLst/>
          </a:prstGeom>
          <a:noFill/>
          <a:ln w="9525">
            <a:noFill/>
            <a:miter lim="800000"/>
            <a:headEnd/>
            <a:tailEnd/>
          </a:ln>
        </p:spPr>
      </p:pic>
    </p:spTree>
    <p:extLst>
      <p:ext uri="{BB962C8B-B14F-4D97-AF65-F5344CB8AC3E}">
        <p14:creationId xmlns:p14="http://schemas.microsoft.com/office/powerpoint/2010/main" val="3307050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pic>
        <p:nvPicPr>
          <p:cNvPr id="4098" name="Picture 2" descr="http://www.exonhit.com/sites/default/files/rna.jpg"/>
          <p:cNvPicPr>
            <a:picLocks noChangeAspect="1" noChangeArrowheads="1"/>
          </p:cNvPicPr>
          <p:nvPr/>
        </p:nvPicPr>
        <p:blipFill>
          <a:blip r:embed="rId2" cstate="print"/>
          <a:srcRect/>
          <a:stretch>
            <a:fillRect/>
          </a:stretch>
        </p:blipFill>
        <p:spPr bwMode="auto">
          <a:xfrm>
            <a:off x="1847528" y="476672"/>
            <a:ext cx="8424936" cy="6048672"/>
          </a:xfrm>
          <a:prstGeom prst="rect">
            <a:avLst/>
          </a:prstGeom>
          <a:noFill/>
        </p:spPr>
      </p:pic>
    </p:spTree>
    <p:extLst>
      <p:ext uri="{BB962C8B-B14F-4D97-AF65-F5344CB8AC3E}">
        <p14:creationId xmlns:p14="http://schemas.microsoft.com/office/powerpoint/2010/main" val="2114190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332656"/>
            <a:ext cx="8820472" cy="2862322"/>
          </a:xfrm>
          <a:prstGeom prst="rect">
            <a:avLst/>
          </a:prstGeom>
        </p:spPr>
        <p:txBody>
          <a:bodyPr wrap="square">
            <a:spAutoFit/>
          </a:bodyPr>
          <a:lstStyle/>
          <a:p>
            <a:pPr algn="just" fontAlgn="base"/>
            <a:r>
              <a:rPr lang="fr-FR" sz="2000" dirty="0"/>
              <a:t>L'épissage est régulé par des protéines de liaison à l'ARN (répresseurs et activateurs), qui se lient sur des séquences cis-régulatrices ("</a:t>
            </a:r>
            <a:r>
              <a:rPr lang="fr-FR" sz="2000" dirty="0" err="1"/>
              <a:t>silencer</a:t>
            </a:r>
            <a:r>
              <a:rPr lang="fr-FR" sz="2000" dirty="0"/>
              <a:t>" et "</a:t>
            </a:r>
            <a:r>
              <a:rPr lang="fr-FR" sz="2000" dirty="0" err="1"/>
              <a:t>enhancer</a:t>
            </a:r>
            <a:r>
              <a:rPr lang="fr-FR" sz="2000" dirty="0"/>
              <a:t>"). La structure secondaire de l'ARN peut elle aussi influer sur l'épissage.</a:t>
            </a:r>
          </a:p>
          <a:p>
            <a:pPr algn="just" fontAlgn="base"/>
            <a:r>
              <a:rPr lang="fr-FR" sz="2000" dirty="0"/>
              <a:t>Les éléments cis-régulateurs sont par convention classés en fonction de leur place par rapport à l'exon et en fonction de leur capacité à faciliter ou à empêcher l'épissage. Les ESE pour </a:t>
            </a:r>
            <a:r>
              <a:rPr lang="fr-FR" sz="2000" i="1" dirty="0" err="1"/>
              <a:t>Exonic</a:t>
            </a:r>
            <a:r>
              <a:rPr lang="fr-FR" sz="2000" i="1" dirty="0"/>
              <a:t> </a:t>
            </a:r>
            <a:r>
              <a:rPr lang="fr-FR" sz="2000" i="1" dirty="0" err="1"/>
              <a:t>Splicing</a:t>
            </a:r>
            <a:r>
              <a:rPr lang="fr-FR" sz="2000" i="1" dirty="0"/>
              <a:t> </a:t>
            </a:r>
            <a:r>
              <a:rPr lang="fr-FR" sz="2000" i="1" dirty="0" err="1"/>
              <a:t>Enhancer</a:t>
            </a:r>
            <a:r>
              <a:rPr lang="fr-FR" sz="2000" dirty="0"/>
              <a:t> et les ESS pour </a:t>
            </a:r>
            <a:r>
              <a:rPr lang="fr-FR" sz="2000" i="1" dirty="0" err="1"/>
              <a:t>Exonic</a:t>
            </a:r>
            <a:r>
              <a:rPr lang="fr-FR" sz="2000" i="1" dirty="0"/>
              <a:t> </a:t>
            </a:r>
            <a:r>
              <a:rPr lang="fr-FR" sz="2000" i="1" dirty="0" err="1"/>
              <a:t>Splicing</a:t>
            </a:r>
            <a:r>
              <a:rPr lang="fr-FR" sz="2000" i="1" dirty="0"/>
              <a:t> </a:t>
            </a:r>
            <a:r>
              <a:rPr lang="fr-FR" sz="2000" i="1" dirty="0" err="1"/>
              <a:t>Silencer</a:t>
            </a:r>
            <a:r>
              <a:rPr lang="fr-FR" sz="2000" dirty="0"/>
              <a:t> affectent l'épissage de l'exon dans lequel ils se trouvent, alors que les ISE (</a:t>
            </a:r>
            <a:r>
              <a:rPr lang="fr-FR" sz="2000" i="1" dirty="0" err="1"/>
              <a:t>Intronic</a:t>
            </a:r>
            <a:r>
              <a:rPr lang="fr-FR" sz="2000" i="1" dirty="0"/>
              <a:t> </a:t>
            </a:r>
            <a:r>
              <a:rPr lang="fr-FR" sz="2000" i="1" dirty="0" err="1"/>
              <a:t>Splicing</a:t>
            </a:r>
            <a:r>
              <a:rPr lang="fr-FR" sz="2000" i="1" dirty="0"/>
              <a:t> </a:t>
            </a:r>
            <a:r>
              <a:rPr lang="fr-FR" sz="2000" i="1" dirty="0" err="1"/>
              <a:t>Enhancer</a:t>
            </a:r>
            <a:r>
              <a:rPr lang="fr-FR" sz="2000" dirty="0"/>
              <a:t>) et les ISS (</a:t>
            </a:r>
            <a:r>
              <a:rPr lang="fr-FR" sz="2000" i="1" dirty="0" err="1"/>
              <a:t>Intronic</a:t>
            </a:r>
            <a:r>
              <a:rPr lang="fr-FR" sz="2000" i="1" dirty="0"/>
              <a:t> </a:t>
            </a:r>
            <a:r>
              <a:rPr lang="fr-FR" sz="2000" i="1" dirty="0" err="1"/>
              <a:t>Splicing</a:t>
            </a:r>
            <a:r>
              <a:rPr lang="fr-FR" sz="2000" i="1" dirty="0"/>
              <a:t> </a:t>
            </a:r>
            <a:r>
              <a:rPr lang="fr-FR" sz="2000" i="1" dirty="0" err="1"/>
              <a:t>Silencer</a:t>
            </a:r>
            <a:r>
              <a:rPr lang="fr-FR" sz="2000" dirty="0"/>
              <a:t>) influent sur les exons adjacents depuis leur position </a:t>
            </a:r>
            <a:r>
              <a:rPr lang="fr-FR" sz="2000" dirty="0" err="1"/>
              <a:t>intronique</a:t>
            </a:r>
            <a:endParaRPr lang="fr-FR" sz="2000" dirty="0"/>
          </a:p>
        </p:txBody>
      </p:sp>
      <p:pic>
        <p:nvPicPr>
          <p:cNvPr id="30722" name="Picture 2" descr="https://i0.wp.com/bioinfo-fr.net/wp-content/uploads/2012/04/cis-regulators.png?resize=390%2C150&amp;ssl=1"/>
          <p:cNvPicPr>
            <a:picLocks noChangeAspect="1" noChangeArrowheads="1"/>
          </p:cNvPicPr>
          <p:nvPr/>
        </p:nvPicPr>
        <p:blipFill>
          <a:blip r:embed="rId2" cstate="print"/>
          <a:srcRect/>
          <a:stretch>
            <a:fillRect/>
          </a:stretch>
        </p:blipFill>
        <p:spPr bwMode="auto">
          <a:xfrm>
            <a:off x="2927648" y="3789040"/>
            <a:ext cx="6120680" cy="2292846"/>
          </a:xfrm>
          <a:prstGeom prst="rect">
            <a:avLst/>
          </a:prstGeom>
          <a:noFill/>
        </p:spPr>
      </p:pic>
    </p:spTree>
    <p:extLst>
      <p:ext uri="{BB962C8B-B14F-4D97-AF65-F5344CB8AC3E}">
        <p14:creationId xmlns:p14="http://schemas.microsoft.com/office/powerpoint/2010/main" val="2150164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5520" y="476673"/>
            <a:ext cx="8568952" cy="1015663"/>
          </a:xfrm>
          <a:prstGeom prst="rect">
            <a:avLst/>
          </a:prstGeom>
        </p:spPr>
        <p:txBody>
          <a:bodyPr wrap="square">
            <a:spAutoFit/>
          </a:bodyPr>
          <a:lstStyle/>
          <a:p>
            <a:pPr algn="just"/>
            <a:r>
              <a:rPr lang="fr-FR" sz="2000" dirty="0"/>
              <a:t>Les éléments cis-régulateurs sont les cibles des protéines de </a:t>
            </a:r>
            <a:r>
              <a:rPr lang="fr-FR" sz="2000" dirty="0" err="1"/>
              <a:t>laison</a:t>
            </a:r>
            <a:r>
              <a:rPr lang="fr-FR" sz="2000" dirty="0"/>
              <a:t> à l'ARN qui participent au choix des exons à épisser en </a:t>
            </a:r>
            <a:r>
              <a:rPr lang="fr-FR" sz="2000" dirty="0" err="1"/>
              <a:t>faciltant</a:t>
            </a:r>
            <a:r>
              <a:rPr lang="fr-FR" sz="2000" dirty="0"/>
              <a:t> le recrutement du </a:t>
            </a:r>
            <a:r>
              <a:rPr lang="fr-FR" sz="2000" dirty="0" err="1"/>
              <a:t>spliceosome</a:t>
            </a:r>
            <a:r>
              <a:rPr lang="fr-FR" sz="2000" dirty="0"/>
              <a:t> ou bien en rentrant en compétition avec ce complexe.</a:t>
            </a:r>
          </a:p>
        </p:txBody>
      </p:sp>
      <p:pic>
        <p:nvPicPr>
          <p:cNvPr id="33794" name="Picture 2" descr="C:\Users\hp\Desktop\image.png"/>
          <p:cNvPicPr>
            <a:picLocks noGrp="1" noChangeAspect="1" noChangeArrowheads="1"/>
          </p:cNvPicPr>
          <p:nvPr>
            <p:ph idx="1"/>
          </p:nvPr>
        </p:nvPicPr>
        <p:blipFill>
          <a:blip r:embed="rId2" cstate="print"/>
          <a:srcRect/>
          <a:stretch>
            <a:fillRect/>
          </a:stretch>
        </p:blipFill>
        <p:spPr bwMode="auto">
          <a:xfrm>
            <a:off x="2495600" y="2060849"/>
            <a:ext cx="7416824" cy="2766108"/>
          </a:xfrm>
          <a:prstGeom prst="rect">
            <a:avLst/>
          </a:prstGeom>
          <a:noFill/>
        </p:spPr>
      </p:pic>
      <p:sp>
        <p:nvSpPr>
          <p:cNvPr id="6" name="Rectangle 5"/>
          <p:cNvSpPr/>
          <p:nvPr/>
        </p:nvSpPr>
        <p:spPr>
          <a:xfrm>
            <a:off x="2207568" y="5301208"/>
            <a:ext cx="7920880" cy="707886"/>
          </a:xfrm>
          <a:prstGeom prst="rect">
            <a:avLst/>
          </a:prstGeom>
        </p:spPr>
        <p:txBody>
          <a:bodyPr wrap="square">
            <a:spAutoFit/>
          </a:bodyPr>
          <a:lstStyle/>
          <a:p>
            <a:pPr algn="ctr" fontAlgn="base"/>
            <a:r>
              <a:rPr lang="fr-FR" sz="2000" b="1" dirty="0"/>
              <a:t>Figure résume </a:t>
            </a:r>
            <a:r>
              <a:rPr lang="fr-FR" sz="2000" b="1" dirty="0"/>
              <a:t>les principales protéines de liaison qui régulent l'épissage et leurs éléments cis-régulateurs correspondants</a:t>
            </a:r>
            <a:r>
              <a:rPr lang="fr-FR" sz="2000" b="1" dirty="0"/>
              <a:t>.</a:t>
            </a:r>
            <a:endParaRPr lang="fr-FR" sz="2000" b="1" dirty="0"/>
          </a:p>
        </p:txBody>
      </p:sp>
    </p:spTree>
    <p:extLst>
      <p:ext uri="{BB962C8B-B14F-4D97-AF65-F5344CB8AC3E}">
        <p14:creationId xmlns:p14="http://schemas.microsoft.com/office/powerpoint/2010/main" val="1710391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9536" y="332657"/>
            <a:ext cx="8424936" cy="2554545"/>
          </a:xfrm>
          <a:prstGeom prst="rect">
            <a:avLst/>
          </a:prstGeom>
        </p:spPr>
        <p:txBody>
          <a:bodyPr wrap="square">
            <a:spAutoFit/>
          </a:bodyPr>
          <a:lstStyle/>
          <a:p>
            <a:r>
              <a:rPr lang="fr-FR" sz="2000" b="1" dirty="0"/>
              <a:t>L’épissage alternatif,</a:t>
            </a:r>
          </a:p>
          <a:p>
            <a:r>
              <a:rPr lang="fr-FR" sz="2000" b="1" dirty="0"/>
              <a:t>1) Une source de diversité fonctionnelle des produits des gènes. </a:t>
            </a:r>
          </a:p>
          <a:p>
            <a:r>
              <a:rPr lang="fr-FR" sz="2000" dirty="0"/>
              <a:t>U</a:t>
            </a:r>
            <a:r>
              <a:rPr lang="fr-FR" sz="2000" dirty="0"/>
              <a:t>n gène peut générer de nombreux </a:t>
            </a:r>
            <a:r>
              <a:rPr lang="fr-FR" sz="2000" dirty="0" err="1"/>
              <a:t>ARNm</a:t>
            </a:r>
            <a:r>
              <a:rPr lang="fr-FR" sz="2000" dirty="0"/>
              <a:t> matures et par conséquent coder pour plusieurs </a:t>
            </a:r>
            <a:r>
              <a:rPr lang="fr-FR" sz="2000" dirty="0" err="1"/>
              <a:t>isoformes</a:t>
            </a:r>
            <a:r>
              <a:rPr lang="fr-FR" sz="2000" dirty="0"/>
              <a:t> protéiques. La majorité des gènes possèdent en moyenne une dizaine d’exons. Ainsi, chaque gène peut produire potentiellement des dizaines, voire des centaines de transcrits distinctifs. </a:t>
            </a:r>
          </a:p>
          <a:p>
            <a:r>
              <a:rPr lang="fr-FR" sz="2000" dirty="0"/>
              <a:t>Un gène comme DSCAM, impliqué dans l’adhésion cellulaire, peut produire plus de 15.000 transcrits différents </a:t>
            </a:r>
            <a:endParaRPr lang="fr-FR" sz="2000" dirty="0"/>
          </a:p>
        </p:txBody>
      </p:sp>
      <p:pic>
        <p:nvPicPr>
          <p:cNvPr id="31745" name="Picture 1"/>
          <p:cNvPicPr>
            <a:picLocks noChangeAspect="1" noChangeArrowheads="1"/>
          </p:cNvPicPr>
          <p:nvPr/>
        </p:nvPicPr>
        <p:blipFill>
          <a:blip r:embed="rId2" cstate="print"/>
          <a:srcRect/>
          <a:stretch>
            <a:fillRect/>
          </a:stretch>
        </p:blipFill>
        <p:spPr bwMode="auto">
          <a:xfrm>
            <a:off x="1559497" y="3573016"/>
            <a:ext cx="9108504" cy="3284984"/>
          </a:xfrm>
          <a:prstGeom prst="rect">
            <a:avLst/>
          </a:prstGeom>
          <a:noFill/>
          <a:ln w="9525">
            <a:noFill/>
            <a:miter lim="800000"/>
            <a:headEnd/>
            <a:tailEnd/>
          </a:ln>
        </p:spPr>
      </p:pic>
    </p:spTree>
    <p:extLst>
      <p:ext uri="{BB962C8B-B14F-4D97-AF65-F5344CB8AC3E}">
        <p14:creationId xmlns:p14="http://schemas.microsoft.com/office/powerpoint/2010/main" val="2636490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3512" y="20811"/>
            <a:ext cx="8712968" cy="2308324"/>
          </a:xfrm>
          <a:prstGeom prst="rect">
            <a:avLst/>
          </a:prstGeom>
        </p:spPr>
        <p:txBody>
          <a:bodyPr wrap="square">
            <a:spAutoFit/>
          </a:bodyPr>
          <a:lstStyle/>
          <a:p>
            <a:r>
              <a:rPr lang="fr-FR" b="1" dirty="0"/>
              <a:t>2) Une source de produits des gènes ayant des fonctions différentes. </a:t>
            </a:r>
          </a:p>
          <a:p>
            <a:r>
              <a:rPr lang="fr-FR" dirty="0"/>
              <a:t>D’une </a:t>
            </a:r>
            <a:r>
              <a:rPr lang="fr-FR" dirty="0"/>
              <a:t>manière intéressante, un même gène peut donner naissance à des protéines aux</a:t>
            </a:r>
          </a:p>
          <a:p>
            <a:r>
              <a:rPr lang="fr-FR" dirty="0"/>
              <a:t>fonctions opposées au sein d’un processus physiologique. Par exemple, les différentes </a:t>
            </a:r>
            <a:r>
              <a:rPr lang="fr-FR" dirty="0" err="1"/>
              <a:t>isoformes</a:t>
            </a:r>
            <a:r>
              <a:rPr lang="fr-FR" dirty="0"/>
              <a:t>  générées </a:t>
            </a:r>
            <a:r>
              <a:rPr lang="fr-FR" dirty="0"/>
              <a:t>par épissage alternatif du facteur de croissance des cellules endothéliales </a:t>
            </a:r>
            <a:r>
              <a:rPr lang="fr-FR" dirty="0"/>
              <a:t>vasculaires (</a:t>
            </a:r>
            <a:r>
              <a:rPr lang="fr-FR" dirty="0"/>
              <a:t>VEGF) sont capables de se lier à leur récepteur avec la même affinité, mais elles ne l’activent </a:t>
            </a:r>
            <a:r>
              <a:rPr lang="fr-FR" dirty="0"/>
              <a:t>pas complètement </a:t>
            </a:r>
            <a:r>
              <a:rPr lang="fr-FR" dirty="0"/>
              <a:t>de la même </a:t>
            </a:r>
            <a:r>
              <a:rPr lang="fr-FR" dirty="0"/>
              <a:t>manière.</a:t>
            </a:r>
          </a:p>
          <a:p>
            <a:r>
              <a:rPr lang="fr-FR" b="1" dirty="0"/>
              <a:t>L’</a:t>
            </a:r>
            <a:r>
              <a:rPr lang="fr-FR" b="1" dirty="0" err="1"/>
              <a:t>isoforme</a:t>
            </a:r>
            <a:r>
              <a:rPr lang="fr-FR" b="1" dirty="0"/>
              <a:t> </a:t>
            </a:r>
            <a:r>
              <a:rPr lang="fr-FR" b="1" dirty="0"/>
              <a:t>VEGF-165b inhibe les effets </a:t>
            </a:r>
            <a:r>
              <a:rPr lang="fr-FR" b="1" dirty="0"/>
              <a:t>pro </a:t>
            </a:r>
            <a:r>
              <a:rPr lang="fr-FR" dirty="0" err="1"/>
              <a:t>angiogéniques</a:t>
            </a:r>
            <a:r>
              <a:rPr lang="fr-FR" dirty="0"/>
              <a:t> (favorisant la formation de nouveaux vaisseaux sanguins) </a:t>
            </a:r>
            <a:r>
              <a:rPr lang="fr-FR" dirty="0" err="1"/>
              <a:t>médiés</a:t>
            </a:r>
            <a:r>
              <a:rPr lang="fr-FR" dirty="0"/>
              <a:t> par l’</a:t>
            </a:r>
            <a:r>
              <a:rPr lang="fr-FR" dirty="0" err="1"/>
              <a:t>isoforme</a:t>
            </a:r>
            <a:r>
              <a:rPr lang="fr-FR" dirty="0"/>
              <a:t> </a:t>
            </a:r>
            <a:r>
              <a:rPr lang="fr-FR" dirty="0"/>
              <a:t>VEGF-165</a:t>
            </a:r>
            <a:r>
              <a:rPr lang="fr-FR" dirty="0"/>
              <a:t>.</a:t>
            </a:r>
          </a:p>
        </p:txBody>
      </p:sp>
      <p:pic>
        <p:nvPicPr>
          <p:cNvPr id="34818" name="Picture 2"/>
          <p:cNvPicPr>
            <a:picLocks noChangeAspect="1" noChangeArrowheads="1"/>
          </p:cNvPicPr>
          <p:nvPr/>
        </p:nvPicPr>
        <p:blipFill>
          <a:blip r:embed="rId2" cstate="print"/>
          <a:srcRect/>
          <a:stretch>
            <a:fillRect/>
          </a:stretch>
        </p:blipFill>
        <p:spPr bwMode="auto">
          <a:xfrm>
            <a:off x="1899996" y="2924944"/>
            <a:ext cx="7891754" cy="3816424"/>
          </a:xfrm>
          <a:prstGeom prst="rect">
            <a:avLst/>
          </a:prstGeom>
          <a:noFill/>
          <a:ln w="9525">
            <a:noFill/>
            <a:miter lim="800000"/>
            <a:headEnd/>
            <a:tailEnd/>
          </a:ln>
        </p:spPr>
      </p:pic>
      <p:pic>
        <p:nvPicPr>
          <p:cNvPr id="34819" name="Picture 3"/>
          <p:cNvPicPr>
            <a:picLocks noChangeAspect="1" noChangeArrowheads="1"/>
          </p:cNvPicPr>
          <p:nvPr/>
        </p:nvPicPr>
        <p:blipFill>
          <a:blip r:embed="rId3" cstate="print"/>
          <a:srcRect/>
          <a:stretch>
            <a:fillRect/>
          </a:stretch>
        </p:blipFill>
        <p:spPr bwMode="auto">
          <a:xfrm>
            <a:off x="2852924" y="2276873"/>
            <a:ext cx="5202970" cy="648841"/>
          </a:xfrm>
          <a:prstGeom prst="rect">
            <a:avLst/>
          </a:prstGeom>
          <a:noFill/>
          <a:ln w="9525">
            <a:noFill/>
            <a:miter lim="800000"/>
            <a:headEnd/>
            <a:tailEnd/>
          </a:ln>
        </p:spPr>
      </p:pic>
    </p:spTree>
    <p:extLst>
      <p:ext uri="{BB962C8B-B14F-4D97-AF65-F5344CB8AC3E}">
        <p14:creationId xmlns:p14="http://schemas.microsoft.com/office/powerpoint/2010/main" val="1187563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19536" y="-27384"/>
            <a:ext cx="8568952" cy="2308324"/>
          </a:xfrm>
          <a:prstGeom prst="rect">
            <a:avLst/>
          </a:prstGeom>
        </p:spPr>
        <p:txBody>
          <a:bodyPr wrap="square">
            <a:spAutoFit/>
          </a:bodyPr>
          <a:lstStyle/>
          <a:p>
            <a:r>
              <a:rPr lang="fr-FR" b="1" u="sng" dirty="0"/>
              <a:t>3) La </a:t>
            </a:r>
            <a:r>
              <a:rPr lang="fr-FR" b="1" u="sng" dirty="0"/>
              <a:t>diversité fonctionnelle offerte par l’épissage alternatif peut affecter des processus</a:t>
            </a:r>
          </a:p>
          <a:p>
            <a:r>
              <a:rPr lang="fr-FR" b="1" u="sng" dirty="0"/>
              <a:t>biologiques complètement différents.</a:t>
            </a:r>
          </a:p>
          <a:p>
            <a:endParaRPr lang="fr-FR" dirty="0"/>
          </a:p>
          <a:p>
            <a:r>
              <a:rPr lang="fr-FR" dirty="0"/>
              <a:t>Les </a:t>
            </a:r>
            <a:r>
              <a:rPr lang="fr-FR" dirty="0"/>
              <a:t>transcrits </a:t>
            </a:r>
            <a:r>
              <a:rPr lang="fr-FR" dirty="0"/>
              <a:t>primaires du </a:t>
            </a:r>
            <a:r>
              <a:rPr lang="fr-FR" dirty="0"/>
              <a:t>gène CALCA produisent, </a:t>
            </a:r>
            <a:r>
              <a:rPr lang="fr-FR" dirty="0"/>
              <a:t>par épissage </a:t>
            </a:r>
            <a:r>
              <a:rPr lang="fr-FR" dirty="0"/>
              <a:t>alternatif dans la glande</a:t>
            </a:r>
          </a:p>
          <a:p>
            <a:r>
              <a:rPr lang="fr-FR" dirty="0"/>
              <a:t>thyroïdienne, la Calcitonine (CT), </a:t>
            </a:r>
            <a:r>
              <a:rPr lang="fr-FR" dirty="0"/>
              <a:t>une hormone </a:t>
            </a:r>
            <a:r>
              <a:rPr lang="fr-FR" dirty="0"/>
              <a:t>impliquée dans </a:t>
            </a:r>
            <a:r>
              <a:rPr lang="fr-FR" dirty="0"/>
              <a:t>le métabolisme </a:t>
            </a:r>
            <a:r>
              <a:rPr lang="fr-FR" dirty="0"/>
              <a:t>du phosphore et </a:t>
            </a:r>
            <a:r>
              <a:rPr lang="fr-FR" dirty="0"/>
              <a:t>du calcium</a:t>
            </a:r>
            <a:r>
              <a:rPr lang="fr-FR" dirty="0"/>
              <a:t>. En revanche, dans le </a:t>
            </a:r>
            <a:r>
              <a:rPr lang="fr-FR" dirty="0"/>
              <a:t>système nerveux </a:t>
            </a:r>
            <a:r>
              <a:rPr lang="fr-FR" dirty="0"/>
              <a:t>central, les transcrits </a:t>
            </a:r>
            <a:r>
              <a:rPr lang="fr-FR" dirty="0"/>
              <a:t>CALCA produisent </a:t>
            </a:r>
            <a:r>
              <a:rPr lang="fr-FR" dirty="0"/>
              <a:t>un peptide nommé CGRP</a:t>
            </a:r>
            <a:r>
              <a:rPr lang="fr-FR" dirty="0"/>
              <a:t>, un </a:t>
            </a:r>
            <a:r>
              <a:rPr lang="fr-FR" dirty="0"/>
              <a:t>vasodilatateur et médiateur de la</a:t>
            </a:r>
          </a:p>
          <a:p>
            <a:r>
              <a:rPr lang="fr-FR" dirty="0"/>
              <a:t>Douleur.</a:t>
            </a:r>
            <a:endParaRPr lang="fr-FR" dirty="0"/>
          </a:p>
        </p:txBody>
      </p:sp>
      <p:pic>
        <p:nvPicPr>
          <p:cNvPr id="35842" name="Picture 2"/>
          <p:cNvPicPr>
            <a:picLocks noChangeAspect="1" noChangeArrowheads="1"/>
          </p:cNvPicPr>
          <p:nvPr/>
        </p:nvPicPr>
        <p:blipFill>
          <a:blip r:embed="rId2" cstate="print"/>
          <a:srcRect/>
          <a:stretch>
            <a:fillRect/>
          </a:stretch>
        </p:blipFill>
        <p:spPr bwMode="auto">
          <a:xfrm>
            <a:off x="2351584" y="2490788"/>
            <a:ext cx="7418209" cy="2090340"/>
          </a:xfrm>
          <a:prstGeom prst="rect">
            <a:avLst/>
          </a:prstGeom>
          <a:noFill/>
          <a:ln w="9525">
            <a:noFill/>
            <a:miter lim="800000"/>
            <a:headEnd/>
            <a:tailEnd/>
          </a:ln>
        </p:spPr>
      </p:pic>
      <p:pic>
        <p:nvPicPr>
          <p:cNvPr id="35843" name="Picture 3"/>
          <p:cNvPicPr>
            <a:picLocks noChangeAspect="1" noChangeArrowheads="1"/>
          </p:cNvPicPr>
          <p:nvPr/>
        </p:nvPicPr>
        <p:blipFill>
          <a:blip r:embed="rId3" cstate="print"/>
          <a:srcRect/>
          <a:stretch>
            <a:fillRect/>
          </a:stretch>
        </p:blipFill>
        <p:spPr bwMode="auto">
          <a:xfrm>
            <a:off x="3719737" y="4839816"/>
            <a:ext cx="5000625" cy="533400"/>
          </a:xfrm>
          <a:prstGeom prst="rect">
            <a:avLst/>
          </a:prstGeom>
          <a:noFill/>
          <a:ln w="9525">
            <a:noFill/>
            <a:miter lim="800000"/>
            <a:headEnd/>
            <a:tailEnd/>
          </a:ln>
        </p:spPr>
      </p:pic>
    </p:spTree>
    <p:extLst>
      <p:ext uri="{BB962C8B-B14F-4D97-AF65-F5344CB8AC3E}">
        <p14:creationId xmlns:p14="http://schemas.microsoft.com/office/powerpoint/2010/main" val="1876244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3512" y="260649"/>
            <a:ext cx="8964488" cy="3139321"/>
          </a:xfrm>
          <a:prstGeom prst="rect">
            <a:avLst/>
          </a:prstGeom>
        </p:spPr>
        <p:txBody>
          <a:bodyPr wrap="square">
            <a:spAutoFit/>
          </a:bodyPr>
          <a:lstStyle/>
          <a:p>
            <a:r>
              <a:rPr lang="fr-FR" b="1" dirty="0"/>
              <a:t>4) Une </a:t>
            </a:r>
            <a:r>
              <a:rPr lang="fr-FR" b="1" dirty="0"/>
              <a:t>autre conséquence </a:t>
            </a:r>
            <a:r>
              <a:rPr lang="fr-FR" b="1" dirty="0"/>
              <a:t>possible de </a:t>
            </a:r>
            <a:r>
              <a:rPr lang="fr-FR" b="1" dirty="0"/>
              <a:t>l’épissage alternatif peut être </a:t>
            </a:r>
            <a:r>
              <a:rPr lang="fr-FR" b="1" dirty="0"/>
              <a:t>la localisation </a:t>
            </a:r>
            <a:r>
              <a:rPr lang="fr-FR" b="1" dirty="0"/>
              <a:t>différente des </a:t>
            </a:r>
            <a:r>
              <a:rPr lang="fr-FR" b="1" dirty="0" err="1"/>
              <a:t>isoformes</a:t>
            </a:r>
            <a:r>
              <a:rPr lang="fr-FR" b="1" dirty="0"/>
              <a:t> protéiques </a:t>
            </a:r>
            <a:r>
              <a:rPr lang="fr-FR" b="1" dirty="0"/>
              <a:t>produites. </a:t>
            </a:r>
            <a:endParaRPr lang="fr-FR" b="1" dirty="0"/>
          </a:p>
          <a:p>
            <a:endParaRPr lang="fr-FR" dirty="0"/>
          </a:p>
          <a:p>
            <a:r>
              <a:rPr lang="fr-FR" dirty="0"/>
              <a:t>Un récepteur </a:t>
            </a:r>
            <a:r>
              <a:rPr lang="fr-FR" dirty="0"/>
              <a:t>transmembranaire contient un domaine protéique qui lui permet de s’insérer au </a:t>
            </a:r>
            <a:r>
              <a:rPr lang="fr-FR" dirty="0"/>
              <a:t>travers de </a:t>
            </a:r>
            <a:r>
              <a:rPr lang="fr-FR" dirty="0"/>
              <a:t>la membrane plasmique des cellules, ce qui lui permet de reconnaître des molécules à </a:t>
            </a:r>
            <a:r>
              <a:rPr lang="fr-FR" dirty="0"/>
              <a:t>l’extérieur des </a:t>
            </a:r>
            <a:r>
              <a:rPr lang="fr-FR" dirty="0"/>
              <a:t>cellules (par exemple une hormone ou un neurotransmetteur) et de transmettre des </a:t>
            </a:r>
            <a:r>
              <a:rPr lang="fr-FR" dirty="0"/>
              <a:t>signaux nécessaires </a:t>
            </a:r>
            <a:r>
              <a:rPr lang="fr-FR" dirty="0"/>
              <a:t>à la réponse cellulaire (</a:t>
            </a:r>
            <a:r>
              <a:rPr lang="fr-FR" b="1" dirty="0"/>
              <a:t>Figure 12). </a:t>
            </a:r>
            <a:endParaRPr lang="fr-FR" b="1" dirty="0"/>
          </a:p>
          <a:p>
            <a:endParaRPr lang="fr-FR" b="1" dirty="0"/>
          </a:p>
          <a:p>
            <a:r>
              <a:rPr lang="fr-FR" b="1" dirty="0"/>
              <a:t>Si </a:t>
            </a:r>
            <a:r>
              <a:rPr lang="fr-FR" b="1" dirty="0"/>
              <a:t>un épissage alternatif prive l’</a:t>
            </a:r>
            <a:r>
              <a:rPr lang="fr-FR" b="1" dirty="0" err="1"/>
              <a:t>ARNm</a:t>
            </a:r>
            <a:r>
              <a:rPr lang="fr-FR" b="1" dirty="0"/>
              <a:t> de la </a:t>
            </a:r>
            <a:r>
              <a:rPr lang="fr-FR" b="1" dirty="0"/>
              <a:t>région </a:t>
            </a:r>
            <a:r>
              <a:rPr lang="fr-FR" dirty="0"/>
              <a:t>codant </a:t>
            </a:r>
            <a:r>
              <a:rPr lang="fr-FR" dirty="0"/>
              <a:t>pour le signal de localisation transmembranaire, la protéine résultante va par exemple </a:t>
            </a:r>
            <a:r>
              <a:rPr lang="fr-FR" dirty="0"/>
              <a:t>être exportée </a:t>
            </a:r>
            <a:r>
              <a:rPr lang="fr-FR" dirty="0"/>
              <a:t>dans le milieu extracellulaire sous une forme soluble, empêchant la transmission du signal.</a:t>
            </a:r>
          </a:p>
        </p:txBody>
      </p:sp>
      <p:pic>
        <p:nvPicPr>
          <p:cNvPr id="5" name="Picture 2"/>
          <p:cNvPicPr>
            <a:picLocks noChangeAspect="1" noChangeArrowheads="1"/>
          </p:cNvPicPr>
          <p:nvPr/>
        </p:nvPicPr>
        <p:blipFill>
          <a:blip r:embed="rId2" cstate="print"/>
          <a:srcRect/>
          <a:stretch>
            <a:fillRect/>
          </a:stretch>
        </p:blipFill>
        <p:spPr bwMode="auto">
          <a:xfrm>
            <a:off x="1590675" y="3429000"/>
            <a:ext cx="9010650" cy="3429000"/>
          </a:xfrm>
          <a:prstGeom prst="rect">
            <a:avLst/>
          </a:prstGeom>
          <a:noFill/>
          <a:ln w="9525">
            <a:noFill/>
            <a:miter lim="800000"/>
            <a:headEnd/>
            <a:tailEnd/>
          </a:ln>
        </p:spPr>
      </p:pic>
    </p:spTree>
    <p:extLst>
      <p:ext uri="{BB962C8B-B14F-4D97-AF65-F5344CB8AC3E}">
        <p14:creationId xmlns:p14="http://schemas.microsoft.com/office/powerpoint/2010/main" val="2299258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3512" y="188641"/>
            <a:ext cx="8820472" cy="6186309"/>
          </a:xfrm>
          <a:prstGeom prst="rect">
            <a:avLst/>
          </a:prstGeom>
        </p:spPr>
        <p:txBody>
          <a:bodyPr wrap="square">
            <a:spAutoFit/>
          </a:bodyPr>
          <a:lstStyle/>
          <a:p>
            <a:r>
              <a:rPr lang="fr-FR" dirty="0"/>
              <a:t> </a:t>
            </a:r>
            <a:r>
              <a:rPr lang="fr-FR" b="1" dirty="0"/>
              <a:t>Promoteurs alternatifs</a:t>
            </a:r>
            <a:r>
              <a:rPr lang="fr-FR" dirty="0"/>
              <a:t>: L’initiation de la transcription au niveau de promoteurs différents, dits alternatifs, donne lieu à différents ARN messagers (Figure 4, A).</a:t>
            </a:r>
          </a:p>
          <a:p>
            <a:endParaRPr lang="fr-FR" dirty="0"/>
          </a:p>
          <a:p>
            <a:r>
              <a:rPr lang="fr-FR" dirty="0"/>
              <a:t>  </a:t>
            </a:r>
            <a:r>
              <a:rPr lang="fr-FR" b="1" dirty="0"/>
              <a:t>Sites Poly-A alternatifs</a:t>
            </a:r>
            <a:r>
              <a:rPr lang="fr-FR" dirty="0"/>
              <a:t>: L’épissage peut également conduire à l’utilisation de sites de </a:t>
            </a:r>
            <a:r>
              <a:rPr lang="fr-FR" dirty="0" err="1"/>
              <a:t>polyadénylation</a:t>
            </a:r>
            <a:r>
              <a:rPr lang="fr-FR" dirty="0"/>
              <a:t> différents (Figure 4, B). </a:t>
            </a:r>
          </a:p>
          <a:p>
            <a:endParaRPr lang="fr-FR" dirty="0"/>
          </a:p>
          <a:p>
            <a:r>
              <a:rPr lang="fr-FR" dirty="0"/>
              <a:t> </a:t>
            </a:r>
            <a:r>
              <a:rPr lang="fr-FR" b="1" dirty="0"/>
              <a:t>Sites 5’d’épissage alternatifs</a:t>
            </a:r>
            <a:r>
              <a:rPr lang="fr-FR" dirty="0"/>
              <a:t>: Par l’utilisation de différents sites 5’ d’épissage, les exons peuvent être raccourcis ou rallongés en taille (Figure 4, C). </a:t>
            </a:r>
          </a:p>
          <a:p>
            <a:endParaRPr lang="fr-FR" dirty="0"/>
          </a:p>
          <a:p>
            <a:r>
              <a:rPr lang="fr-FR" dirty="0"/>
              <a:t> </a:t>
            </a:r>
            <a:r>
              <a:rPr lang="fr-FR" b="1" dirty="0"/>
              <a:t>Sites 3’d’épissage alternatif</a:t>
            </a:r>
            <a:r>
              <a:rPr lang="fr-FR" dirty="0"/>
              <a:t>: De même, l’utilisation de sites 3’ d’épissage alternatifs peut jouer sur la taille d’un exon (Figure 4, D). </a:t>
            </a:r>
          </a:p>
          <a:p>
            <a:endParaRPr lang="fr-FR" dirty="0"/>
          </a:p>
          <a:p>
            <a:r>
              <a:rPr lang="fr-FR" dirty="0"/>
              <a:t> </a:t>
            </a:r>
            <a:r>
              <a:rPr lang="fr-FR" b="1" dirty="0"/>
              <a:t>Exon cassette</a:t>
            </a:r>
            <a:r>
              <a:rPr lang="fr-FR" dirty="0"/>
              <a:t>: C’est le cas le plus fréquemment rencontré. Quand un exon est bordé par des sites 5’ et 3’ alternatifs, on l’appelle exon cassette. Il peut être inclus ou exclu de l’ARN messager (Figure 4, E).</a:t>
            </a:r>
          </a:p>
          <a:p>
            <a:endParaRPr lang="fr-FR" dirty="0"/>
          </a:p>
          <a:p>
            <a:r>
              <a:rPr lang="fr-FR" dirty="0"/>
              <a:t>  </a:t>
            </a:r>
            <a:r>
              <a:rPr lang="fr-FR" b="1" dirty="0"/>
              <a:t>Exons mutuellement exclusifs</a:t>
            </a:r>
            <a:r>
              <a:rPr lang="fr-FR" dirty="0"/>
              <a:t>: Dans certains cas, un exon ne peut être inclus en même temps qu’un autre (Figure 4, F).</a:t>
            </a:r>
          </a:p>
          <a:p>
            <a:endParaRPr lang="fr-FR" dirty="0"/>
          </a:p>
          <a:p>
            <a:r>
              <a:rPr lang="fr-FR" b="1" dirty="0"/>
              <a:t>Rétention d’introns</a:t>
            </a:r>
            <a:r>
              <a:rPr lang="fr-FR" dirty="0"/>
              <a:t>: Parfois, l’intron peut ne pas être éliminé du transcrit mature. Dans ce cas, il fait partie de l’ARN messager qui est transporté au cytoplasme pour la traduction (Figure 4, G).</a:t>
            </a:r>
            <a:endParaRPr lang="fr-FR" dirty="0"/>
          </a:p>
        </p:txBody>
      </p:sp>
    </p:spTree>
    <p:extLst>
      <p:ext uri="{BB962C8B-B14F-4D97-AF65-F5344CB8AC3E}">
        <p14:creationId xmlns:p14="http://schemas.microsoft.com/office/powerpoint/2010/main" val="4915666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740</Words>
  <Application>Microsoft Office PowerPoint</Application>
  <PresentationFormat>Grand écran</PresentationFormat>
  <Paragraphs>45</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Utilisateur Windows</cp:lastModifiedBy>
  <cp:revision>1</cp:revision>
  <dcterms:created xsi:type="dcterms:W3CDTF">2021-03-17T22:38:31Z</dcterms:created>
  <dcterms:modified xsi:type="dcterms:W3CDTF">2021-03-17T22:39:23Z</dcterms:modified>
</cp:coreProperties>
</file>