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58ECFE1-30F2-4977-AE4B-F9824F91BC08}" type="datetimeFigureOut">
              <a:rPr lang="fr-FR" smtClean="0"/>
              <a:t>27/06/2024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58ECFE1-30F2-4977-AE4B-F9824F91BC08}" type="datetimeFigureOut">
              <a:rPr lang="fr-FR" smtClean="0"/>
              <a:t>27/06/2024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58ECFE1-30F2-4977-AE4B-F9824F91BC08}" type="datetimeFigureOut">
              <a:rPr lang="fr-FR" smtClean="0"/>
              <a:t>27/06/2024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58ECFE1-30F2-4977-AE4B-F9824F91BC08}" type="datetimeFigureOut">
              <a:rPr lang="fr-FR" smtClean="0"/>
              <a:t>27/06/2024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158ECFE1-30F2-4977-AE4B-F9824F91BC08}" type="datetimeFigureOut">
              <a:rPr lang="fr-FR" smtClean="0"/>
              <a:t>27/06/2024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58ECFE1-30F2-4977-AE4B-F9824F91BC08}" type="datetimeFigureOut">
              <a:rPr lang="fr-FR" smtClean="0"/>
              <a:t>27/06/2024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10D7C7-28F4-4A2D-BB0C-BB4EAF9E0AF8}"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58ECFE1-30F2-4977-AE4B-F9824F91BC08}" type="datetimeFigureOut">
              <a:rPr lang="fr-FR" smtClean="0"/>
              <a:t>27/06/2024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158ECFE1-30F2-4977-AE4B-F9824F91BC08}" type="datetimeFigureOut">
              <a:rPr lang="fr-FR" smtClean="0"/>
              <a:t>27/06/2024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ECFE1-30F2-4977-AE4B-F9824F91BC08}" type="datetimeFigureOut">
              <a:rPr lang="fr-FR" smtClean="0"/>
              <a:t>27/06/2024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158ECFE1-30F2-4977-AE4B-F9824F91BC08}" type="datetimeFigureOut">
              <a:rPr lang="fr-FR" smtClean="0"/>
              <a:t>27/06/2024</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810D7C7-28F4-4A2D-BB0C-BB4EAF9E0AF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58ECFE1-30F2-4977-AE4B-F9824F91BC08}" type="datetimeFigureOut">
              <a:rPr lang="fr-FR" smtClean="0"/>
              <a:t>27/06/2024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10D7C7-28F4-4A2D-BB0C-BB4EAF9E0AF8}"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58ECFE1-30F2-4977-AE4B-F9824F91BC08}" type="datetimeFigureOut">
              <a:rPr lang="fr-FR" smtClean="0"/>
              <a:t>27/06/2024</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810D7C7-28F4-4A2D-BB0C-BB4EAF9E0AF8}"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Generalities</a:t>
            </a:r>
            <a:r>
              <a:rPr lang="fr-FR" dirty="0" smtClean="0"/>
              <a:t> of </a:t>
            </a:r>
            <a:r>
              <a:rPr lang="fr-FR" dirty="0" err="1" smtClean="0"/>
              <a:t>law</a:t>
            </a:r>
            <a:endParaRPr lang="fr-FR"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56562016"/>
      </p:ext>
    </p:extLst>
  </p:cSld>
  <p:clrMapOvr>
    <a:masterClrMapping/>
  </p:clrMapOvr>
  <mc:AlternateContent xmlns:mc="http://schemas.openxmlformats.org/markup-compatibility/2006" xmlns:p14="http://schemas.microsoft.com/office/powerpoint/2010/main">
    <mc:Choice Requires="p14">
      <p:transition spd="slow" p14:dur="2000" advTm="8330"/>
    </mc:Choice>
    <mc:Fallback xmlns="">
      <p:transition spd="slow" advTm="8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Definition</a:t>
            </a:r>
            <a:endParaRPr lang="fr-FR" dirty="0"/>
          </a:p>
        </p:txBody>
      </p:sp>
      <p:sp>
        <p:nvSpPr>
          <p:cNvPr id="3" name="Espace réservé du contenu 2"/>
          <p:cNvSpPr>
            <a:spLocks noGrp="1"/>
          </p:cNvSpPr>
          <p:nvPr>
            <p:ph idx="1"/>
          </p:nvPr>
        </p:nvSpPr>
        <p:spPr/>
        <p:txBody>
          <a:bodyPr>
            <a:normAutofit/>
          </a:bodyPr>
          <a:lstStyle/>
          <a:p>
            <a:pPr marL="144000" algn="just"/>
            <a:r>
              <a:rPr lang="en-US" sz="2000" dirty="0" smtClean="0"/>
              <a:t>The law is a system of rules and guidelines which are enforced through social institutions to govern behavior.</a:t>
            </a:r>
          </a:p>
          <a:p>
            <a:pPr marL="144000" algn="just"/>
            <a:r>
              <a:rPr lang="en-US" sz="2000" dirty="0"/>
              <a:t>The law can also be defined as the set of rules of conduct which govern relations between men and whose respect is ensured by public authority</a:t>
            </a:r>
            <a:endParaRPr lang="fr-FR" sz="20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345309514"/>
      </p:ext>
    </p:extLst>
  </p:cSld>
  <p:clrMapOvr>
    <a:masterClrMapping/>
  </p:clrMapOvr>
  <mc:AlternateContent xmlns:mc="http://schemas.openxmlformats.org/markup-compatibility/2006" xmlns:p14="http://schemas.microsoft.com/office/powerpoint/2010/main">
    <mc:Choice Requires="p14">
      <p:transition spd="slow" p14:dur="2000" advTm="22728"/>
    </mc:Choice>
    <mc:Fallback xmlns="">
      <p:transition spd="slow" advTm="22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Areas of </a:t>
            </a:r>
            <a:r>
              <a:rPr lang="fr-FR" dirty="0" err="1" smtClean="0"/>
              <a:t>law</a:t>
            </a:r>
            <a:endParaRPr lang="fr-FR" dirty="0"/>
          </a:p>
        </p:txBody>
      </p:sp>
      <p:sp>
        <p:nvSpPr>
          <p:cNvPr id="3" name="Espace réservé du texte 2"/>
          <p:cNvSpPr>
            <a:spLocks noGrp="1"/>
          </p:cNvSpPr>
          <p:nvPr>
            <p:ph type="body" idx="1"/>
          </p:nvPr>
        </p:nvSpPr>
        <p:spPr/>
        <p:txBody>
          <a:bodyPr>
            <a:normAutofit/>
          </a:bodyPr>
          <a:lstStyle/>
          <a:p>
            <a:r>
              <a:rPr lang="fr-FR" sz="2000" b="1" dirty="0" smtClean="0">
                <a:solidFill>
                  <a:srgbClr val="FF0000"/>
                </a:solidFill>
              </a:rPr>
              <a:t>Public </a:t>
            </a:r>
            <a:r>
              <a:rPr lang="fr-FR" sz="2000" b="1" dirty="0" err="1" smtClean="0">
                <a:solidFill>
                  <a:srgbClr val="FF0000"/>
                </a:solidFill>
              </a:rPr>
              <a:t>law</a:t>
            </a:r>
            <a:endParaRPr lang="fr-FR" sz="2000" b="1" dirty="0">
              <a:solidFill>
                <a:srgbClr val="FF0000"/>
              </a:solidFill>
            </a:endParaRPr>
          </a:p>
        </p:txBody>
      </p:sp>
      <p:sp>
        <p:nvSpPr>
          <p:cNvPr id="4" name="Espace réservé du contenu 3"/>
          <p:cNvSpPr>
            <a:spLocks noGrp="1"/>
          </p:cNvSpPr>
          <p:nvPr>
            <p:ph sz="half" idx="2"/>
          </p:nvPr>
        </p:nvSpPr>
        <p:spPr/>
        <p:txBody>
          <a:bodyPr/>
          <a:lstStyle/>
          <a:p>
            <a:endParaRPr lang="fr-FR" dirty="0" smtClean="0"/>
          </a:p>
          <a:p>
            <a:r>
              <a:rPr lang="fr-FR" dirty="0" smtClean="0"/>
              <a:t>Public international </a:t>
            </a:r>
            <a:r>
              <a:rPr lang="fr-FR" dirty="0" err="1" smtClean="0"/>
              <a:t>law</a:t>
            </a:r>
            <a:endParaRPr lang="fr-FR" dirty="0" smtClean="0"/>
          </a:p>
          <a:p>
            <a:r>
              <a:rPr lang="fr-FR" dirty="0" err="1" smtClean="0"/>
              <a:t>Constitutional</a:t>
            </a:r>
            <a:r>
              <a:rPr lang="fr-FR" dirty="0" smtClean="0"/>
              <a:t> </a:t>
            </a:r>
            <a:r>
              <a:rPr lang="fr-FR" dirty="0" err="1" smtClean="0"/>
              <a:t>law</a:t>
            </a:r>
            <a:endParaRPr lang="fr-FR" dirty="0" smtClean="0"/>
          </a:p>
          <a:p>
            <a:r>
              <a:rPr lang="fr-FR" dirty="0" smtClean="0"/>
              <a:t>Administrative </a:t>
            </a:r>
            <a:r>
              <a:rPr lang="fr-FR" dirty="0" err="1" smtClean="0"/>
              <a:t>law</a:t>
            </a:r>
            <a:endParaRPr lang="fr-FR" dirty="0" smtClean="0"/>
          </a:p>
          <a:p>
            <a:r>
              <a:rPr lang="fr-FR" dirty="0" err="1" smtClean="0"/>
              <a:t>Criminal</a:t>
            </a:r>
            <a:r>
              <a:rPr lang="fr-FR" dirty="0" smtClean="0"/>
              <a:t> </a:t>
            </a:r>
            <a:r>
              <a:rPr lang="fr-FR" dirty="0" err="1" smtClean="0"/>
              <a:t>law</a:t>
            </a:r>
            <a:endParaRPr lang="fr-FR" dirty="0" smtClean="0"/>
          </a:p>
          <a:p>
            <a:endParaRPr lang="fr-FR" dirty="0"/>
          </a:p>
        </p:txBody>
      </p:sp>
      <p:sp>
        <p:nvSpPr>
          <p:cNvPr id="5" name="Espace réservé du texte 4"/>
          <p:cNvSpPr>
            <a:spLocks noGrp="1"/>
          </p:cNvSpPr>
          <p:nvPr>
            <p:ph type="body" sz="quarter" idx="3"/>
          </p:nvPr>
        </p:nvSpPr>
        <p:spPr/>
        <p:txBody>
          <a:bodyPr>
            <a:normAutofit/>
          </a:bodyPr>
          <a:lstStyle/>
          <a:p>
            <a:r>
              <a:rPr lang="fr-FR" sz="2000" b="1" dirty="0" err="1" smtClean="0">
                <a:solidFill>
                  <a:srgbClr val="FF0000"/>
                </a:solidFill>
              </a:rPr>
              <a:t>Private</a:t>
            </a:r>
            <a:r>
              <a:rPr lang="fr-FR" sz="2000" b="1" dirty="0" smtClean="0">
                <a:solidFill>
                  <a:srgbClr val="FF0000"/>
                </a:solidFill>
              </a:rPr>
              <a:t> </a:t>
            </a:r>
            <a:r>
              <a:rPr lang="fr-FR" sz="2000" b="1" dirty="0" err="1" smtClean="0">
                <a:solidFill>
                  <a:srgbClr val="FF0000"/>
                </a:solidFill>
              </a:rPr>
              <a:t>law</a:t>
            </a:r>
            <a:endParaRPr lang="fr-FR" sz="2000" b="1" dirty="0">
              <a:solidFill>
                <a:srgbClr val="FF0000"/>
              </a:solidFill>
            </a:endParaRPr>
          </a:p>
        </p:txBody>
      </p:sp>
      <p:sp>
        <p:nvSpPr>
          <p:cNvPr id="6" name="Espace réservé du contenu 5"/>
          <p:cNvSpPr>
            <a:spLocks noGrp="1"/>
          </p:cNvSpPr>
          <p:nvPr>
            <p:ph sz="quarter" idx="4"/>
          </p:nvPr>
        </p:nvSpPr>
        <p:spPr/>
        <p:txBody>
          <a:bodyPr/>
          <a:lstStyle/>
          <a:p>
            <a:endParaRPr lang="fr-FR" dirty="0" smtClean="0"/>
          </a:p>
          <a:p>
            <a:r>
              <a:rPr lang="fr-FR" dirty="0" err="1" smtClean="0"/>
              <a:t>Contract</a:t>
            </a:r>
            <a:r>
              <a:rPr lang="fr-FR" dirty="0" smtClean="0"/>
              <a:t> </a:t>
            </a:r>
            <a:r>
              <a:rPr lang="fr-FR" dirty="0" err="1" smtClean="0"/>
              <a:t>law</a:t>
            </a:r>
            <a:endParaRPr lang="fr-FR" dirty="0" smtClean="0"/>
          </a:p>
          <a:p>
            <a:r>
              <a:rPr lang="fr-FR" dirty="0" smtClean="0"/>
              <a:t>Torts and </a:t>
            </a:r>
            <a:r>
              <a:rPr lang="fr-FR" dirty="0" err="1" smtClean="0"/>
              <a:t>delicts</a:t>
            </a:r>
            <a:r>
              <a:rPr lang="fr-FR" dirty="0" smtClean="0"/>
              <a:t> </a:t>
            </a:r>
            <a:r>
              <a:rPr lang="fr-FR" dirty="0" err="1" smtClean="0"/>
              <a:t>liability</a:t>
            </a:r>
            <a:endParaRPr lang="fr-FR" dirty="0" smtClean="0"/>
          </a:p>
          <a:p>
            <a:r>
              <a:rPr lang="fr-FR" dirty="0" err="1" smtClean="0"/>
              <a:t>Property</a:t>
            </a:r>
            <a:r>
              <a:rPr lang="fr-FR" dirty="0" smtClean="0"/>
              <a:t> </a:t>
            </a:r>
            <a:r>
              <a:rPr lang="fr-FR" dirty="0" err="1" smtClean="0"/>
              <a:t>law</a:t>
            </a:r>
            <a:endParaRPr lang="fr-FR" dirty="0" smtClean="0"/>
          </a:p>
          <a:p>
            <a:endParaRPr lang="fr-FR"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99732755"/>
      </p:ext>
    </p:extLst>
  </p:cSld>
  <p:clrMapOvr>
    <a:masterClrMapping/>
  </p:clrMapOvr>
  <mc:AlternateContent xmlns:mc="http://schemas.openxmlformats.org/markup-compatibility/2006" xmlns:p14="http://schemas.microsoft.com/office/powerpoint/2010/main">
    <mc:Choice Requires="p14">
      <p:transition spd="slow" p14:dur="2000" advTm="18673"/>
    </mc:Choice>
    <mc:Fallback xmlns="">
      <p:transition spd="slow" advTm="18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Public </a:t>
            </a:r>
            <a:r>
              <a:rPr lang="fr-FR" dirty="0" err="1" smtClean="0"/>
              <a:t>law</a:t>
            </a:r>
            <a:endParaRPr lang="fr-FR" dirty="0"/>
          </a:p>
        </p:txBody>
      </p:sp>
      <p:sp>
        <p:nvSpPr>
          <p:cNvPr id="3" name="Espace réservé du contenu 2"/>
          <p:cNvSpPr>
            <a:spLocks noGrp="1"/>
          </p:cNvSpPr>
          <p:nvPr>
            <p:ph idx="1"/>
          </p:nvPr>
        </p:nvSpPr>
        <p:spPr/>
        <p:txBody>
          <a:bodyPr>
            <a:noAutofit/>
          </a:bodyPr>
          <a:lstStyle/>
          <a:p>
            <a:pPr marL="0" algn="just"/>
            <a:r>
              <a:rPr lang="fr-FR" sz="1800" dirty="0" smtClean="0">
                <a:solidFill>
                  <a:schemeClr val="accent2">
                    <a:lumMod val="75000"/>
                  </a:schemeClr>
                </a:solidFill>
              </a:rPr>
              <a:t>1/ International Public </a:t>
            </a:r>
            <a:r>
              <a:rPr lang="fr-FR" sz="1800" dirty="0" err="1" smtClean="0">
                <a:solidFill>
                  <a:schemeClr val="accent2">
                    <a:lumMod val="75000"/>
                  </a:schemeClr>
                </a:solidFill>
              </a:rPr>
              <a:t>law</a:t>
            </a:r>
            <a:r>
              <a:rPr lang="fr-FR" sz="1800" dirty="0" smtClean="0">
                <a:solidFill>
                  <a:schemeClr val="accent2">
                    <a:lumMod val="75000"/>
                  </a:schemeClr>
                </a:solidFill>
              </a:rPr>
              <a:t> </a:t>
            </a:r>
            <a:r>
              <a:rPr lang="fr-FR" sz="1800" dirty="0" smtClean="0"/>
              <a:t> </a:t>
            </a:r>
            <a:r>
              <a:rPr lang="fr-FR" sz="1800" dirty="0" err="1"/>
              <a:t>concerns</a:t>
            </a:r>
            <a:r>
              <a:rPr lang="fr-FR" sz="1800" dirty="0"/>
              <a:t> </a:t>
            </a:r>
            <a:r>
              <a:rPr lang="fr-FR" sz="1800" dirty="0" err="1"/>
              <a:t>relationships</a:t>
            </a:r>
            <a:r>
              <a:rPr lang="fr-FR" sz="1800" dirty="0"/>
              <a:t> </a:t>
            </a:r>
            <a:r>
              <a:rPr lang="fr-FR" sz="1800" dirty="0" err="1"/>
              <a:t>between</a:t>
            </a:r>
            <a:r>
              <a:rPr lang="fr-FR" sz="1800" dirty="0"/>
              <a:t> </a:t>
            </a:r>
            <a:r>
              <a:rPr lang="fr-FR" sz="1800" dirty="0" err="1"/>
              <a:t>sovereign</a:t>
            </a:r>
            <a:r>
              <a:rPr lang="fr-FR" sz="1800" dirty="0"/>
              <a:t> nations. </a:t>
            </a:r>
            <a:r>
              <a:rPr lang="fr-FR" sz="1800" dirty="0" smtClean="0"/>
              <a:t>The sources </a:t>
            </a:r>
            <a:r>
              <a:rPr lang="fr-FR" sz="1800" dirty="0"/>
              <a:t>for public </a:t>
            </a:r>
            <a:r>
              <a:rPr lang="fr-FR" sz="1800" dirty="0" smtClean="0"/>
              <a:t> international </a:t>
            </a:r>
            <a:r>
              <a:rPr lang="fr-FR" sz="1800" dirty="0" err="1"/>
              <a:t>law</a:t>
            </a:r>
            <a:r>
              <a:rPr lang="fr-FR" sz="1800" dirty="0"/>
              <a:t> </a:t>
            </a:r>
            <a:r>
              <a:rPr lang="fr-FR" sz="1800" dirty="0" err="1"/>
              <a:t>development</a:t>
            </a:r>
            <a:r>
              <a:rPr lang="fr-FR" sz="1800" dirty="0"/>
              <a:t> are custom, practice and </a:t>
            </a:r>
            <a:r>
              <a:rPr lang="fr-FR" sz="1800" dirty="0" err="1"/>
              <a:t>treaties</a:t>
            </a:r>
            <a:r>
              <a:rPr lang="fr-FR" sz="1800" dirty="0"/>
              <a:t> </a:t>
            </a:r>
            <a:r>
              <a:rPr lang="fr-FR" sz="1800" dirty="0" err="1"/>
              <a:t>between</a:t>
            </a:r>
            <a:r>
              <a:rPr lang="fr-FR" sz="1800" dirty="0"/>
              <a:t> </a:t>
            </a:r>
            <a:r>
              <a:rPr lang="fr-FR" sz="1800" dirty="0" err="1"/>
              <a:t>sovereign</a:t>
            </a:r>
            <a:r>
              <a:rPr lang="fr-FR" sz="1800" dirty="0"/>
              <a:t> </a:t>
            </a:r>
            <a:r>
              <a:rPr lang="fr-FR" sz="1800" dirty="0" smtClean="0"/>
              <a:t>nations</a:t>
            </a:r>
            <a:r>
              <a:rPr lang="fr-FR" sz="1800" dirty="0"/>
              <a:t>, </a:t>
            </a:r>
            <a:r>
              <a:rPr lang="fr-FR" sz="1800" dirty="0" err="1"/>
              <a:t>such</a:t>
            </a:r>
            <a:r>
              <a:rPr lang="fr-FR" sz="1800" dirty="0"/>
              <a:t> as the Geneva Conventions. </a:t>
            </a:r>
          </a:p>
          <a:p>
            <a:pPr marL="0" algn="just"/>
            <a:r>
              <a:rPr lang="fr-FR" sz="1800" dirty="0">
                <a:solidFill>
                  <a:schemeClr val="accent2">
                    <a:lumMod val="75000"/>
                  </a:schemeClr>
                </a:solidFill>
              </a:rPr>
              <a:t>2/ </a:t>
            </a:r>
            <a:r>
              <a:rPr lang="fr-FR" sz="1800" dirty="0" err="1">
                <a:solidFill>
                  <a:schemeClr val="accent2">
                    <a:lumMod val="75000"/>
                  </a:schemeClr>
                </a:solidFill>
              </a:rPr>
              <a:t>constitutional</a:t>
            </a:r>
            <a:r>
              <a:rPr lang="fr-FR" sz="1800" dirty="0">
                <a:solidFill>
                  <a:schemeClr val="accent2">
                    <a:lumMod val="75000"/>
                  </a:schemeClr>
                </a:solidFill>
              </a:rPr>
              <a:t> and administrative </a:t>
            </a:r>
            <a:r>
              <a:rPr lang="fr-FR" sz="1800" dirty="0" err="1">
                <a:solidFill>
                  <a:schemeClr val="accent2">
                    <a:lumMod val="75000"/>
                  </a:schemeClr>
                </a:solidFill>
              </a:rPr>
              <a:t>law</a:t>
            </a:r>
            <a:r>
              <a:rPr lang="fr-FR" sz="1800" dirty="0"/>
              <a:t>: </a:t>
            </a:r>
            <a:r>
              <a:rPr lang="fr-FR" sz="1800" dirty="0" err="1" smtClean="0"/>
              <a:t>govern</a:t>
            </a:r>
            <a:r>
              <a:rPr lang="fr-FR" sz="1800" dirty="0" smtClean="0"/>
              <a:t> </a:t>
            </a:r>
            <a:r>
              <a:rPr lang="fr-FR" sz="1800" dirty="0"/>
              <a:t>the </a:t>
            </a:r>
            <a:r>
              <a:rPr lang="fr-FR" sz="1800" dirty="0" err="1"/>
              <a:t>affairs</a:t>
            </a:r>
            <a:r>
              <a:rPr lang="fr-FR" sz="1800" dirty="0"/>
              <a:t> of the state. </a:t>
            </a:r>
          </a:p>
          <a:p>
            <a:pPr marL="0" algn="just"/>
            <a:r>
              <a:rPr lang="fr-FR" sz="1800" dirty="0" err="1"/>
              <a:t>Constitutional</a:t>
            </a:r>
            <a:r>
              <a:rPr lang="fr-FR" sz="1800" dirty="0"/>
              <a:t> </a:t>
            </a:r>
            <a:r>
              <a:rPr lang="fr-FR" sz="1800" dirty="0" err="1"/>
              <a:t>law</a:t>
            </a:r>
            <a:r>
              <a:rPr lang="fr-FR" sz="1800" dirty="0"/>
              <a:t> </a:t>
            </a:r>
            <a:r>
              <a:rPr lang="fr-FR" sz="1800" dirty="0" err="1"/>
              <a:t>concerns</a:t>
            </a:r>
            <a:r>
              <a:rPr lang="fr-FR" sz="1800" dirty="0"/>
              <a:t> </a:t>
            </a:r>
            <a:r>
              <a:rPr lang="fr-FR" sz="1800" dirty="0" err="1"/>
              <a:t>both</a:t>
            </a:r>
            <a:r>
              <a:rPr lang="fr-FR" sz="1800" dirty="0"/>
              <a:t> the </a:t>
            </a:r>
            <a:r>
              <a:rPr lang="fr-FR" sz="1800" dirty="0" err="1"/>
              <a:t>relationships</a:t>
            </a:r>
            <a:r>
              <a:rPr lang="fr-FR" sz="1800" dirty="0"/>
              <a:t> </a:t>
            </a:r>
            <a:r>
              <a:rPr lang="fr-FR" sz="1800" dirty="0" err="1"/>
              <a:t>between</a:t>
            </a:r>
            <a:r>
              <a:rPr lang="fr-FR" sz="1800" dirty="0"/>
              <a:t> the </a:t>
            </a:r>
            <a:r>
              <a:rPr lang="fr-FR" sz="1800" dirty="0" err="1" smtClean="0"/>
              <a:t>executive</a:t>
            </a:r>
            <a:r>
              <a:rPr lang="fr-FR" sz="1800" dirty="0" smtClean="0"/>
              <a:t>, </a:t>
            </a:r>
            <a:r>
              <a:rPr lang="fr-FR" sz="1800" dirty="0" err="1" smtClean="0"/>
              <a:t>legislature</a:t>
            </a:r>
            <a:r>
              <a:rPr lang="fr-FR" sz="1800" dirty="0" smtClean="0"/>
              <a:t>  and </a:t>
            </a:r>
            <a:r>
              <a:rPr lang="fr-FR" sz="1800" dirty="0" err="1"/>
              <a:t>judiciary</a:t>
            </a:r>
            <a:r>
              <a:rPr lang="fr-FR" sz="1800" dirty="0"/>
              <a:t> and the </a:t>
            </a:r>
            <a:r>
              <a:rPr lang="fr-FR" sz="1800" dirty="0" err="1"/>
              <a:t>human</a:t>
            </a:r>
            <a:r>
              <a:rPr lang="fr-FR" sz="1800" dirty="0"/>
              <a:t> </a:t>
            </a:r>
            <a:r>
              <a:rPr lang="fr-FR" sz="1800" dirty="0" err="1"/>
              <a:t>rights</a:t>
            </a:r>
            <a:r>
              <a:rPr lang="fr-FR" sz="1800" dirty="0"/>
              <a:t> or civil </a:t>
            </a:r>
            <a:r>
              <a:rPr lang="fr-FR" sz="1800" dirty="0" err="1"/>
              <a:t>liberties</a:t>
            </a:r>
            <a:r>
              <a:rPr lang="fr-FR" sz="1800" dirty="0"/>
              <a:t> of </a:t>
            </a:r>
            <a:r>
              <a:rPr lang="fr-FR" sz="1800" dirty="0" err="1"/>
              <a:t>individuals</a:t>
            </a:r>
            <a:r>
              <a:rPr lang="fr-FR" sz="1800" dirty="0"/>
              <a:t> </a:t>
            </a:r>
            <a:r>
              <a:rPr lang="fr-FR" sz="1800" dirty="0" err="1"/>
              <a:t>against</a:t>
            </a:r>
            <a:r>
              <a:rPr lang="fr-FR" sz="1800" dirty="0"/>
              <a:t> the </a:t>
            </a:r>
            <a:r>
              <a:rPr lang="fr-FR" sz="1800" dirty="0" smtClean="0"/>
              <a:t>state</a:t>
            </a:r>
          </a:p>
          <a:p>
            <a:pPr marL="0" algn="just"/>
            <a:r>
              <a:rPr lang="fr-FR" sz="1800" dirty="0" smtClean="0">
                <a:solidFill>
                  <a:schemeClr val="accent2">
                    <a:lumMod val="75000"/>
                  </a:schemeClr>
                </a:solidFill>
              </a:rPr>
              <a:t>3/</a:t>
            </a:r>
            <a:r>
              <a:rPr lang="fr-FR" sz="1800" dirty="0">
                <a:solidFill>
                  <a:schemeClr val="accent2">
                    <a:lumMod val="75000"/>
                  </a:schemeClr>
                </a:solidFill>
              </a:rPr>
              <a:t> </a:t>
            </a:r>
            <a:r>
              <a:rPr lang="fr-FR" sz="1800" dirty="0" err="1" smtClean="0">
                <a:solidFill>
                  <a:schemeClr val="accent2">
                    <a:lumMod val="75000"/>
                  </a:schemeClr>
                </a:solidFill>
              </a:rPr>
              <a:t>Criminal</a:t>
            </a:r>
            <a:r>
              <a:rPr lang="fr-FR" sz="1800" dirty="0" smtClean="0">
                <a:solidFill>
                  <a:schemeClr val="accent2">
                    <a:lumMod val="75000"/>
                  </a:schemeClr>
                </a:solidFill>
              </a:rPr>
              <a:t>  </a:t>
            </a:r>
            <a:r>
              <a:rPr lang="fr-FR" sz="1800" dirty="0" err="1" smtClean="0">
                <a:solidFill>
                  <a:schemeClr val="accent2">
                    <a:lumMod val="75000"/>
                  </a:schemeClr>
                </a:solidFill>
              </a:rPr>
              <a:t>law</a:t>
            </a:r>
            <a:r>
              <a:rPr lang="fr-FR" sz="1800" dirty="0" smtClean="0">
                <a:solidFill>
                  <a:schemeClr val="accent2">
                    <a:lumMod val="75000"/>
                  </a:schemeClr>
                </a:solidFill>
              </a:rPr>
              <a:t> </a:t>
            </a:r>
            <a:r>
              <a:rPr lang="fr-FR" sz="1800" dirty="0" err="1" smtClean="0"/>
              <a:t>also</a:t>
            </a:r>
            <a:r>
              <a:rPr lang="fr-FR" sz="1800" dirty="0" smtClean="0"/>
              <a:t> </a:t>
            </a:r>
            <a:r>
              <a:rPr lang="fr-FR" sz="1800" dirty="0" err="1"/>
              <a:t>known</a:t>
            </a:r>
            <a:r>
              <a:rPr lang="fr-FR" sz="1800" dirty="0"/>
              <a:t> as </a:t>
            </a:r>
            <a:r>
              <a:rPr lang="fr-FR" sz="1800" dirty="0" err="1"/>
              <a:t>penal</a:t>
            </a:r>
            <a:r>
              <a:rPr lang="fr-FR" sz="1800" dirty="0"/>
              <a:t> </a:t>
            </a:r>
            <a:r>
              <a:rPr lang="fr-FR" sz="1800" dirty="0" err="1"/>
              <a:t>law</a:t>
            </a:r>
            <a:r>
              <a:rPr lang="fr-FR" sz="1800" dirty="0"/>
              <a:t>, </a:t>
            </a:r>
            <a:r>
              <a:rPr lang="fr-FR" sz="1800" dirty="0" err="1"/>
              <a:t>pertains</a:t>
            </a:r>
            <a:r>
              <a:rPr lang="fr-FR" sz="1800" dirty="0"/>
              <a:t> to offenses and </a:t>
            </a:r>
            <a:r>
              <a:rPr lang="fr-FR" sz="1800" dirty="0" err="1"/>
              <a:t>punishment</a:t>
            </a:r>
            <a:r>
              <a:rPr lang="fr-FR" sz="1800" dirty="0"/>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092633454"/>
      </p:ext>
    </p:extLst>
  </p:cSld>
  <p:clrMapOvr>
    <a:masterClrMapping/>
  </p:clrMapOvr>
  <mc:AlternateContent xmlns:mc="http://schemas.openxmlformats.org/markup-compatibility/2006" xmlns:p14="http://schemas.microsoft.com/office/powerpoint/2010/main">
    <mc:Choice Requires="p14">
      <p:transition spd="slow" p14:dur="2000" advTm="41829"/>
    </mc:Choice>
    <mc:Fallback xmlns="">
      <p:transition spd="slow" advTm="41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Private</a:t>
            </a:r>
            <a:r>
              <a:rPr lang="fr-FR" dirty="0" smtClean="0"/>
              <a:t> </a:t>
            </a:r>
            <a:r>
              <a:rPr lang="fr-FR" dirty="0" err="1" smtClean="0"/>
              <a:t>law</a:t>
            </a:r>
            <a:endParaRPr lang="fr-FR" dirty="0"/>
          </a:p>
        </p:txBody>
      </p:sp>
      <p:sp>
        <p:nvSpPr>
          <p:cNvPr id="3" name="Espace réservé du contenu 2"/>
          <p:cNvSpPr>
            <a:spLocks noGrp="1"/>
          </p:cNvSpPr>
          <p:nvPr>
            <p:ph idx="1"/>
          </p:nvPr>
        </p:nvSpPr>
        <p:spPr>
          <a:xfrm>
            <a:off x="683568" y="908720"/>
            <a:ext cx="7920880" cy="4104456"/>
          </a:xfrm>
        </p:spPr>
        <p:txBody>
          <a:bodyPr>
            <a:noAutofit/>
          </a:bodyPr>
          <a:lstStyle/>
          <a:p>
            <a:pPr marL="0" algn="just">
              <a:spcBef>
                <a:spcPts val="300"/>
              </a:spcBef>
              <a:spcAft>
                <a:spcPts val="300"/>
              </a:spcAft>
            </a:pPr>
            <a:r>
              <a:rPr lang="fr-FR" sz="1800" dirty="0">
                <a:solidFill>
                  <a:schemeClr val="accent2">
                    <a:lumMod val="75000"/>
                  </a:schemeClr>
                </a:solidFill>
              </a:rPr>
              <a:t>1/ </a:t>
            </a:r>
            <a:r>
              <a:rPr lang="fr-FR" sz="1800" dirty="0" err="1">
                <a:solidFill>
                  <a:schemeClr val="accent2">
                    <a:lumMod val="75000"/>
                  </a:schemeClr>
                </a:solidFill>
              </a:rPr>
              <a:t>Contract</a:t>
            </a:r>
            <a:r>
              <a:rPr lang="fr-FR" sz="1800" dirty="0">
                <a:solidFill>
                  <a:schemeClr val="accent2">
                    <a:lumMod val="75000"/>
                  </a:schemeClr>
                </a:solidFill>
              </a:rPr>
              <a:t> </a:t>
            </a:r>
            <a:r>
              <a:rPr lang="fr-FR" sz="1800" dirty="0" err="1">
                <a:solidFill>
                  <a:schemeClr val="accent2">
                    <a:lumMod val="75000"/>
                  </a:schemeClr>
                </a:solidFill>
              </a:rPr>
              <a:t>law</a:t>
            </a:r>
            <a:r>
              <a:rPr lang="fr-FR" sz="1800" dirty="0"/>
              <a:t>: </a:t>
            </a:r>
            <a:r>
              <a:rPr lang="fr-FR" sz="1800" dirty="0" smtClean="0"/>
              <a:t>It </a:t>
            </a:r>
            <a:r>
              <a:rPr lang="fr-FR" sz="1800" dirty="0" err="1"/>
              <a:t>concerns</a:t>
            </a:r>
            <a:r>
              <a:rPr lang="fr-FR" sz="1800" dirty="0"/>
              <a:t> </a:t>
            </a:r>
            <a:r>
              <a:rPr lang="fr-FR" sz="1800" dirty="0" err="1"/>
              <a:t>enforceable</a:t>
            </a:r>
            <a:r>
              <a:rPr lang="fr-FR" sz="1800" dirty="0"/>
              <a:t> </a:t>
            </a:r>
            <a:r>
              <a:rPr lang="fr-FR" sz="1800" dirty="0" smtClean="0"/>
              <a:t>promises, and </a:t>
            </a:r>
            <a:r>
              <a:rPr lang="fr-FR" sz="1800" dirty="0" err="1" smtClean="0"/>
              <a:t>can</a:t>
            </a:r>
            <a:r>
              <a:rPr lang="fr-FR" sz="1800" dirty="0" smtClean="0"/>
              <a:t> </a:t>
            </a:r>
            <a:r>
              <a:rPr lang="fr-FR" sz="1800" dirty="0" err="1" smtClean="0"/>
              <a:t>be</a:t>
            </a:r>
            <a:r>
              <a:rPr lang="fr-FR" sz="1800" dirty="0" smtClean="0"/>
              <a:t> </a:t>
            </a:r>
            <a:r>
              <a:rPr lang="fr-FR" sz="1800" dirty="0" err="1" smtClean="0"/>
              <a:t>summed</a:t>
            </a:r>
            <a:r>
              <a:rPr lang="fr-FR" sz="1800" dirty="0" smtClean="0"/>
              <a:t> up in the Latin phrase </a:t>
            </a:r>
            <a:r>
              <a:rPr lang="fr-FR" sz="1800" dirty="0" err="1" smtClean="0"/>
              <a:t>pacta</a:t>
            </a:r>
            <a:r>
              <a:rPr lang="fr-FR" sz="1800" dirty="0" smtClean="0"/>
              <a:t> </a:t>
            </a:r>
            <a:r>
              <a:rPr lang="fr-FR" sz="1800" dirty="0" err="1" smtClean="0"/>
              <a:t>sunt</a:t>
            </a:r>
            <a:r>
              <a:rPr lang="fr-FR" sz="1800" dirty="0" smtClean="0"/>
              <a:t> </a:t>
            </a:r>
            <a:r>
              <a:rPr lang="fr-FR" sz="1800" dirty="0" err="1" smtClean="0"/>
              <a:t>servanda</a:t>
            </a:r>
            <a:r>
              <a:rPr lang="fr-FR" sz="1800" dirty="0" smtClean="0"/>
              <a:t> (</a:t>
            </a:r>
            <a:r>
              <a:rPr lang="fr-FR" sz="1800" dirty="0" err="1" smtClean="0"/>
              <a:t>agreements</a:t>
            </a:r>
            <a:r>
              <a:rPr lang="fr-FR" sz="1800" dirty="0" smtClean="0"/>
              <a:t> must </a:t>
            </a:r>
            <a:r>
              <a:rPr lang="fr-FR" sz="1800" dirty="0" err="1" smtClean="0"/>
              <a:t>be</a:t>
            </a:r>
            <a:r>
              <a:rPr lang="fr-FR" sz="1800" dirty="0" smtClean="0"/>
              <a:t> </a:t>
            </a:r>
            <a:r>
              <a:rPr lang="fr-FR" sz="1800" dirty="0" err="1" smtClean="0"/>
              <a:t>kept</a:t>
            </a:r>
            <a:r>
              <a:rPr lang="fr-FR" sz="1800" dirty="0" smtClean="0"/>
              <a:t>). </a:t>
            </a:r>
            <a:r>
              <a:rPr lang="fr-FR" sz="1800" dirty="0" err="1"/>
              <a:t>T</a:t>
            </a:r>
            <a:r>
              <a:rPr lang="fr-FR" sz="1800" dirty="0" err="1" smtClean="0"/>
              <a:t>hree</a:t>
            </a:r>
            <a:r>
              <a:rPr lang="fr-FR" sz="1800" dirty="0" smtClean="0"/>
              <a:t> </a:t>
            </a:r>
            <a:r>
              <a:rPr lang="fr-FR" sz="1800" dirty="0" err="1"/>
              <a:t>key</a:t>
            </a:r>
            <a:r>
              <a:rPr lang="fr-FR" sz="1800" dirty="0"/>
              <a:t> </a:t>
            </a:r>
            <a:r>
              <a:rPr lang="fr-FR" sz="1800" dirty="0" err="1" smtClean="0"/>
              <a:t>elements</a:t>
            </a:r>
            <a:r>
              <a:rPr lang="fr-FR" sz="1800" dirty="0" smtClean="0"/>
              <a:t> to </a:t>
            </a:r>
            <a:r>
              <a:rPr lang="fr-FR" sz="1800" dirty="0"/>
              <a:t>the </a:t>
            </a:r>
            <a:r>
              <a:rPr lang="fr-FR" sz="1800" dirty="0" err="1"/>
              <a:t>creation</a:t>
            </a:r>
            <a:r>
              <a:rPr lang="fr-FR" sz="1800" dirty="0"/>
              <a:t> of a </a:t>
            </a:r>
            <a:r>
              <a:rPr lang="fr-FR" sz="1800" dirty="0" err="1"/>
              <a:t>contract</a:t>
            </a:r>
            <a:r>
              <a:rPr lang="fr-FR" sz="1800" dirty="0"/>
              <a:t> are </a:t>
            </a:r>
            <a:r>
              <a:rPr lang="fr-FR" sz="1800" dirty="0" err="1"/>
              <a:t>necessary</a:t>
            </a:r>
            <a:r>
              <a:rPr lang="fr-FR" sz="1800" dirty="0"/>
              <a:t>: </a:t>
            </a:r>
            <a:r>
              <a:rPr lang="fr-FR" sz="1800" dirty="0" err="1"/>
              <a:t>offer</a:t>
            </a:r>
            <a:r>
              <a:rPr lang="fr-FR" sz="1800" dirty="0"/>
              <a:t> and </a:t>
            </a:r>
            <a:r>
              <a:rPr lang="fr-FR" sz="1800" dirty="0" err="1"/>
              <a:t>acceptance</a:t>
            </a:r>
            <a:r>
              <a:rPr lang="fr-FR" sz="1800" dirty="0"/>
              <a:t>, </a:t>
            </a:r>
            <a:r>
              <a:rPr lang="fr-FR" sz="1800" dirty="0" err="1"/>
              <a:t>consideration</a:t>
            </a:r>
            <a:r>
              <a:rPr lang="fr-FR" sz="1800" dirty="0"/>
              <a:t> and the intention to </a:t>
            </a:r>
            <a:r>
              <a:rPr lang="fr-FR" sz="1800" dirty="0" err="1"/>
              <a:t>create</a:t>
            </a:r>
            <a:r>
              <a:rPr lang="fr-FR" sz="1800" dirty="0"/>
              <a:t> </a:t>
            </a:r>
            <a:r>
              <a:rPr lang="fr-FR" sz="1800" dirty="0" err="1"/>
              <a:t>legal</a:t>
            </a:r>
            <a:r>
              <a:rPr lang="fr-FR" sz="1800" dirty="0"/>
              <a:t> relations.</a:t>
            </a:r>
          </a:p>
          <a:p>
            <a:pPr marL="0" algn="just">
              <a:spcBef>
                <a:spcPts val="300"/>
              </a:spcBef>
              <a:spcAft>
                <a:spcPts val="300"/>
              </a:spcAft>
            </a:pPr>
            <a:r>
              <a:rPr lang="fr-FR" sz="1800" dirty="0">
                <a:solidFill>
                  <a:schemeClr val="accent2">
                    <a:lumMod val="75000"/>
                  </a:schemeClr>
                </a:solidFill>
              </a:rPr>
              <a:t>2/ Torts and </a:t>
            </a:r>
            <a:r>
              <a:rPr lang="fr-FR" sz="1800" dirty="0" err="1">
                <a:solidFill>
                  <a:schemeClr val="accent2">
                    <a:lumMod val="75000"/>
                  </a:schemeClr>
                </a:solidFill>
              </a:rPr>
              <a:t>delicts</a:t>
            </a:r>
            <a:r>
              <a:rPr lang="fr-FR" sz="1800" dirty="0">
                <a:solidFill>
                  <a:schemeClr val="accent2">
                    <a:lumMod val="75000"/>
                  </a:schemeClr>
                </a:solidFill>
              </a:rPr>
              <a:t> </a:t>
            </a:r>
            <a:r>
              <a:rPr lang="fr-FR" sz="1800" dirty="0" err="1">
                <a:solidFill>
                  <a:schemeClr val="accent2">
                    <a:lumMod val="75000"/>
                  </a:schemeClr>
                </a:solidFill>
              </a:rPr>
              <a:t>liability</a:t>
            </a:r>
            <a:r>
              <a:rPr lang="fr-FR" sz="1800" dirty="0">
                <a:solidFill>
                  <a:schemeClr val="accent2">
                    <a:lumMod val="75000"/>
                  </a:schemeClr>
                </a:solidFill>
              </a:rPr>
              <a:t> </a:t>
            </a:r>
            <a:r>
              <a:rPr lang="fr-FR" sz="1800" dirty="0"/>
              <a:t>: Responsabilité délictuelle </a:t>
            </a:r>
            <a:r>
              <a:rPr lang="fr-FR" sz="1800" dirty="0" smtClean="0"/>
              <a:t>: </a:t>
            </a:r>
            <a:r>
              <a:rPr lang="fr-FR" sz="1800" dirty="0" err="1" smtClean="0"/>
              <a:t>When</a:t>
            </a:r>
            <a:r>
              <a:rPr lang="fr-FR" sz="1800" dirty="0" smtClean="0"/>
              <a:t> </a:t>
            </a:r>
            <a:r>
              <a:rPr lang="fr-FR" sz="1800" dirty="0" err="1"/>
              <a:t>someone</a:t>
            </a:r>
            <a:r>
              <a:rPr lang="fr-FR" sz="1800" dirty="0"/>
              <a:t> </a:t>
            </a:r>
            <a:r>
              <a:rPr lang="fr-FR" sz="1800" dirty="0" err="1"/>
              <a:t>acts</a:t>
            </a:r>
            <a:r>
              <a:rPr lang="fr-FR" sz="1800" dirty="0"/>
              <a:t> </a:t>
            </a:r>
            <a:r>
              <a:rPr lang="fr-FR" sz="1800" dirty="0" err="1"/>
              <a:t>tortuously</a:t>
            </a:r>
            <a:r>
              <a:rPr lang="fr-FR" sz="1800" dirty="0"/>
              <a:t>, by </a:t>
            </a:r>
            <a:r>
              <a:rPr lang="fr-FR" sz="1800" dirty="0" err="1"/>
              <a:t>negligence</a:t>
            </a:r>
            <a:r>
              <a:rPr lang="fr-FR" sz="1800" dirty="0"/>
              <a:t>, and causes </a:t>
            </a:r>
            <a:r>
              <a:rPr lang="fr-FR" sz="1800" dirty="0" err="1"/>
              <a:t>harm</a:t>
            </a:r>
            <a:r>
              <a:rPr lang="fr-FR" sz="1800" dirty="0"/>
              <a:t> to </a:t>
            </a:r>
            <a:r>
              <a:rPr lang="fr-FR" sz="1800" dirty="0" err="1"/>
              <a:t>others</a:t>
            </a:r>
            <a:r>
              <a:rPr lang="fr-FR" sz="1800" dirty="0"/>
              <a:t>, </a:t>
            </a:r>
            <a:r>
              <a:rPr lang="fr-FR" sz="1800" dirty="0" err="1"/>
              <a:t>he</a:t>
            </a:r>
            <a:r>
              <a:rPr lang="fr-FR" sz="1800" dirty="0"/>
              <a:t> </a:t>
            </a:r>
            <a:r>
              <a:rPr lang="fr-FR" sz="1800" dirty="0" err="1"/>
              <a:t>is</a:t>
            </a:r>
            <a:r>
              <a:rPr lang="fr-FR" sz="1800" dirty="0"/>
              <a:t> liable to the </a:t>
            </a:r>
            <a:r>
              <a:rPr lang="fr-FR" sz="1800" dirty="0" err="1"/>
              <a:t>injured</a:t>
            </a:r>
            <a:r>
              <a:rPr lang="fr-FR" sz="1800" dirty="0"/>
              <a:t> </a:t>
            </a:r>
            <a:r>
              <a:rPr lang="fr-FR" sz="1800" dirty="0" err="1"/>
              <a:t>person</a:t>
            </a:r>
            <a:r>
              <a:rPr lang="fr-FR" sz="1800" dirty="0"/>
              <a:t>. The </a:t>
            </a:r>
            <a:r>
              <a:rPr lang="fr-FR" sz="1800" dirty="0" err="1"/>
              <a:t>injured</a:t>
            </a:r>
            <a:r>
              <a:rPr lang="fr-FR" sz="1800" dirty="0"/>
              <a:t> party </a:t>
            </a:r>
            <a:r>
              <a:rPr lang="fr-FR" sz="1800" dirty="0" err="1"/>
              <a:t>could</a:t>
            </a:r>
            <a:r>
              <a:rPr lang="fr-FR" sz="1800" dirty="0"/>
              <a:t> </a:t>
            </a:r>
            <a:r>
              <a:rPr lang="fr-FR" sz="1800" dirty="0" err="1"/>
              <a:t>potentially</a:t>
            </a:r>
            <a:r>
              <a:rPr lang="fr-FR" sz="1800" dirty="0"/>
              <a:t> claim compensation for </a:t>
            </a:r>
            <a:r>
              <a:rPr lang="fr-FR" sz="1800" dirty="0" err="1"/>
              <a:t>their</a:t>
            </a:r>
            <a:r>
              <a:rPr lang="fr-FR" sz="1800" dirty="0"/>
              <a:t> injuries </a:t>
            </a:r>
            <a:r>
              <a:rPr lang="fr-FR" sz="1800" dirty="0" err="1"/>
              <a:t>from</a:t>
            </a:r>
            <a:r>
              <a:rPr lang="fr-FR" sz="1800" dirty="0"/>
              <a:t> the party </a:t>
            </a:r>
            <a:r>
              <a:rPr lang="fr-FR" sz="1800" dirty="0" err="1"/>
              <a:t>responsible</a:t>
            </a:r>
            <a:r>
              <a:rPr lang="fr-FR" sz="1800" dirty="0"/>
              <a:t>. </a:t>
            </a:r>
          </a:p>
          <a:p>
            <a:pPr marL="0" algn="just">
              <a:spcBef>
                <a:spcPts val="300"/>
              </a:spcBef>
              <a:spcAft>
                <a:spcPts val="300"/>
              </a:spcAft>
            </a:pPr>
            <a:r>
              <a:rPr lang="fr-FR" sz="1800" dirty="0" err="1"/>
              <a:t>According</a:t>
            </a:r>
            <a:r>
              <a:rPr lang="fr-FR" sz="1800" dirty="0"/>
              <a:t> to article 124 of the Algerian civil code: </a:t>
            </a:r>
            <a:r>
              <a:rPr lang="fr-FR" sz="1800" dirty="0" err="1"/>
              <a:t>anyone</a:t>
            </a:r>
            <a:r>
              <a:rPr lang="fr-FR" sz="1800" dirty="0"/>
              <a:t> </a:t>
            </a:r>
            <a:r>
              <a:rPr lang="fr-FR" sz="1800" dirty="0" err="1"/>
              <a:t>who</a:t>
            </a:r>
            <a:r>
              <a:rPr lang="fr-FR" sz="1800" dirty="0"/>
              <a:t> </a:t>
            </a:r>
            <a:r>
              <a:rPr lang="fr-FR" sz="1800" dirty="0" err="1"/>
              <a:t>through</a:t>
            </a:r>
            <a:r>
              <a:rPr lang="fr-FR" sz="1800" dirty="0"/>
              <a:t> </a:t>
            </a:r>
            <a:r>
              <a:rPr lang="fr-FR" sz="1800" dirty="0" err="1"/>
              <a:t>their</a:t>
            </a:r>
            <a:r>
              <a:rPr lang="fr-FR" sz="1800" dirty="0"/>
              <a:t> </a:t>
            </a:r>
            <a:r>
              <a:rPr lang="fr-FR" sz="1800" dirty="0" err="1"/>
              <a:t>fault</a:t>
            </a:r>
            <a:r>
              <a:rPr lang="fr-FR" sz="1800" dirty="0"/>
              <a:t> causes damage to </a:t>
            </a:r>
            <a:r>
              <a:rPr lang="fr-FR" sz="1800" dirty="0" err="1"/>
              <a:t>others</a:t>
            </a:r>
            <a:r>
              <a:rPr lang="fr-FR" sz="1800" dirty="0"/>
              <a:t> </a:t>
            </a:r>
            <a:r>
              <a:rPr lang="fr-FR" sz="1800" dirty="0" err="1"/>
              <a:t>is</a:t>
            </a:r>
            <a:r>
              <a:rPr lang="fr-FR" sz="1800" dirty="0"/>
              <a:t> </a:t>
            </a:r>
            <a:r>
              <a:rPr lang="fr-FR" sz="1800" dirty="0" err="1"/>
              <a:t>responsible</a:t>
            </a:r>
            <a:r>
              <a:rPr lang="fr-FR" sz="1800" dirty="0"/>
              <a:t> for </a:t>
            </a:r>
            <a:r>
              <a:rPr lang="fr-FR" sz="1800" dirty="0" err="1"/>
              <a:t>its</a:t>
            </a:r>
            <a:r>
              <a:rPr lang="fr-FR" sz="1800" dirty="0"/>
              <a:t> </a:t>
            </a:r>
            <a:r>
              <a:rPr lang="fr-FR" sz="1800" dirty="0" err="1"/>
              <a:t>repair</a:t>
            </a:r>
            <a:r>
              <a:rPr lang="fr-FR" sz="1800" dirty="0"/>
              <a:t> .</a:t>
            </a:r>
          </a:p>
          <a:p>
            <a:pPr marL="0" algn="just">
              <a:spcBef>
                <a:spcPts val="300"/>
              </a:spcBef>
              <a:spcAft>
                <a:spcPts val="300"/>
              </a:spcAft>
            </a:pPr>
            <a:r>
              <a:rPr lang="fr-FR" sz="1800" dirty="0">
                <a:solidFill>
                  <a:schemeClr val="accent2">
                    <a:lumMod val="75000"/>
                  </a:schemeClr>
                </a:solidFill>
              </a:rPr>
              <a:t>3/ </a:t>
            </a:r>
            <a:r>
              <a:rPr lang="fr-FR" sz="1800" dirty="0" err="1">
                <a:solidFill>
                  <a:schemeClr val="accent2">
                    <a:lumMod val="75000"/>
                  </a:schemeClr>
                </a:solidFill>
              </a:rPr>
              <a:t>Property</a:t>
            </a:r>
            <a:r>
              <a:rPr lang="fr-FR" sz="1800" dirty="0">
                <a:solidFill>
                  <a:schemeClr val="accent2">
                    <a:lumMod val="75000"/>
                  </a:schemeClr>
                </a:solidFill>
              </a:rPr>
              <a:t> </a:t>
            </a:r>
            <a:r>
              <a:rPr lang="fr-FR" sz="1800" dirty="0" err="1" smtClean="0">
                <a:solidFill>
                  <a:schemeClr val="accent2">
                    <a:lumMod val="75000"/>
                  </a:schemeClr>
                </a:solidFill>
              </a:rPr>
              <a:t>law</a:t>
            </a:r>
            <a:r>
              <a:rPr lang="fr-FR" sz="1800" dirty="0" smtClean="0">
                <a:solidFill>
                  <a:schemeClr val="accent2">
                    <a:lumMod val="75000"/>
                  </a:schemeClr>
                </a:solidFill>
              </a:rPr>
              <a:t> </a:t>
            </a:r>
            <a:r>
              <a:rPr lang="fr-FR" sz="1800" dirty="0" smtClean="0"/>
              <a:t>:</a:t>
            </a:r>
            <a:r>
              <a:rPr lang="fr-FR" sz="1800" dirty="0" err="1" smtClean="0"/>
              <a:t>Property</a:t>
            </a:r>
            <a:r>
              <a:rPr lang="fr-FR" sz="1800" dirty="0" smtClean="0"/>
              <a:t> </a:t>
            </a:r>
            <a:r>
              <a:rPr lang="fr-FR" sz="1800" dirty="0" err="1"/>
              <a:t>law</a:t>
            </a:r>
            <a:r>
              <a:rPr lang="fr-FR" sz="1800" dirty="0"/>
              <a:t> </a:t>
            </a:r>
            <a:r>
              <a:rPr lang="fr-FR" sz="1800" dirty="0" err="1"/>
              <a:t>governs</a:t>
            </a:r>
            <a:r>
              <a:rPr lang="fr-FR" sz="1800" dirty="0"/>
              <a:t> </a:t>
            </a:r>
            <a:r>
              <a:rPr lang="fr-FR" sz="1800" dirty="0" err="1"/>
              <a:t>ownership</a:t>
            </a:r>
            <a:r>
              <a:rPr lang="fr-FR" sz="1800" dirty="0"/>
              <a:t> and possession. Real </a:t>
            </a:r>
            <a:r>
              <a:rPr lang="fr-FR" sz="1800" dirty="0" err="1"/>
              <a:t>property</a:t>
            </a:r>
            <a:r>
              <a:rPr lang="fr-FR" sz="1800" dirty="0"/>
              <a:t>, </a:t>
            </a:r>
            <a:r>
              <a:rPr lang="fr-FR" sz="1800" dirty="0" err="1"/>
              <a:t>also</a:t>
            </a:r>
            <a:r>
              <a:rPr lang="fr-FR" sz="1800" dirty="0"/>
              <a:t> </a:t>
            </a:r>
            <a:r>
              <a:rPr lang="fr-FR" sz="1800" dirty="0" err="1"/>
              <a:t>called</a:t>
            </a:r>
            <a:r>
              <a:rPr lang="fr-FR" sz="1800" dirty="0"/>
              <a:t> 'real </a:t>
            </a:r>
            <a:r>
              <a:rPr lang="fr-FR" sz="1800" dirty="0" err="1"/>
              <a:t>estate</a:t>
            </a:r>
            <a:r>
              <a:rPr lang="fr-FR" sz="1800" dirty="0"/>
              <a:t>', </a:t>
            </a:r>
            <a:r>
              <a:rPr lang="fr-FR" sz="1800" dirty="0" err="1"/>
              <a:t>refers</a:t>
            </a:r>
            <a:r>
              <a:rPr lang="fr-FR" sz="1800" dirty="0"/>
              <a:t> to </a:t>
            </a:r>
            <a:r>
              <a:rPr lang="fr-FR" sz="1800" dirty="0" err="1"/>
              <a:t>ownership</a:t>
            </a:r>
            <a:r>
              <a:rPr lang="fr-FR" sz="1800" dirty="0"/>
              <a:t> of land and </a:t>
            </a:r>
            <a:r>
              <a:rPr lang="fr-FR" sz="1800" dirty="0" err="1"/>
              <a:t>things</a:t>
            </a:r>
            <a:r>
              <a:rPr lang="fr-FR" sz="1800" dirty="0"/>
              <a:t> </a:t>
            </a:r>
            <a:r>
              <a:rPr lang="fr-FR" sz="1800" dirty="0" err="1"/>
              <a:t>attached</a:t>
            </a:r>
            <a:r>
              <a:rPr lang="fr-FR" sz="1800" dirty="0"/>
              <a:t> to </a:t>
            </a:r>
            <a:r>
              <a:rPr lang="fr-FR" sz="1800" dirty="0" err="1"/>
              <a:t>it</a:t>
            </a:r>
            <a:r>
              <a:rPr lang="fr-FR" sz="1800" dirty="0"/>
              <a:t>. </a:t>
            </a:r>
            <a:r>
              <a:rPr lang="fr-FR" sz="1800" dirty="0" err="1"/>
              <a:t>Personal</a:t>
            </a:r>
            <a:r>
              <a:rPr lang="fr-FR" sz="1800" dirty="0"/>
              <a:t> </a:t>
            </a:r>
            <a:r>
              <a:rPr lang="fr-FR" sz="1800" dirty="0" err="1"/>
              <a:t>property</a:t>
            </a:r>
            <a:r>
              <a:rPr lang="fr-FR" sz="1800" dirty="0"/>
              <a:t>, </a:t>
            </a:r>
            <a:r>
              <a:rPr lang="fr-FR" sz="1800" dirty="0" err="1"/>
              <a:t>refers</a:t>
            </a:r>
            <a:r>
              <a:rPr lang="fr-FR" sz="1800" dirty="0"/>
              <a:t> to </a:t>
            </a:r>
            <a:r>
              <a:rPr lang="fr-FR" sz="1800" dirty="0" err="1"/>
              <a:t>everything</a:t>
            </a:r>
            <a:r>
              <a:rPr lang="fr-FR" sz="1800" dirty="0"/>
              <a:t> </a:t>
            </a:r>
            <a:r>
              <a:rPr lang="fr-FR" sz="1800" dirty="0" err="1"/>
              <a:t>else</a:t>
            </a:r>
            <a:r>
              <a:rPr lang="fr-FR" sz="1800" dirty="0"/>
              <a:t>; </a:t>
            </a:r>
            <a:r>
              <a:rPr lang="fr-FR" sz="1800" dirty="0" err="1"/>
              <a:t>movable</a:t>
            </a:r>
            <a:r>
              <a:rPr lang="fr-FR" sz="1800" dirty="0"/>
              <a:t> </a:t>
            </a:r>
            <a:r>
              <a:rPr lang="fr-FR" sz="1800" dirty="0" err="1"/>
              <a:t>objects</a:t>
            </a:r>
            <a:r>
              <a:rPr lang="fr-FR" sz="1800" dirty="0"/>
              <a:t>, </a:t>
            </a:r>
            <a:r>
              <a:rPr lang="fr-FR" sz="1800" dirty="0" err="1"/>
              <a:t>such</a:t>
            </a:r>
            <a:r>
              <a:rPr lang="fr-FR" sz="1800" dirty="0"/>
              <a:t> as computers, cars, </a:t>
            </a:r>
            <a:r>
              <a:rPr lang="fr-FR" sz="1800" dirty="0" err="1"/>
              <a:t>jewelry</a:t>
            </a:r>
            <a:r>
              <a:rPr lang="fr-FR" sz="1800" dirty="0"/>
              <a:t> </a:t>
            </a:r>
            <a:r>
              <a:rPr lang="fr-FR" sz="1800" dirty="0" smtClean="0"/>
              <a:t>…</a:t>
            </a:r>
            <a:endParaRPr lang="fr-FR" sz="1800" dirty="0"/>
          </a:p>
          <a:p>
            <a:pPr marL="0" algn="just">
              <a:spcBef>
                <a:spcPts val="300"/>
              </a:spcBef>
              <a:spcAft>
                <a:spcPts val="300"/>
              </a:spcAft>
            </a:pPr>
            <a:endParaRPr lang="fr-FR" sz="1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273537"/>
      </p:ext>
    </p:extLst>
  </p:cSld>
  <p:clrMapOvr>
    <a:masterClrMapping/>
  </p:clrMapOvr>
  <mc:AlternateContent xmlns:mc="http://schemas.openxmlformats.org/markup-compatibility/2006" xmlns:p14="http://schemas.microsoft.com/office/powerpoint/2010/main">
    <mc:Choice Requires="p14">
      <p:transition spd="slow" p14:dur="2000" advTm="77954"/>
    </mc:Choice>
    <mc:Fallback xmlns="">
      <p:transition spd="slow" advTm="77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Further</a:t>
            </a:r>
            <a:r>
              <a:rPr lang="fr-FR" dirty="0" smtClean="0"/>
              <a:t> areas of </a:t>
            </a:r>
            <a:r>
              <a:rPr lang="fr-FR" dirty="0" err="1" smtClean="0"/>
              <a:t>law</a:t>
            </a:r>
            <a:endParaRPr lang="fr-FR" dirty="0"/>
          </a:p>
        </p:txBody>
      </p:sp>
      <p:sp>
        <p:nvSpPr>
          <p:cNvPr id="3" name="Espace réservé du contenu 2"/>
          <p:cNvSpPr>
            <a:spLocks noGrp="1"/>
          </p:cNvSpPr>
          <p:nvPr>
            <p:ph idx="1"/>
          </p:nvPr>
        </p:nvSpPr>
        <p:spPr/>
        <p:txBody>
          <a:bodyPr/>
          <a:lstStyle/>
          <a:p>
            <a:pPr algn="just"/>
            <a:r>
              <a:rPr lang="fr-FR" sz="1800" dirty="0"/>
              <a:t> </a:t>
            </a:r>
            <a:r>
              <a:rPr lang="en-US" sz="1800" dirty="0" err="1">
                <a:solidFill>
                  <a:schemeClr val="accent2">
                    <a:lumMod val="75000"/>
                  </a:schemeClr>
                </a:solidFill>
              </a:rPr>
              <a:t>Labour</a:t>
            </a:r>
            <a:r>
              <a:rPr lang="en-US" sz="1800" dirty="0">
                <a:solidFill>
                  <a:schemeClr val="accent2">
                    <a:lumMod val="75000"/>
                  </a:schemeClr>
                </a:solidFill>
              </a:rPr>
              <a:t> law </a:t>
            </a:r>
            <a:r>
              <a:rPr lang="en-US" sz="1800" dirty="0" smtClean="0"/>
              <a:t>is </a:t>
            </a:r>
            <a:r>
              <a:rPr lang="en-US" sz="1800" dirty="0"/>
              <a:t>the study of a tripartite industrial relationship between worker, employer and trade union. Collective employment law involves collective bargaining regulation, and the right to strike, while Individual employment law refers to workplace rights, such as job security, health and safety or a minimum wage.</a:t>
            </a:r>
            <a:endParaRPr lang="fr-FR" sz="1800" dirty="0"/>
          </a:p>
          <a:p>
            <a:pPr algn="just"/>
            <a:r>
              <a:rPr lang="en-US" sz="1800" dirty="0">
                <a:solidFill>
                  <a:schemeClr val="accent2">
                    <a:lumMod val="75000"/>
                  </a:schemeClr>
                </a:solidFill>
              </a:rPr>
              <a:t>Family law</a:t>
            </a:r>
            <a:r>
              <a:rPr lang="ar-DZ" sz="1800" dirty="0"/>
              <a:t> </a:t>
            </a:r>
            <a:r>
              <a:rPr lang="en-US" sz="1800" dirty="0" smtClean="0"/>
              <a:t>covers </a:t>
            </a:r>
            <a:r>
              <a:rPr lang="en-US" sz="1800" dirty="0"/>
              <a:t>marriage and divorce proceedings, the rights of children and rights to property and money in the event of separation.</a:t>
            </a:r>
            <a:endParaRPr lang="fr-FR" sz="1800" dirty="0"/>
          </a:p>
          <a:p>
            <a:pPr algn="just"/>
            <a:r>
              <a:rPr lang="en-US" sz="1800" dirty="0">
                <a:solidFill>
                  <a:schemeClr val="accent2">
                    <a:lumMod val="75000"/>
                  </a:schemeClr>
                </a:solidFill>
              </a:rPr>
              <a:t>Civil procedure and criminal procedure </a:t>
            </a:r>
            <a:r>
              <a:rPr lang="en-US" sz="1800" dirty="0" smtClean="0"/>
              <a:t>concern </a:t>
            </a:r>
            <a:r>
              <a:rPr lang="en-US" sz="1800" dirty="0"/>
              <a:t>the rules that courts must follow as a trial and appeals proceed. Both concern a citizen's right to a fair trial or hearing.</a:t>
            </a:r>
            <a:endParaRPr lang="fr-FR" sz="1800" dirty="0"/>
          </a:p>
          <a:p>
            <a:r>
              <a:rPr lang="en-US" dirty="0"/>
              <a:t> </a:t>
            </a:r>
            <a:endParaRPr lang="fr-FR" dirty="0"/>
          </a:p>
          <a:p>
            <a:endParaRPr lang="fr-FR"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019939151"/>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sz="2400" dirty="0" smtClean="0"/>
              <a:t>No excuse for ignorance of the </a:t>
            </a:r>
            <a:r>
              <a:rPr lang="fr-FR" sz="2400" dirty="0" err="1" smtClean="0"/>
              <a:t>law</a:t>
            </a:r>
            <a:endParaRPr lang="fr-FR" sz="2400" dirty="0" smtClean="0"/>
          </a:p>
          <a:p>
            <a:pPr algn="ctr"/>
            <a:r>
              <a:rPr lang="ar-DZ" sz="2400" dirty="0" smtClean="0"/>
              <a:t>لا عذر بجهل القانون</a:t>
            </a:r>
            <a:endParaRPr lang="fr-FR" sz="2400" dirty="0" smtClean="0"/>
          </a:p>
          <a:p>
            <a:pPr algn="ctr"/>
            <a:r>
              <a:rPr lang="fr-FR" sz="2400" dirty="0" err="1" smtClean="0"/>
              <a:t>Agreements</a:t>
            </a:r>
            <a:r>
              <a:rPr lang="fr-FR" sz="2400" dirty="0" smtClean="0"/>
              <a:t> must </a:t>
            </a:r>
            <a:r>
              <a:rPr lang="fr-FR" sz="2400" dirty="0" err="1" smtClean="0"/>
              <a:t>be</a:t>
            </a:r>
            <a:r>
              <a:rPr lang="fr-FR" sz="2400" dirty="0" smtClean="0"/>
              <a:t> </a:t>
            </a:r>
            <a:r>
              <a:rPr lang="fr-FR" sz="2400" dirty="0" err="1" smtClean="0"/>
              <a:t>kept</a:t>
            </a:r>
            <a:endParaRPr lang="fr-FR" sz="2400" dirty="0" smtClean="0"/>
          </a:p>
          <a:p>
            <a:pPr algn="ctr"/>
            <a:r>
              <a:rPr lang="ar-DZ" sz="2400" dirty="0" smtClean="0"/>
              <a:t>العقد شريعة المتعاقدين</a:t>
            </a:r>
          </a:p>
          <a:p>
            <a:endParaRPr lang="fr-FR" dirty="0" smtClean="0"/>
          </a:p>
          <a:p>
            <a:endParaRPr lang="fr-FR"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63911183"/>
      </p:ext>
    </p:extLst>
  </p:cSld>
  <p:clrMapOvr>
    <a:masterClrMapping/>
  </p:clrMapOvr>
  <mc:AlternateContent xmlns:mc="http://schemas.openxmlformats.org/markup-compatibility/2006" xmlns:p14="http://schemas.microsoft.com/office/powerpoint/2010/main">
    <mc:Choice Requires="p14">
      <p:transition spd="slow" p14:dur="2000" advTm="5375"/>
    </mc:Choice>
    <mc:Fallback xmlns="">
      <p:transition spd="slow" advTm="53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56</TotalTime>
  <Words>473</Words>
  <Application>Microsoft Office PowerPoint</Application>
  <PresentationFormat>Affichage à l'écran (4:3)</PresentationFormat>
  <Paragraphs>35</Paragraphs>
  <Slides>7</Slides>
  <Notes>0</Notes>
  <HiddenSlides>0</HiddenSlides>
  <MMClips>7</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Angles</vt:lpstr>
      <vt:lpstr>Generalities of law</vt:lpstr>
      <vt:lpstr>Definition</vt:lpstr>
      <vt:lpstr>Areas of law</vt:lpstr>
      <vt:lpstr>Public law</vt:lpstr>
      <vt:lpstr>Private law</vt:lpstr>
      <vt:lpstr>Further areas of law</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Generalities of law</dc:title>
  <dc:creator>REP TECH</dc:creator>
  <cp:lastModifiedBy>REP TECH</cp:lastModifiedBy>
  <cp:revision>8</cp:revision>
  <dcterms:created xsi:type="dcterms:W3CDTF">2024-05-21T21:55:24Z</dcterms:created>
  <dcterms:modified xsi:type="dcterms:W3CDTF">2024-06-27T17:17:24Z</dcterms:modified>
</cp:coreProperties>
</file>