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7" r:id="rId3"/>
    <p:sldId id="274" r:id="rId4"/>
    <p:sldId id="277" r:id="rId5"/>
    <p:sldId id="278" r:id="rId6"/>
    <p:sldId id="265" r:id="rId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73" autoAdjust="0"/>
    <p:restoredTop sz="94660"/>
  </p:normalViewPr>
  <p:slideViewPr>
    <p:cSldViewPr>
      <p:cViewPr varScale="1">
        <p:scale>
          <a:sx n="74" d="100"/>
          <a:sy n="74" d="100"/>
        </p:scale>
        <p:origin x="11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10-11-1447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10-11-1447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p14="http://schemas.microsoft.com/office/powerpoint/2010/main"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863754"/>
          </a:xfrm>
        </p:spPr>
        <p:style>
          <a:lnRef idx="1">
            <a:schemeClr val="accent3"/>
          </a:lnRef>
          <a:fillRef idx="2">
            <a:schemeClr val="accent3"/>
          </a:fillRef>
          <a:effectRef idx="1">
            <a:schemeClr val="accent3"/>
          </a:effectRef>
          <a:fontRef idx="minor">
            <a:schemeClr val="dk1"/>
          </a:fontRef>
        </p:style>
        <p:txBody>
          <a:bodyPr>
            <a:normAutofit/>
          </a:bodyPr>
          <a:lstStyle/>
          <a:p>
            <a:r>
              <a:rPr lang="ar-SA" sz="3200" b="1" dirty="0">
                <a:ea typeface="Calibri" panose="020F0502020204030204" pitchFamily="34" charset="0"/>
                <a:cs typeface="Arabic Typesetting" panose="03020402040406030203" pitchFamily="66" charset="-78"/>
              </a:rPr>
              <a:t>تجربة أبو خليل القباني المسرحية</a:t>
            </a:r>
            <a:endParaRPr lang="ar-DZ" sz="3200" b="1" dirty="0">
              <a:latin typeface="Arabic Typesetting" pitchFamily="66" charset="-78"/>
              <a:cs typeface="Arabic Typesetting" pitchFamily="66" charset="-78"/>
            </a:endParaRPr>
          </a:p>
        </p:txBody>
      </p:sp>
      <p:sp>
        <p:nvSpPr>
          <p:cNvPr id="3" name="Espace réservé du contenu 2"/>
          <p:cNvSpPr>
            <a:spLocks noGrp="1"/>
          </p:cNvSpPr>
          <p:nvPr>
            <p:ph idx="1"/>
          </p:nvPr>
        </p:nvSpPr>
        <p:spPr>
          <a:xfrm>
            <a:off x="457200" y="1268760"/>
            <a:ext cx="8219256" cy="5030019"/>
          </a:xfrm>
        </p:spPr>
        <p:style>
          <a:lnRef idx="1">
            <a:schemeClr val="accent4"/>
          </a:lnRef>
          <a:fillRef idx="2">
            <a:schemeClr val="accent4"/>
          </a:fillRef>
          <a:effectRef idx="1">
            <a:schemeClr val="accent4"/>
          </a:effectRef>
          <a:fontRef idx="minor">
            <a:schemeClr val="dk1"/>
          </a:fontRef>
        </p:style>
        <p:txBody>
          <a:bodyPr>
            <a:normAutofit/>
          </a:bodyPr>
          <a:lstStyle/>
          <a:p>
            <a:pPr algn="just"/>
            <a:r>
              <a:rPr lang="ar-DZ" b="1" dirty="0" smtClean="0">
                <a:latin typeface="Arabic Typesetting" pitchFamily="66" charset="-78"/>
                <a:cs typeface="Arabic Typesetting" pitchFamily="66" charset="-78"/>
              </a:rPr>
              <a:t>ملخص: تتناول هذه المحاضرة إحدى التجارب التأسيسية المهمة في المسرح العربي، هي تجربة السوري أبو خليل القباني، الذي قدم مسرحا غنائيا </a:t>
            </a:r>
            <a:r>
              <a:rPr lang="ar-DZ" b="1" dirty="0" err="1" smtClean="0">
                <a:latin typeface="Arabic Typesetting" pitchFamily="66" charset="-78"/>
                <a:cs typeface="Arabic Typesetting" pitchFamily="66" charset="-78"/>
              </a:rPr>
              <a:t>وأوبيرت</a:t>
            </a:r>
            <a:r>
              <a:rPr lang="ar-DZ" b="1" dirty="0" smtClean="0">
                <a:latin typeface="Arabic Typesetting" pitchFamily="66" charset="-78"/>
                <a:cs typeface="Arabic Typesetting" pitchFamily="66" charset="-78"/>
              </a:rPr>
              <a:t> عربية خالصة، بلغة عربية فصيحة، تستلهم مضامينها من التراث </a:t>
            </a:r>
            <a:r>
              <a:rPr lang="ar-DZ" b="1" dirty="0" err="1" smtClean="0">
                <a:latin typeface="Arabic Typesetting" pitchFamily="66" charset="-78"/>
                <a:cs typeface="Arabic Typesetting" pitchFamily="66" charset="-78"/>
              </a:rPr>
              <a:t>الحكائي</a:t>
            </a:r>
            <a:r>
              <a:rPr lang="ar-DZ" b="1" dirty="0" smtClean="0">
                <a:latin typeface="Arabic Typesetting" pitchFamily="66" charset="-78"/>
                <a:cs typeface="Arabic Typesetting" pitchFamily="66" charset="-78"/>
              </a:rPr>
              <a:t> لألف ليلة وليلة، يقدمها ملحنة ومغناة، وقد تستلهم الموشحات العربية وتوظفها، كما تصحب الأغاني برقصة السماح الجماعية والمستوحاة من تراث المتصوفة، وقد كان القباني فنانا شاملا يؤلف المسرحيات ويخرجها ويمثل فيها، كما ينظم الأشعار ويلحن الأغاني، مما يدل على تعدد مواهبه الفنية، وقد تتلمذ على يديه الكثير من </a:t>
            </a:r>
            <a:r>
              <a:rPr lang="ar-DZ" b="1" dirty="0" err="1" smtClean="0">
                <a:latin typeface="Arabic Typesetting" pitchFamily="66" charset="-78"/>
                <a:cs typeface="Arabic Typesetting" pitchFamily="66" charset="-78"/>
              </a:rPr>
              <a:t>الشوام</a:t>
            </a:r>
            <a:r>
              <a:rPr lang="ar-DZ" b="1" dirty="0" smtClean="0">
                <a:latin typeface="Arabic Typesetting" pitchFamily="66" charset="-78"/>
                <a:cs typeface="Arabic Typesetting" pitchFamily="66" charset="-78"/>
              </a:rPr>
              <a:t>، كما ألهم </a:t>
            </a:r>
            <a:r>
              <a:rPr lang="ar-DZ" b="1" smtClean="0">
                <a:latin typeface="Arabic Typesetting" pitchFamily="66" charset="-78"/>
                <a:cs typeface="Arabic Typesetting" pitchFamily="66" charset="-78"/>
              </a:rPr>
              <a:t>المصريين بفنه، </a:t>
            </a:r>
            <a:r>
              <a:rPr lang="ar-DZ" b="1" dirty="0" smtClean="0">
                <a:latin typeface="Arabic Typesetting" pitchFamily="66" charset="-78"/>
                <a:cs typeface="Arabic Typesetting" pitchFamily="66" charset="-78"/>
              </a:rPr>
              <a:t>ودفعهم لتكوين فرق </a:t>
            </a:r>
            <a:r>
              <a:rPr lang="ar-DZ" b="1" smtClean="0">
                <a:latin typeface="Arabic Typesetting" pitchFamily="66" charset="-78"/>
                <a:cs typeface="Arabic Typesetting" pitchFamily="66" charset="-78"/>
              </a:rPr>
              <a:t>مسرحية خاصة بهم. </a:t>
            </a:r>
            <a:endParaRPr lang="ar-DZ" b="1" dirty="0" smtClean="0">
              <a:latin typeface="Arabic Typesetting" pitchFamily="66" charset="-78"/>
              <a:cs typeface="Arabic Typesetting" pitchFamily="66" charset="-78"/>
            </a:endParaRPr>
          </a:p>
          <a:p>
            <a:pPr algn="just"/>
            <a:r>
              <a:rPr lang="ar-DZ" b="1" dirty="0" smtClean="0">
                <a:latin typeface="Arabic Typesetting" pitchFamily="66" charset="-78"/>
                <a:cs typeface="Arabic Typesetting" pitchFamily="66" charset="-78"/>
              </a:rPr>
              <a:t>الكلمات المفتاحية</a:t>
            </a:r>
            <a:r>
              <a:rPr lang="ar-DZ" b="1" dirty="0" smtClean="0">
                <a:latin typeface="Arabic Typesetting" pitchFamily="66" charset="-78"/>
                <a:cs typeface="Arabic Typesetting" pitchFamily="66" charset="-78"/>
              </a:rPr>
              <a:t>: المسرح الغنائي، </a:t>
            </a:r>
            <a:r>
              <a:rPr lang="ar-DZ" b="1" dirty="0" err="1" smtClean="0">
                <a:latin typeface="Arabic Typesetting" pitchFamily="66" charset="-78"/>
                <a:cs typeface="Arabic Typesetting" pitchFamily="66" charset="-78"/>
              </a:rPr>
              <a:t>الأوبيريت</a:t>
            </a:r>
            <a:r>
              <a:rPr lang="ar-DZ" b="1" dirty="0" smtClean="0">
                <a:latin typeface="Arabic Typesetting" pitchFamily="66" charset="-78"/>
                <a:cs typeface="Arabic Typesetting" pitchFamily="66" charset="-78"/>
              </a:rPr>
              <a:t>، استلهام التراث، الموشح، القباني.</a:t>
            </a:r>
            <a:endParaRPr lang="ar-DZ" b="1" dirty="0">
              <a:latin typeface="Arabic Typesetting" pitchFamily="66" charset="-78"/>
              <a:cs typeface="Arabic Typesetting" pitchFamily="66" charset="-78"/>
            </a:endParaRPr>
          </a:p>
        </p:txBody>
      </p:sp>
    </p:spTree>
    <p:extLst>
      <p:ext uri="{BB962C8B-B14F-4D97-AF65-F5344CB8AC3E}">
        <p14:creationId xmlns:p14="http://schemas.microsoft.com/office/powerpoint/2010/main" val="111379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3200" dirty="0" smtClean="0">
                <a:solidFill>
                  <a:schemeClr val="tx2"/>
                </a:solidFill>
                <a:latin typeface="Amiri" panose="00000500000000000000" pitchFamily="2" charset="-78"/>
                <a:cs typeface="Amiri" panose="00000500000000000000" pitchFamily="2" charset="-78"/>
              </a:rPr>
              <a:t>1- سيرة أبو خليل القباني</a:t>
            </a:r>
            <a:r>
              <a:rPr lang="ar-SA" sz="3200" b="1"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 (1833-1903)</a:t>
            </a:r>
            <a:r>
              <a:rPr lang="ar-SA" sz="32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 </a:t>
            </a:r>
            <a:endParaRPr lang="fr-FR" sz="3200" dirty="0">
              <a:solidFill>
                <a:schemeClr val="tx2"/>
              </a:solidFill>
              <a:latin typeface="Amiri" panose="00000500000000000000" pitchFamily="2" charset="-78"/>
              <a:cs typeface="Amiri" panose="00000500000000000000" pitchFamily="2" charset="-78"/>
            </a:endParaRPr>
          </a:p>
        </p:txBody>
      </p:sp>
      <p:sp>
        <p:nvSpPr>
          <p:cNvPr id="3" name="Espace réservé du contenu 2"/>
          <p:cNvSpPr>
            <a:spLocks noGrp="1"/>
          </p:cNvSpPr>
          <p:nvPr>
            <p:ph idx="1"/>
          </p:nvPr>
        </p:nvSpPr>
        <p:spPr>
          <a:xfrm>
            <a:off x="179512" y="836712"/>
            <a:ext cx="8712968" cy="5904656"/>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lnSpc>
                <a:spcPct val="115000"/>
              </a:lnSpc>
              <a:spcBef>
                <a:spcPts val="1000"/>
              </a:spcBef>
            </a:pPr>
            <a:r>
              <a:rPr lang="ar-DZ"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هو </a:t>
            </a:r>
            <a:r>
              <a:rPr lang="ar-SA"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رائد </a:t>
            </a:r>
            <a:r>
              <a:rPr lang="ar-SA" sz="33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من رواد المسرح العربي وأحد أهم مؤسسيه في القرن 19م، </a:t>
            </a:r>
            <a:r>
              <a:rPr lang="ar-SA"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وضع </a:t>
            </a:r>
            <a:r>
              <a:rPr lang="ar-SA" sz="33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اللبنات </a:t>
            </a:r>
            <a:r>
              <a:rPr lang="ar-DZ"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و</a:t>
            </a:r>
            <a:r>
              <a:rPr lang="ar-SA"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الركائز </a:t>
            </a:r>
            <a:r>
              <a:rPr lang="ar-SA" sz="33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الأولى للمسرح الغنائي العربي، لهذا فهو أبو المسرح الغنائي ومؤسس المسرح في </a:t>
            </a:r>
            <a:r>
              <a:rPr lang="ar-SA"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سورية، </a:t>
            </a:r>
            <a:r>
              <a:rPr lang="ar-SA" sz="33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ولد في دمشق، ودرس اللغة والعلوم الدينية وافتتن بالموسيقى والموشحات، وأحبّ رقص السماح، كما أنه نظم الشعر والزجل مبكراً، ثمّ أولع بالمسرح وانصرف إليه مؤلفاً ومخرجاً </a:t>
            </a:r>
            <a:r>
              <a:rPr lang="ar-SA"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وممثلا</a:t>
            </a:r>
            <a:r>
              <a:rPr lang="ar-DZ"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a:t>
            </a:r>
          </a:p>
          <a:p>
            <a:pPr algn="just">
              <a:lnSpc>
                <a:spcPct val="115000"/>
              </a:lnSpc>
              <a:spcBef>
                <a:spcPts val="1000"/>
              </a:spcBef>
            </a:pPr>
            <a:r>
              <a:rPr lang="ar-SA"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rPr>
              <a:t>روى </a:t>
            </a:r>
            <a:r>
              <a:rPr lang="ar-SA" sz="33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أنه كان يحضر عروض الحكواتي ورقص السماح </a:t>
            </a:r>
            <a:r>
              <a:rPr lang="ar-SA" sz="3300" dirty="0" err="1">
                <a:solidFill>
                  <a:srgbClr val="000000"/>
                </a:solidFill>
                <a:latin typeface="Cambria" panose="02040503050406030204" pitchFamily="18" charset="0"/>
                <a:ea typeface="Calibri" panose="020F0502020204030204" pitchFamily="34" charset="0"/>
                <a:cs typeface="Traditional Arabic" panose="02020603050405020304" pitchFamily="18" charset="-78"/>
              </a:rPr>
              <a:t>والغراغوز</a:t>
            </a:r>
            <a:r>
              <a:rPr lang="ar-SA" sz="33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 في مقاهي دمشق، كما أنه حضر عروضا  لمسرحيين لبنانيين سبقوه، خاصة مارون النقاش وأتباعه، وقد عرضت الفرقة اللبنانية في دمشق عام 1868 مسرحية: </a:t>
            </a:r>
            <a:r>
              <a:rPr lang="ar-SA" sz="3300" b="1"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«الإسكندر المقدوني» </a:t>
            </a:r>
            <a:r>
              <a:rPr lang="ar-SA" sz="3300" dirty="0">
                <a:solidFill>
                  <a:srgbClr val="000000"/>
                </a:solidFill>
                <a:latin typeface="Cambria" panose="02040503050406030204" pitchFamily="18" charset="0"/>
                <a:ea typeface="Calibri" panose="020F0502020204030204" pitchFamily="34" charset="0"/>
                <a:cs typeface="Traditional Arabic" panose="02020603050405020304" pitchFamily="18" charset="-78"/>
              </a:rPr>
              <a:t>لإبراهيم الأحدب، إضافة إلى عروض مسرحية في مدارس العازرية في منطقة باب توما بدمشق تذكر الروايات أنه كان يحضر عروضها. </a:t>
            </a:r>
            <a:endParaRPr lang="ar-DZ" sz="3300" dirty="0" smtClean="0">
              <a:solidFill>
                <a:srgbClr val="000000"/>
              </a:solidFill>
              <a:latin typeface="Cambria" panose="02040503050406030204" pitchFamily="18" charset="0"/>
              <a:ea typeface="Calibri" panose="020F0502020204030204" pitchFamily="34" charset="0"/>
              <a:cs typeface="Traditional Arabic" panose="02020603050405020304" pitchFamily="18" charset="-78"/>
            </a:endParaRPr>
          </a:p>
          <a:p>
            <a:pPr algn="just">
              <a:lnSpc>
                <a:spcPct val="115000"/>
              </a:lnSpc>
              <a:spcBef>
                <a:spcPts val="1000"/>
              </a:spcBef>
            </a:pP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نضجت </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تجربته الفنية وتفتقت </a:t>
            </a:r>
            <a:r>
              <a:rPr lang="ar-SA" sz="3300" dirty="0" err="1">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عبقريته</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 المسرحية في عقده الثالث، حيث قدم أول عرض مسرحي خاص به في دمشق سنة 1871، تحت عنوان: </a:t>
            </a:r>
            <a:r>
              <a:rPr lang="ar-SA" sz="3300" b="1"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«الشيخ وضاح ومصباح وقوت الأرواح»،</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 وقد لاقت نجاحا مبهرا وحازت على إعجاب كبير من طرف الجمهور، وقدم أيضا عرضه الأول لمسرحية: </a:t>
            </a:r>
            <a:r>
              <a:rPr lang="ar-SA" sz="3300" b="1"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 عائدة»،</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 المترجمة عن الإيطالية، والتي وضع ألحانها الإيطالي فيردي، في حديقة تدعى جنينة الأفندي في باب توما، </a:t>
            </a: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كان </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في بداياته يمثّل مع فرقته في أماكن متفرقة من دمشق، ومنها منزل ذويه الذي طرد منه من طرف والده بسبب عرض غنائي قدمه فيه، إلى أن أنشأ مسرحاً خاصا، عرض فيه بضع مسرحيات غنائية من وضعه وتلحينه، اقتبس معظمها من "ألف ليلة وليلة". ولم يكن </a:t>
            </a: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مسرح</a:t>
            </a:r>
            <a:r>
              <a:rPr lang="ar-DZ"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ه </a:t>
            </a: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يقتصر </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على إمتاع الجمهور وإضحاكهم، بل ساهم في زيادة الوعي تدريجيا، وهو الأمر الذي </a:t>
            </a: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لم يرق </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للسلطة الحاكمة التي رمته بتهمة البدعة، ليأتي أمر السلطان العثماني عبد الحميد بإغلاق مسرحه ثم إحراقه، </a:t>
            </a:r>
            <a:r>
              <a:rPr lang="ar-DZ"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م</a:t>
            </a: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ما </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اضطره للسفر إلى مصر عام 1884 فلاقى فيها نجاحاً ملحوظاً، وشاركه العمل الشيخ سلامة حجازي صاحب الصوت الجميل، فكان: "صاحب الفضل في تثبيت أقدام هذا الفن في مصر</a:t>
            </a: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a:t>
            </a:r>
            <a:endParaRPr lang="ar-DZ"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endParaRPr>
          </a:p>
          <a:p>
            <a:pPr algn="just">
              <a:lnSpc>
                <a:spcPct val="115000"/>
              </a:lnSpc>
              <a:spcBef>
                <a:spcPts val="1000"/>
              </a:spcBef>
            </a:pPr>
            <a:r>
              <a:rPr lang="ar-SA" sz="3300" dirty="0" smtClean="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 </a:t>
            </a:r>
            <a:r>
              <a:rPr lang="ar-SA" sz="3300" dirty="0">
                <a:solidFill>
                  <a:srgbClr val="000000"/>
                </a:solidFill>
                <a:latin typeface="Cambria" panose="02040503050406030204" pitchFamily="18" charset="0"/>
                <a:ea typeface="Times New Roman" panose="02020603050405020304" pitchFamily="18" charset="0"/>
                <a:cs typeface="Traditional Arabic" panose="02020603050405020304" pitchFamily="18" charset="-78"/>
              </a:rPr>
              <a:t>والراجح أيضاً أنه هو الذي بذر بذرة المسرح الغنائي في مصر ومهّد الطريق للشيخ سلامة حجازي وسيّد درويش وغيرهما مّمن اشتغلوا بالمسرح الغنائي في مصر. واستطاع القباني ببراعته في الفنون نقل الأغاني العربية إلى خشبة المسرح التمثيلي، وأصبحت جزءا من العرض المسرحي، وبالتالي فهو لم يكن مؤلفا ومخرجا ومسرحيا فحسب، بل كان أيضا ملحنا موسيقيا وعلما من أعلام رقصة السماح، ولم يقتصر مسرحه على التمثيل بل تجاوزه إلى الموسيقى والرقص، ومزج الحوار المسرحي بالغناء فاتحا المجال أمام نوع من الرقص العربي الجماعي، وأصبح بهذا رائد المسرحية الغنائية القصيرة أو الأوبريت العربية.  </a:t>
            </a:r>
            <a:endParaRPr lang="fr-FR" sz="3300" b="1" dirty="0">
              <a:solidFill>
                <a:srgbClr val="4F81BD"/>
              </a:solidFill>
              <a:latin typeface="Cambria" panose="02040503050406030204" pitchFamily="18" charset="0"/>
              <a:ea typeface="Times New Roman" panose="02020603050405020304" pitchFamily="18" charset="0"/>
              <a:cs typeface="Times New Roman" panose="02020603050405020304" pitchFamily="18" charset="0"/>
            </a:endParaRPr>
          </a:p>
          <a:p>
            <a:pPr indent="538480" algn="just">
              <a:lnSpc>
                <a:spcPct val="115000"/>
              </a:lnSpc>
              <a:spcBef>
                <a:spcPts val="1200"/>
              </a:spcBef>
              <a:spcAft>
                <a:spcPts val="1000"/>
              </a:spcAft>
              <a:tabLst>
                <a:tab pos="-15240" algn="r"/>
              </a:tabLst>
            </a:pPr>
            <a:endParaRPr lang="fr-FR" sz="2800" dirty="0">
              <a:effectLst/>
              <a:latin typeface="Arabic Typesetting" panose="03020402040406030203" pitchFamily="66" charset="-78"/>
              <a:ea typeface="Times New Roman" panose="02020603050405020304" pitchFamily="18" charset="0"/>
              <a:cs typeface="Arabic Typesetting" panose="03020402040406030203" pitchFamily="66" charset="-78"/>
            </a:endParaRPr>
          </a:p>
        </p:txBody>
      </p:sp>
    </p:spTree>
    <p:extLst>
      <p:ext uri="{BB962C8B-B14F-4D97-AF65-F5344CB8AC3E}">
        <p14:creationId xmlns:p14="http://schemas.microsoft.com/office/powerpoint/2010/main" val="769431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2-مسرحياته</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07504" y="764704"/>
            <a:ext cx="8856984" cy="5976664"/>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indent="-15240" algn="just">
              <a:lnSpc>
                <a:spcPct val="115000"/>
              </a:lnSpc>
              <a:spcBef>
                <a:spcPts val="200"/>
              </a:spcBef>
            </a:pPr>
            <a:r>
              <a:rPr lang="ar-SA" sz="6400" dirty="0">
                <a:latin typeface="Traditional Arabic" panose="02020603050405020304" pitchFamily="18" charset="-78"/>
                <a:ea typeface="Calibri" panose="020F0502020204030204" pitchFamily="34" charset="0"/>
                <a:cs typeface="Traditional Arabic" panose="02020603050405020304" pitchFamily="18" charset="-78"/>
              </a:rPr>
              <a:t>مثّل القباني وأخرج أكثر من ستين مسرحية، معظمها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غنائية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من تأليفه أو من تأليف غيره، ألّف منها حوالي خمس عشرة مسرحية، نذكر منها:</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lvl="0" algn="just">
              <a:lnSpc>
                <a:spcPct val="115000"/>
              </a:lnSpc>
              <a:spcBef>
                <a:spcPts val="200"/>
              </a:spcBef>
              <a:buFont typeface="+mj-lt"/>
              <a:buAutoNum type="arabicPeriod"/>
            </a:pPr>
            <a:r>
              <a:rPr lang="ar-SA" sz="6400" dirty="0">
                <a:latin typeface="Traditional Arabic" panose="02020603050405020304" pitchFamily="18" charset="-78"/>
                <a:ea typeface="Calibri" panose="020F0502020204030204" pitchFamily="34" charset="0"/>
                <a:cs typeface="Traditional Arabic" panose="02020603050405020304" pitchFamily="18" charset="-78"/>
              </a:rPr>
              <a:t>قدم 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 هارون الرشيد مع أنس الجليس»</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وأراد من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خلالها تأسيس مسرح عربي فصيح، يعرض من خلالها موضوعات تراثية مشوقة تحمل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الحكم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والأمثال والنماذج الأدبية الرصينة نثرا وشعرا، مزينة بأغان عربية، ليواجه بها العروض الأجنبية والعروض العربية المترجمة أو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المعربة</a:t>
            </a: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  ا</a:t>
            </a:r>
            <a:r>
              <a:rPr lang="ar-SA" sz="6400" dirty="0" err="1" smtClean="0">
                <a:latin typeface="Traditional Arabic" panose="02020603050405020304" pitchFamily="18" charset="-78"/>
                <a:ea typeface="Calibri" panose="020F0502020204030204" pitchFamily="34" charset="0"/>
                <a:cs typeface="Traditional Arabic" panose="02020603050405020304" pitchFamily="18" charset="-78"/>
              </a:rPr>
              <a:t>ستوحا</a:t>
            </a: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ها</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من ألف ليلة وليلة، ليبرهن على التزامه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برسالته المنبثقة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من إحياء التراث العربي.</a:t>
            </a:r>
            <a:r>
              <a:rPr lang="ar-DZ" sz="6400" dirty="0">
                <a:latin typeface="Traditional Arabic" panose="02020603050405020304" pitchFamily="18" charset="-78"/>
                <a:ea typeface="Calibri" panose="020F0502020204030204" pitchFamily="34" charset="0"/>
                <a:cs typeface="Traditional Arabic" panose="02020603050405020304" pitchFamily="18" charset="-78"/>
              </a:rPr>
              <a:t> </a:t>
            </a: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واستهلها بأبيات </a:t>
            </a:r>
            <a:r>
              <a:rPr lang="ar-DZ" sz="6400" dirty="0">
                <a:latin typeface="Traditional Arabic" panose="02020603050405020304" pitchFamily="18" charset="-78"/>
                <a:ea typeface="Calibri" panose="020F0502020204030204" pitchFamily="34" charset="0"/>
                <a:cs typeface="Traditional Arabic" panose="02020603050405020304" pitchFamily="18" charset="-78"/>
              </a:rPr>
              <a:t>شعرية أجمل فيها رؤيته الفنية وشرح من خلالها رسالته المسرحية للجمهور، يقول:</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                  </a:t>
            </a:r>
            <a:r>
              <a:rPr lang="ar-SA" sz="6400" b="1" dirty="0" err="1">
                <a:latin typeface="Traditional Arabic" panose="02020603050405020304" pitchFamily="18" charset="-78"/>
                <a:ea typeface="Calibri" panose="020F0502020204030204" pitchFamily="34" charset="0"/>
                <a:cs typeface="Traditional Arabic" panose="02020603050405020304" pitchFamily="18" charset="-78"/>
              </a:rPr>
              <a:t>مراسح</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 أحرزت تمثيل من سلفـــــــــــــوا       وعظا وجاءت لنا عنهـــــــــــــــــم </a:t>
            </a:r>
            <a:r>
              <a:rPr lang="ar-SA" sz="6400" b="1" dirty="0" err="1">
                <a:latin typeface="Traditional Arabic" panose="02020603050405020304" pitchFamily="18" charset="-78"/>
                <a:ea typeface="Calibri" panose="020F0502020204030204" pitchFamily="34" charset="0"/>
                <a:cs typeface="Traditional Arabic" panose="02020603050405020304" pitchFamily="18" charset="-78"/>
              </a:rPr>
              <a:t>كمرآت</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                 تمثل اليوم أحوال الأولـــــــــــــى سبقـــوا        من طيبات لهم أو مـــــــــــــــــن إساءات</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                 عسى يكون لنا فيما مضــــــــــــى عبـــر        تجدي وتعلم أني عبـــــــــــــــــــرة الآتـــــــي</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2-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قدم القباني 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هارون الرشيد مع الأمير غانم بن أيوب وقوت القلوب</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وهي مستوحاة من ألف ليلة وليلة، من حكاية: التاجر أيوب وابنه غانم وابنته فتنة، وقد حافظ القباني فيها على جوهر الحكاية ولم يضف إلى أحداثها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شيئا،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لكنه خلصها من بعض ما يشينها من العبارات غير اللائقة والإيحاءات الجنسية والكلمات الفاضحة، التي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تتنافى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مع العادات والتقاليد العربية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المحافظة</a:t>
            </a: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 </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SA" sz="6400" dirty="0">
                <a:latin typeface="Traditional Arabic" panose="02020603050405020304" pitchFamily="18" charset="-78"/>
                <a:ea typeface="Calibri" panose="020F0502020204030204" pitchFamily="34" charset="0"/>
                <a:cs typeface="Traditional Arabic" panose="02020603050405020304" pitchFamily="18" charset="-78"/>
              </a:rPr>
              <a:t>3- 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الأمير محمود نجل شاه العجم»،</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وهي مستوحاة أيضا من الليالي، وتدور أحداثها حول قصة قمر الزمان ابن الملك، الذي يعشق صورة لفتاة مرسومة في قطعة قماش، فيعزف عن الزواج تماما إلا إذا كان بصاحبة الصورة، ويسافر متنكرا إلى الهند بحثا عنها، وهناك يصبح وزيرا لملكها إلى حين تنشب الحرب بين مملكة أبيه ومملكة الهند، وتكون سببا في انكشاف أمره لدى والده، ويكتشف أيضا أمر صاحبة الصورة، إذ يتبين أنها ابنة ملك الصين فيرحل إليها ويطلب يدها من أبيها، ثم يعود بها وتزف إليه، وتطيب الأمور للجميع.  </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SA" sz="6400" dirty="0">
                <a:latin typeface="Traditional Arabic" panose="02020603050405020304" pitchFamily="18" charset="-78"/>
                <a:ea typeface="Calibri" panose="020F0502020204030204" pitchFamily="34" charset="0"/>
                <a:cs typeface="Traditional Arabic" panose="02020603050405020304" pitchFamily="18" charset="-78"/>
              </a:rPr>
              <a:t>4- 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«عنترة بن شداد»</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اعتمد في تأليفها على القصص الشعبية التي كانت تروى في المجالس والمقاهي التزاما منه بعرض الموضوعات التراثية، وفيها نظم العديد من الأشعار التي زج بها في نسيج أبيات عنترة لدرجة أنه يصعب على المتلقي تمييز أشعار القباني من أشعار عنترة حين يلقيها الممثل على المسرح. </a:t>
            </a:r>
            <a:endParaRPr lang="ar-DZ" sz="6400" dirty="0" smtClean="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5</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«ناكر الجميل»،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كتبها القباني بأسلوب الأوبريت شعرا ونثرا، وهي مسرحية بسيطة الموضوع سهلة التناول الفني، ألفها القباني دون اعتماد على أصل تراثي معروف، يميل أسلوبه فيها إلى الشكل الروائي أكثر من الشكل المسرحي، فقد تداخل السرد مع الحكاية مع الإرشادات المسرحية من غير فواصل محددة للمناظر والمشاهد، التي أطلق عليها القباني فيما بعد في مسرحياته اسم الوقائع، وقد أصبحت هذه المسرحية درة العروض المسرحية المدرسية نظرا لبروز وغلبة طابع الوعظ والإرشاد فيها.  </a:t>
            </a:r>
            <a:endParaRPr lang="ar-DZ" sz="6400" dirty="0" smtClean="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6</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«عفيفة»</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وهي مستوحاة من 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a:t>
            </a:r>
            <a:r>
              <a:rPr lang="ar-SA" sz="6400" b="1" dirty="0" err="1">
                <a:latin typeface="Traditional Arabic" panose="02020603050405020304" pitchFamily="18" charset="-78"/>
                <a:ea typeface="Calibri" panose="020F0502020204030204" pitchFamily="34" charset="0"/>
                <a:cs typeface="Traditional Arabic" panose="02020603050405020304" pitchFamily="18" charset="-78"/>
              </a:rPr>
              <a:t>جنفياف</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وقد تردّدت في الكتب الدينية وسير القديسين.</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7</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«لباب الغرام»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أو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«الملك </a:t>
            </a:r>
            <a:r>
              <a:rPr lang="ar-SA" sz="6400" b="1" dirty="0" err="1">
                <a:latin typeface="Traditional Arabic" panose="02020603050405020304" pitchFamily="18" charset="-78"/>
                <a:ea typeface="Calibri" panose="020F0502020204030204" pitchFamily="34" charset="0"/>
                <a:cs typeface="Traditional Arabic" panose="02020603050405020304" pitchFamily="18" charset="-78"/>
              </a:rPr>
              <a:t>متريدات</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وهي من تأليف جان راسين ترجمها سليم النقاش، ثم اقتبسها منه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القباني،</a:t>
            </a: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 </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وتدور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أحداثها حول ملك اليونان </a:t>
            </a:r>
            <a:r>
              <a:rPr lang="ar-SA" sz="6400" dirty="0" err="1">
                <a:latin typeface="Traditional Arabic" panose="02020603050405020304" pitchFamily="18" charset="-78"/>
                <a:ea typeface="Calibri" panose="020F0502020204030204" pitchFamily="34" charset="0"/>
                <a:cs typeface="Traditional Arabic" panose="02020603050405020304" pitchFamily="18" charset="-78"/>
              </a:rPr>
              <a:t>متريدات</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الذي يشن حربا على روما انتقاما لمقتل والد خطيبته </a:t>
            </a:r>
            <a:r>
              <a:rPr lang="ar-SA" sz="6400" dirty="0" err="1" smtClean="0">
                <a:latin typeface="Traditional Arabic" panose="02020603050405020304" pitchFamily="18" charset="-78"/>
                <a:ea typeface="Calibri" panose="020F0502020204030204" pitchFamily="34" charset="0"/>
                <a:cs typeface="Traditional Arabic" panose="02020603050405020304" pitchFamily="18" charset="-78"/>
              </a:rPr>
              <a:t>مونيم</a:t>
            </a: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 </a:t>
            </a:r>
            <a:endParaRPr lang="ar-DZ" sz="6400" dirty="0" smtClean="0">
              <a:latin typeface="Traditional Arabic" panose="02020603050405020304" pitchFamily="18" charset="-78"/>
              <a:ea typeface="Calibri" panose="020F0502020204030204" pitchFamily="34" charset="0"/>
              <a:cs typeface="Traditional Arabic" panose="02020603050405020304" pitchFamily="18" charset="-78"/>
            </a:endParaRPr>
          </a:p>
          <a:p>
            <a:pPr algn="just">
              <a:lnSpc>
                <a:spcPct val="115000"/>
              </a:lnSpc>
              <a:spcBef>
                <a:spcPts val="200"/>
              </a:spcBef>
            </a:pPr>
            <a:r>
              <a:rPr lang="ar-DZ" sz="6400" dirty="0" smtClean="0">
                <a:latin typeface="Traditional Arabic" panose="02020603050405020304" pitchFamily="18" charset="-78"/>
                <a:ea typeface="Calibri" panose="020F0502020204030204" pitchFamily="34" charset="0"/>
                <a:cs typeface="Traditional Arabic" panose="02020603050405020304" pitchFamily="18" charset="-78"/>
              </a:rPr>
              <a:t>8</a:t>
            </a:r>
            <a:r>
              <a:rPr lang="ar-SA" sz="6400" dirty="0" smtClean="0">
                <a:latin typeface="Traditional Arabic" panose="02020603050405020304" pitchFamily="18" charset="-78"/>
                <a:ea typeface="Calibri" panose="020F0502020204030204" pitchFamily="34" charset="0"/>
                <a:cs typeface="Traditional Arabic" panose="02020603050405020304" pitchFamily="18" charset="-78"/>
              </a:rPr>
              <a:t>- </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مسرحية: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«حيل النساء»</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الشهيرة </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a:t>
            </a:r>
            <a:r>
              <a:rPr lang="ar-SA" sz="6400" b="1" dirty="0" err="1">
                <a:latin typeface="Traditional Arabic" panose="02020603050405020304" pitchFamily="18" charset="-78"/>
                <a:ea typeface="Calibri" panose="020F0502020204030204" pitchFamily="34" charset="0"/>
                <a:cs typeface="Traditional Arabic" panose="02020603050405020304" pitchFamily="18" charset="-78"/>
              </a:rPr>
              <a:t>بلوسيا</a:t>
            </a:r>
            <a:r>
              <a:rPr lang="ar-SA" sz="6400" b="1" dirty="0">
                <a:latin typeface="Traditional Arabic" panose="02020603050405020304" pitchFamily="18" charset="-78"/>
                <a:ea typeface="Calibri" panose="020F0502020204030204" pitchFamily="34" charset="0"/>
                <a:cs typeface="Traditional Arabic" panose="02020603050405020304" pitchFamily="18" charset="-78"/>
              </a:rPr>
              <a:t>»</a:t>
            </a:r>
            <a:r>
              <a:rPr lang="ar-SA" sz="6400" dirty="0">
                <a:latin typeface="Traditional Arabic" panose="02020603050405020304" pitchFamily="18" charset="-78"/>
                <a:ea typeface="Calibri" panose="020F0502020204030204" pitchFamily="34" charset="0"/>
                <a:cs typeface="Traditional Arabic" panose="02020603050405020304" pitchFamily="18" charset="-78"/>
              </a:rPr>
              <a:t>، وهي رواية تمثيلية غرامية أدبية ذات أربعة فصول.</a:t>
            </a:r>
            <a:endParaRPr lang="fr-FR" sz="6400" dirty="0">
              <a:latin typeface="Traditional Arabic" panose="02020603050405020304" pitchFamily="18" charset="-78"/>
              <a:ea typeface="Calibri" panose="020F0502020204030204" pitchFamily="34" charset="0"/>
              <a:cs typeface="Traditional Arabic" panose="02020603050405020304" pitchFamily="18" charset="-78"/>
            </a:endParaRPr>
          </a:p>
          <a:p>
            <a:endParaRPr lang="fr-FR" dirty="0"/>
          </a:p>
        </p:txBody>
      </p:sp>
    </p:spTree>
    <p:extLst>
      <p:ext uri="{BB962C8B-B14F-4D97-AF65-F5344CB8AC3E}">
        <p14:creationId xmlns:p14="http://schemas.microsoft.com/office/powerpoint/2010/main" val="427638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3716" y="332656"/>
            <a:ext cx="8229600" cy="490066"/>
          </a:xfrm>
        </p:spPr>
        <p:style>
          <a:lnRef idx="1">
            <a:schemeClr val="accent4"/>
          </a:lnRef>
          <a:fillRef idx="2">
            <a:schemeClr val="accent4"/>
          </a:fillRef>
          <a:effectRef idx="1">
            <a:schemeClr val="accent4"/>
          </a:effectRef>
          <a:fontRef idx="minor">
            <a:schemeClr val="dk1"/>
          </a:fontRef>
        </p:style>
        <p:txBody>
          <a:bodyPr>
            <a:normAutofit/>
          </a:bodyPr>
          <a:lstStyle/>
          <a:p>
            <a: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t>4 -</a:t>
            </a:r>
            <a:r>
              <a:rPr lang="ar-SA" sz="2400" b="1" dirty="0">
                <a:latin typeface="Calibri" panose="020F0502020204030204" pitchFamily="34" charset="0"/>
                <a:ea typeface="Calibri" panose="020F0502020204030204" pitchFamily="34" charset="0"/>
                <a:cs typeface="Arabic Typesetting" panose="03020402040406030203" pitchFamily="66" charset="-78"/>
              </a:rPr>
              <a:t>الخصائص الفنية العامة لمسرح </a:t>
            </a:r>
            <a:r>
              <a:rPr lang="ar-SA" sz="2400" b="1" dirty="0" smtClean="0">
                <a:latin typeface="Calibri" panose="020F0502020204030204" pitchFamily="34" charset="0"/>
                <a:ea typeface="Calibri" panose="020F0502020204030204" pitchFamily="34" charset="0"/>
                <a:cs typeface="Arabic Typesetting" panose="03020402040406030203" pitchFamily="66" charset="-78"/>
              </a:rPr>
              <a:t>القباني </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07504" y="908720"/>
            <a:ext cx="8856984" cy="5760640"/>
          </a:xfrm>
        </p:spPr>
        <p:style>
          <a:lnRef idx="1">
            <a:schemeClr val="accent3"/>
          </a:lnRef>
          <a:fillRef idx="2">
            <a:schemeClr val="accent3"/>
          </a:fillRef>
          <a:effectRef idx="1">
            <a:schemeClr val="accent3"/>
          </a:effectRef>
          <a:fontRef idx="minor">
            <a:schemeClr val="dk1"/>
          </a:fontRef>
        </p:style>
        <p:txBody>
          <a:bodyPr>
            <a:normAutofit/>
          </a:bodyPr>
          <a:lstStyle/>
          <a:p>
            <a:pPr algn="just">
              <a:lnSpc>
                <a:spcPct val="115000"/>
              </a:lnSpc>
              <a:spcBef>
                <a:spcPts val="200"/>
              </a:spcBef>
            </a:pPr>
            <a:r>
              <a:rPr lang="fr-FR" sz="2000" dirty="0" smtClean="0">
                <a:latin typeface="Arabic Typesetting" panose="03020402040406030203" pitchFamily="66" charset="-78"/>
                <a:ea typeface="Calibri" panose="020F0502020204030204" pitchFamily="34" charset="0"/>
                <a:cs typeface="Arial" panose="020B0604020202020204" pitchFamily="34" charset="0"/>
              </a:rPr>
              <a:t>1</a:t>
            </a:r>
            <a:r>
              <a:rPr lang="ar-SA" sz="2000" dirty="0">
                <a:latin typeface="Calibri" panose="020F0502020204030204" pitchFamily="34" charset="0"/>
                <a:ea typeface="Calibri" panose="020F0502020204030204" pitchFamily="34" charset="0"/>
                <a:cs typeface="Arabic Typesetting" panose="03020402040406030203" pitchFamily="66" charset="-78"/>
              </a:rPr>
              <a:t>- كان القباني إحيائي التوجه في مسرحه، فقد عمد إلى إحياء التراث العربي، وأسس مسرحا عربيا حقيقيا، طبق فيه رؤيته الإحيائية في المسرح، فمعظم مسرحياته مستمدة من الحكايات الشعبية، وبصفة خاصة من</a:t>
            </a:r>
            <a:r>
              <a:rPr lang="ar-SA" sz="2000" dirty="0" smtClean="0">
                <a:latin typeface="Calibri" panose="020F0502020204030204" pitchFamily="34" charset="0"/>
                <a:ea typeface="Calibri" panose="020F0502020204030204" pitchFamily="34" charset="0"/>
                <a:cs typeface="Arabic Typesetting" panose="03020402040406030203" pitchFamily="66" charset="-78"/>
              </a:rPr>
              <a:t>:</a:t>
            </a:r>
            <a:r>
              <a:rPr lang="ar-DZ" sz="2000" dirty="0" smtClean="0">
                <a:latin typeface="Calibri" panose="020F0502020204030204" pitchFamily="34" charset="0"/>
                <a:ea typeface="Calibri" panose="020F0502020204030204" pitchFamily="34" charset="0"/>
                <a:cs typeface="Arabic Typesetting" panose="03020402040406030203" pitchFamily="66" charset="-78"/>
              </a:rPr>
              <a:t> </a:t>
            </a:r>
            <a:r>
              <a:rPr lang="ar-SA" sz="2000" dirty="0" smtClean="0">
                <a:latin typeface="Calibri" panose="020F0502020204030204" pitchFamily="34" charset="0"/>
                <a:ea typeface="Calibri" panose="020F0502020204030204" pitchFamily="34" charset="0"/>
                <a:cs typeface="Arabic Typesetting" panose="03020402040406030203" pitchFamily="66" charset="-78"/>
              </a:rPr>
              <a:t>"</a:t>
            </a:r>
            <a:r>
              <a:rPr lang="ar-SA" sz="2000" dirty="0">
                <a:latin typeface="Calibri" panose="020F0502020204030204" pitchFamily="34" charset="0"/>
                <a:ea typeface="Calibri" panose="020F0502020204030204" pitchFamily="34" charset="0"/>
                <a:cs typeface="Arabic Typesetting" panose="03020402040406030203" pitchFamily="66" charset="-78"/>
              </a:rPr>
              <a:t>ألف ليلة وليلة"، وهو عموما لم يغيّر في أحداث الحكاية الأصلية، واقتصر عمله على توزيع الحوار بين الشخصيات مجسدا رؤيته الدرامية، لهذا لم يخل مسرحه من حرية الكلمة والشجاعة في الرأي، والتزم بالفصحى في كتاباته وعروضه، ومزج في حواراته المسرحية النثر بالشعر والموشحات، واقتبس من التراث العربي الأصيل ليكون أسلوبه تعليميا ومؤثرا في جمهوره. لكنه بالإضافة إلى هذا فقد أسهم في حركة الاقتباس والنقل التي كانت سائدة في عصره، رغم أنه لم يولها أهمية كبرى مقارنة برسالته التراثية، إلا أنه اقتبس مسرحية: « </a:t>
            </a:r>
            <a:r>
              <a:rPr lang="ar-SA" sz="2000" b="1" dirty="0" err="1">
                <a:latin typeface="Calibri" panose="020F0502020204030204" pitchFamily="34" charset="0"/>
                <a:ea typeface="Calibri" panose="020F0502020204030204" pitchFamily="34" charset="0"/>
                <a:cs typeface="Arabic Typesetting" panose="03020402040406030203" pitchFamily="66" charset="-78"/>
              </a:rPr>
              <a:t>متريدات</a:t>
            </a:r>
            <a:r>
              <a:rPr lang="ar-SA" sz="2000" dirty="0">
                <a:latin typeface="Calibri" panose="020F0502020204030204" pitchFamily="34" charset="0"/>
                <a:ea typeface="Calibri" panose="020F0502020204030204" pitchFamily="34" charset="0"/>
                <a:cs typeface="Arabic Typesetting" panose="03020402040406030203" pitchFamily="66" charset="-78"/>
              </a:rPr>
              <a:t>» عن راسين، دون أن يكون لهذا تأثير على رسالته التراثية الأساسية. </a:t>
            </a:r>
            <a:endParaRPr lang="fr-FR" sz="1400" dirty="0">
              <a:latin typeface="Calibri" panose="020F0502020204030204" pitchFamily="34" charset="0"/>
              <a:ea typeface="Calibri" panose="020F0502020204030204" pitchFamily="34" charset="0"/>
              <a:cs typeface="Arial" panose="020B0604020202020204" pitchFamily="34" charset="0"/>
            </a:endParaRPr>
          </a:p>
          <a:p>
            <a:pPr indent="15240" algn="just">
              <a:lnSpc>
                <a:spcPct val="115000"/>
              </a:lnSpc>
              <a:spcBef>
                <a:spcPts val="200"/>
              </a:spcBef>
            </a:pPr>
            <a:r>
              <a:rPr lang="ar-SA" sz="2000" dirty="0">
                <a:latin typeface="Calibri" panose="020F0502020204030204" pitchFamily="34" charset="0"/>
                <a:ea typeface="Calibri" panose="020F0502020204030204" pitchFamily="34" charset="0"/>
                <a:cs typeface="Arabic Typesetting" panose="03020402040406030203" pitchFamily="66" charset="-78"/>
              </a:rPr>
              <a:t>2- اشتهر القباني بمسرحه الغنائي، الذي عد رائدا له، لهذا فالملاحظ سيطرة الغناء والشعر الغنائي والرقص والموسيقى والموشحات على بنية العمل المسرحي، وهو يمنح الأولوية للموسيقى والغناء في مسرحه، وكان أكبر ما يعنيه في التمثيل إتقان الألحان الموسيقية والغنائية والافتنان في توفير الرقصات الإيقاعية، فقد قدم خلال مسيرته الطويلة إحدى وثلاثون مسرحية غنائية، أغلبها من تأليفه، وبلغ عددها خمس عشرة مسرحية، منها: </a:t>
            </a:r>
            <a:r>
              <a:rPr lang="ar-SA" sz="2000" b="1" dirty="0">
                <a:latin typeface="Calibri" panose="020F0502020204030204" pitchFamily="34" charset="0"/>
                <a:ea typeface="Calibri" panose="020F0502020204030204" pitchFamily="34" charset="0"/>
                <a:cs typeface="Arabic Typesetting" panose="03020402040406030203" pitchFamily="66" charset="-78"/>
              </a:rPr>
              <a:t>« أسد الشرى»، « الأمير محمود نجل شاه العجم»، « الشيخ وضاح»...</a:t>
            </a:r>
            <a:r>
              <a:rPr lang="ar-SA" sz="2000" dirty="0">
                <a:latin typeface="Calibri" panose="020F0502020204030204" pitchFamily="34" charset="0"/>
                <a:ea typeface="Calibri" panose="020F0502020204030204" pitchFamily="34" charset="0"/>
                <a:cs typeface="Arabic Typesetting" panose="03020402040406030203" pitchFamily="66" charset="-78"/>
              </a:rPr>
              <a:t>وقدم فيها موشحاته، فقد أنشد موشح: برزت شمس الكمال، في مسرحية: </a:t>
            </a:r>
            <a:r>
              <a:rPr lang="ar-SA" sz="2000" b="1" dirty="0">
                <a:latin typeface="Calibri" panose="020F0502020204030204" pitchFamily="34" charset="0"/>
                <a:ea typeface="Calibri" panose="020F0502020204030204" pitchFamily="34" charset="0"/>
                <a:cs typeface="Arabic Typesetting" panose="03020402040406030203" pitchFamily="66" charset="-78"/>
              </a:rPr>
              <a:t>« الحاكم بأمر الله»، </a:t>
            </a:r>
            <a:r>
              <a:rPr lang="ar-SA" sz="2000" dirty="0">
                <a:latin typeface="Calibri" panose="020F0502020204030204" pitchFamily="34" charset="0"/>
                <a:ea typeface="Calibri" panose="020F0502020204030204" pitchFamily="34" charset="0"/>
                <a:cs typeface="Arabic Typesetting" panose="03020402040406030203" pitchFamily="66" charset="-78"/>
              </a:rPr>
              <a:t>وفي مسرحية</a:t>
            </a:r>
            <a:r>
              <a:rPr lang="ar-SA" sz="2000" b="1" dirty="0">
                <a:latin typeface="Calibri" panose="020F0502020204030204" pitchFamily="34" charset="0"/>
                <a:ea typeface="Calibri" panose="020F0502020204030204" pitchFamily="34" charset="0"/>
                <a:cs typeface="Arabic Typesetting" panose="03020402040406030203" pitchFamily="66" charset="-78"/>
              </a:rPr>
              <a:t>: « أنس الجليس»</a:t>
            </a:r>
            <a:r>
              <a:rPr lang="ar-SA" sz="2000" dirty="0">
                <a:latin typeface="Calibri" panose="020F0502020204030204" pitchFamily="34" charset="0"/>
                <a:ea typeface="Calibri" panose="020F0502020204030204" pitchFamily="34" charset="0"/>
                <a:cs typeface="Arabic Typesetting" panose="03020402040406030203" pitchFamily="66" charset="-78"/>
              </a:rPr>
              <a:t> أنشد موشحي: </a:t>
            </a:r>
            <a:r>
              <a:rPr lang="ar-SA" sz="2000" b="1" dirty="0">
                <a:latin typeface="Calibri" panose="020F0502020204030204" pitchFamily="34" charset="0"/>
                <a:ea typeface="Calibri" panose="020F0502020204030204" pitchFamily="34" charset="0"/>
                <a:cs typeface="Arabic Typesetting" panose="03020402040406030203" pitchFamily="66" charset="-78"/>
              </a:rPr>
              <a:t>« رقص البان وغنى»، و« شمس كأس الراح تجلى»</a:t>
            </a:r>
            <a:r>
              <a:rPr lang="ar-SA" sz="2000" dirty="0">
                <a:latin typeface="Calibri" panose="020F0502020204030204" pitchFamily="34" charset="0"/>
                <a:ea typeface="Calibri" panose="020F0502020204030204" pitchFamily="34" charset="0"/>
                <a:cs typeface="Arabic Typesetting" panose="03020402040406030203" pitchFamily="66" charset="-78"/>
              </a:rPr>
              <a:t>، وبالإضافة إلى الموشحات لحن القباني مجموعة أغان شعبية أشهرها: </a:t>
            </a:r>
            <a:r>
              <a:rPr lang="ar-SA" sz="2000" b="1" dirty="0">
                <a:latin typeface="Calibri" panose="020F0502020204030204" pitchFamily="34" charset="0"/>
                <a:ea typeface="Calibri" panose="020F0502020204030204" pitchFamily="34" charset="0"/>
                <a:cs typeface="Arabic Typesetting" panose="03020402040406030203" pitchFamily="66" charset="-78"/>
              </a:rPr>
              <a:t>« يا مال الشام»، « يا طيرة طيري يا حمامة»، «يا </a:t>
            </a:r>
            <a:r>
              <a:rPr lang="ar-SA" sz="2000" b="1" dirty="0" err="1">
                <a:latin typeface="Calibri" panose="020F0502020204030204" pitchFamily="34" charset="0"/>
                <a:ea typeface="Calibri" panose="020F0502020204030204" pitchFamily="34" charset="0"/>
                <a:cs typeface="Arabic Typesetting" panose="03020402040406030203" pitchFamily="66" charset="-78"/>
              </a:rPr>
              <a:t>مسعدك</a:t>
            </a:r>
            <a:r>
              <a:rPr lang="ar-SA" sz="2000" b="1" dirty="0">
                <a:latin typeface="Calibri" panose="020F0502020204030204" pitchFamily="34" charset="0"/>
                <a:ea typeface="Calibri" panose="020F0502020204030204" pitchFamily="34" charset="0"/>
                <a:cs typeface="Arabic Typesetting" panose="03020402040406030203" pitchFamily="66" charset="-78"/>
              </a:rPr>
              <a:t> صبحية»..</a:t>
            </a:r>
            <a:endParaRPr lang="fr-FR"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Bef>
                <a:spcPts val="200"/>
              </a:spcBef>
            </a:pPr>
            <a:r>
              <a:rPr lang="ar-SA" sz="2000" dirty="0">
                <a:latin typeface="Calibri" panose="020F0502020204030204" pitchFamily="34" charset="0"/>
                <a:ea typeface="Calibri" panose="020F0502020204030204" pitchFamily="34" charset="0"/>
                <a:cs typeface="Arabic Typesetting" panose="03020402040406030203" pitchFamily="66" charset="-78"/>
              </a:rPr>
              <a:t>3- الملاحظ أن معظم مسرحيات القباني ضعيفة الحبكة والدرامية، نظرا لسيطرة الغناء والموسيقى والرقص عليها، وبالتالي خلو مسرحياته من الشخصيات المتماسكة المتنامية التي نجدها في المسرح، وهذا نابع من أنه أولى اهتمامه الأساسي لتأسيس مسرح عربي غنائي، يمكن أن يؤصل له من خلال العودة إلى توظيف الإرث الشعري والموسيقي العربي، وقد استطاع تحقيق ذلك من خلال تكريسه لمدرسة مسرحية شامية، استقطبت العديد من التلاميذ العرب من </a:t>
            </a:r>
            <a:r>
              <a:rPr lang="ar-SA" sz="2000" dirty="0" err="1">
                <a:latin typeface="Calibri" panose="020F0502020204030204" pitchFamily="34" charset="0"/>
                <a:ea typeface="Calibri" panose="020F0502020204030204" pitchFamily="34" charset="0"/>
                <a:cs typeface="Arabic Typesetting" panose="03020402040406030203" pitchFamily="66" charset="-78"/>
              </a:rPr>
              <a:t>الشوام</a:t>
            </a:r>
            <a:r>
              <a:rPr lang="ar-SA" sz="2000" dirty="0">
                <a:latin typeface="Calibri" panose="020F0502020204030204" pitchFamily="34" charset="0"/>
                <a:ea typeface="Calibri" panose="020F0502020204030204" pitchFamily="34" charset="0"/>
                <a:cs typeface="Arabic Typesetting" panose="03020402040406030203" pitchFamily="66" charset="-78"/>
              </a:rPr>
              <a:t> ومن غيرهم، استطاعوا الاستمرار في هذا الفن وتطويره بعدما وضع القباني أسسه.</a:t>
            </a:r>
            <a:endParaRPr lang="fr-FR" sz="1400" dirty="0">
              <a:latin typeface="Calibri" panose="020F0502020204030204" pitchFamily="34" charset="0"/>
              <a:ea typeface="Calibri" panose="020F0502020204030204" pitchFamily="34" charset="0"/>
              <a:cs typeface="Arial" panose="020B0604020202020204" pitchFamily="34" charset="0"/>
            </a:endParaRPr>
          </a:p>
          <a:p>
            <a:pPr lvl="0" algn="just">
              <a:lnSpc>
                <a:spcPct val="115000"/>
              </a:lnSpc>
              <a:buFont typeface="+mj-lt"/>
              <a:buAutoNum type="arabicPeriod" startAt="3"/>
            </a:pPr>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641640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2"/>
          </a:lnRef>
          <a:fillRef idx="2">
            <a:schemeClr val="accent2"/>
          </a:fillRef>
          <a:effectRef idx="1">
            <a:schemeClr val="accent2"/>
          </a:effectRef>
          <a:fontRef idx="minor">
            <a:schemeClr val="dk1"/>
          </a:fontRef>
        </p:style>
        <p:txBody>
          <a:bodyPr>
            <a:noAutofit/>
          </a:bodyPr>
          <a:lstStyle/>
          <a:p>
            <a:r>
              <a:rPr lang="ar-DZ" sz="2800" b="1" dirty="0" smtClean="0">
                <a:latin typeface="Arabic Typesetting" panose="03020402040406030203" pitchFamily="66" charset="-78"/>
                <a:ea typeface="Calibri" panose="020F0502020204030204" pitchFamily="34" charset="0"/>
                <a:cs typeface="Arabic Typesetting" panose="03020402040406030203" pitchFamily="66" charset="-78"/>
              </a:rPr>
              <a:t>4-</a:t>
            </a:r>
            <a:r>
              <a:rPr lang="ar-SA" sz="2800" b="1" dirty="0">
                <a:latin typeface="Calibri" panose="020F0502020204030204" pitchFamily="34" charset="0"/>
                <a:ea typeface="Calibri" panose="020F0502020204030204" pitchFamily="34" charset="0"/>
                <a:cs typeface="Arabic Typesetting" panose="03020402040406030203" pitchFamily="66" charset="-78"/>
              </a:rPr>
              <a:t>- تلاميذ </a:t>
            </a:r>
            <a:r>
              <a:rPr lang="ar-SA" sz="2800" b="1" dirty="0" smtClean="0">
                <a:latin typeface="Calibri" panose="020F0502020204030204" pitchFamily="34" charset="0"/>
                <a:ea typeface="Calibri" panose="020F0502020204030204" pitchFamily="34" charset="0"/>
                <a:cs typeface="Arabic Typesetting" panose="03020402040406030203" pitchFamily="66" charset="-78"/>
              </a:rPr>
              <a:t>القباني </a:t>
            </a: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251520" y="836712"/>
            <a:ext cx="8568952" cy="5616624"/>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indent="-15240" algn="just">
              <a:lnSpc>
                <a:spcPct val="115000"/>
              </a:lnSpc>
              <a:spcBef>
                <a:spcPts val="200"/>
              </a:spcBef>
            </a:pPr>
            <a:r>
              <a:rPr lang="ar-SA" b="1" dirty="0" smtClean="0">
                <a:latin typeface="Calibri" panose="020F0502020204030204" pitchFamily="34" charset="0"/>
                <a:ea typeface="Calibri" panose="020F0502020204030204" pitchFamily="34" charset="0"/>
                <a:cs typeface="Arabic Typesetting" panose="03020402040406030203" pitchFamily="66" charset="-78"/>
              </a:rPr>
              <a:t>مدرسة </a:t>
            </a:r>
            <a:r>
              <a:rPr lang="ar-SA" b="1" dirty="0">
                <a:latin typeface="Calibri" panose="020F0502020204030204" pitchFamily="34" charset="0"/>
                <a:ea typeface="Calibri" panose="020F0502020204030204" pitchFamily="34" charset="0"/>
                <a:cs typeface="Arabic Typesetting" panose="03020402040406030203" pitchFamily="66" charset="-78"/>
              </a:rPr>
              <a:t>الشام المسرحية:</a:t>
            </a:r>
            <a:r>
              <a:rPr lang="ar-SA" dirty="0">
                <a:latin typeface="Calibri" panose="020F0502020204030204" pitchFamily="34" charset="0"/>
                <a:ea typeface="Calibri" panose="020F0502020204030204" pitchFamily="34" charset="0"/>
                <a:cs typeface="Arabic Typesetting" panose="03020402040406030203" pitchFamily="66" charset="-78"/>
              </a:rPr>
              <a:t> يظلّ القباني رائداً من رواد المسرح العربي، ناضل كثيرا </a:t>
            </a:r>
            <a:r>
              <a:rPr lang="ar-SA" dirty="0" err="1">
                <a:latin typeface="Calibri" panose="020F0502020204030204" pitchFamily="34" charset="0"/>
                <a:ea typeface="Calibri" panose="020F0502020204030204" pitchFamily="34" charset="0"/>
                <a:cs typeface="Arabic Typesetting" panose="03020402040406030203" pitchFamily="66" charset="-78"/>
              </a:rPr>
              <a:t>ليرسي</a:t>
            </a:r>
            <a:r>
              <a:rPr lang="ar-SA" dirty="0">
                <a:latin typeface="Calibri" panose="020F0502020204030204" pitchFamily="34" charset="0"/>
                <a:ea typeface="Calibri" panose="020F0502020204030204" pitchFamily="34" charset="0"/>
                <a:cs typeface="Arabic Typesetting" panose="03020402040406030203" pitchFamily="66" charset="-78"/>
              </a:rPr>
              <a:t> دعائم هذا الفن في مجتمع لم يكن قد تهيأ بعد لمثل هذا الفن، لهذا كانت </a:t>
            </a:r>
            <a:r>
              <a:rPr lang="ar-SA" dirty="0" smtClean="0">
                <a:latin typeface="Calibri" panose="020F0502020204030204" pitchFamily="34" charset="0"/>
                <a:ea typeface="Calibri" panose="020F0502020204030204" pitchFamily="34" charset="0"/>
                <a:cs typeface="Arabic Typesetting" panose="03020402040406030203" pitchFamily="66" charset="-78"/>
              </a:rPr>
              <a:t>مهم</a:t>
            </a:r>
            <a:r>
              <a:rPr lang="ar-DZ" dirty="0" smtClean="0">
                <a:latin typeface="Calibri" panose="020F0502020204030204" pitchFamily="34" charset="0"/>
                <a:ea typeface="Calibri" panose="020F0502020204030204" pitchFamily="34" charset="0"/>
                <a:cs typeface="Arabic Typesetting" panose="03020402040406030203" pitchFamily="66" charset="-78"/>
              </a:rPr>
              <a:t>ته</a:t>
            </a:r>
            <a:r>
              <a:rPr lang="ar-SA" dirty="0" smtClean="0">
                <a:latin typeface="Calibri" panose="020F0502020204030204" pitchFamily="34" charset="0"/>
                <a:ea typeface="Calibri" panose="020F0502020204030204" pitchFamily="34" charset="0"/>
                <a:cs typeface="Arabic Typesetting" panose="03020402040406030203" pitchFamily="66" charset="-78"/>
              </a:rPr>
              <a:t> </a:t>
            </a:r>
            <a:r>
              <a:rPr lang="ar-SA" dirty="0">
                <a:latin typeface="Calibri" panose="020F0502020204030204" pitchFamily="34" charset="0"/>
                <a:ea typeface="Calibri" panose="020F0502020204030204" pitchFamily="34" charset="0"/>
                <a:cs typeface="Arabic Typesetting" panose="03020402040406030203" pitchFamily="66" charset="-78"/>
              </a:rPr>
              <a:t>تتسم بالصعوبة في جميع مراحلها، سواء في دمشق التي طرد منها بعد إغلاق وإحراق مسرحه، أو في الإسكندرية والقاهرة حيث تم الإقبال على مسرحه حينا والإدبار عنه حينا آخر، إلا أنه استطاع في النهاية تأسيس مسرحه الغنائي، وهو ما يدل عليه تركه تلاميذ له في سورية استمروا في مشروعه المسرحي التأسيسي. نذكر منهم: المعلم داود قسطنطين الخوري (1860- 1939)، وكان هو الآخر موسيقياً، أخلص لفن القباني، فألّف المسرحيات الغنائية التالية: "</a:t>
            </a:r>
            <a:r>
              <a:rPr lang="ar-SA" b="1" dirty="0">
                <a:latin typeface="Calibri" panose="020F0502020204030204" pitchFamily="34" charset="0"/>
                <a:ea typeface="Calibri" panose="020F0502020204030204" pitchFamily="34" charset="0"/>
                <a:cs typeface="Arabic Typesetting" panose="03020402040406030203" pitchFamily="66" charset="-78"/>
              </a:rPr>
              <a:t>مثال العفاف في رواية الأميرة </a:t>
            </a:r>
            <a:r>
              <a:rPr lang="ar-SA" b="1" dirty="0" err="1">
                <a:latin typeface="Calibri" panose="020F0502020204030204" pitchFamily="34" charset="0"/>
                <a:ea typeface="Calibri" panose="020F0502020204030204" pitchFamily="34" charset="0"/>
                <a:cs typeface="Arabic Typesetting" panose="03020402040406030203" pitchFamily="66" charset="-78"/>
              </a:rPr>
              <a:t>جنفياف</a:t>
            </a:r>
            <a:r>
              <a:rPr lang="ar-SA" dirty="0">
                <a:latin typeface="Calibri" panose="020F0502020204030204" pitchFamily="34" charset="0"/>
                <a:ea typeface="Calibri" panose="020F0502020204030204" pitchFamily="34" charset="0"/>
                <a:cs typeface="Arabic Typesetting" panose="03020402040406030203" pitchFamily="66" charset="-78"/>
              </a:rPr>
              <a:t>" مثلت في حمص </a:t>
            </a:r>
            <a:r>
              <a:rPr lang="ar-SA" b="1" dirty="0">
                <a:latin typeface="Calibri" panose="020F0502020204030204" pitchFamily="34" charset="0"/>
                <a:ea typeface="Calibri" panose="020F0502020204030204" pitchFamily="34" charset="0"/>
                <a:cs typeface="Arabic Typesetting" panose="03020402040406030203" pitchFamily="66" charset="-78"/>
              </a:rPr>
              <a:t>1890- "الصدف المدهشة"- اليتيمة المسكوبية"- عمر بن الخطاب والعجوز- الابن الضال.</a:t>
            </a:r>
            <a:endParaRPr lang="fr-FR" sz="2000" dirty="0">
              <a:latin typeface="Calibri" panose="020F0502020204030204" pitchFamily="34" charset="0"/>
              <a:ea typeface="Calibri" panose="020F0502020204030204" pitchFamily="34" charset="0"/>
              <a:cs typeface="Arial" panose="020B0604020202020204" pitchFamily="34" charset="0"/>
            </a:endParaRPr>
          </a:p>
          <a:p>
            <a:pPr indent="-7620" algn="just">
              <a:lnSpc>
                <a:spcPct val="115000"/>
              </a:lnSpc>
              <a:spcBef>
                <a:spcPts val="200"/>
              </a:spcBef>
            </a:pPr>
            <a:r>
              <a:rPr lang="ar-SA" dirty="0">
                <a:latin typeface="Calibri" panose="020F0502020204030204" pitchFamily="34" charset="0"/>
                <a:ea typeface="Calibri" panose="020F0502020204030204" pitchFamily="34" charset="0"/>
                <a:cs typeface="Arabic Typesetting" panose="03020402040406030203" pitchFamily="66" charset="-78"/>
              </a:rPr>
              <a:t>ورغم أن هذه المسرحيات كانت محدودة الأثر، مقارنة بتركة القباني المسرحية، حيث مثّلها تلاميذ مدرسة الروم الأرثوذكس بحمص، وكان الرجل معلّماً فيها، ورغم ما تخلل هذه المسرحيات التمثيلية من عيوب كثيرة، إلا أنها عدت استمرارا وامتدادا لمدرسة القباني، التي عرفت امتدادا حتى خارج سوريا. أما تلميذه الثاني فهو معروف الأرناؤوط (1893- 1948) الذي ترجم عدة مسرحيات، ومنها: </a:t>
            </a:r>
            <a:r>
              <a:rPr lang="ar-SA" b="1" dirty="0">
                <a:latin typeface="Calibri" panose="020F0502020204030204" pitchFamily="34" charset="0"/>
                <a:ea typeface="Calibri" panose="020F0502020204030204" pitchFamily="34" charset="0"/>
                <a:cs typeface="Arabic Typesetting" panose="03020402040406030203" pitchFamily="66" charset="-78"/>
              </a:rPr>
              <a:t>"حرب المائدة" و"ديانا" و"الستار الأسود" و"محمد"،</a:t>
            </a:r>
            <a:r>
              <a:rPr lang="ar-SA" dirty="0">
                <a:latin typeface="Calibri" panose="020F0502020204030204" pitchFamily="34" charset="0"/>
                <a:ea typeface="Calibri" panose="020F0502020204030204" pitchFamily="34" charset="0"/>
                <a:cs typeface="Arabic Typesetting" panose="03020402040406030203" pitchFamily="66" charset="-78"/>
              </a:rPr>
              <a:t> كما ألّف عدة مسرحيات، منها: </a:t>
            </a:r>
            <a:r>
              <a:rPr lang="ar-SA" b="1" dirty="0">
                <a:latin typeface="Calibri" panose="020F0502020204030204" pitchFamily="34" charset="0"/>
                <a:ea typeface="Calibri" panose="020F0502020204030204" pitchFamily="34" charset="0"/>
                <a:cs typeface="Arabic Typesetting" panose="03020402040406030203" pitchFamily="66" charset="-78"/>
              </a:rPr>
              <a:t>"أبو عبد اللَّه الصغير" و"الرجوع إلى </a:t>
            </a:r>
            <a:r>
              <a:rPr lang="ar-SA" b="1" dirty="0" err="1">
                <a:latin typeface="Calibri" panose="020F0502020204030204" pitchFamily="34" charset="0"/>
                <a:ea typeface="Calibri" panose="020F0502020204030204" pitchFamily="34" charset="0"/>
                <a:cs typeface="Arabic Typesetting" panose="03020402040406030203" pitchFamily="66" charset="-78"/>
              </a:rPr>
              <a:t>أدرنة</a:t>
            </a:r>
            <a:r>
              <a:rPr lang="ar-SA" b="1" dirty="0">
                <a:latin typeface="Calibri" panose="020F0502020204030204" pitchFamily="34" charset="0"/>
                <a:ea typeface="Calibri" panose="020F0502020204030204" pitchFamily="34" charset="0"/>
                <a:cs typeface="Arabic Typesetting" panose="03020402040406030203" pitchFamily="66" charset="-78"/>
              </a:rPr>
              <a:t>" و"الشريف" و"عمر بن العاص"</a:t>
            </a:r>
            <a:r>
              <a:rPr lang="ar-SA" dirty="0">
                <a:latin typeface="Calibri" panose="020F0502020204030204" pitchFamily="34" charset="0"/>
                <a:ea typeface="Calibri" panose="020F0502020204030204" pitchFamily="34" charset="0"/>
                <a:cs typeface="Arabic Typesetting" panose="03020402040406030203" pitchFamily="66" charset="-78"/>
              </a:rPr>
              <a:t>.</a:t>
            </a:r>
            <a:endParaRPr lang="fr-FR" sz="2000" dirty="0">
              <a:latin typeface="Calibri" panose="020F0502020204030204" pitchFamily="34" charset="0"/>
              <a:ea typeface="Calibri" panose="020F0502020204030204" pitchFamily="34" charset="0"/>
              <a:cs typeface="Arial" panose="020B0604020202020204" pitchFamily="34" charset="0"/>
            </a:endParaRPr>
          </a:p>
          <a:p>
            <a:pPr indent="-7620" algn="just">
              <a:lnSpc>
                <a:spcPct val="115000"/>
              </a:lnSpc>
              <a:spcBef>
                <a:spcPts val="200"/>
              </a:spcBef>
            </a:pPr>
            <a:r>
              <a:rPr lang="ar-DZ" dirty="0" smtClean="0">
                <a:latin typeface="Calibri" panose="020F0502020204030204" pitchFamily="34" charset="0"/>
                <a:ea typeface="Calibri" panose="020F0502020204030204" pitchFamily="34" charset="0"/>
                <a:cs typeface="Arabic Typesetting" panose="03020402040406030203" pitchFamily="66" charset="-78"/>
              </a:rPr>
              <a:t> </a:t>
            </a:r>
            <a:r>
              <a:rPr lang="ar-SA" dirty="0" smtClean="0">
                <a:latin typeface="Calibri" panose="020F0502020204030204" pitchFamily="34" charset="0"/>
                <a:ea typeface="Calibri" panose="020F0502020204030204" pitchFamily="34" charset="0"/>
                <a:cs typeface="Arabic Typesetting" panose="03020402040406030203" pitchFamily="66" charset="-78"/>
              </a:rPr>
              <a:t>لكن </a:t>
            </a:r>
            <a:r>
              <a:rPr lang="ar-SA" dirty="0">
                <a:latin typeface="Calibri" panose="020F0502020204030204" pitchFamily="34" charset="0"/>
                <a:ea typeface="Calibri" panose="020F0502020204030204" pitchFamily="34" charset="0"/>
                <a:cs typeface="Arabic Typesetting" panose="03020402040406030203" pitchFamily="66" charset="-78"/>
              </a:rPr>
              <a:t>ما يدل أكثر على تأثير واستمرار رسالته المسرحية بعد توقف نشاطه إثر وفاته بداء الطاعون سنة 1903، هو تبني الفرق المسرحية العربية الأخرى التي كانت تنافسه لرسالته عبر عرض مسرحياته ومنها مسرحية: </a:t>
            </a:r>
            <a:r>
              <a:rPr lang="ar-SA" b="1" dirty="0">
                <a:latin typeface="Calibri" panose="020F0502020204030204" pitchFamily="34" charset="0"/>
                <a:ea typeface="Calibri" panose="020F0502020204030204" pitchFamily="34" charset="0"/>
                <a:cs typeface="Arabic Typesetting" panose="03020402040406030203" pitchFamily="66" charset="-78"/>
              </a:rPr>
              <a:t>عنترة</a:t>
            </a:r>
            <a:r>
              <a:rPr lang="ar-SA" dirty="0">
                <a:latin typeface="Calibri" panose="020F0502020204030204" pitchFamily="34" charset="0"/>
                <a:ea typeface="Calibri" panose="020F0502020204030204" pitchFamily="34" charset="0"/>
                <a:cs typeface="Arabic Typesetting" panose="03020402040406030203" pitchFamily="66" charset="-78"/>
              </a:rPr>
              <a:t>، التي عرضتها فرقة اسكندر فرح وفرقة سليمان </a:t>
            </a:r>
            <a:r>
              <a:rPr lang="ar-SA" dirty="0" err="1">
                <a:latin typeface="Calibri" panose="020F0502020204030204" pitchFamily="34" charset="0"/>
                <a:ea typeface="Calibri" panose="020F0502020204030204" pitchFamily="34" charset="0"/>
                <a:cs typeface="Arabic Typesetting" panose="03020402040406030203" pitchFamily="66" charset="-78"/>
              </a:rPr>
              <a:t>القرداحي</a:t>
            </a:r>
            <a:r>
              <a:rPr lang="ar-SA" dirty="0">
                <a:latin typeface="Calibri" panose="020F0502020204030204" pitchFamily="34" charset="0"/>
                <a:ea typeface="Calibri" panose="020F0502020204030204" pitchFamily="34" charset="0"/>
                <a:cs typeface="Arabic Typesetting" panose="03020402040406030203" pitchFamily="66" charset="-78"/>
              </a:rPr>
              <a:t> ويوسف الخياط وجوق السرور...ومسرحيته: </a:t>
            </a:r>
            <a:r>
              <a:rPr lang="ar-SA" b="1" dirty="0">
                <a:latin typeface="Calibri" panose="020F0502020204030204" pitchFamily="34" charset="0"/>
                <a:ea typeface="Calibri" panose="020F0502020204030204" pitchFamily="34" charset="0"/>
                <a:cs typeface="Arabic Typesetting" panose="03020402040406030203" pitchFamily="66" charset="-78"/>
              </a:rPr>
              <a:t>مكائد الغرام</a:t>
            </a:r>
            <a:r>
              <a:rPr lang="ar-SA" dirty="0">
                <a:latin typeface="Calibri" panose="020F0502020204030204" pitchFamily="34" charset="0"/>
                <a:ea typeface="Calibri" panose="020F0502020204030204" pitchFamily="34" charset="0"/>
                <a:cs typeface="Arabic Typesetting" panose="03020402040406030203" pitchFamily="66" charset="-78"/>
              </a:rPr>
              <a:t>، التي مثلتها فرقة اسكندر فرح وفرقة سلامة حجازي</a:t>
            </a:r>
            <a:r>
              <a:rPr lang="ar-SA" dirty="0" smtClean="0">
                <a:latin typeface="Calibri" panose="020F0502020204030204" pitchFamily="34" charset="0"/>
                <a:ea typeface="Calibri" panose="020F0502020204030204" pitchFamily="34" charset="0"/>
                <a:cs typeface="Arabic Typesetting" panose="03020402040406030203" pitchFamily="66" charset="-78"/>
              </a:rPr>
              <a:t>..</a:t>
            </a:r>
            <a:r>
              <a:rPr lang="ar-DZ" dirty="0" smtClean="0">
                <a:latin typeface="Calibri" panose="020F0502020204030204" pitchFamily="34" charset="0"/>
                <a:ea typeface="Calibri" panose="020F0502020204030204" pitchFamily="34" charset="0"/>
                <a:cs typeface="Arabic Typesetting" panose="03020402040406030203" pitchFamily="66" charset="-78"/>
              </a:rPr>
              <a:t> </a:t>
            </a:r>
            <a:r>
              <a:rPr lang="ar-SA" dirty="0" smtClean="0">
                <a:latin typeface="Calibri" panose="020F0502020204030204" pitchFamily="34" charset="0"/>
                <a:ea typeface="Calibri" panose="020F0502020204030204" pitchFamily="34" charset="0"/>
                <a:cs typeface="Arabic Typesetting" panose="03020402040406030203" pitchFamily="66" charset="-78"/>
              </a:rPr>
              <a:t>ومسرحية</a:t>
            </a:r>
            <a:r>
              <a:rPr lang="ar-SA" dirty="0">
                <a:latin typeface="Calibri" panose="020F0502020204030204" pitchFamily="34" charset="0"/>
                <a:ea typeface="Calibri" panose="020F0502020204030204" pitchFamily="34" charset="0"/>
                <a:cs typeface="Arabic Typesetting" panose="03020402040406030203" pitchFamily="66" charset="-78"/>
              </a:rPr>
              <a:t>: </a:t>
            </a:r>
            <a:r>
              <a:rPr lang="ar-SA" b="1" dirty="0">
                <a:latin typeface="Calibri" panose="020F0502020204030204" pitchFamily="34" charset="0"/>
                <a:ea typeface="Calibri" panose="020F0502020204030204" pitchFamily="34" charset="0"/>
                <a:cs typeface="Arabic Typesetting" panose="03020402040406030203" pitchFamily="66" charset="-78"/>
              </a:rPr>
              <a:t>ناكر الجميل</a:t>
            </a:r>
            <a:r>
              <a:rPr lang="ar-SA" dirty="0">
                <a:latin typeface="Calibri" panose="020F0502020204030204" pitchFamily="34" charset="0"/>
                <a:ea typeface="Calibri" panose="020F0502020204030204" pitchFamily="34" charset="0"/>
                <a:cs typeface="Arabic Typesetting" panose="03020402040406030203" pitchFamily="66" charset="-78"/>
              </a:rPr>
              <a:t>، التي بقيت تعرض في المدارس.. وقد استمرت عروض مسرحياته طوال عقدين من الزمن بعد وفاته، إيمانا برسالته المسرحية لإحياء التراث، حيث كان القباني قائدا حقيقيا لإحياء التراث في المسرح العربي.</a:t>
            </a:r>
            <a:endParaRPr lang="fr-FR" sz="20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9633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836713"/>
            <a:ext cx="3106688" cy="50405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412778"/>
            <a:ext cx="3106688" cy="5256581"/>
          </a:xfrm>
        </p:spPr>
        <p:style>
          <a:lnRef idx="1">
            <a:schemeClr val="accent3"/>
          </a:lnRef>
          <a:fillRef idx="2">
            <a:schemeClr val="accent3"/>
          </a:fillRef>
          <a:effectRef idx="1">
            <a:schemeClr val="accent3"/>
          </a:effectRef>
          <a:fontRef idx="minor">
            <a:schemeClr val="dk1"/>
          </a:fontRef>
        </p:style>
        <p:txBody>
          <a:bodyPr>
            <a:normAutofit/>
          </a:bodyPr>
          <a:lstStyle/>
          <a:p>
            <a:pPr algn="just"/>
            <a:endParaRPr lang="ar-DZ" sz="2800" dirty="0" smtClean="0">
              <a:latin typeface="Arabic Typesetting" panose="03020402040406030203" pitchFamily="66" charset="-78"/>
              <a:cs typeface="Arabic Typesetting" panose="03020402040406030203" pitchFamily="66" charset="-78"/>
            </a:endParaRPr>
          </a:p>
        </p:txBody>
      </p:sp>
      <p:sp>
        <p:nvSpPr>
          <p:cNvPr id="5" name="Espace réservé du texte 4"/>
          <p:cNvSpPr>
            <a:spLocks noGrp="1"/>
          </p:cNvSpPr>
          <p:nvPr>
            <p:ph type="body" sz="quarter" idx="3"/>
          </p:nvPr>
        </p:nvSpPr>
        <p:spPr>
          <a:xfrm>
            <a:off x="3635897" y="836713"/>
            <a:ext cx="4968551" cy="504056"/>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3635897" y="1412778"/>
            <a:ext cx="4968552" cy="5256582"/>
          </a:xfrm>
        </p:spPr>
        <p:style>
          <a:lnRef idx="1">
            <a:schemeClr val="accent4"/>
          </a:lnRef>
          <a:fillRef idx="2">
            <a:schemeClr val="accent4"/>
          </a:fillRef>
          <a:effectRef idx="1">
            <a:schemeClr val="accent4"/>
          </a:effectRef>
          <a:fontRef idx="minor">
            <a:schemeClr val="dk1"/>
          </a:fontRef>
        </p:style>
        <p:txBody>
          <a:bodyPr>
            <a:noAutofit/>
          </a:bodyPr>
          <a:lstStyle/>
          <a:p>
            <a:pPr indent="-7620" algn="just">
              <a:lnSpc>
                <a:spcPct val="115000"/>
              </a:lnSpc>
              <a:spcBef>
                <a:spcPts val="200"/>
              </a:spcBef>
            </a:pPr>
            <a:r>
              <a:rPr lang="ar-SA" dirty="0">
                <a:latin typeface="Calibri" panose="020F0502020204030204" pitchFamily="34" charset="0"/>
                <a:ea typeface="Calibri" panose="020F0502020204030204" pitchFamily="34" charset="0"/>
                <a:cs typeface="Arabic Typesetting" panose="03020402040406030203" pitchFamily="66" charset="-78"/>
              </a:rPr>
              <a:t>يعد القباني أديب وفنان عصره، أحيا التراث العربي في مسرحياته، وقدمه في أبهى صوره، وأسس مسرحا عربيا طبق فيه رؤيته الخاصة لحركة الإحياء في المسرح، فالتزم بالفصحى في كتاباته وعروضه، وعبر بشعره المسرحي عن خلجات النفس العربية التواقة لتذوق فنون الشعر والكلم، ومزج بروعة النثر بالشعر وبالموشحات في ثنايا حواراته المسرحية، كما اقتبس النماذج الشعرية من التراث العربي لتكون نبراسا وأسلوبا تعليميا وتربويا مؤثرا في جمهوره، وأعاد أحيانا صياغة الأشعار وفق رؤيته المسرحية فنثر المنظوم ونظم المنثور. وهو الفنان الذي أبدع في ألحانه الموسيقية وعرفنا برقص السماح الشعبي، وهو المنظر صاحب التنظير لرسالة المسرح ومطبقها، وهو حامل لواء إحياء التراث في المسرح العربي ومؤسسه الألمعي في آن معا. </a:t>
            </a:r>
            <a:endParaRPr lang="fr-FR" dirty="0">
              <a:latin typeface="Calibri" panose="020F0502020204030204" pitchFamily="34" charset="0"/>
              <a:ea typeface="Calibri" panose="020F0502020204030204" pitchFamily="34" charset="0"/>
              <a:cs typeface="Arial" panose="020B0604020202020204" pitchFamily="34" charset="0"/>
            </a:endParaRPr>
          </a:p>
          <a:p>
            <a:pPr algn="just"/>
            <a:endParaRPr lang="ar-DZ" sz="22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38548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1241</TotalTime>
  <Words>1972</Words>
  <Application>Microsoft Office PowerPoint</Application>
  <PresentationFormat>Affichage à l'écran (4:3)</PresentationFormat>
  <Paragraphs>33</Paragraphs>
  <Slides>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Amiri</vt:lpstr>
      <vt:lpstr>Arabic Typesetting</vt:lpstr>
      <vt:lpstr>Arial</vt:lpstr>
      <vt:lpstr>Calibri</vt:lpstr>
      <vt:lpstr>Cambria</vt:lpstr>
      <vt:lpstr>Times New Roman</vt:lpstr>
      <vt:lpstr>Traditional Arabic</vt:lpstr>
      <vt:lpstr>Thème Office</vt:lpstr>
      <vt:lpstr>تجربة أبو خليل القباني المسرحية</vt:lpstr>
      <vt:lpstr>1- سيرة أبو خليل القباني: (1833-1903) </vt:lpstr>
      <vt:lpstr>2-مسرحياته</vt:lpstr>
      <vt:lpstr>4 -الخصائص الفنية العامة لمسرح القباني </vt:lpstr>
      <vt:lpstr>4-- تلاميذ القباني </vt:lpstr>
      <vt:lpstr>استنتاج، وتدريب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الآداب العالمية المعاصرة: الحرية، العدالة، السلام، والاغتراب</dc:title>
  <dc:creator>M2C</dc:creator>
  <cp:lastModifiedBy>ATLAS PC</cp:lastModifiedBy>
  <cp:revision>95</cp:revision>
  <dcterms:created xsi:type="dcterms:W3CDTF">2024-11-02T21:21:42Z</dcterms:created>
  <dcterms:modified xsi:type="dcterms:W3CDTF">2026-04-26T20:21:17Z</dcterms:modified>
</cp:coreProperties>
</file>