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sldIdLst>
    <p:sldId id="256" r:id="rId2"/>
    <p:sldId id="257" r:id="rId3"/>
    <p:sldId id="258" r:id="rId4"/>
    <p:sldId id="259" r:id="rId5"/>
    <p:sldId id="260" r:id="rId6"/>
    <p:sldId id="294" r:id="rId7"/>
    <p:sldId id="261" r:id="rId8"/>
    <p:sldId id="262" r:id="rId9"/>
    <p:sldId id="269" r:id="rId10"/>
    <p:sldId id="263" r:id="rId11"/>
    <p:sldId id="264" r:id="rId12"/>
    <p:sldId id="268" r:id="rId13"/>
    <p:sldId id="266" r:id="rId14"/>
    <p:sldId id="267" r:id="rId15"/>
    <p:sldId id="265" r:id="rId16"/>
    <p:sldId id="271" r:id="rId17"/>
    <p:sldId id="272" r:id="rId18"/>
    <p:sldId id="273" r:id="rId19"/>
    <p:sldId id="274" r:id="rId20"/>
    <p:sldId id="275" r:id="rId21"/>
    <p:sldId id="279" r:id="rId22"/>
    <p:sldId id="278" r:id="rId23"/>
    <p:sldId id="277" r:id="rId24"/>
    <p:sldId id="276" r:id="rId25"/>
    <p:sldId id="281" r:id="rId26"/>
    <p:sldId id="285" r:id="rId27"/>
    <p:sldId id="284" r:id="rId28"/>
    <p:sldId id="283" r:id="rId29"/>
    <p:sldId id="270" r:id="rId30"/>
    <p:sldId id="282" r:id="rId31"/>
    <p:sldId id="293" r:id="rId32"/>
    <p:sldId id="292" r:id="rId33"/>
    <p:sldId id="291" r:id="rId34"/>
    <p:sldId id="290" r:id="rId35"/>
    <p:sldId id="289" r:id="rId3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488512D8-1CC8-40D1-8B5E-D3BED3AC442C}" type="datetimeFigureOut">
              <a:rPr lang="fr-FR" smtClean="0"/>
              <a:pPr/>
              <a:t>21/05/2022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084AAE0-0F60-4C93-8D42-3D8CBF6833A9}"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88512D8-1CC8-40D1-8B5E-D3BED3AC442C}" type="datetimeFigureOut">
              <a:rPr lang="fr-FR" smtClean="0"/>
              <a:pPr/>
              <a:t>21/05/2022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084AAE0-0F60-4C93-8D42-3D8CBF6833A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88512D8-1CC8-40D1-8B5E-D3BED3AC442C}" type="datetimeFigureOut">
              <a:rPr lang="fr-FR" smtClean="0"/>
              <a:pPr/>
              <a:t>21/05/2022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084AAE0-0F60-4C93-8D42-3D8CBF6833A9}"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88512D8-1CC8-40D1-8B5E-D3BED3AC442C}" type="datetimeFigureOut">
              <a:rPr lang="fr-FR" smtClean="0"/>
              <a:pPr/>
              <a:t>21/05/2022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084AAE0-0F60-4C93-8D42-3D8CBF6833A9}"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488512D8-1CC8-40D1-8B5E-D3BED3AC442C}" type="datetimeFigureOut">
              <a:rPr lang="fr-FR" smtClean="0"/>
              <a:pPr/>
              <a:t>21/05/2022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084AAE0-0F60-4C93-8D42-3D8CBF6833A9}"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488512D8-1CC8-40D1-8B5E-D3BED3AC442C}" type="datetimeFigureOut">
              <a:rPr lang="fr-FR" smtClean="0"/>
              <a:pPr/>
              <a:t>21/05/2022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084AAE0-0F60-4C93-8D42-3D8CBF6833A9}"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488512D8-1CC8-40D1-8B5E-D3BED3AC442C}" type="datetimeFigureOut">
              <a:rPr lang="fr-FR" smtClean="0"/>
              <a:pPr/>
              <a:t>21/05/2022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084AAE0-0F60-4C93-8D42-3D8CBF6833A9}"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488512D8-1CC8-40D1-8B5E-D3BED3AC442C}" type="datetimeFigureOut">
              <a:rPr lang="fr-FR" smtClean="0"/>
              <a:pPr/>
              <a:t>21/05/2022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084AAE0-0F60-4C93-8D42-3D8CBF6833A9}"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88512D8-1CC8-40D1-8B5E-D3BED3AC442C}" type="datetimeFigureOut">
              <a:rPr lang="fr-FR" smtClean="0"/>
              <a:pPr/>
              <a:t>21/05/2022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084AAE0-0F60-4C93-8D42-3D8CBF6833A9}"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488512D8-1CC8-40D1-8B5E-D3BED3AC442C}" type="datetimeFigureOut">
              <a:rPr lang="fr-FR" smtClean="0"/>
              <a:pPr/>
              <a:t>21/05/2022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084AAE0-0F60-4C93-8D42-3D8CBF6833A9}"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488512D8-1CC8-40D1-8B5E-D3BED3AC442C}" type="datetimeFigureOut">
              <a:rPr lang="fr-FR" smtClean="0"/>
              <a:pPr/>
              <a:t>21/05/2022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084AAE0-0F60-4C93-8D42-3D8CBF6833A9}"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8512D8-1CC8-40D1-8B5E-D3BED3AC442C}" type="datetimeFigureOut">
              <a:rPr lang="fr-FR" smtClean="0"/>
              <a:pPr/>
              <a:t>21/05/2022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84AAE0-0F60-4C93-8D42-3D8CBF6833A9}"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6.png"/><Relationship Id="rId7" Type="http://schemas.openxmlformats.org/officeDocument/2006/relationships/image" Target="../media/image14.pn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1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1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17.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2.xml"/><Relationship Id="rId6" Type="http://schemas.openxmlformats.org/officeDocument/2006/relationships/image" Target="../media/image33.png"/><Relationship Id="rId5" Type="http://schemas.openxmlformats.org/officeDocument/2006/relationships/image" Target="../media/image32.png"/><Relationship Id="rId4" Type="http://schemas.openxmlformats.org/officeDocument/2006/relationships/image" Target="../media/image31.png"/></Relationships>
</file>

<file path=ppt/slides/_rels/slide21.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2.xml"/><Relationship Id="rId5" Type="http://schemas.openxmlformats.org/officeDocument/2006/relationships/image" Target="../media/image37.png"/><Relationship Id="rId4" Type="http://schemas.openxmlformats.org/officeDocument/2006/relationships/image" Target="../media/image36.png"/></Relationships>
</file>

<file path=ppt/slides/_rels/slide22.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2.xml"/><Relationship Id="rId4" Type="http://schemas.openxmlformats.org/officeDocument/2006/relationships/image" Target="../media/image40.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png"/><Relationship Id="rId1" Type="http://schemas.openxmlformats.org/officeDocument/2006/relationships/slideLayout" Target="../slideLayouts/slideLayout2.xml"/><Relationship Id="rId4" Type="http://schemas.openxmlformats.org/officeDocument/2006/relationships/image" Target="../media/image43.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image" Target="../media/image48.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image" Target="../media/image5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e 7"/>
          <p:cNvGrpSpPr/>
          <p:nvPr/>
        </p:nvGrpSpPr>
        <p:grpSpPr>
          <a:xfrm>
            <a:off x="285720" y="428604"/>
            <a:ext cx="8572560" cy="2123658"/>
            <a:chOff x="0" y="285728"/>
            <a:chExt cx="8858280" cy="2123658"/>
          </a:xfrm>
        </p:grpSpPr>
        <p:sp>
          <p:nvSpPr>
            <p:cNvPr id="5" name="Rectangle 1"/>
            <p:cNvSpPr>
              <a:spLocks noChangeArrowheads="1"/>
            </p:cNvSpPr>
            <p:nvPr/>
          </p:nvSpPr>
          <p:spPr bwMode="auto">
            <a:xfrm>
              <a:off x="0" y="285728"/>
              <a:ext cx="8831262" cy="2123658"/>
            </a:xfrm>
            <a:prstGeom prst="rect">
              <a:avLst/>
            </a:prstGeom>
            <a:noFill/>
            <a:ln w="9525">
              <a:noFill/>
              <a:miter lim="800000"/>
              <a:headEnd/>
              <a:tailEnd/>
            </a:ln>
          </p:spPr>
          <p:txBody>
            <a:bodyPr wrap="square" anchor="ctr">
              <a:spAutoFit/>
            </a:bodyPr>
            <a:lstStyle/>
            <a:p>
              <a:pPr marL="0" marR="0" lvl="0" indent="30163" algn="ctr" defTabSz="914400" eaLnBrk="1" fontAlgn="auto" latinLnBrk="0" hangingPunct="1">
                <a:lnSpc>
                  <a:spcPct val="100000"/>
                </a:lnSpc>
                <a:spcBef>
                  <a:spcPts val="0"/>
                </a:spcBef>
                <a:spcAft>
                  <a:spcPts val="0"/>
                </a:spcAft>
                <a:buClrTx/>
                <a:buSzTx/>
                <a:buFontTx/>
                <a:buNone/>
                <a:tabLst>
                  <a:tab pos="2744788" algn="ctr"/>
                </a:tabLst>
                <a:defRPr/>
              </a:pPr>
              <a:r>
                <a:rPr kumimoji="0" lang="fr-FR" b="1" i="0" u="none" strike="noStrike" kern="0" cap="none" spc="0" normalizeH="0" baseline="0" noProof="0" dirty="0">
                  <a:ln>
                    <a:noFill/>
                  </a:ln>
                  <a:solidFill>
                    <a:sysClr val="windowText" lastClr="000000"/>
                  </a:solidFill>
                  <a:effectLst/>
                  <a:uLnTx/>
                  <a:uFillTx/>
                  <a:latin typeface="Times New Roman" pitchFamily="18" charset="0"/>
                  <a:cs typeface="Times New Roman" pitchFamily="18" charset="0"/>
                </a:rPr>
                <a:t>République Algérienne Démocratique et Populaire </a:t>
              </a:r>
              <a:r>
                <a:rPr kumimoji="0" lang="fr-FR" b="0" i="0" u="none" strike="noStrike" kern="0" cap="none" spc="0" normalizeH="0" baseline="0" noProof="0" dirty="0">
                  <a:ln>
                    <a:noFill/>
                  </a:ln>
                  <a:solidFill>
                    <a:sysClr val="windowText" lastClr="000000"/>
                  </a:solidFill>
                  <a:effectLst/>
                  <a:uLnTx/>
                  <a:uFillTx/>
                  <a:latin typeface="Times New Roman" pitchFamily="18" charset="0"/>
                  <a:cs typeface="Times New Roman" pitchFamily="18" charset="0"/>
                </a:rPr>
                <a:t>   </a:t>
              </a:r>
            </a:p>
            <a:p>
              <a:pPr marL="0" marR="0" lvl="0" indent="30163" algn="ctr" defTabSz="914400" eaLnBrk="1" fontAlgn="auto" latinLnBrk="0" hangingPunct="1">
                <a:lnSpc>
                  <a:spcPct val="100000"/>
                </a:lnSpc>
                <a:spcBef>
                  <a:spcPts val="0"/>
                </a:spcBef>
                <a:spcAft>
                  <a:spcPts val="0"/>
                </a:spcAft>
                <a:buClrTx/>
                <a:buSzTx/>
                <a:buFontTx/>
                <a:buNone/>
                <a:tabLst>
                  <a:tab pos="2744788" algn="ctr"/>
                </a:tabLst>
                <a:defRPr/>
              </a:pPr>
              <a:r>
                <a:rPr kumimoji="0" lang="fr-FR" b="1" i="0" u="none" strike="noStrike" kern="0" cap="none" spc="0" normalizeH="0" baseline="0" noProof="0" dirty="0">
                  <a:ln>
                    <a:noFill/>
                  </a:ln>
                  <a:solidFill>
                    <a:sysClr val="windowText" lastClr="000000"/>
                  </a:solidFill>
                  <a:effectLst/>
                  <a:uLnTx/>
                  <a:uFillTx/>
                  <a:latin typeface="Times New Roman" pitchFamily="18" charset="0"/>
                  <a:cs typeface="Times New Roman" pitchFamily="18" charset="0"/>
                </a:rPr>
                <a:t>Ministère de l’Enseignement Supérieur et de la Recherche Scientifique</a:t>
              </a:r>
              <a:endParaRPr kumimoji="0" lang="fr-FR" b="0" i="0" u="none" strike="noStrike" kern="0" cap="none" spc="0" normalizeH="0" baseline="0" noProof="0" dirty="0">
                <a:ln>
                  <a:noFill/>
                </a:ln>
                <a:solidFill>
                  <a:sysClr val="windowText" lastClr="000000"/>
                </a:solidFill>
                <a:effectLst/>
                <a:uLnTx/>
                <a:uFillTx/>
                <a:latin typeface="Times New Roman" pitchFamily="18" charset="0"/>
                <a:cs typeface="Times New Roman" pitchFamily="18" charset="0"/>
              </a:endParaRPr>
            </a:p>
            <a:p>
              <a:pPr marL="0" marR="0" lvl="0" indent="30163" algn="ctr" defTabSz="914400" eaLnBrk="1" fontAlgn="auto" latinLnBrk="0" hangingPunct="1">
                <a:lnSpc>
                  <a:spcPct val="100000"/>
                </a:lnSpc>
                <a:spcBef>
                  <a:spcPts val="0"/>
                </a:spcBef>
                <a:spcAft>
                  <a:spcPts val="0"/>
                </a:spcAft>
                <a:buClrTx/>
                <a:buSzTx/>
                <a:buFontTx/>
                <a:buNone/>
                <a:tabLst>
                  <a:tab pos="2744788" algn="ctr"/>
                </a:tabLst>
                <a:defRPr/>
              </a:pPr>
              <a:r>
                <a:rPr kumimoji="0" lang="fr-FR" b="1" i="0" u="none" strike="noStrike" kern="0" cap="none" spc="0" normalizeH="0" baseline="0" noProof="0" dirty="0">
                  <a:ln>
                    <a:noFill/>
                  </a:ln>
                  <a:solidFill>
                    <a:sysClr val="windowText" lastClr="000000"/>
                  </a:solidFill>
                  <a:effectLst/>
                  <a:uLnTx/>
                  <a:uFillTx/>
                  <a:latin typeface="Times New Roman" pitchFamily="18" charset="0"/>
                  <a:cs typeface="Times New Roman" pitchFamily="18" charset="0"/>
                </a:rPr>
                <a:t>  Université A. MIRA-BEJAIA</a:t>
              </a:r>
            </a:p>
            <a:p>
              <a:pPr marL="0" marR="0" lvl="0" indent="30163" algn="ctr" defTabSz="914400" eaLnBrk="1" fontAlgn="auto" latinLnBrk="0" hangingPunct="1">
                <a:lnSpc>
                  <a:spcPct val="100000"/>
                </a:lnSpc>
                <a:spcBef>
                  <a:spcPts val="0"/>
                </a:spcBef>
                <a:spcAft>
                  <a:spcPts val="0"/>
                </a:spcAft>
                <a:buClrTx/>
                <a:buSzTx/>
                <a:buFontTx/>
                <a:buNone/>
                <a:tabLst>
                  <a:tab pos="2744788" algn="ctr"/>
                </a:tabLst>
                <a:defRPr/>
              </a:pPr>
              <a:endParaRPr kumimoji="0" lang="fr-FR" b="0" i="0" u="none" strike="noStrike" kern="0" cap="none" spc="0" normalizeH="0" baseline="0" noProof="0" dirty="0">
                <a:ln>
                  <a:noFill/>
                </a:ln>
                <a:solidFill>
                  <a:sysClr val="windowText" lastClr="000000"/>
                </a:solidFill>
                <a:effectLst/>
                <a:uLnTx/>
                <a:uFillTx/>
                <a:latin typeface="Times New Roman" pitchFamily="18" charset="0"/>
                <a:cs typeface="Times New Roman" pitchFamily="18" charset="0"/>
              </a:endParaRPr>
            </a:p>
            <a:p>
              <a:pPr marL="0" marR="0" lvl="0" indent="30163" algn="ctr" defTabSz="914400" eaLnBrk="1" fontAlgn="auto" latinLnBrk="0" hangingPunct="1">
                <a:lnSpc>
                  <a:spcPct val="100000"/>
                </a:lnSpc>
                <a:spcBef>
                  <a:spcPts val="0"/>
                </a:spcBef>
                <a:spcAft>
                  <a:spcPts val="0"/>
                </a:spcAft>
                <a:buClrTx/>
                <a:buSzTx/>
                <a:buFontTx/>
                <a:buNone/>
                <a:tabLst>
                  <a:tab pos="2744788" algn="ctr"/>
                </a:tabLst>
                <a:defRPr/>
              </a:pPr>
              <a:endParaRPr kumimoji="0" lang="fr-FR" b="0" i="0" u="none" strike="noStrike" kern="0" cap="none" spc="0" normalizeH="0" baseline="0" noProof="0" dirty="0">
                <a:ln>
                  <a:noFill/>
                </a:ln>
                <a:solidFill>
                  <a:sysClr val="windowText" lastClr="000000"/>
                </a:solidFill>
                <a:effectLst/>
                <a:uLnTx/>
                <a:uFillTx/>
                <a:latin typeface="Times New Roman" pitchFamily="18" charset="0"/>
                <a:cs typeface="Times New Roman" pitchFamily="18" charset="0"/>
              </a:endParaRPr>
            </a:p>
            <a:p>
              <a:pPr marL="0" marR="0" lvl="0" indent="30163" algn="ctr" defTabSz="914400" eaLnBrk="1" fontAlgn="auto" latinLnBrk="0" hangingPunct="1">
                <a:lnSpc>
                  <a:spcPct val="100000"/>
                </a:lnSpc>
                <a:spcBef>
                  <a:spcPts val="0"/>
                </a:spcBef>
                <a:spcAft>
                  <a:spcPts val="0"/>
                </a:spcAft>
                <a:buClrTx/>
                <a:buSzTx/>
                <a:buFontTx/>
                <a:buNone/>
                <a:tabLst>
                  <a:tab pos="2744788" algn="ctr"/>
                </a:tabLst>
                <a:defRPr/>
              </a:pPr>
              <a:r>
                <a:rPr kumimoji="0" lang="fr-FR" sz="1400" b="1" i="0" u="none" strike="noStrike" kern="0" cap="none" spc="0" normalizeH="0" baseline="0" noProof="0" dirty="0">
                  <a:ln>
                    <a:noFill/>
                  </a:ln>
                  <a:solidFill>
                    <a:sysClr val="windowText" lastClr="000000"/>
                  </a:solidFill>
                  <a:effectLst/>
                  <a:uLnTx/>
                  <a:uFillTx/>
                  <a:latin typeface="Times New Roman" pitchFamily="18" charset="0"/>
                  <a:cs typeface="Times New Roman" pitchFamily="18" charset="0"/>
                </a:rPr>
                <a:t>Faculté des Sciences de la nature et de la vie </a:t>
              </a:r>
              <a:r>
                <a:rPr kumimoji="0" lang="fr-FR" sz="1400" b="0" i="0" u="none" strike="noStrike" kern="0" cap="none" spc="0" normalizeH="0" baseline="0" noProof="0" dirty="0">
                  <a:ln>
                    <a:noFill/>
                  </a:ln>
                  <a:solidFill>
                    <a:sysClr val="windowText" lastClr="000000"/>
                  </a:solidFill>
                  <a:effectLst/>
                  <a:uLnTx/>
                  <a:uFillTx/>
                  <a:latin typeface="Times New Roman" pitchFamily="18" charset="0"/>
                  <a:cs typeface="Times New Roman" pitchFamily="18" charset="0"/>
                </a:rPr>
                <a:t>  </a:t>
              </a:r>
            </a:p>
            <a:p>
              <a:pPr marL="0" marR="0" lvl="0" indent="30163" algn="ctr" defTabSz="914400" eaLnBrk="1" fontAlgn="auto" latinLnBrk="0" hangingPunct="1">
                <a:lnSpc>
                  <a:spcPct val="100000"/>
                </a:lnSpc>
                <a:spcBef>
                  <a:spcPts val="0"/>
                </a:spcBef>
                <a:spcAft>
                  <a:spcPts val="0"/>
                </a:spcAft>
                <a:buClrTx/>
                <a:buSzTx/>
                <a:buFontTx/>
                <a:buNone/>
                <a:tabLst>
                  <a:tab pos="2744788" algn="ctr"/>
                </a:tabLst>
                <a:defRPr/>
              </a:pPr>
              <a:r>
                <a:rPr kumimoji="0" lang="fr-FR" sz="1400" b="1" i="0" u="none" strike="noStrike" kern="0" cap="none" spc="0" normalizeH="0" baseline="0" noProof="0" dirty="0">
                  <a:ln>
                    <a:noFill/>
                  </a:ln>
                  <a:solidFill>
                    <a:sysClr val="windowText" lastClr="000000"/>
                  </a:solidFill>
                  <a:effectLst/>
                  <a:uLnTx/>
                  <a:uFillTx/>
                  <a:latin typeface="Times New Roman" pitchFamily="18" charset="0"/>
                  <a:cs typeface="Times New Roman" pitchFamily="18" charset="0"/>
                </a:rPr>
                <a:t>Département de Sciences Alimentaires</a:t>
              </a:r>
              <a:endParaRPr kumimoji="0" lang="fr-FR" sz="1400" b="0" i="0" u="none" strike="noStrike" kern="0" cap="none" spc="0" normalizeH="0" baseline="0" noProof="0" dirty="0">
                <a:ln>
                  <a:noFill/>
                </a:ln>
                <a:solidFill>
                  <a:sysClr val="windowText" lastClr="000000"/>
                </a:solidFill>
                <a:effectLst/>
                <a:uLnTx/>
                <a:uFillTx/>
                <a:latin typeface="Times New Roman" pitchFamily="18" charset="0"/>
                <a:cs typeface="Times New Roman" pitchFamily="18" charset="0"/>
              </a:endParaRPr>
            </a:p>
            <a:p>
              <a:pPr marL="0" marR="0" lvl="0" indent="30163" algn="ctr" defTabSz="914400" eaLnBrk="1" fontAlgn="auto" latinLnBrk="0" hangingPunct="1">
                <a:lnSpc>
                  <a:spcPct val="100000"/>
                </a:lnSpc>
                <a:spcBef>
                  <a:spcPts val="0"/>
                </a:spcBef>
                <a:spcAft>
                  <a:spcPts val="0"/>
                </a:spcAft>
                <a:buClrTx/>
                <a:buSzTx/>
                <a:buFontTx/>
                <a:buNone/>
                <a:tabLst>
                  <a:tab pos="2744788" algn="ctr"/>
                </a:tabLst>
                <a:defRPr/>
              </a:pPr>
              <a:r>
                <a:rPr kumimoji="0" lang="fr-FR" sz="1400" b="1" i="0" u="none" strike="noStrike" kern="0" cap="none" spc="0" normalizeH="0" baseline="0" noProof="0" dirty="0">
                  <a:ln>
                    <a:noFill/>
                  </a:ln>
                  <a:solidFill>
                    <a:sysClr val="windowText" lastClr="000000"/>
                  </a:solidFill>
                  <a:effectLst/>
                  <a:uLnTx/>
                  <a:uFillTx/>
                  <a:latin typeface="Times New Roman" pitchFamily="18" charset="0"/>
                  <a:cs typeface="Times New Roman" pitchFamily="18" charset="0"/>
                </a:rPr>
                <a:t>    Laboratoire de Biomathématiques Biophysique Biochimie et de Scientométrie</a:t>
              </a:r>
              <a:endParaRPr kumimoji="0" lang="fr-FR" sz="1400" b="0" i="0" u="none" strike="noStrike" kern="0" cap="none" spc="0" normalizeH="0" baseline="0" noProof="0" dirty="0">
                <a:ln>
                  <a:noFill/>
                </a:ln>
                <a:solidFill>
                  <a:sysClr val="windowText" lastClr="000000"/>
                </a:solidFill>
                <a:effectLst/>
                <a:uLnTx/>
                <a:uFillTx/>
                <a:latin typeface="Times New Roman" pitchFamily="18" charset="0"/>
                <a:cs typeface="Times New Roman" pitchFamily="18" charset="0"/>
              </a:endParaRPr>
            </a:p>
          </p:txBody>
        </p:sp>
        <p:pic>
          <p:nvPicPr>
            <p:cNvPr id="6" name="Picture 2" descr="logo ub taille papetrie (1)"/>
            <p:cNvPicPr>
              <a:picLocks noChangeAspect="1" noChangeArrowheads="1"/>
            </p:cNvPicPr>
            <p:nvPr/>
          </p:nvPicPr>
          <p:blipFill>
            <a:blip r:embed="rId2"/>
            <a:srcRect/>
            <a:stretch>
              <a:fillRect/>
            </a:stretch>
          </p:blipFill>
          <p:spPr bwMode="auto">
            <a:xfrm>
              <a:off x="7072330" y="857232"/>
              <a:ext cx="1785950" cy="909264"/>
            </a:xfrm>
            <a:prstGeom prst="rect">
              <a:avLst/>
            </a:prstGeom>
            <a:ln>
              <a:noFill/>
            </a:ln>
            <a:effectLst>
              <a:softEdge rad="112500"/>
            </a:effectLst>
          </p:spPr>
        </p:pic>
        <p:pic>
          <p:nvPicPr>
            <p:cNvPr id="7" name="Picture 70"/>
            <p:cNvPicPr>
              <a:picLocks noChangeAspect="1" noChangeArrowheads="1"/>
            </p:cNvPicPr>
            <p:nvPr/>
          </p:nvPicPr>
          <p:blipFill>
            <a:blip r:embed="rId3"/>
            <a:srcRect/>
            <a:stretch>
              <a:fillRect/>
            </a:stretch>
          </p:blipFill>
          <p:spPr bwMode="auto">
            <a:xfrm>
              <a:off x="0" y="857232"/>
              <a:ext cx="1924334" cy="92869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pSp>
      <p:sp>
        <p:nvSpPr>
          <p:cNvPr id="10" name="Rectangle 9"/>
          <p:cNvSpPr/>
          <p:nvPr/>
        </p:nvSpPr>
        <p:spPr>
          <a:xfrm>
            <a:off x="285750" y="3169196"/>
            <a:ext cx="8529638" cy="830997"/>
          </a:xfrm>
          <a:prstGeom prst="rect">
            <a:avLst/>
          </a:prstGeom>
          <a:ln w="38100">
            <a:solidFill>
              <a:sysClr val="windowText" lastClr="000000">
                <a:lumMod val="95000"/>
                <a:lumOff val="5000"/>
              </a:sysClr>
            </a:solidFill>
          </a:ln>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2400" b="1" i="0" u="none" strike="noStrike" kern="0" cap="none" spc="0" normalizeH="0" noProof="0" dirty="0">
                <a:ln>
                  <a:noFill/>
                </a:ln>
                <a:solidFill>
                  <a:sysClr val="windowText" lastClr="000000"/>
                </a:solidFill>
                <a:effectLst/>
                <a:uLnTx/>
                <a:uFillTx/>
                <a:latin typeface="Times New Roman" panose="02020603050405020304" pitchFamily="18" charset="0"/>
                <a:ea typeface="Times New Roman" panose="02020603050405020304" pitchFamily="18" charset="0"/>
              </a:rPr>
              <a:t>Procédés Alimentaires</a:t>
            </a:r>
          </a:p>
          <a:p>
            <a:pPr marL="0" marR="0" lvl="0" indent="0" algn="ctr" defTabSz="914400" eaLnBrk="1" fontAlgn="auto" latinLnBrk="0" hangingPunct="1">
              <a:lnSpc>
                <a:spcPct val="100000"/>
              </a:lnSpc>
              <a:spcBef>
                <a:spcPts val="0"/>
              </a:spcBef>
              <a:spcAft>
                <a:spcPts val="0"/>
              </a:spcAft>
              <a:buClrTx/>
              <a:buSzTx/>
              <a:buFontTx/>
              <a:buNone/>
              <a:tabLst/>
              <a:defRPr/>
            </a:pPr>
            <a:r>
              <a:rPr lang="fr-FR" sz="2400" b="1" kern="0" baseline="0" dirty="0">
                <a:solidFill>
                  <a:sysClr val="windowText" lastClr="000000"/>
                </a:solidFill>
                <a:latin typeface="Times New Roman" panose="02020603050405020304" pitchFamily="18" charset="0"/>
                <a:ea typeface="Times New Roman" panose="02020603050405020304" pitchFamily="18" charset="0"/>
              </a:rPr>
              <a:t>Chapitre</a:t>
            </a:r>
            <a:r>
              <a:rPr lang="fr-FR" sz="2400" b="1" kern="0" dirty="0">
                <a:solidFill>
                  <a:sysClr val="windowText" lastClr="000000"/>
                </a:solidFill>
                <a:latin typeface="Times New Roman" panose="02020603050405020304" pitchFamily="18" charset="0"/>
                <a:ea typeface="Times New Roman" panose="02020603050405020304" pitchFamily="18" charset="0"/>
              </a:rPr>
              <a:t> II: Traitement thermique </a:t>
            </a:r>
            <a:endParaRPr kumimoji="0" lang="fr-FR" sz="2400" b="0" i="0" u="none" strike="noStrike" kern="0" cap="none" spc="0" normalizeH="0" baseline="0" noProof="0" dirty="0">
              <a:ln>
                <a:noFill/>
              </a:ln>
              <a:solidFill>
                <a:sysClr val="windowText" lastClr="000000"/>
              </a:solidFill>
              <a:effectLst/>
              <a:uLnTx/>
              <a:uFillTx/>
              <a:latin typeface="Book Antiqua"/>
            </a:endParaRPr>
          </a:p>
        </p:txBody>
      </p:sp>
      <p:sp>
        <p:nvSpPr>
          <p:cNvPr id="12" name="ZoneTexte 4"/>
          <p:cNvSpPr txBox="1">
            <a:spLocks noChangeArrowheads="1"/>
          </p:cNvSpPr>
          <p:nvPr/>
        </p:nvSpPr>
        <p:spPr bwMode="auto">
          <a:xfrm>
            <a:off x="142844" y="4929198"/>
            <a:ext cx="3929090" cy="923330"/>
          </a:xfrm>
          <a:prstGeom prst="rect">
            <a:avLst/>
          </a:prstGeom>
          <a:noFill/>
          <a:ln w="9525">
            <a:noFill/>
            <a:miter lim="800000"/>
            <a:headEnd/>
            <a:tailEnd/>
          </a:ln>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1800" b="1" i="1" u="none" strike="noStrike" kern="0" cap="none" spc="0" normalizeH="0" baseline="0" noProof="0" dirty="0">
                <a:ln>
                  <a:noFill/>
                </a:ln>
                <a:solidFill>
                  <a:sysClr val="windowText" lastClr="000000"/>
                </a:solidFill>
                <a:effectLst/>
                <a:uLnTx/>
                <a:uFillTx/>
                <a:latin typeface="Century Schoolbook" pitchFamily="18" charset="0"/>
              </a:rPr>
              <a:t>Présenté</a:t>
            </a:r>
            <a:r>
              <a:rPr kumimoji="0" lang="fr-FR" sz="1800" b="1" i="1" u="none" strike="noStrike" kern="0" cap="none" spc="0" normalizeH="0" noProof="0" dirty="0">
                <a:ln>
                  <a:noFill/>
                </a:ln>
                <a:solidFill>
                  <a:sysClr val="windowText" lastClr="000000"/>
                </a:solidFill>
                <a:effectLst/>
                <a:uLnTx/>
                <a:uFillTx/>
                <a:latin typeface="Century Schoolbook" pitchFamily="18" charset="0"/>
              </a:rPr>
              <a:t> </a:t>
            </a:r>
            <a:r>
              <a:rPr kumimoji="0" lang="fr-FR" sz="1800" b="1" i="1" u="none" strike="noStrike" kern="0" cap="none" spc="0" normalizeH="0" baseline="0" noProof="0" dirty="0">
                <a:ln>
                  <a:noFill/>
                </a:ln>
                <a:solidFill>
                  <a:sysClr val="windowText" lastClr="000000"/>
                </a:solidFill>
                <a:effectLst/>
                <a:uLnTx/>
                <a:uFillTx/>
                <a:latin typeface="Century Schoolbook" pitchFamily="18" charset="0"/>
              </a:rPr>
              <a:t>par</a:t>
            </a:r>
            <a:r>
              <a:rPr kumimoji="0" lang="fr-FR" sz="1800" b="1" i="0" u="none" strike="noStrike" kern="0" cap="none" spc="0" normalizeH="0" baseline="0" noProof="0" dirty="0">
                <a:ln>
                  <a:noFill/>
                </a:ln>
                <a:solidFill>
                  <a:sysClr val="windowText" lastClr="000000"/>
                </a:solidFill>
                <a:effectLst/>
                <a:uLnTx/>
                <a:uFillTx/>
                <a:latin typeface="Century Schoolbook" pitchFamily="18" charset="0"/>
              </a:rPr>
              <a:t>:</a:t>
            </a:r>
          </a:p>
          <a:p>
            <a:pPr marL="0" marR="0" lvl="0" indent="0" defTabSz="914400" eaLnBrk="1" fontAlgn="auto" latinLnBrk="0" hangingPunct="1">
              <a:lnSpc>
                <a:spcPct val="100000"/>
              </a:lnSpc>
              <a:spcBef>
                <a:spcPts val="0"/>
              </a:spcBef>
              <a:spcAft>
                <a:spcPts val="0"/>
              </a:spcAft>
              <a:buClrTx/>
              <a:buSzTx/>
              <a:buFontTx/>
              <a:buNone/>
              <a:tabLst/>
              <a:defRPr/>
            </a:pPr>
            <a:r>
              <a:rPr lang="fr-FR" kern="0" dirty="0">
                <a:solidFill>
                  <a:sysClr val="windowText" lastClr="000000"/>
                </a:solidFill>
                <a:latin typeface="Century Schoolbook" pitchFamily="18" charset="0"/>
              </a:rPr>
              <a:t>         </a:t>
            </a:r>
            <a:r>
              <a:rPr lang="fr-FR" b="1" kern="0" dirty="0">
                <a:solidFill>
                  <a:sysClr val="windowText" lastClr="000000"/>
                </a:solidFill>
                <a:latin typeface="Century Schoolbook" pitchFamily="18" charset="0"/>
              </a:rPr>
              <a:t>D</a:t>
            </a:r>
            <a:r>
              <a:rPr kumimoji="0" lang="fr-FR" sz="1800" b="1" i="0" u="none" strike="noStrike" kern="0" cap="none" spc="0" normalizeH="0" baseline="30000" noProof="0" dirty="0">
                <a:ln>
                  <a:noFill/>
                </a:ln>
                <a:solidFill>
                  <a:sysClr val="windowText" lastClr="000000"/>
                </a:solidFill>
                <a:effectLst/>
                <a:uLnTx/>
                <a:uFillTx/>
                <a:latin typeface="Century Schoolbook" pitchFamily="18" charset="0"/>
              </a:rPr>
              <a:t>r</a:t>
            </a:r>
            <a:r>
              <a:rPr kumimoji="0" lang="fr-FR" sz="1800" b="1" i="0" u="none" strike="noStrike" kern="0" cap="none" spc="0" normalizeH="0" baseline="0" noProof="0" dirty="0">
                <a:ln>
                  <a:noFill/>
                </a:ln>
                <a:solidFill>
                  <a:sysClr val="windowText" lastClr="000000"/>
                </a:solidFill>
                <a:effectLst/>
                <a:uLnTx/>
                <a:uFillTx/>
                <a:latin typeface="Century Schoolbook" pitchFamily="18" charset="0"/>
              </a:rPr>
              <a:t> BOUKHALFA  Farid</a:t>
            </a:r>
            <a:endParaRPr kumimoji="0" lang="fr-FR" sz="1800" b="0" i="0" u="none" strike="noStrike" kern="0" cap="none" spc="0" normalizeH="0" baseline="0" noProof="0" dirty="0">
              <a:ln>
                <a:noFill/>
              </a:ln>
              <a:solidFill>
                <a:sysClr val="windowText" lastClr="000000"/>
              </a:solidFill>
              <a:effectLst/>
              <a:uLnTx/>
              <a:uFillTx/>
              <a:latin typeface="Century Schoolbook" pitchFamily="18"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dirty="0">
              <a:ln>
                <a:noFill/>
              </a:ln>
              <a:solidFill>
                <a:sysClr val="windowText" lastClr="000000"/>
              </a:solidFill>
              <a:effectLst/>
              <a:uLnTx/>
              <a:uFillTx/>
              <a:latin typeface="Century Schoolbook" pitchFamily="18" charset="0"/>
            </a:endParaRPr>
          </a:p>
        </p:txBody>
      </p:sp>
      <p:sp>
        <p:nvSpPr>
          <p:cNvPr id="13" name="ZoneTexte 4"/>
          <p:cNvSpPr txBox="1">
            <a:spLocks noChangeArrowheads="1"/>
          </p:cNvSpPr>
          <p:nvPr/>
        </p:nvSpPr>
        <p:spPr bwMode="auto">
          <a:xfrm>
            <a:off x="2714612" y="6000768"/>
            <a:ext cx="3929090" cy="369332"/>
          </a:xfrm>
          <a:prstGeom prst="rect">
            <a:avLst/>
          </a:prstGeom>
          <a:noFill/>
          <a:ln w="9525">
            <a:noFill/>
            <a:miter lim="800000"/>
            <a:headEnd/>
            <a:tailEnd/>
          </a:ln>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1800" b="1" i="1" u="none" strike="noStrike" kern="0" cap="none" spc="0" normalizeH="0" baseline="0" noProof="0" dirty="0">
                <a:ln>
                  <a:noFill/>
                </a:ln>
                <a:solidFill>
                  <a:sysClr val="windowText" lastClr="000000"/>
                </a:solidFill>
                <a:effectLst/>
                <a:uLnTx/>
                <a:uFillTx/>
                <a:latin typeface="Century Schoolbook" pitchFamily="18" charset="0"/>
              </a:rPr>
              <a:t>Année</a:t>
            </a:r>
            <a:r>
              <a:rPr kumimoji="0" lang="fr-FR" sz="1800" b="1" i="1" u="none" strike="noStrike" kern="0" cap="none" spc="0" normalizeH="0" noProof="0" dirty="0">
                <a:ln>
                  <a:noFill/>
                </a:ln>
                <a:solidFill>
                  <a:sysClr val="windowText" lastClr="000000"/>
                </a:solidFill>
                <a:effectLst/>
                <a:uLnTx/>
                <a:uFillTx/>
                <a:latin typeface="Century Schoolbook" pitchFamily="18" charset="0"/>
              </a:rPr>
              <a:t> universitaire : 2019/2020</a:t>
            </a:r>
            <a:endParaRPr kumimoji="0" lang="fr-FR" sz="1800" b="0" i="0" u="none" strike="noStrike" kern="0" cap="none" spc="0" normalizeH="0" baseline="0" noProof="0" dirty="0">
              <a:ln>
                <a:noFill/>
              </a:ln>
              <a:solidFill>
                <a:sysClr val="windowText" lastClr="000000"/>
              </a:solidFill>
              <a:effectLst/>
              <a:uLnTx/>
              <a:uFillTx/>
              <a:latin typeface="Century Schoolbook"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sp>
        <p:nvSpPr>
          <p:cNvPr id="26625" name="Rectangle 1"/>
          <p:cNvSpPr>
            <a:spLocks noChangeArrowheads="1"/>
          </p:cNvSpPr>
          <p:nvPr/>
        </p:nvSpPr>
        <p:spPr bwMode="auto">
          <a:xfrm>
            <a:off x="71406" y="670165"/>
            <a:ext cx="8929718"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449263" algn="just" eaLnBrk="0" fontAlgn="base" hangingPunct="0">
              <a:spcBef>
                <a:spcPct val="0"/>
              </a:spcBef>
              <a:spcAft>
                <a:spcPct val="0"/>
              </a:spcAft>
            </a:pP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Ce transfert de chaleur est le seul que l'on puisse rencontrer dans les solides. </a:t>
            </a:r>
          </a:p>
          <a:p>
            <a:pPr marL="285750" lvl="0" indent="-285750" algn="just" eaLnBrk="0" fontAlgn="base" hangingPunct="0">
              <a:spcBef>
                <a:spcPct val="0"/>
              </a:spcBef>
              <a:spcAft>
                <a:spcPct val="0"/>
              </a:spcAft>
              <a:buFont typeface="Wingdings" panose="05000000000000000000" pitchFamily="2" charset="2"/>
              <a:buChar char="Ø"/>
            </a:pP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La propagation de la chaleur s'effectue d'atome en atome, de proche en proche, par transmission d'énergie d'agitation thermique. </a:t>
            </a:r>
          </a:p>
          <a:p>
            <a:pPr marL="285750" lvl="0" indent="-285750" algn="just" eaLnBrk="0" fontAlgn="base" hangingPunct="0">
              <a:spcBef>
                <a:spcPct val="0"/>
              </a:spcBef>
              <a:spcAft>
                <a:spcPct val="0"/>
              </a:spcAft>
              <a:buFont typeface="Wingdings" panose="05000000000000000000" pitchFamily="2" charset="2"/>
              <a:buChar char="Ø"/>
            </a:pP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En milieu solide les atomes, dont les positions d'équilibre sont fixes dans l'espace, transfèrent de la chaleur sans déplacement de matière. </a:t>
            </a:r>
          </a:p>
          <a:p>
            <a:pPr marL="285750" lvl="0" indent="-285750" algn="just" eaLnBrk="0" fontAlgn="base" hangingPunct="0">
              <a:spcBef>
                <a:spcPct val="0"/>
              </a:spcBef>
              <a:spcAft>
                <a:spcPct val="0"/>
              </a:spcAft>
              <a:buFont typeface="Wingdings" panose="05000000000000000000" pitchFamily="2" charset="2"/>
              <a:buChar char="Ø"/>
            </a:pP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La théorie de la conduction repose sur l'hypothèse de </a:t>
            </a:r>
            <a:r>
              <a:rPr lang="fr-FR" b="1" i="1" dirty="0">
                <a:latin typeface="Times New Roman" pitchFamily="18" charset="0"/>
                <a:ea typeface="Calibri" pitchFamily="34" charset="0"/>
                <a:cs typeface="Times New Roman" pitchFamily="18" charset="0"/>
              </a:rPr>
              <a:t>Fourier </a:t>
            </a:r>
            <a:r>
              <a:rPr lang="fr-FR" dirty="0">
                <a:latin typeface="Times New Roman" pitchFamily="18" charset="0"/>
                <a:ea typeface="Calibri" pitchFamily="34" charset="0"/>
                <a:cs typeface="Times New Roman" pitchFamily="18" charset="0"/>
              </a:rPr>
              <a:t>.</a:t>
            </a:r>
            <a:endParaRPr kumimoji="0" lang="fr-FR"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6" name="Rectangle 5"/>
          <p:cNvSpPr/>
          <p:nvPr/>
        </p:nvSpPr>
        <p:spPr>
          <a:xfrm>
            <a:off x="3571852" y="417670"/>
            <a:ext cx="1928826" cy="369332"/>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wrap="square">
            <a:spAutoFit/>
          </a:bodyPr>
          <a:lstStyle/>
          <a:p>
            <a:pPr lvl="0" indent="449263" fontAlgn="base">
              <a:spcBef>
                <a:spcPct val="0"/>
              </a:spcBef>
              <a:spcAft>
                <a:spcPct val="0"/>
              </a:spcAft>
            </a:pPr>
            <a:r>
              <a:rPr lang="fr-FR" b="1" dirty="0">
                <a:latin typeface="Times New Roman" pitchFamily="18" charset="0"/>
                <a:ea typeface="Calibri" pitchFamily="34" charset="0"/>
                <a:cs typeface="Times New Roman" pitchFamily="18" charset="0"/>
              </a:rPr>
              <a:t>Conduction</a:t>
            </a:r>
            <a:endParaRPr lang="fr-FR" b="1" dirty="0">
              <a:latin typeface="Times New Roman" pitchFamily="18" charset="0"/>
              <a:cs typeface="Times New Roman" pitchFamily="18" charset="0"/>
            </a:endParaRPr>
          </a:p>
        </p:txBody>
      </p:sp>
      <p:sp>
        <p:nvSpPr>
          <p:cNvPr id="26626" name="Rectangle 2"/>
          <p:cNvSpPr>
            <a:spLocks noChangeArrowheads="1"/>
          </p:cNvSpPr>
          <p:nvPr/>
        </p:nvSpPr>
        <p:spPr bwMode="auto">
          <a:xfrm>
            <a:off x="3312088" y="2498893"/>
            <a:ext cx="2286016" cy="369332"/>
          </a:xfrm>
          <a:prstGeom prst="rect">
            <a:avLst/>
          </a:prstGeom>
          <a:ln>
            <a:solidFill>
              <a:srgbClr val="FF0000"/>
            </a:solid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Loi de </a:t>
            </a:r>
            <a:r>
              <a:rPr kumimoji="0" lang="fr-FR" b="1" i="1"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FOURIER</a:t>
            </a:r>
            <a:endParaRPr kumimoji="0" lang="fr-FR" b="1" i="1" u="none" strike="noStrike" cap="none" normalizeH="0" baseline="0" dirty="0">
              <a:ln>
                <a:noFill/>
              </a:ln>
              <a:solidFill>
                <a:srgbClr val="666666"/>
              </a:solidFill>
              <a:effectLst/>
              <a:latin typeface="Times New Roman" pitchFamily="18" charset="0"/>
              <a:ea typeface="Times New Roman" pitchFamily="18" charset="0"/>
              <a:cs typeface="Times New Roman" pitchFamily="18" charset="0"/>
            </a:endParaRPr>
          </a:p>
        </p:txBody>
      </p:sp>
      <p:sp>
        <p:nvSpPr>
          <p:cNvPr id="9" name="Rectangle 8"/>
          <p:cNvSpPr/>
          <p:nvPr/>
        </p:nvSpPr>
        <p:spPr>
          <a:xfrm>
            <a:off x="71406" y="3429000"/>
            <a:ext cx="5643602" cy="2031325"/>
          </a:xfrm>
          <a:prstGeom prst="rect">
            <a:avLst/>
          </a:prstGeom>
        </p:spPr>
        <p:txBody>
          <a:bodyPr wrap="square">
            <a:spAutoFit/>
          </a:bodyPr>
          <a:lstStyle/>
          <a:p>
            <a:r>
              <a:rPr lang="fr-FR" dirty="0">
                <a:latin typeface="Times New Roman" pitchFamily="18" charset="0"/>
                <a:cs typeface="Times New Roman" pitchFamily="18" charset="0"/>
              </a:rPr>
              <a:t>     Soit une petite couche plane perpendiculaire à la direction </a:t>
            </a:r>
            <a:r>
              <a:rPr lang="fr-FR" b="1" i="1" dirty="0">
                <a:latin typeface="Times New Roman" pitchFamily="18" charset="0"/>
                <a:cs typeface="Times New Roman" pitchFamily="18" charset="0"/>
              </a:rPr>
              <a:t>x</a:t>
            </a:r>
            <a:r>
              <a:rPr lang="fr-FR" dirty="0">
                <a:latin typeface="Times New Roman" pitchFamily="18" charset="0"/>
                <a:cs typeface="Times New Roman" pitchFamily="18" charset="0"/>
              </a:rPr>
              <a:t> de propagation de la chaleur d’épaisseur </a:t>
            </a:r>
            <a:r>
              <a:rPr lang="fr-FR" b="1" i="1" dirty="0" err="1">
                <a:latin typeface="Times New Roman" pitchFamily="18" charset="0"/>
                <a:cs typeface="Times New Roman" pitchFamily="18" charset="0"/>
              </a:rPr>
              <a:t>dx</a:t>
            </a:r>
            <a:r>
              <a:rPr lang="fr-FR" dirty="0">
                <a:latin typeface="Times New Roman" pitchFamily="18" charset="0"/>
                <a:cs typeface="Times New Roman" pitchFamily="18" charset="0"/>
              </a:rPr>
              <a:t> et d’aire </a:t>
            </a:r>
            <a:r>
              <a:rPr lang="fr-FR" b="1" i="1" dirty="0">
                <a:latin typeface="Times New Roman" pitchFamily="18" charset="0"/>
                <a:cs typeface="Times New Roman" pitchFamily="18" charset="0"/>
              </a:rPr>
              <a:t>S</a:t>
            </a:r>
            <a:r>
              <a:rPr lang="fr-FR" dirty="0">
                <a:latin typeface="Times New Roman" pitchFamily="18" charset="0"/>
                <a:cs typeface="Times New Roman" pitchFamily="18" charset="0"/>
              </a:rPr>
              <a:t> à l’intérieur de ce milieu </a:t>
            </a:r>
            <a:r>
              <a:rPr lang="fr-FR" i="1" dirty="0">
                <a:latin typeface="Times New Roman" pitchFamily="18" charset="0"/>
                <a:cs typeface="Times New Roman" pitchFamily="18" charset="0"/>
              </a:rPr>
              <a:t>(</a:t>
            </a:r>
            <a:r>
              <a:rPr lang="fr-FR" b="1" i="1" dirty="0">
                <a:latin typeface="Times New Roman" pitchFamily="18" charset="0"/>
                <a:cs typeface="Times New Roman" pitchFamily="18" charset="0"/>
              </a:rPr>
              <a:t>voir figure </a:t>
            </a:r>
            <a:r>
              <a:rPr lang="fr-FR" i="1" dirty="0">
                <a:latin typeface="Times New Roman" pitchFamily="18" charset="0"/>
                <a:cs typeface="Times New Roman" pitchFamily="18" charset="0"/>
              </a:rPr>
              <a:t>).</a:t>
            </a:r>
          </a:p>
          <a:p>
            <a:endParaRPr lang="fr-FR" dirty="0">
              <a:latin typeface="Times New Roman" pitchFamily="18" charset="0"/>
              <a:cs typeface="Times New Roman" pitchFamily="18" charset="0"/>
            </a:endParaRPr>
          </a:p>
          <a:p>
            <a:r>
              <a:rPr lang="fr-FR" dirty="0">
                <a:latin typeface="Times New Roman" pitchFamily="18" charset="0"/>
                <a:cs typeface="Times New Roman" pitchFamily="18" charset="0"/>
              </a:rPr>
              <a:t>     Les deux faces de cette couche sont des surfaces isothermes. La première est à la température</a:t>
            </a:r>
            <a:r>
              <a:rPr lang="fr-FR" b="1" i="1" dirty="0">
                <a:latin typeface="Times New Roman" pitchFamily="18" charset="0"/>
                <a:cs typeface="Times New Roman" pitchFamily="18" charset="0"/>
              </a:rPr>
              <a:t> Θ</a:t>
            </a:r>
            <a:r>
              <a:rPr lang="fr-FR" dirty="0">
                <a:latin typeface="Times New Roman" pitchFamily="18" charset="0"/>
                <a:cs typeface="Times New Roman" pitchFamily="18" charset="0"/>
              </a:rPr>
              <a:t> et la seconde à la température </a:t>
            </a:r>
            <a:r>
              <a:rPr lang="fr-FR" b="1" i="1" dirty="0">
                <a:latin typeface="Times New Roman" pitchFamily="18" charset="0"/>
                <a:cs typeface="Times New Roman" pitchFamily="18" charset="0"/>
              </a:rPr>
              <a:t>Θ</a:t>
            </a:r>
            <a:r>
              <a:rPr lang="fr-FR" b="1" dirty="0">
                <a:latin typeface="Times New Roman" pitchFamily="18" charset="0"/>
                <a:cs typeface="Times New Roman" pitchFamily="18" charset="0"/>
              </a:rPr>
              <a:t> + </a:t>
            </a:r>
            <a:r>
              <a:rPr lang="fr-FR" b="1" dirty="0" err="1">
                <a:latin typeface="Times New Roman" pitchFamily="18" charset="0"/>
                <a:cs typeface="Times New Roman" pitchFamily="18" charset="0"/>
              </a:rPr>
              <a:t>d</a:t>
            </a:r>
            <a:r>
              <a:rPr lang="fr-FR" b="1" i="1" dirty="0" err="1">
                <a:latin typeface="Times New Roman" pitchFamily="18" charset="0"/>
                <a:cs typeface="Times New Roman" pitchFamily="18" charset="0"/>
              </a:rPr>
              <a:t>Θ</a:t>
            </a:r>
            <a:r>
              <a:rPr lang="fr-FR" b="1" i="1" dirty="0">
                <a:latin typeface="Times New Roman" pitchFamily="18" charset="0"/>
                <a:cs typeface="Times New Roman" pitchFamily="18" charset="0"/>
              </a:rPr>
              <a:t> </a:t>
            </a:r>
            <a:r>
              <a:rPr lang="fr-FR" i="1" dirty="0">
                <a:latin typeface="Times New Roman" pitchFamily="18" charset="0"/>
                <a:cs typeface="Times New Roman" pitchFamily="18" charset="0"/>
              </a:rPr>
              <a:t>(avec </a:t>
            </a:r>
            <a:r>
              <a:rPr lang="fr-FR" b="1" i="1" dirty="0" err="1">
                <a:latin typeface="Times New Roman" pitchFamily="18" charset="0"/>
                <a:cs typeface="Times New Roman" pitchFamily="18" charset="0"/>
              </a:rPr>
              <a:t>dΘ</a:t>
            </a:r>
            <a:r>
              <a:rPr lang="fr-FR" b="1" i="1" dirty="0">
                <a:latin typeface="Times New Roman" pitchFamily="18" charset="0"/>
                <a:cs typeface="Times New Roman" pitchFamily="18" charset="0"/>
              </a:rPr>
              <a:t> &lt; 0</a:t>
            </a:r>
            <a:r>
              <a:rPr lang="fr-FR" i="1" dirty="0">
                <a:latin typeface="Times New Roman" pitchFamily="18" charset="0"/>
                <a:cs typeface="Times New Roman" pitchFamily="18" charset="0"/>
              </a:rPr>
              <a:t>).</a:t>
            </a:r>
            <a:endParaRPr lang="fr-FR" dirty="0">
              <a:latin typeface="Times New Roman" pitchFamily="18" charset="0"/>
              <a:cs typeface="Times New Roman" pitchFamily="18" charset="0"/>
            </a:endParaRPr>
          </a:p>
        </p:txBody>
      </p:sp>
      <p:grpSp>
        <p:nvGrpSpPr>
          <p:cNvPr id="2" name="Groupe 1">
            <a:extLst>
              <a:ext uri="{FF2B5EF4-FFF2-40B4-BE49-F238E27FC236}">
                <a16:creationId xmlns="" xmlns:a16="http://schemas.microsoft.com/office/drawing/2014/main" id="{F6214F16-EE25-43BC-BD24-337DD6E3FC24}"/>
              </a:ext>
            </a:extLst>
          </p:cNvPr>
          <p:cNvGrpSpPr/>
          <p:nvPr/>
        </p:nvGrpSpPr>
        <p:grpSpPr>
          <a:xfrm>
            <a:off x="71406" y="2786058"/>
            <a:ext cx="8929718" cy="2928958"/>
            <a:chOff x="71406" y="2786058"/>
            <a:chExt cx="8929718" cy="2928958"/>
          </a:xfrm>
        </p:grpSpPr>
        <p:sp>
          <p:nvSpPr>
            <p:cNvPr id="7" name="Rectangle 6"/>
            <p:cNvSpPr/>
            <p:nvPr/>
          </p:nvSpPr>
          <p:spPr>
            <a:xfrm>
              <a:off x="71406" y="2786058"/>
              <a:ext cx="8929718" cy="646331"/>
            </a:xfrm>
            <a:prstGeom prst="rect">
              <a:avLst/>
            </a:prstGeom>
          </p:spPr>
          <p:txBody>
            <a:bodyPr wrap="square">
              <a:spAutoFit/>
            </a:bodyPr>
            <a:lstStyle/>
            <a:p>
              <a:pPr algn="just"/>
              <a:r>
                <a:rPr lang="fr-FR" b="1" dirty="0"/>
                <a:t>     Soit un corps solide, homogène et isotrope à travers lequel passe un courant unidirectionnel de chaleur.</a:t>
              </a:r>
            </a:p>
          </p:txBody>
        </p:sp>
        <p:pic>
          <p:nvPicPr>
            <p:cNvPr id="10" name="Image 9" descr="fig1-chap2"/>
            <p:cNvPicPr/>
            <p:nvPr/>
          </p:nvPicPr>
          <p:blipFill>
            <a:blip r:embed="rId2">
              <a:extLst>
                <a:ext uri="{28A0092B-C50C-407E-A947-70E740481C1C}">
                  <a14:useLocalDpi xmlns="" xmlns:a14="http://schemas.microsoft.com/office/drawing/2010/main" val="0"/>
                </a:ext>
              </a:extLst>
            </a:blip>
            <a:srcRect/>
            <a:stretch>
              <a:fillRect/>
            </a:stretch>
          </p:blipFill>
          <p:spPr bwMode="auto">
            <a:xfrm>
              <a:off x="5572132" y="3857628"/>
              <a:ext cx="3286148" cy="1857388"/>
            </a:xfrm>
            <a:prstGeom prst="rect">
              <a:avLst/>
            </a:prstGeom>
            <a:noFill/>
            <a:ln>
              <a:noFill/>
            </a:ln>
          </p:spPr>
        </p:pic>
      </p:grpSp>
      <p:sp>
        <p:nvSpPr>
          <p:cNvPr id="11" name="Rectangle 10"/>
          <p:cNvSpPr/>
          <p:nvPr/>
        </p:nvSpPr>
        <p:spPr>
          <a:xfrm>
            <a:off x="2714612" y="5857892"/>
            <a:ext cx="6429420" cy="369332"/>
          </a:xfrm>
          <a:prstGeom prst="rect">
            <a:avLst/>
          </a:prstGeom>
        </p:spPr>
        <p:txBody>
          <a:bodyPr wrap="square">
            <a:spAutoFit/>
          </a:bodyPr>
          <a:lstStyle/>
          <a:p>
            <a:r>
              <a:rPr lang="fr-FR" b="1" i="1" dirty="0">
                <a:latin typeface="Times New Roman" pitchFamily="18" charset="0"/>
                <a:cs typeface="Times New Roman" pitchFamily="18" charset="0"/>
              </a:rPr>
              <a:t>Figure  : Conduction dans une couche élémentaire de mur plan</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par>
                          <p:cTn id="10" fill="hold">
                            <p:stCondLst>
                              <p:cond delay="500"/>
                            </p:stCondLst>
                            <p:childTnLst>
                              <p:par>
                                <p:cTn id="11" presetID="31" presetClass="entr" presetSubtype="0" fill="hold" grpId="0" nodeType="afterEffect">
                                  <p:stCondLst>
                                    <p:cond delay="0"/>
                                  </p:stCondLst>
                                  <p:childTnLst>
                                    <p:set>
                                      <p:cBhvr>
                                        <p:cTn id="12" dur="1" fill="hold">
                                          <p:stCondLst>
                                            <p:cond delay="0"/>
                                          </p:stCondLst>
                                        </p:cTn>
                                        <p:tgtEl>
                                          <p:spTgt spid="26625"/>
                                        </p:tgtEl>
                                        <p:attrNameLst>
                                          <p:attrName>style.visibility</p:attrName>
                                        </p:attrNameLst>
                                      </p:cBhvr>
                                      <p:to>
                                        <p:strVal val="visible"/>
                                      </p:to>
                                    </p:set>
                                    <p:anim calcmode="lin" valueType="num">
                                      <p:cBhvr>
                                        <p:cTn id="13" dur="1000" fill="hold"/>
                                        <p:tgtEl>
                                          <p:spTgt spid="26625"/>
                                        </p:tgtEl>
                                        <p:attrNameLst>
                                          <p:attrName>ppt_w</p:attrName>
                                        </p:attrNameLst>
                                      </p:cBhvr>
                                      <p:tavLst>
                                        <p:tav tm="0">
                                          <p:val>
                                            <p:fltVal val="0"/>
                                          </p:val>
                                        </p:tav>
                                        <p:tav tm="100000">
                                          <p:val>
                                            <p:strVal val="#ppt_w"/>
                                          </p:val>
                                        </p:tav>
                                      </p:tavLst>
                                    </p:anim>
                                    <p:anim calcmode="lin" valueType="num">
                                      <p:cBhvr>
                                        <p:cTn id="14" dur="1000" fill="hold"/>
                                        <p:tgtEl>
                                          <p:spTgt spid="26625"/>
                                        </p:tgtEl>
                                        <p:attrNameLst>
                                          <p:attrName>ppt_h</p:attrName>
                                        </p:attrNameLst>
                                      </p:cBhvr>
                                      <p:tavLst>
                                        <p:tav tm="0">
                                          <p:val>
                                            <p:fltVal val="0"/>
                                          </p:val>
                                        </p:tav>
                                        <p:tav tm="100000">
                                          <p:val>
                                            <p:strVal val="#ppt_h"/>
                                          </p:val>
                                        </p:tav>
                                      </p:tavLst>
                                    </p:anim>
                                    <p:anim calcmode="lin" valueType="num">
                                      <p:cBhvr>
                                        <p:cTn id="15" dur="1000" fill="hold"/>
                                        <p:tgtEl>
                                          <p:spTgt spid="26625"/>
                                        </p:tgtEl>
                                        <p:attrNameLst>
                                          <p:attrName>style.rotation</p:attrName>
                                        </p:attrNameLst>
                                      </p:cBhvr>
                                      <p:tavLst>
                                        <p:tav tm="0">
                                          <p:val>
                                            <p:fltVal val="90"/>
                                          </p:val>
                                        </p:tav>
                                        <p:tav tm="100000">
                                          <p:val>
                                            <p:fltVal val="0"/>
                                          </p:val>
                                        </p:tav>
                                      </p:tavLst>
                                    </p:anim>
                                    <p:animEffect transition="in" filter="fade">
                                      <p:cBhvr>
                                        <p:cTn id="16" dur="1000"/>
                                        <p:tgtEl>
                                          <p:spTgt spid="26625"/>
                                        </p:tgtEl>
                                      </p:cBhvr>
                                    </p:animEffect>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26626"/>
                                        </p:tgtEl>
                                        <p:attrNameLst>
                                          <p:attrName>style.visibility</p:attrName>
                                        </p:attrNameLst>
                                      </p:cBhvr>
                                      <p:to>
                                        <p:strVal val="visible"/>
                                      </p:to>
                                    </p:set>
                                    <p:animEffect transition="in" filter="circle(in)">
                                      <p:cBhvr>
                                        <p:cTn id="21" dur="500"/>
                                        <p:tgtEl>
                                          <p:spTgt spid="26626"/>
                                        </p:tgtEl>
                                      </p:cBhvr>
                                    </p:animEffect>
                                  </p:childTnLst>
                                </p:cTn>
                              </p:par>
                              <p:par>
                                <p:cTn id="22" presetID="53" presetClass="entr" presetSubtype="16" fill="hold" nodeType="withEffect">
                                  <p:stCondLst>
                                    <p:cond delay="0"/>
                                  </p:stCondLst>
                                  <p:childTnLst>
                                    <p:set>
                                      <p:cBhvr>
                                        <p:cTn id="23" dur="1" fill="hold">
                                          <p:stCondLst>
                                            <p:cond delay="0"/>
                                          </p:stCondLst>
                                        </p:cTn>
                                        <p:tgtEl>
                                          <p:spTgt spid="2"/>
                                        </p:tgtEl>
                                        <p:attrNameLst>
                                          <p:attrName>style.visibility</p:attrName>
                                        </p:attrNameLst>
                                      </p:cBhvr>
                                      <p:to>
                                        <p:strVal val="visible"/>
                                      </p:to>
                                    </p:set>
                                    <p:anim calcmode="lin" valueType="num">
                                      <p:cBhvr>
                                        <p:cTn id="24" dur="500" fill="hold"/>
                                        <p:tgtEl>
                                          <p:spTgt spid="2"/>
                                        </p:tgtEl>
                                        <p:attrNameLst>
                                          <p:attrName>ppt_w</p:attrName>
                                        </p:attrNameLst>
                                      </p:cBhvr>
                                      <p:tavLst>
                                        <p:tav tm="0">
                                          <p:val>
                                            <p:fltVal val="0"/>
                                          </p:val>
                                        </p:tav>
                                        <p:tav tm="100000">
                                          <p:val>
                                            <p:strVal val="#ppt_w"/>
                                          </p:val>
                                        </p:tav>
                                      </p:tavLst>
                                    </p:anim>
                                    <p:anim calcmode="lin" valueType="num">
                                      <p:cBhvr>
                                        <p:cTn id="25" dur="500" fill="hold"/>
                                        <p:tgtEl>
                                          <p:spTgt spid="2"/>
                                        </p:tgtEl>
                                        <p:attrNameLst>
                                          <p:attrName>ppt_h</p:attrName>
                                        </p:attrNameLst>
                                      </p:cBhvr>
                                      <p:tavLst>
                                        <p:tav tm="0">
                                          <p:val>
                                            <p:fltVal val="0"/>
                                          </p:val>
                                        </p:tav>
                                        <p:tav tm="100000">
                                          <p:val>
                                            <p:strVal val="#ppt_h"/>
                                          </p:val>
                                        </p:tav>
                                      </p:tavLst>
                                    </p:anim>
                                    <p:animEffect transition="in" filter="fade">
                                      <p:cBhvr>
                                        <p:cTn id="26" dur="500"/>
                                        <p:tgtEl>
                                          <p:spTgt spid="2"/>
                                        </p:tgtEl>
                                      </p:cBhvr>
                                    </p:animEffect>
                                  </p:childTnLst>
                                </p:cTn>
                              </p:par>
                              <p:par>
                                <p:cTn id="27" presetID="1" presetClass="entr" presetSubtype="0" fill="hold" grpId="0" nodeType="withEffect">
                                  <p:stCondLst>
                                    <p:cond delay="0"/>
                                  </p:stCondLst>
                                  <p:childTnLst>
                                    <p:set>
                                      <p:cBhvr>
                                        <p:cTn id="28" dur="1" fill="hold">
                                          <p:stCondLst>
                                            <p:cond delay="0"/>
                                          </p:stCondLst>
                                        </p:cTn>
                                        <p:tgtEl>
                                          <p:spTgt spid="9"/>
                                        </p:tgtEl>
                                        <p:attrNameLst>
                                          <p:attrName>style.visibility</p:attrName>
                                        </p:attrNameLst>
                                      </p:cBhvr>
                                      <p:to>
                                        <p:strVal val="visible"/>
                                      </p:to>
                                    </p:set>
                                  </p:childTnLst>
                                </p:cTn>
                              </p:par>
                            </p:childTnLst>
                          </p:cTn>
                        </p:par>
                        <p:par>
                          <p:cTn id="29" fill="hold">
                            <p:stCondLst>
                              <p:cond delay="500"/>
                            </p:stCondLst>
                            <p:childTnLst>
                              <p:par>
                                <p:cTn id="30" presetID="2" presetClass="entr" presetSubtype="6" fill="hold" grpId="0" nodeType="afterEffect">
                                  <p:stCondLst>
                                    <p:cond delay="0"/>
                                  </p:stCondLst>
                                  <p:childTnLst>
                                    <p:set>
                                      <p:cBhvr>
                                        <p:cTn id="31" dur="1" fill="hold">
                                          <p:stCondLst>
                                            <p:cond delay="0"/>
                                          </p:stCondLst>
                                        </p:cTn>
                                        <p:tgtEl>
                                          <p:spTgt spid="11"/>
                                        </p:tgtEl>
                                        <p:attrNameLst>
                                          <p:attrName>style.visibility</p:attrName>
                                        </p:attrNameLst>
                                      </p:cBhvr>
                                      <p:to>
                                        <p:strVal val="visible"/>
                                      </p:to>
                                    </p:set>
                                    <p:anim calcmode="lin" valueType="num">
                                      <p:cBhvr additive="base">
                                        <p:cTn id="32" dur="500" fill="hold"/>
                                        <p:tgtEl>
                                          <p:spTgt spid="11"/>
                                        </p:tgtEl>
                                        <p:attrNameLst>
                                          <p:attrName>ppt_x</p:attrName>
                                        </p:attrNameLst>
                                      </p:cBhvr>
                                      <p:tavLst>
                                        <p:tav tm="0">
                                          <p:val>
                                            <p:strVal val="1+#ppt_w/2"/>
                                          </p:val>
                                        </p:tav>
                                        <p:tav tm="100000">
                                          <p:val>
                                            <p:strVal val="#ppt_x"/>
                                          </p:val>
                                        </p:tav>
                                      </p:tavLst>
                                    </p:anim>
                                    <p:anim calcmode="lin" valueType="num">
                                      <p:cBhvr additive="base">
                                        <p:cTn id="33"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5" grpId="0"/>
      <p:bldP spid="6" grpId="0" animBg="1"/>
      <p:bldP spid="26626" grpId="0" animBg="1"/>
      <p:bldP spid="9"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grpSp>
        <p:nvGrpSpPr>
          <p:cNvPr id="12" name="Groupe 11"/>
          <p:cNvGrpSpPr/>
          <p:nvPr/>
        </p:nvGrpSpPr>
        <p:grpSpPr>
          <a:xfrm>
            <a:off x="142844" y="500042"/>
            <a:ext cx="8786842" cy="891530"/>
            <a:chOff x="0" y="1203261"/>
            <a:chExt cx="8786842" cy="891530"/>
          </a:xfrm>
        </p:grpSpPr>
        <p:sp>
          <p:nvSpPr>
            <p:cNvPr id="25605" name="Rectangle 5"/>
            <p:cNvSpPr>
              <a:spLocks noChangeArrowheads="1"/>
            </p:cNvSpPr>
            <p:nvPr/>
          </p:nvSpPr>
          <p:spPr bwMode="auto">
            <a:xfrm>
              <a:off x="0" y="1214422"/>
              <a:ext cx="8786842" cy="880369"/>
            </a:xfrm>
            <a:prstGeom prst="rect">
              <a:avLst/>
            </a:prstGeom>
            <a:noFill/>
            <a:ln w="9525">
              <a:solidFill>
                <a:srgbClr val="FF0000"/>
              </a:solidFill>
              <a:miter lim="800000"/>
              <a:headEnd/>
              <a:tailEnd/>
            </a:ln>
            <a:effectLst/>
          </p:spPr>
          <p:txBody>
            <a:bodyPr vert="horz" wrap="square" lIns="91440" tIns="45720" rIns="91440" bIns="45720" numCol="1" anchor="ctr" anchorCtr="0" compatLnSpc="1">
              <a:prstTxWarp prst="textNoShape">
                <a:avLst/>
              </a:prstTxWarp>
              <a:spAutoFit/>
            </a:bodyPr>
            <a:lstStyle/>
            <a:p>
              <a:pPr>
                <a:lnSpc>
                  <a:spcPct val="150000"/>
                </a:lnSpc>
              </a:pPr>
              <a:r>
                <a:rPr kumimoji="0" lang="fr-FR"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Le gradient de température             ,</a:t>
              </a:r>
              <a:r>
                <a:rPr kumimoji="0" lang="fr-FR" b="0" i="0" u="none" strike="noStrike" cap="none" normalizeH="0" dirty="0">
                  <a:ln>
                    <a:noFill/>
                  </a:ln>
                  <a:solidFill>
                    <a:schemeClr val="tx1"/>
                  </a:solidFill>
                  <a:effectLst/>
                  <a:latin typeface="Times New Roman" pitchFamily="18" charset="0"/>
                  <a:ea typeface="Times New Roman" pitchFamily="18" charset="0"/>
                  <a:cs typeface="Times New Roman" pitchFamily="18" charset="0"/>
                </a:rPr>
                <a:t> </a:t>
              </a:r>
              <a:r>
                <a:rPr lang="fr-FR" dirty="0">
                  <a:latin typeface="Times New Roman" pitchFamily="18" charset="0"/>
                  <a:cs typeface="Times New Roman" pitchFamily="18" charset="0"/>
                </a:rPr>
                <a:t>est la variation de la température par unité de longueur, lorsqu’on se déplace dans la direction de propagation de la chaleur</a:t>
              </a:r>
            </a:p>
          </p:txBody>
        </p:sp>
        <p:pic>
          <p:nvPicPr>
            <p:cNvPr id="25604" name="Picture 4"/>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714612" y="1203261"/>
              <a:ext cx="500066" cy="796979"/>
            </a:xfrm>
            <a:prstGeom prst="rect">
              <a:avLst/>
            </a:prstGeom>
            <a:noFill/>
            <a:ln>
              <a:noFill/>
            </a:ln>
          </p:spPr>
        </p:pic>
      </p:grpSp>
      <p:sp>
        <p:nvSpPr>
          <p:cNvPr id="13" name="Rectangle 12"/>
          <p:cNvSpPr/>
          <p:nvPr/>
        </p:nvSpPr>
        <p:spPr>
          <a:xfrm>
            <a:off x="142844" y="1500174"/>
            <a:ext cx="9001156" cy="923330"/>
          </a:xfrm>
          <a:prstGeom prst="rect">
            <a:avLst/>
          </a:prstGeom>
        </p:spPr>
        <p:txBody>
          <a:bodyPr wrap="square">
            <a:spAutoFit/>
          </a:bodyPr>
          <a:lstStyle/>
          <a:p>
            <a:r>
              <a:rPr lang="fr-FR" b="1" dirty="0">
                <a:latin typeface="Times New Roman" pitchFamily="18" charset="0"/>
                <a:cs typeface="Times New Roman" pitchFamily="18" charset="0"/>
              </a:rPr>
              <a:t>      La densité de flux</a:t>
            </a:r>
            <a:r>
              <a:rPr lang="fr-FR" b="1" dirty="0">
                <a:latin typeface="Times New Roman" pitchFamily="18" charset="0"/>
                <a:ea typeface="Calibri" pitchFamily="34" charset="0"/>
                <a:cs typeface="Times New Roman" pitchFamily="18" charset="0"/>
              </a:rPr>
              <a:t>(φ)</a:t>
            </a:r>
            <a:r>
              <a:rPr lang="fr-FR" b="1" dirty="0">
                <a:latin typeface="Times New Roman" pitchFamily="18" charset="0"/>
                <a:cs typeface="Times New Roman" pitchFamily="18" charset="0"/>
              </a:rPr>
              <a:t> thermique traversant la couche est proportionnelle au gradient de température</a:t>
            </a:r>
            <a:r>
              <a:rPr lang="fr-FR" b="1" dirty="0"/>
              <a:t/>
            </a:r>
            <a:br>
              <a:rPr lang="fr-FR" b="1" dirty="0"/>
            </a:br>
            <a:endParaRPr lang="fr-FR" dirty="0"/>
          </a:p>
        </p:txBody>
      </p:sp>
      <p:pic>
        <p:nvPicPr>
          <p:cNvPr id="14" name="Image 13" descr="Eqn2"/>
          <p:cNvPicPr/>
          <p:nvPr/>
        </p:nvPicPr>
        <p:blipFill>
          <a:blip r:embed="rId3">
            <a:extLst>
              <a:ext uri="{28A0092B-C50C-407E-A947-70E740481C1C}">
                <a14:useLocalDpi xmlns="" xmlns:a14="http://schemas.microsoft.com/office/drawing/2010/main" val="0"/>
              </a:ext>
            </a:extLst>
          </a:blip>
          <a:srcRect/>
          <a:stretch>
            <a:fillRect/>
          </a:stretch>
        </p:blipFill>
        <p:spPr bwMode="auto">
          <a:xfrm>
            <a:off x="2571736" y="2000240"/>
            <a:ext cx="3071834" cy="733429"/>
          </a:xfrm>
          <a:prstGeom prst="rect">
            <a:avLst/>
          </a:prstGeom>
          <a:noFill/>
          <a:ln>
            <a:solidFill>
              <a:srgbClr val="FF0000"/>
            </a:solidFill>
          </a:ln>
        </p:spPr>
      </p:pic>
      <p:sp>
        <p:nvSpPr>
          <p:cNvPr id="15" name="Rectangle 14"/>
          <p:cNvSpPr/>
          <p:nvPr/>
        </p:nvSpPr>
        <p:spPr>
          <a:xfrm>
            <a:off x="142844" y="2786058"/>
            <a:ext cx="8786842" cy="738664"/>
          </a:xfrm>
          <a:prstGeom prst="rect">
            <a:avLst/>
          </a:prstGeom>
        </p:spPr>
        <p:txBody>
          <a:bodyPr wrap="square">
            <a:spAutoFit/>
          </a:bodyPr>
          <a:lstStyle/>
          <a:p>
            <a:r>
              <a:rPr lang="fr-FR" dirty="0">
                <a:latin typeface="Times New Roman" pitchFamily="18" charset="0"/>
                <a:cs typeface="Times New Roman" pitchFamily="18" charset="0"/>
              </a:rPr>
              <a:t>       Le coefficient de proportionnalité (</a:t>
            </a:r>
            <a:r>
              <a:rPr lang="fr-FR" sz="2400" b="1" i="1" dirty="0">
                <a:latin typeface="Times New Roman" pitchFamily="18" charset="0"/>
                <a:cs typeface="Times New Roman" pitchFamily="18" charset="0"/>
              </a:rPr>
              <a:t>λ</a:t>
            </a:r>
            <a:r>
              <a:rPr lang="fr-FR" sz="2400" b="1" dirty="0">
                <a:latin typeface="Times New Roman" pitchFamily="18" charset="0"/>
                <a:cs typeface="Times New Roman" pitchFamily="18" charset="0"/>
              </a:rPr>
              <a:t>)</a:t>
            </a:r>
            <a:r>
              <a:rPr lang="fr-FR" sz="2400" b="1" i="1" dirty="0">
                <a:latin typeface="Times New Roman" pitchFamily="18" charset="0"/>
                <a:cs typeface="Times New Roman" pitchFamily="18" charset="0"/>
              </a:rPr>
              <a:t> </a:t>
            </a:r>
            <a:r>
              <a:rPr lang="fr-FR" dirty="0">
                <a:latin typeface="Times New Roman" pitchFamily="18" charset="0"/>
                <a:cs typeface="Times New Roman" pitchFamily="18" charset="0"/>
              </a:rPr>
              <a:t>est la conductivité thermique du matériau. Elle dépend du matériau et de sa température.</a:t>
            </a:r>
          </a:p>
        </p:txBody>
      </p:sp>
      <p:sp>
        <p:nvSpPr>
          <p:cNvPr id="16" name="Rectangle 15"/>
          <p:cNvSpPr/>
          <p:nvPr/>
        </p:nvSpPr>
        <p:spPr>
          <a:xfrm>
            <a:off x="285720" y="3571876"/>
            <a:ext cx="8501122" cy="646331"/>
          </a:xfrm>
          <a:prstGeom prst="rect">
            <a:avLst/>
          </a:prstGeom>
        </p:spPr>
        <p:txBody>
          <a:bodyPr wrap="square">
            <a:spAutoFit/>
          </a:bodyPr>
          <a:lstStyle/>
          <a:p>
            <a:r>
              <a:rPr lang="fr-FR" dirty="0">
                <a:latin typeface="Times New Roman" pitchFamily="18" charset="0"/>
                <a:cs typeface="Times New Roman" pitchFamily="18" charset="0"/>
              </a:rPr>
              <a:t>(</a:t>
            </a:r>
            <a:r>
              <a:rPr lang="fr-FR" b="1" i="1" dirty="0">
                <a:latin typeface="Times New Roman" pitchFamily="18" charset="0"/>
                <a:cs typeface="Times New Roman" pitchFamily="18" charset="0"/>
              </a:rPr>
              <a:t>λ</a:t>
            </a:r>
            <a:r>
              <a:rPr lang="fr-FR" b="1" dirty="0">
                <a:latin typeface="Times New Roman" pitchFamily="18" charset="0"/>
                <a:cs typeface="Times New Roman" pitchFamily="18" charset="0"/>
              </a:rPr>
              <a:t>)</a:t>
            </a:r>
            <a:r>
              <a:rPr lang="fr-FR" dirty="0">
                <a:latin typeface="Times New Roman" pitchFamily="18" charset="0"/>
                <a:cs typeface="Times New Roman" pitchFamily="18" charset="0"/>
              </a:rPr>
              <a:t> s’exprime en </a:t>
            </a:r>
            <a:r>
              <a:rPr lang="fr-FR" b="1" dirty="0" err="1">
                <a:latin typeface="Times New Roman" pitchFamily="18" charset="0"/>
                <a:cs typeface="Times New Roman" pitchFamily="18" charset="0"/>
              </a:rPr>
              <a:t>W.m</a:t>
            </a:r>
            <a:r>
              <a:rPr lang="fr-FR" b="1" baseline="30000" dirty="0" err="1">
                <a:latin typeface="Times New Roman" pitchFamily="18" charset="0"/>
                <a:cs typeface="Times New Roman" pitchFamily="18" charset="0"/>
              </a:rPr>
              <a:t>-1</a:t>
            </a:r>
            <a:r>
              <a:rPr lang="fr-FR" b="1" dirty="0" err="1">
                <a:latin typeface="Times New Roman" pitchFamily="18" charset="0"/>
                <a:cs typeface="Times New Roman" pitchFamily="18" charset="0"/>
              </a:rPr>
              <a:t>.K</a:t>
            </a:r>
            <a:r>
              <a:rPr lang="fr-FR" b="1" baseline="30000" dirty="0">
                <a:latin typeface="Times New Roman" pitchFamily="18" charset="0"/>
                <a:cs typeface="Times New Roman" pitchFamily="18" charset="0"/>
              </a:rPr>
              <a:t>-1</a:t>
            </a:r>
            <a:r>
              <a:rPr lang="fr-FR" b="1" dirty="0">
                <a:latin typeface="Times New Roman" pitchFamily="18" charset="0"/>
                <a:cs typeface="Times New Roman" pitchFamily="18" charset="0"/>
              </a:rPr>
              <a:t> </a:t>
            </a:r>
            <a:r>
              <a:rPr lang="fr-FR" dirty="0">
                <a:latin typeface="Times New Roman" pitchFamily="18" charset="0"/>
                <a:cs typeface="Times New Roman" pitchFamily="18" charset="0"/>
              </a:rPr>
              <a:t>dans le système international ou en </a:t>
            </a:r>
            <a:r>
              <a:rPr lang="fr-FR" dirty="0" err="1">
                <a:latin typeface="Times New Roman" pitchFamily="18" charset="0"/>
                <a:cs typeface="Times New Roman" pitchFamily="18" charset="0"/>
              </a:rPr>
              <a:t>k</a:t>
            </a:r>
            <a:r>
              <a:rPr lang="fr-FR" b="1" dirty="0" err="1">
                <a:latin typeface="Times New Roman" pitchFamily="18" charset="0"/>
                <a:cs typeface="Times New Roman" pitchFamily="18" charset="0"/>
              </a:rPr>
              <a:t>cal.h</a:t>
            </a:r>
            <a:r>
              <a:rPr lang="fr-FR" b="1" baseline="30000" dirty="0">
                <a:latin typeface="Times New Roman" pitchFamily="18" charset="0"/>
                <a:cs typeface="Times New Roman" pitchFamily="18" charset="0"/>
              </a:rPr>
              <a:t>-1</a:t>
            </a:r>
            <a:r>
              <a:rPr lang="fr-FR" b="1" dirty="0">
                <a:latin typeface="Times New Roman" pitchFamily="18" charset="0"/>
                <a:cs typeface="Times New Roman" pitchFamily="18" charset="0"/>
              </a:rPr>
              <a:t>.m</a:t>
            </a:r>
            <a:r>
              <a:rPr lang="fr-FR" b="1" baseline="30000" dirty="0">
                <a:latin typeface="Times New Roman" pitchFamily="18" charset="0"/>
                <a:cs typeface="Times New Roman" pitchFamily="18" charset="0"/>
              </a:rPr>
              <a:t>-1</a:t>
            </a:r>
            <a:r>
              <a:rPr lang="fr-FR" b="1" dirty="0">
                <a:latin typeface="Times New Roman" pitchFamily="18" charset="0"/>
                <a:cs typeface="Times New Roman" pitchFamily="18" charset="0"/>
              </a:rPr>
              <a:t>.K</a:t>
            </a:r>
            <a:r>
              <a:rPr lang="fr-FR" b="1" baseline="30000" dirty="0">
                <a:latin typeface="Times New Roman" pitchFamily="18" charset="0"/>
                <a:cs typeface="Times New Roman" pitchFamily="18" charset="0"/>
              </a:rPr>
              <a:t>-1</a:t>
            </a:r>
            <a:r>
              <a:rPr lang="fr-FR" dirty="0">
                <a:latin typeface="Times New Roman" pitchFamily="18" charset="0"/>
                <a:cs typeface="Times New Roman" pitchFamily="18" charset="0"/>
              </a:rPr>
              <a:t>. C’est une énergie par unité de temps, par unité de longueur et par unité de différence de température.</a:t>
            </a:r>
          </a:p>
        </p:txBody>
      </p:sp>
      <p:sp>
        <p:nvSpPr>
          <p:cNvPr id="17" name="Rectangle 16"/>
          <p:cNvSpPr/>
          <p:nvPr/>
        </p:nvSpPr>
        <p:spPr>
          <a:xfrm>
            <a:off x="248482" y="4429132"/>
            <a:ext cx="8643998" cy="1200329"/>
          </a:xfrm>
          <a:prstGeom prst="rect">
            <a:avLst/>
          </a:prstGeom>
          <a:ln w="38100">
            <a:solidFill>
              <a:srgbClr val="00B0F0"/>
            </a:solidFill>
          </a:ln>
        </p:spPr>
        <p:txBody>
          <a:bodyPr wrap="square">
            <a:spAutoFit/>
          </a:bodyPr>
          <a:lstStyle/>
          <a:p>
            <a:pPr algn="just"/>
            <a:r>
              <a:rPr lang="fr-FR" dirty="0">
                <a:latin typeface="Times New Roman" pitchFamily="18" charset="0"/>
                <a:cs typeface="Times New Roman" pitchFamily="18" charset="0"/>
              </a:rPr>
              <a:t> </a:t>
            </a:r>
            <a:r>
              <a:rPr lang="fr-FR" b="1" dirty="0">
                <a:latin typeface="Times New Roman" pitchFamily="18" charset="0"/>
                <a:cs typeface="Times New Roman" pitchFamily="18" charset="0"/>
              </a:rPr>
              <a:t>Remarque</a:t>
            </a:r>
            <a:r>
              <a:rPr lang="fr-FR" dirty="0">
                <a:latin typeface="Times New Roman" pitchFamily="18" charset="0"/>
                <a:cs typeface="Times New Roman" pitchFamily="18" charset="0"/>
              </a:rPr>
              <a:t>: Lorsqu'un matériau laisse facilement diffuser la chaleur on dit qu'il est  </a:t>
            </a:r>
            <a:r>
              <a:rPr lang="fr-FR" b="1" dirty="0">
                <a:latin typeface="Times New Roman" pitchFamily="18" charset="0"/>
                <a:cs typeface="Times New Roman" pitchFamily="18" charset="0"/>
              </a:rPr>
              <a:t>conducteur</a:t>
            </a:r>
            <a:r>
              <a:rPr lang="fr-FR" dirty="0">
                <a:latin typeface="Times New Roman" pitchFamily="18" charset="0"/>
                <a:cs typeface="Times New Roman" pitchFamily="18" charset="0"/>
              </a:rPr>
              <a:t> . C'est le cas notamment des métaux dont la conductivité thermique est élevée. À l'inverse, un matériau tel que l'air au repos s'oppose au transfert de chaleur et est donc appelé </a:t>
            </a:r>
            <a:r>
              <a:rPr lang="fr-FR" b="1" dirty="0">
                <a:latin typeface="Times New Roman" pitchFamily="18" charset="0"/>
                <a:cs typeface="Times New Roman" pitchFamily="18" charset="0"/>
              </a:rPr>
              <a:t>isolant</a:t>
            </a:r>
            <a:r>
              <a:rPr lang="fr-FR" dirty="0">
                <a:latin typeface="Times New Roman" pitchFamily="18" charset="0"/>
                <a:cs typeface="Times New Roman" pitchFamily="18" charset="0"/>
              </a:rPr>
              <a:t>. Dans ce cas la conductivité thermique est faible</a:t>
            </a:r>
          </a:p>
        </p:txBody>
      </p:sp>
      <p:sp>
        <p:nvSpPr>
          <p:cNvPr id="18" name="Rectangle 17"/>
          <p:cNvSpPr/>
          <p:nvPr/>
        </p:nvSpPr>
        <p:spPr>
          <a:xfrm>
            <a:off x="71438" y="5715016"/>
            <a:ext cx="8715404" cy="677108"/>
          </a:xfrm>
          <a:prstGeom prst="rect">
            <a:avLst/>
          </a:prstGeom>
        </p:spPr>
        <p:txBody>
          <a:bodyPr wrap="square">
            <a:spAutoFit/>
          </a:bodyPr>
          <a:lstStyle/>
          <a:p>
            <a:pPr algn="just"/>
            <a:r>
              <a:rPr lang="fr-FR" dirty="0">
                <a:latin typeface="Times New Roman" pitchFamily="18" charset="0"/>
                <a:cs typeface="Times New Roman" pitchFamily="18" charset="0"/>
              </a:rPr>
              <a:t>     Les valeurs de coefficient de conductivité thermique </a:t>
            </a:r>
            <a:r>
              <a:rPr lang="fr-FR" sz="2000" b="1" dirty="0">
                <a:latin typeface="Times New Roman" pitchFamily="18" charset="0"/>
                <a:cs typeface="Times New Roman" pitchFamily="18" charset="0"/>
              </a:rPr>
              <a:t>λ</a:t>
            </a:r>
            <a:r>
              <a:rPr lang="fr-FR" dirty="0">
                <a:latin typeface="Times New Roman" pitchFamily="18" charset="0"/>
                <a:cs typeface="Times New Roman" pitchFamily="18" charset="0"/>
              </a:rPr>
              <a:t> de certains matériaux les plus courants sont représentées dans  le tableau suivant.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3" presetClass="entr" presetSubtype="16"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p:cTn id="11" dur="500" fill="hold"/>
                                        <p:tgtEl>
                                          <p:spTgt spid="13"/>
                                        </p:tgtEl>
                                        <p:attrNameLst>
                                          <p:attrName>ppt_w</p:attrName>
                                        </p:attrNameLst>
                                      </p:cBhvr>
                                      <p:tavLst>
                                        <p:tav tm="0">
                                          <p:val>
                                            <p:fltVal val="0"/>
                                          </p:val>
                                        </p:tav>
                                        <p:tav tm="100000">
                                          <p:val>
                                            <p:strVal val="#ppt_w"/>
                                          </p:val>
                                        </p:tav>
                                      </p:tavLst>
                                    </p:anim>
                                    <p:anim calcmode="lin" valueType="num">
                                      <p:cBhvr>
                                        <p:cTn id="12" dur="500" fill="hold"/>
                                        <p:tgtEl>
                                          <p:spTgt spid="13"/>
                                        </p:tgtEl>
                                        <p:attrNameLst>
                                          <p:attrName>ppt_h</p:attrName>
                                        </p:attrNameLst>
                                      </p:cBhvr>
                                      <p:tavLst>
                                        <p:tav tm="0">
                                          <p:val>
                                            <p:fltVal val="0"/>
                                          </p:val>
                                        </p:tav>
                                        <p:tav tm="100000">
                                          <p:val>
                                            <p:strVal val="#ppt_h"/>
                                          </p:val>
                                        </p:tav>
                                      </p:tavLst>
                                    </p:anim>
                                    <p:animEffect transition="in" filter="fade">
                                      <p:cBhvr>
                                        <p:cTn id="13" dur="500"/>
                                        <p:tgtEl>
                                          <p:spTgt spid="13"/>
                                        </p:tgtEl>
                                      </p:cBhvr>
                                    </p:animEffect>
                                  </p:childTnLst>
                                </p:cTn>
                              </p:par>
                            </p:childTnLst>
                          </p:cTn>
                        </p:par>
                        <p:par>
                          <p:cTn id="14" fill="hold">
                            <p:stCondLst>
                              <p:cond delay="500"/>
                            </p:stCondLst>
                            <p:childTnLst>
                              <p:par>
                                <p:cTn id="15" presetID="31" presetClass="entr" presetSubtype="0"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1000" fill="hold"/>
                                        <p:tgtEl>
                                          <p:spTgt spid="14"/>
                                        </p:tgtEl>
                                        <p:attrNameLst>
                                          <p:attrName>ppt_w</p:attrName>
                                        </p:attrNameLst>
                                      </p:cBhvr>
                                      <p:tavLst>
                                        <p:tav tm="0">
                                          <p:val>
                                            <p:fltVal val="0"/>
                                          </p:val>
                                        </p:tav>
                                        <p:tav tm="100000">
                                          <p:val>
                                            <p:strVal val="#ppt_w"/>
                                          </p:val>
                                        </p:tav>
                                      </p:tavLst>
                                    </p:anim>
                                    <p:anim calcmode="lin" valueType="num">
                                      <p:cBhvr>
                                        <p:cTn id="18" dur="1000" fill="hold"/>
                                        <p:tgtEl>
                                          <p:spTgt spid="14"/>
                                        </p:tgtEl>
                                        <p:attrNameLst>
                                          <p:attrName>ppt_h</p:attrName>
                                        </p:attrNameLst>
                                      </p:cBhvr>
                                      <p:tavLst>
                                        <p:tav tm="0">
                                          <p:val>
                                            <p:fltVal val="0"/>
                                          </p:val>
                                        </p:tav>
                                        <p:tav tm="100000">
                                          <p:val>
                                            <p:strVal val="#ppt_h"/>
                                          </p:val>
                                        </p:tav>
                                      </p:tavLst>
                                    </p:anim>
                                    <p:anim calcmode="lin" valueType="num">
                                      <p:cBhvr>
                                        <p:cTn id="19" dur="1000" fill="hold"/>
                                        <p:tgtEl>
                                          <p:spTgt spid="14"/>
                                        </p:tgtEl>
                                        <p:attrNameLst>
                                          <p:attrName>style.rotation</p:attrName>
                                        </p:attrNameLst>
                                      </p:cBhvr>
                                      <p:tavLst>
                                        <p:tav tm="0">
                                          <p:val>
                                            <p:fltVal val="90"/>
                                          </p:val>
                                        </p:tav>
                                        <p:tav tm="100000">
                                          <p:val>
                                            <p:fltVal val="0"/>
                                          </p:val>
                                        </p:tav>
                                      </p:tavLst>
                                    </p:anim>
                                    <p:animEffect transition="in" filter="fade">
                                      <p:cBhvr>
                                        <p:cTn id="20" dur="100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 calcmode="lin" valueType="num">
                                      <p:cBhvr>
                                        <p:cTn id="25" dur="1000" fill="hold"/>
                                        <p:tgtEl>
                                          <p:spTgt spid="15"/>
                                        </p:tgtEl>
                                        <p:attrNameLst>
                                          <p:attrName>ppt_w</p:attrName>
                                        </p:attrNameLst>
                                      </p:cBhvr>
                                      <p:tavLst>
                                        <p:tav tm="0">
                                          <p:val>
                                            <p:fltVal val="0"/>
                                          </p:val>
                                        </p:tav>
                                        <p:tav tm="100000">
                                          <p:val>
                                            <p:strVal val="#ppt_w"/>
                                          </p:val>
                                        </p:tav>
                                      </p:tavLst>
                                    </p:anim>
                                    <p:anim calcmode="lin" valueType="num">
                                      <p:cBhvr>
                                        <p:cTn id="26" dur="1000" fill="hold"/>
                                        <p:tgtEl>
                                          <p:spTgt spid="15"/>
                                        </p:tgtEl>
                                        <p:attrNameLst>
                                          <p:attrName>ppt_h</p:attrName>
                                        </p:attrNameLst>
                                      </p:cBhvr>
                                      <p:tavLst>
                                        <p:tav tm="0">
                                          <p:val>
                                            <p:fltVal val="0"/>
                                          </p:val>
                                        </p:tav>
                                        <p:tav tm="100000">
                                          <p:val>
                                            <p:strVal val="#ppt_h"/>
                                          </p:val>
                                        </p:tav>
                                      </p:tavLst>
                                    </p:anim>
                                    <p:anim calcmode="lin" valueType="num">
                                      <p:cBhvr>
                                        <p:cTn id="27" dur="1000" fill="hold"/>
                                        <p:tgtEl>
                                          <p:spTgt spid="15"/>
                                        </p:tgtEl>
                                        <p:attrNameLst>
                                          <p:attrName>style.rotation</p:attrName>
                                        </p:attrNameLst>
                                      </p:cBhvr>
                                      <p:tavLst>
                                        <p:tav tm="0">
                                          <p:val>
                                            <p:fltVal val="90"/>
                                          </p:val>
                                        </p:tav>
                                        <p:tav tm="100000">
                                          <p:val>
                                            <p:fltVal val="0"/>
                                          </p:val>
                                        </p:tav>
                                      </p:tavLst>
                                    </p:anim>
                                    <p:animEffect transition="in" filter="fade">
                                      <p:cBhvr>
                                        <p:cTn id="28" dur="1000"/>
                                        <p:tgtEl>
                                          <p:spTgt spid="15"/>
                                        </p:tgtEl>
                                      </p:cBhvr>
                                    </p:animEffect>
                                  </p:childTnLst>
                                </p:cTn>
                              </p:par>
                            </p:childTnLst>
                          </p:cTn>
                        </p:par>
                        <p:par>
                          <p:cTn id="29" fill="hold">
                            <p:stCondLst>
                              <p:cond delay="1000"/>
                            </p:stCondLst>
                            <p:childTnLst>
                              <p:par>
                                <p:cTn id="30" presetID="31" presetClass="entr" presetSubtype="0" fill="hold" grpId="0" nodeType="afterEffect">
                                  <p:stCondLst>
                                    <p:cond delay="0"/>
                                  </p:stCondLst>
                                  <p:childTnLst>
                                    <p:set>
                                      <p:cBhvr>
                                        <p:cTn id="31" dur="1" fill="hold">
                                          <p:stCondLst>
                                            <p:cond delay="0"/>
                                          </p:stCondLst>
                                        </p:cTn>
                                        <p:tgtEl>
                                          <p:spTgt spid="16"/>
                                        </p:tgtEl>
                                        <p:attrNameLst>
                                          <p:attrName>style.visibility</p:attrName>
                                        </p:attrNameLst>
                                      </p:cBhvr>
                                      <p:to>
                                        <p:strVal val="visible"/>
                                      </p:to>
                                    </p:set>
                                    <p:anim calcmode="lin" valueType="num">
                                      <p:cBhvr>
                                        <p:cTn id="32" dur="1000" fill="hold"/>
                                        <p:tgtEl>
                                          <p:spTgt spid="16"/>
                                        </p:tgtEl>
                                        <p:attrNameLst>
                                          <p:attrName>ppt_w</p:attrName>
                                        </p:attrNameLst>
                                      </p:cBhvr>
                                      <p:tavLst>
                                        <p:tav tm="0">
                                          <p:val>
                                            <p:fltVal val="0"/>
                                          </p:val>
                                        </p:tav>
                                        <p:tav tm="100000">
                                          <p:val>
                                            <p:strVal val="#ppt_w"/>
                                          </p:val>
                                        </p:tav>
                                      </p:tavLst>
                                    </p:anim>
                                    <p:anim calcmode="lin" valueType="num">
                                      <p:cBhvr>
                                        <p:cTn id="33" dur="1000" fill="hold"/>
                                        <p:tgtEl>
                                          <p:spTgt spid="16"/>
                                        </p:tgtEl>
                                        <p:attrNameLst>
                                          <p:attrName>ppt_h</p:attrName>
                                        </p:attrNameLst>
                                      </p:cBhvr>
                                      <p:tavLst>
                                        <p:tav tm="0">
                                          <p:val>
                                            <p:fltVal val="0"/>
                                          </p:val>
                                        </p:tav>
                                        <p:tav tm="100000">
                                          <p:val>
                                            <p:strVal val="#ppt_h"/>
                                          </p:val>
                                        </p:tav>
                                      </p:tavLst>
                                    </p:anim>
                                    <p:anim calcmode="lin" valueType="num">
                                      <p:cBhvr>
                                        <p:cTn id="34" dur="1000" fill="hold"/>
                                        <p:tgtEl>
                                          <p:spTgt spid="16"/>
                                        </p:tgtEl>
                                        <p:attrNameLst>
                                          <p:attrName>style.rotation</p:attrName>
                                        </p:attrNameLst>
                                      </p:cBhvr>
                                      <p:tavLst>
                                        <p:tav tm="0">
                                          <p:val>
                                            <p:fltVal val="90"/>
                                          </p:val>
                                        </p:tav>
                                        <p:tav tm="100000">
                                          <p:val>
                                            <p:fltVal val="0"/>
                                          </p:val>
                                        </p:tav>
                                      </p:tavLst>
                                    </p:anim>
                                    <p:animEffect transition="in" filter="fade">
                                      <p:cBhvr>
                                        <p:cTn id="35" dur="1000"/>
                                        <p:tgtEl>
                                          <p:spTgt spid="16"/>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grpId="0" nodeType="clickEffect">
                                  <p:stCondLst>
                                    <p:cond delay="0"/>
                                  </p:stCondLst>
                                  <p:childTnLst>
                                    <p:set>
                                      <p:cBhvr>
                                        <p:cTn id="39" dur="1" fill="hold">
                                          <p:stCondLst>
                                            <p:cond delay="0"/>
                                          </p:stCondLst>
                                        </p:cTn>
                                        <p:tgtEl>
                                          <p:spTgt spid="17"/>
                                        </p:tgtEl>
                                        <p:attrNameLst>
                                          <p:attrName>style.visibility</p:attrName>
                                        </p:attrNameLst>
                                      </p:cBhvr>
                                      <p:to>
                                        <p:strVal val="visible"/>
                                      </p:to>
                                    </p:set>
                                    <p:anim calcmode="lin" valueType="num">
                                      <p:cBhvr>
                                        <p:cTn id="40" dur="500" fill="hold"/>
                                        <p:tgtEl>
                                          <p:spTgt spid="17"/>
                                        </p:tgtEl>
                                        <p:attrNameLst>
                                          <p:attrName>ppt_w</p:attrName>
                                        </p:attrNameLst>
                                      </p:cBhvr>
                                      <p:tavLst>
                                        <p:tav tm="0">
                                          <p:val>
                                            <p:fltVal val="0"/>
                                          </p:val>
                                        </p:tav>
                                        <p:tav tm="100000">
                                          <p:val>
                                            <p:strVal val="#ppt_w"/>
                                          </p:val>
                                        </p:tav>
                                      </p:tavLst>
                                    </p:anim>
                                    <p:anim calcmode="lin" valueType="num">
                                      <p:cBhvr>
                                        <p:cTn id="41" dur="500" fill="hold"/>
                                        <p:tgtEl>
                                          <p:spTgt spid="17"/>
                                        </p:tgtEl>
                                        <p:attrNameLst>
                                          <p:attrName>ppt_h</p:attrName>
                                        </p:attrNameLst>
                                      </p:cBhvr>
                                      <p:tavLst>
                                        <p:tav tm="0">
                                          <p:val>
                                            <p:fltVal val="0"/>
                                          </p:val>
                                        </p:tav>
                                        <p:tav tm="100000">
                                          <p:val>
                                            <p:strVal val="#ppt_h"/>
                                          </p:val>
                                        </p:tav>
                                      </p:tavLst>
                                    </p:anim>
                                    <p:animEffect transition="in" filter="fade">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P spid="16" grpId="0"/>
      <p:bldP spid="17" grpId="0" animBg="1"/>
      <p:bldP spid="1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sp>
        <p:nvSpPr>
          <p:cNvPr id="3" name="Rectangle 2"/>
          <p:cNvSpPr/>
          <p:nvPr/>
        </p:nvSpPr>
        <p:spPr>
          <a:xfrm>
            <a:off x="285720" y="357166"/>
            <a:ext cx="8501122" cy="400110"/>
          </a:xfrm>
          <a:prstGeom prst="rect">
            <a:avLst/>
          </a:prstGeom>
        </p:spPr>
        <p:txBody>
          <a:bodyPr wrap="square">
            <a:spAutoFit/>
          </a:bodyPr>
          <a:lstStyle/>
          <a:p>
            <a:pPr algn="ctr"/>
            <a:r>
              <a:rPr lang="fr-FR" b="1" dirty="0">
                <a:latin typeface="Times New Roman" pitchFamily="18" charset="0"/>
                <a:cs typeface="Times New Roman" pitchFamily="18" charset="0"/>
              </a:rPr>
              <a:t>Tableau</a:t>
            </a:r>
            <a:r>
              <a:rPr lang="fr-FR" dirty="0">
                <a:latin typeface="Times New Roman" pitchFamily="18" charset="0"/>
                <a:cs typeface="Times New Roman" pitchFamily="18" charset="0"/>
              </a:rPr>
              <a:t>:  coefficient de conductivité thermique </a:t>
            </a:r>
            <a:r>
              <a:rPr lang="fr-FR" sz="2000" b="1" dirty="0">
                <a:latin typeface="Times New Roman" pitchFamily="18" charset="0"/>
                <a:cs typeface="Times New Roman" pitchFamily="18" charset="0"/>
              </a:rPr>
              <a:t>λ</a:t>
            </a:r>
            <a:r>
              <a:rPr lang="fr-FR" dirty="0">
                <a:latin typeface="Times New Roman" pitchFamily="18" charset="0"/>
                <a:cs typeface="Times New Roman" pitchFamily="18" charset="0"/>
              </a:rPr>
              <a:t> de certains matériaux en (</a:t>
            </a:r>
            <a:r>
              <a:rPr lang="fr-FR" b="1" dirty="0">
                <a:latin typeface="Times New Roman" pitchFamily="18" charset="0"/>
                <a:cs typeface="Times New Roman" pitchFamily="18" charset="0"/>
              </a:rPr>
              <a:t>W/m. °C)</a:t>
            </a:r>
            <a:r>
              <a:rPr lang="fr-FR" dirty="0">
                <a:latin typeface="Times New Roman" pitchFamily="18" charset="0"/>
                <a:cs typeface="Times New Roman" pitchFamily="18" charset="0"/>
              </a:rPr>
              <a:t> </a:t>
            </a:r>
            <a:endParaRPr lang="fr-FR" dirty="0"/>
          </a:p>
        </p:txBody>
      </p:sp>
      <p:pic>
        <p:nvPicPr>
          <p:cNvPr id="21505" name="Picture 1" descr="E:\traitement thermique\coefficient de conduction thérmque de quelque matériaux.PNG"/>
          <p:cNvPicPr>
            <a:picLocks noChangeAspect="1" noChangeArrowheads="1"/>
          </p:cNvPicPr>
          <p:nvPr/>
        </p:nvPicPr>
        <p:blipFill>
          <a:blip r:embed="rId2"/>
          <a:srcRect/>
          <a:stretch>
            <a:fillRect/>
          </a:stretch>
        </p:blipFill>
        <p:spPr bwMode="auto">
          <a:xfrm>
            <a:off x="500034" y="928670"/>
            <a:ext cx="8286808" cy="548640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graphicFrame>
        <p:nvGraphicFramePr>
          <p:cNvPr id="3" name="Tableau 2"/>
          <p:cNvGraphicFramePr>
            <a:graphicFrameLocks noGrp="1"/>
          </p:cNvGraphicFramePr>
          <p:nvPr/>
        </p:nvGraphicFramePr>
        <p:xfrm>
          <a:off x="642910" y="3643314"/>
          <a:ext cx="8001056" cy="1428760"/>
        </p:xfrm>
        <a:graphic>
          <a:graphicData uri="http://schemas.openxmlformats.org/drawingml/2006/table">
            <a:tbl>
              <a:tblPr>
                <a:tableStyleId>{284E427A-3D55-4303-BF80-6455036E1DE7}</a:tableStyleId>
              </a:tblPr>
              <a:tblGrid>
                <a:gridCol w="2463111">
                  <a:extLst>
                    <a:ext uri="{9D8B030D-6E8A-4147-A177-3AD203B41FA5}">
                      <a16:colId xmlns="" xmlns:a16="http://schemas.microsoft.com/office/drawing/2014/main" val="20000"/>
                    </a:ext>
                  </a:extLst>
                </a:gridCol>
                <a:gridCol w="2837934">
                  <a:extLst>
                    <a:ext uri="{9D8B030D-6E8A-4147-A177-3AD203B41FA5}">
                      <a16:colId xmlns="" xmlns:a16="http://schemas.microsoft.com/office/drawing/2014/main" val="20001"/>
                    </a:ext>
                  </a:extLst>
                </a:gridCol>
                <a:gridCol w="2700011">
                  <a:extLst>
                    <a:ext uri="{9D8B030D-6E8A-4147-A177-3AD203B41FA5}">
                      <a16:colId xmlns="" xmlns:a16="http://schemas.microsoft.com/office/drawing/2014/main" val="20002"/>
                    </a:ext>
                  </a:extLst>
                </a:gridCol>
              </a:tblGrid>
              <a:tr h="1428760">
                <a:tc>
                  <a:txBody>
                    <a:bodyPr/>
                    <a:lstStyle/>
                    <a:p>
                      <a:pPr algn="ctr">
                        <a:lnSpc>
                          <a:spcPct val="107000"/>
                        </a:lnSpc>
                        <a:spcAft>
                          <a:spcPts val="0"/>
                        </a:spcAft>
                      </a:pPr>
                      <a:r>
                        <a:rPr lang="fr-FR" sz="2000" dirty="0"/>
                        <a:t>flux thermique Φ</a:t>
                      </a:r>
                      <a:r>
                        <a:rPr lang="fr-FR" sz="2000" baseline="-25000" dirty="0"/>
                        <a:t>1</a:t>
                      </a:r>
                      <a:r>
                        <a:rPr lang="fr-FR" sz="2000" dirty="0"/>
                        <a:t>= entrant par la face 1. </a:t>
                      </a:r>
                      <a:endParaRPr lang="fr-FR" sz="2000" dirty="0">
                        <a:latin typeface="Times New Roman"/>
                        <a:ea typeface="Times New Roman"/>
                        <a:cs typeface="Times New Roman"/>
                      </a:endParaRPr>
                    </a:p>
                  </a:txBody>
                  <a:tcPr marL="5316" marR="5316" marT="5316" marB="5316" anchor="ctr"/>
                </a:tc>
                <a:tc>
                  <a:txBody>
                    <a:bodyPr/>
                    <a:lstStyle/>
                    <a:p>
                      <a:pPr algn="ctr">
                        <a:lnSpc>
                          <a:spcPct val="107000"/>
                        </a:lnSpc>
                        <a:spcAft>
                          <a:spcPts val="0"/>
                        </a:spcAft>
                      </a:pPr>
                      <a:r>
                        <a:rPr lang="fr-FR" sz="2000" dirty="0"/>
                        <a:t>flux de chaleur Φ = traversant toute section intérieure parallèle aux faces.</a:t>
                      </a:r>
                      <a:endParaRPr lang="fr-FR" sz="2000" dirty="0">
                        <a:latin typeface="Times New Roman"/>
                        <a:ea typeface="Times New Roman"/>
                        <a:cs typeface="Times New Roman"/>
                      </a:endParaRPr>
                    </a:p>
                  </a:txBody>
                  <a:tcPr marL="5316" marR="5316" marT="5316" marB="5316" anchor="ctr"/>
                </a:tc>
                <a:tc>
                  <a:txBody>
                    <a:bodyPr/>
                    <a:lstStyle/>
                    <a:p>
                      <a:pPr algn="ctr">
                        <a:lnSpc>
                          <a:spcPct val="107000"/>
                        </a:lnSpc>
                        <a:spcAft>
                          <a:spcPts val="0"/>
                        </a:spcAft>
                      </a:pPr>
                      <a:r>
                        <a:rPr lang="fr-FR" sz="2000" dirty="0"/>
                        <a:t>flux de chaleur Φ</a:t>
                      </a:r>
                      <a:r>
                        <a:rPr lang="fr-FR" sz="2000" baseline="-25000" dirty="0"/>
                        <a:t>2</a:t>
                      </a:r>
                      <a:r>
                        <a:rPr lang="fr-FR" sz="2000" dirty="0"/>
                        <a:t>= sortant par la face 2</a:t>
                      </a:r>
                      <a:endParaRPr lang="fr-FR" sz="2000" dirty="0">
                        <a:latin typeface="Times New Roman"/>
                        <a:ea typeface="Times New Roman"/>
                        <a:cs typeface="Times New Roman"/>
                      </a:endParaRPr>
                    </a:p>
                  </a:txBody>
                  <a:tcPr marL="5316" marR="5316" marT="5316" marB="5316" anchor="ctr"/>
                </a:tc>
                <a:extLst>
                  <a:ext uri="{0D108BD9-81ED-4DB2-BD59-A6C34878D82A}">
                    <a16:rowId xmlns="" xmlns:a16="http://schemas.microsoft.com/office/drawing/2014/main" val="10000"/>
                  </a:ext>
                </a:extLst>
              </a:tr>
            </a:tbl>
          </a:graphicData>
        </a:graphic>
      </p:graphicFrame>
      <p:sp>
        <p:nvSpPr>
          <p:cNvPr id="8193" name="Rectangle 1"/>
          <p:cNvSpPr>
            <a:spLocks noChangeArrowheads="1"/>
          </p:cNvSpPr>
          <p:nvPr/>
        </p:nvSpPr>
        <p:spPr bwMode="auto">
          <a:xfrm>
            <a:off x="227392" y="1011554"/>
            <a:ext cx="8572560" cy="25355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fr-FR"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Si Θ</a:t>
            </a:r>
            <a:r>
              <a:rPr kumimoji="0" lang="fr-FR" b="1" i="0" u="none" strike="noStrike" cap="none" normalizeH="0" baseline="-30000" dirty="0">
                <a:ln>
                  <a:noFill/>
                </a:ln>
                <a:solidFill>
                  <a:schemeClr val="tx1"/>
                </a:solidFill>
                <a:effectLst/>
                <a:latin typeface="Times New Roman" pitchFamily="18" charset="0"/>
                <a:ea typeface="Times New Roman" pitchFamily="18" charset="0"/>
                <a:cs typeface="Times New Roman" pitchFamily="18" charset="0"/>
              </a:rPr>
              <a:t>1</a:t>
            </a:r>
            <a:r>
              <a:rPr kumimoji="0" lang="fr-FR"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&gt; Θ</a:t>
            </a:r>
            <a:r>
              <a:rPr kumimoji="0" lang="fr-FR" b="1" i="0" u="none" strike="noStrike" cap="none" normalizeH="0" baseline="-30000" dirty="0">
                <a:ln>
                  <a:noFill/>
                </a:ln>
                <a:solidFill>
                  <a:schemeClr val="tx1"/>
                </a:solidFill>
                <a:effectLst/>
                <a:latin typeface="Times New Roman" pitchFamily="18" charset="0"/>
                <a:ea typeface="Times New Roman" pitchFamily="18" charset="0"/>
                <a:cs typeface="Times New Roman" pitchFamily="18" charset="0"/>
              </a:rPr>
              <a:t>2</a:t>
            </a:r>
            <a:r>
              <a:rPr kumimoji="0" lang="fr-FR"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un flux thermique s’écoule par conduction à travers le mur de la face 1 vers la face 2.</a:t>
            </a:r>
            <a:endParaRPr kumimoji="0" lang="fr-FR"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b="1" i="1"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On suppose qu’il n’y a aucune perte de chaleur par les faces latérales du mur. </a:t>
            </a: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Les lignes d’écoulement de la chaleur sont rectilignes et perpendiculaires aux faces isothermes 1et 2.</a:t>
            </a:r>
            <a:r>
              <a:rPr kumimoji="0" lang="fr-FR" b="0" i="0" u="none" strike="noStrike" cap="none" normalizeH="0" dirty="0">
                <a:ln>
                  <a:noFill/>
                </a:ln>
                <a:solidFill>
                  <a:schemeClr val="tx1"/>
                </a:solidFill>
                <a:effectLst/>
                <a:latin typeface="Times New Roman" pitchFamily="18" charset="0"/>
                <a:ea typeface="Times New Roman" pitchFamily="18" charset="0"/>
                <a:cs typeface="Times New Roman" pitchFamily="18" charset="0"/>
              </a:rPr>
              <a:t> </a:t>
            </a:r>
            <a:r>
              <a:rPr kumimoji="0" lang="fr-FR"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Les faces latérales du mur limitent un tube d’écoulement et la loi de conservation de la chaleur nous permet d’écrire :</a:t>
            </a:r>
            <a:endParaRPr kumimoji="0" lang="fr-FR"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5" name="Rectangle 4"/>
          <p:cNvSpPr/>
          <p:nvPr/>
        </p:nvSpPr>
        <p:spPr>
          <a:xfrm>
            <a:off x="285720" y="5143512"/>
            <a:ext cx="8501122" cy="1338828"/>
          </a:xfrm>
          <a:prstGeom prst="rect">
            <a:avLst/>
          </a:prstGeom>
        </p:spPr>
        <p:txBody>
          <a:bodyPr wrap="square">
            <a:spAutoFit/>
          </a:bodyPr>
          <a:lstStyle/>
          <a:p>
            <a:pPr lvl="0" algn="just" eaLnBrk="0" fontAlgn="base" hangingPunct="0">
              <a:lnSpc>
                <a:spcPct val="150000"/>
              </a:lnSpc>
              <a:spcBef>
                <a:spcPct val="0"/>
              </a:spcBef>
              <a:spcAft>
                <a:spcPct val="0"/>
              </a:spcAft>
            </a:pPr>
            <a:r>
              <a:rPr lang="fr-FR" dirty="0">
                <a:latin typeface="Times New Roman" pitchFamily="18" charset="0"/>
                <a:ea typeface="Times New Roman" pitchFamily="18" charset="0"/>
                <a:cs typeface="Times New Roman" pitchFamily="18" charset="0"/>
              </a:rPr>
              <a:t>       Le flux thermique traversant par conduction une mince paroi d’épaisseur </a:t>
            </a:r>
            <a:r>
              <a:rPr lang="fr-FR" b="1" i="1" dirty="0" err="1">
                <a:latin typeface="Times New Roman" pitchFamily="18" charset="0"/>
                <a:ea typeface="Times New Roman" pitchFamily="18" charset="0"/>
                <a:cs typeface="Times New Roman" pitchFamily="18" charset="0"/>
              </a:rPr>
              <a:t>dx</a:t>
            </a:r>
            <a:r>
              <a:rPr lang="fr-FR" dirty="0">
                <a:latin typeface="Times New Roman" pitchFamily="18" charset="0"/>
                <a:ea typeface="Times New Roman" pitchFamily="18" charset="0"/>
                <a:cs typeface="Times New Roman" pitchFamily="18" charset="0"/>
              </a:rPr>
              <a:t> située à une distance </a:t>
            </a:r>
            <a:r>
              <a:rPr lang="fr-FR" b="1" i="1" dirty="0">
                <a:latin typeface="Times New Roman" pitchFamily="18" charset="0"/>
                <a:ea typeface="Times New Roman" pitchFamily="18" charset="0"/>
                <a:cs typeface="Times New Roman" pitchFamily="18" charset="0"/>
              </a:rPr>
              <a:t>x</a:t>
            </a:r>
            <a:r>
              <a:rPr lang="fr-FR" dirty="0">
                <a:latin typeface="Times New Roman" pitchFamily="18" charset="0"/>
                <a:ea typeface="Times New Roman" pitchFamily="18" charset="0"/>
                <a:cs typeface="Times New Roman" pitchFamily="18" charset="0"/>
              </a:rPr>
              <a:t> de la face 1 et dont les faces sont respectivement aux températures </a:t>
            </a:r>
            <a:r>
              <a:rPr lang="fr-FR" b="1" i="1" dirty="0">
                <a:latin typeface="Times New Roman" pitchFamily="18" charset="0"/>
                <a:ea typeface="Times New Roman" pitchFamily="18" charset="0"/>
                <a:cs typeface="Times New Roman" pitchFamily="18" charset="0"/>
              </a:rPr>
              <a:t>Θ</a:t>
            </a:r>
            <a:r>
              <a:rPr lang="fr-FR" dirty="0">
                <a:latin typeface="Times New Roman" pitchFamily="18" charset="0"/>
                <a:ea typeface="Times New Roman" pitchFamily="18" charset="0"/>
                <a:cs typeface="Times New Roman" pitchFamily="18" charset="0"/>
              </a:rPr>
              <a:t> et </a:t>
            </a:r>
            <a:r>
              <a:rPr lang="fr-FR" b="1" i="1" dirty="0">
                <a:latin typeface="Times New Roman" pitchFamily="18" charset="0"/>
                <a:ea typeface="Times New Roman" pitchFamily="18" charset="0"/>
                <a:cs typeface="Times New Roman" pitchFamily="18" charset="0"/>
              </a:rPr>
              <a:t>Θ</a:t>
            </a:r>
            <a:r>
              <a:rPr lang="fr-FR" b="1" dirty="0">
                <a:latin typeface="Times New Roman" pitchFamily="18" charset="0"/>
                <a:ea typeface="Times New Roman" pitchFamily="18" charset="0"/>
                <a:cs typeface="Times New Roman" pitchFamily="18" charset="0"/>
              </a:rPr>
              <a:t> + </a:t>
            </a:r>
            <a:r>
              <a:rPr lang="fr-FR" b="1" dirty="0" err="1">
                <a:latin typeface="Times New Roman" pitchFamily="18" charset="0"/>
                <a:ea typeface="Times New Roman" pitchFamily="18" charset="0"/>
                <a:cs typeface="Times New Roman" pitchFamily="18" charset="0"/>
              </a:rPr>
              <a:t>d</a:t>
            </a:r>
            <a:r>
              <a:rPr lang="fr-FR" b="1" i="1" dirty="0" err="1">
                <a:latin typeface="Times New Roman" pitchFamily="18" charset="0"/>
                <a:ea typeface="Times New Roman" pitchFamily="18" charset="0"/>
                <a:cs typeface="Times New Roman" pitchFamily="18" charset="0"/>
              </a:rPr>
              <a:t>Θ</a:t>
            </a:r>
            <a:r>
              <a:rPr lang="fr-FR" dirty="0">
                <a:latin typeface="Times New Roman" pitchFamily="18" charset="0"/>
                <a:ea typeface="Times New Roman" pitchFamily="18" charset="0"/>
                <a:cs typeface="Times New Roman" pitchFamily="18" charset="0"/>
              </a:rPr>
              <a:t> , est donné par </a:t>
            </a:r>
            <a:r>
              <a:rPr lang="fr-FR" b="1" dirty="0">
                <a:latin typeface="Times New Roman" pitchFamily="18" charset="0"/>
                <a:ea typeface="Times New Roman" pitchFamily="18" charset="0"/>
                <a:cs typeface="Times New Roman" pitchFamily="18" charset="0"/>
              </a:rPr>
              <a:t>la loi de FOURIER. </a:t>
            </a:r>
            <a:endParaRPr lang="fr-FR" dirty="0">
              <a:latin typeface="Times New Roman" pitchFamily="18" charset="0"/>
              <a:cs typeface="Times New Roman" pitchFamily="18" charset="0"/>
            </a:endParaRPr>
          </a:p>
        </p:txBody>
      </p:sp>
      <p:sp>
        <p:nvSpPr>
          <p:cNvPr id="7" name="ZoneTexte 6">
            <a:extLst>
              <a:ext uri="{FF2B5EF4-FFF2-40B4-BE49-F238E27FC236}">
                <a16:creationId xmlns="" xmlns:a16="http://schemas.microsoft.com/office/drawing/2014/main" id="{804A7F30-FCB1-4364-B1EF-8450552D2151}"/>
              </a:ext>
            </a:extLst>
          </p:cNvPr>
          <p:cNvSpPr txBox="1"/>
          <p:nvPr/>
        </p:nvSpPr>
        <p:spPr>
          <a:xfrm>
            <a:off x="285720" y="534872"/>
            <a:ext cx="7128792" cy="369332"/>
          </a:xfrm>
          <a:prstGeom prst="rect">
            <a:avLst/>
          </a:prstGeom>
          <a:noFill/>
        </p:spPr>
        <p:txBody>
          <a:bodyPr wrap="square">
            <a:spAutoFit/>
          </a:bodyPr>
          <a:lstStyle/>
          <a:p>
            <a:pPr marL="285750" marR="0" lvl="0" indent="-285750" algn="l" defTabSz="914400" rtl="0" eaLnBrk="1" fontAlgn="base" latinLnBrk="0" hangingPunct="1">
              <a:lnSpc>
                <a:spcPct val="100000"/>
              </a:lnSpc>
              <a:spcBef>
                <a:spcPct val="0"/>
              </a:spcBef>
              <a:spcAft>
                <a:spcPct val="0"/>
              </a:spcAft>
              <a:buClrTx/>
              <a:buSzTx/>
              <a:buFont typeface="Wingdings" panose="05000000000000000000" pitchFamily="2" charset="2"/>
              <a:buChar char="q"/>
              <a:tabLst/>
            </a:pPr>
            <a:r>
              <a:rPr kumimoji="0" lang="fr-FR" b="1" i="0" u="none" strike="noStrike" cap="none" normalizeH="0" baseline="0" dirty="0">
                <a:ln>
                  <a:noFill/>
                </a:ln>
                <a:solidFill>
                  <a:srgbClr val="FF0000"/>
                </a:solidFill>
                <a:effectLst/>
                <a:latin typeface="Times New Roman" pitchFamily="18" charset="0"/>
                <a:ea typeface="Times New Roman" pitchFamily="18" charset="0"/>
                <a:cs typeface="Times New Roman" pitchFamily="18" charset="0"/>
              </a:rPr>
              <a:t>Expression du flux thermique de conduction dans un mur plan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sp>
        <p:nvSpPr>
          <p:cNvPr id="5" name="Rectangle 4"/>
          <p:cNvSpPr/>
          <p:nvPr/>
        </p:nvSpPr>
        <p:spPr>
          <a:xfrm>
            <a:off x="214282" y="642918"/>
            <a:ext cx="5429288" cy="923330"/>
          </a:xfrm>
          <a:prstGeom prst="rect">
            <a:avLst/>
          </a:prstGeom>
        </p:spPr>
        <p:txBody>
          <a:bodyPr wrap="square">
            <a:spAutoFit/>
          </a:bodyPr>
          <a:lstStyle/>
          <a:p>
            <a:r>
              <a:rPr lang="fr-FR" b="1" dirty="0">
                <a:latin typeface="Times New Roman" pitchFamily="18" charset="0"/>
                <a:cs typeface="Times New Roman" pitchFamily="18" charset="0"/>
              </a:rPr>
              <a:t>Le flux thermique à travers la couche plane, d’aire S est donc :</a:t>
            </a:r>
            <a:r>
              <a:rPr lang="fr-FR" b="1" dirty="0"/>
              <a:t/>
            </a:r>
            <a:br>
              <a:rPr lang="fr-FR" b="1" dirty="0"/>
            </a:br>
            <a:endParaRPr lang="fr-FR" dirty="0"/>
          </a:p>
        </p:txBody>
      </p:sp>
      <p:pic>
        <p:nvPicPr>
          <p:cNvPr id="7" name="Image 6" descr="Eqn4"/>
          <p:cNvPicPr/>
          <p:nvPr/>
        </p:nvPicPr>
        <p:blipFill>
          <a:blip r:embed="rId2">
            <a:extLst>
              <a:ext uri="{28A0092B-C50C-407E-A947-70E740481C1C}">
                <a14:useLocalDpi xmlns="" xmlns:a14="http://schemas.microsoft.com/office/drawing/2010/main" val="0"/>
              </a:ext>
            </a:extLst>
          </a:blip>
          <a:srcRect/>
          <a:stretch>
            <a:fillRect/>
          </a:stretch>
        </p:blipFill>
        <p:spPr bwMode="auto">
          <a:xfrm>
            <a:off x="214282" y="1285860"/>
            <a:ext cx="2767029" cy="928694"/>
          </a:xfrm>
          <a:prstGeom prst="rect">
            <a:avLst/>
          </a:prstGeom>
          <a:noFill/>
          <a:ln>
            <a:solidFill>
              <a:srgbClr val="FF0000"/>
            </a:solidFill>
          </a:ln>
        </p:spPr>
      </p:pic>
      <p:pic>
        <p:nvPicPr>
          <p:cNvPr id="8" name="Image 7" descr="fig1-chap2"/>
          <p:cNvPicPr/>
          <p:nvPr/>
        </p:nvPicPr>
        <p:blipFill>
          <a:blip r:embed="rId3">
            <a:extLst>
              <a:ext uri="{28A0092B-C50C-407E-A947-70E740481C1C}">
                <a14:useLocalDpi xmlns="" xmlns:a14="http://schemas.microsoft.com/office/drawing/2010/main" val="0"/>
              </a:ext>
            </a:extLst>
          </a:blip>
          <a:srcRect/>
          <a:stretch>
            <a:fillRect/>
          </a:stretch>
        </p:blipFill>
        <p:spPr bwMode="auto">
          <a:xfrm>
            <a:off x="5572132" y="642918"/>
            <a:ext cx="3286148" cy="2357454"/>
          </a:xfrm>
          <a:prstGeom prst="rect">
            <a:avLst/>
          </a:prstGeom>
          <a:noFill/>
          <a:ln>
            <a:noFill/>
          </a:ln>
        </p:spPr>
      </p:pic>
      <p:pic>
        <p:nvPicPr>
          <p:cNvPr id="1027" name="Picture 3"/>
          <p:cNvPicPr>
            <a:picLocks noChangeAspect="1" noChangeArrowheads="1"/>
          </p:cNvPicPr>
          <p:nvPr/>
        </p:nvPicPr>
        <p:blipFill>
          <a:blip r:embed="rId4"/>
          <a:srcRect/>
          <a:stretch>
            <a:fillRect/>
          </a:stretch>
        </p:blipFill>
        <p:spPr bwMode="auto">
          <a:xfrm>
            <a:off x="5214942" y="4000504"/>
            <a:ext cx="3571900" cy="2371727"/>
          </a:xfrm>
          <a:prstGeom prst="rect">
            <a:avLst/>
          </a:prstGeom>
          <a:noFill/>
          <a:ln w="9525">
            <a:noFill/>
            <a:miter lim="800000"/>
            <a:headEnd/>
            <a:tailEnd/>
          </a:ln>
          <a:effectLst/>
        </p:spPr>
      </p:pic>
      <p:pic>
        <p:nvPicPr>
          <p:cNvPr id="9" name="Image 8" descr="Eqn5"/>
          <p:cNvPicPr/>
          <p:nvPr/>
        </p:nvPicPr>
        <p:blipFill>
          <a:blip r:embed="rId5">
            <a:extLst>
              <a:ext uri="{28A0092B-C50C-407E-A947-70E740481C1C}">
                <a14:useLocalDpi xmlns="" xmlns:a14="http://schemas.microsoft.com/office/drawing/2010/main" val="0"/>
              </a:ext>
            </a:extLst>
          </a:blip>
          <a:srcRect/>
          <a:stretch>
            <a:fillRect/>
          </a:stretch>
        </p:blipFill>
        <p:spPr bwMode="auto">
          <a:xfrm>
            <a:off x="428596" y="2428868"/>
            <a:ext cx="2081223" cy="571503"/>
          </a:xfrm>
          <a:prstGeom prst="rect">
            <a:avLst/>
          </a:prstGeom>
          <a:noFill/>
          <a:ln>
            <a:noFill/>
          </a:ln>
        </p:spPr>
      </p:pic>
      <p:pic>
        <p:nvPicPr>
          <p:cNvPr id="10" name="Image 9" descr="Eqn6"/>
          <p:cNvPicPr/>
          <p:nvPr/>
        </p:nvPicPr>
        <p:blipFill>
          <a:blip r:embed="rId6">
            <a:extLst>
              <a:ext uri="{28A0092B-C50C-407E-A947-70E740481C1C}">
                <a14:useLocalDpi xmlns="" xmlns:a14="http://schemas.microsoft.com/office/drawing/2010/main" val="0"/>
              </a:ext>
            </a:extLst>
          </a:blip>
          <a:srcRect/>
          <a:stretch>
            <a:fillRect/>
          </a:stretch>
        </p:blipFill>
        <p:spPr bwMode="auto">
          <a:xfrm>
            <a:off x="3071802" y="2786058"/>
            <a:ext cx="3571900" cy="928694"/>
          </a:xfrm>
          <a:prstGeom prst="rect">
            <a:avLst/>
          </a:prstGeom>
          <a:noFill/>
          <a:ln>
            <a:solidFill>
              <a:srgbClr val="FF0000"/>
            </a:solidFill>
          </a:ln>
        </p:spPr>
      </p:pic>
      <p:sp>
        <p:nvSpPr>
          <p:cNvPr id="11" name="Rectangle 10"/>
          <p:cNvSpPr/>
          <p:nvPr/>
        </p:nvSpPr>
        <p:spPr>
          <a:xfrm>
            <a:off x="137289" y="3143248"/>
            <a:ext cx="3005951" cy="369332"/>
          </a:xfrm>
          <a:prstGeom prst="rect">
            <a:avLst/>
          </a:prstGeom>
        </p:spPr>
        <p:txBody>
          <a:bodyPr wrap="none">
            <a:spAutoFit/>
          </a:bodyPr>
          <a:lstStyle/>
          <a:p>
            <a:r>
              <a:rPr lang="fr-FR" dirty="0">
                <a:latin typeface="Times New Roman" pitchFamily="18" charset="0"/>
                <a:cs typeface="Times New Roman" pitchFamily="18" charset="0"/>
              </a:rPr>
              <a:t>Après intégration on obtient : </a:t>
            </a:r>
          </a:p>
        </p:txBody>
      </p:sp>
      <p:pic>
        <p:nvPicPr>
          <p:cNvPr id="12" name="Image 11" descr="Eqn7"/>
          <p:cNvPicPr/>
          <p:nvPr/>
        </p:nvPicPr>
        <p:blipFill>
          <a:blip r:embed="rId7">
            <a:extLst>
              <a:ext uri="{28A0092B-C50C-407E-A947-70E740481C1C}">
                <a14:useLocalDpi xmlns="" xmlns:a14="http://schemas.microsoft.com/office/drawing/2010/main" val="0"/>
              </a:ext>
            </a:extLst>
          </a:blip>
          <a:srcRect/>
          <a:stretch>
            <a:fillRect/>
          </a:stretch>
        </p:blipFill>
        <p:spPr bwMode="auto">
          <a:xfrm>
            <a:off x="1142976" y="4071942"/>
            <a:ext cx="2643206" cy="390526"/>
          </a:xfrm>
          <a:prstGeom prst="rect">
            <a:avLst/>
          </a:prstGeom>
          <a:noFill/>
          <a:ln>
            <a:solidFill>
              <a:srgbClr val="FF0000"/>
            </a:solidFill>
          </a:ln>
        </p:spPr>
      </p:pic>
      <p:sp>
        <p:nvSpPr>
          <p:cNvPr id="13" name="Rectangle 12"/>
          <p:cNvSpPr/>
          <p:nvPr/>
        </p:nvSpPr>
        <p:spPr>
          <a:xfrm>
            <a:off x="428596" y="4071942"/>
            <a:ext cx="834557" cy="369332"/>
          </a:xfrm>
          <a:prstGeom prst="rect">
            <a:avLst/>
          </a:prstGeom>
        </p:spPr>
        <p:txBody>
          <a:bodyPr wrap="square">
            <a:spAutoFit/>
          </a:bodyPr>
          <a:lstStyle/>
          <a:p>
            <a:r>
              <a:rPr lang="fr-FR" dirty="0">
                <a:latin typeface="Times New Roman"/>
                <a:ea typeface="Times New Roman"/>
              </a:rPr>
              <a:t>Soit :</a:t>
            </a:r>
            <a:endParaRPr lang="fr-FR" dirty="0"/>
          </a:p>
        </p:txBody>
      </p:sp>
      <p:sp>
        <p:nvSpPr>
          <p:cNvPr id="14" name="Rectangle 13"/>
          <p:cNvSpPr/>
          <p:nvPr/>
        </p:nvSpPr>
        <p:spPr>
          <a:xfrm>
            <a:off x="142844" y="4714884"/>
            <a:ext cx="4000527" cy="923330"/>
          </a:xfrm>
          <a:prstGeom prst="rect">
            <a:avLst/>
          </a:prstGeom>
        </p:spPr>
        <p:txBody>
          <a:bodyPr wrap="square">
            <a:spAutoFit/>
          </a:bodyPr>
          <a:lstStyle/>
          <a:p>
            <a:r>
              <a:rPr lang="fr-FR" dirty="0">
                <a:latin typeface="Times New Roman" pitchFamily="18" charset="0"/>
                <a:cs typeface="Times New Roman" pitchFamily="18" charset="0"/>
              </a:rPr>
              <a:t>d’où l’expression du </a:t>
            </a:r>
            <a:r>
              <a:rPr lang="fr-FR" b="1" dirty="0">
                <a:latin typeface="Times New Roman" pitchFamily="18" charset="0"/>
                <a:cs typeface="Times New Roman" pitchFamily="18" charset="0"/>
              </a:rPr>
              <a:t>flux thermique</a:t>
            </a:r>
            <a:r>
              <a:rPr lang="fr-FR" dirty="0">
                <a:latin typeface="Times New Roman" pitchFamily="18" charset="0"/>
                <a:cs typeface="Times New Roman" pitchFamily="18" charset="0"/>
              </a:rPr>
              <a:t> </a:t>
            </a:r>
            <a:r>
              <a:rPr lang="fr-FR" b="1" dirty="0">
                <a:latin typeface="Times New Roman" pitchFamily="18" charset="0"/>
                <a:cs typeface="Times New Roman" pitchFamily="18" charset="0"/>
              </a:rPr>
              <a:t>à travers la couche plane, d’aire S est donc :</a:t>
            </a:r>
            <a:endParaRPr lang="fr-FR" dirty="0">
              <a:latin typeface="Times New Roman" pitchFamily="18" charset="0"/>
              <a:cs typeface="Times New Roman" pitchFamily="18" charset="0"/>
            </a:endParaRPr>
          </a:p>
        </p:txBody>
      </p:sp>
      <p:pic>
        <p:nvPicPr>
          <p:cNvPr id="15" name="Image 14" descr="Eqn8"/>
          <p:cNvPicPr/>
          <p:nvPr/>
        </p:nvPicPr>
        <p:blipFill>
          <a:blip r:embed="rId8">
            <a:extLst>
              <a:ext uri="{28A0092B-C50C-407E-A947-70E740481C1C}">
                <a14:useLocalDpi xmlns="" xmlns:a14="http://schemas.microsoft.com/office/drawing/2010/main" val="0"/>
              </a:ext>
            </a:extLst>
          </a:blip>
          <a:srcRect/>
          <a:stretch>
            <a:fillRect/>
          </a:stretch>
        </p:blipFill>
        <p:spPr bwMode="auto">
          <a:xfrm>
            <a:off x="1500166" y="5643578"/>
            <a:ext cx="3071834" cy="857256"/>
          </a:xfrm>
          <a:prstGeom prst="rect">
            <a:avLst/>
          </a:prstGeom>
          <a:noFill/>
          <a:ln>
            <a:solidFill>
              <a:srgbClr val="FF0000"/>
            </a:solid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sp>
        <p:nvSpPr>
          <p:cNvPr id="7169" name="Rectangle 1"/>
          <p:cNvSpPr>
            <a:spLocks noChangeArrowheads="1"/>
          </p:cNvSpPr>
          <p:nvPr/>
        </p:nvSpPr>
        <p:spPr bwMode="auto">
          <a:xfrm>
            <a:off x="71438" y="428604"/>
            <a:ext cx="7715272"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just" defTabSz="914400" rtl="0" eaLnBrk="1" fontAlgn="base" latinLnBrk="0" hangingPunct="1">
              <a:lnSpc>
                <a:spcPct val="100000"/>
              </a:lnSpc>
              <a:spcBef>
                <a:spcPct val="0"/>
              </a:spcBef>
              <a:spcAft>
                <a:spcPct val="0"/>
              </a:spcAft>
              <a:buClrTx/>
              <a:buSzTx/>
              <a:buFont typeface="Wingdings" panose="05000000000000000000" pitchFamily="2" charset="2"/>
              <a:buChar char="q"/>
              <a:tabLst/>
            </a:pPr>
            <a:r>
              <a:rPr kumimoji="0" lang="fr-FR" sz="2000" b="1" i="0" u="none" strike="noStrike" cap="none" normalizeH="0" baseline="0" dirty="0">
                <a:ln>
                  <a:noFill/>
                </a:ln>
                <a:solidFill>
                  <a:srgbClr val="FF0000"/>
                </a:solidFill>
                <a:effectLst/>
                <a:latin typeface="Times New Roman" pitchFamily="18" charset="0"/>
                <a:ea typeface="Times New Roman" pitchFamily="18" charset="0"/>
                <a:cs typeface="Times New Roman" pitchFamily="18" charset="0"/>
              </a:rPr>
              <a:t>Conduction à travers plusieurs murs plans homogènes, en série</a:t>
            </a:r>
            <a:endParaRPr kumimoji="0" lang="fr-FR" sz="2000" b="0" i="0" u="none" strike="noStrike" cap="none" normalizeH="0" baseline="0" dirty="0">
              <a:ln>
                <a:noFill/>
              </a:ln>
              <a:solidFill>
                <a:srgbClr val="FF0000"/>
              </a:solidFill>
              <a:effectLst/>
              <a:latin typeface="Times New Roman" pitchFamily="18" charset="0"/>
              <a:cs typeface="Times New Roman" pitchFamily="18" charset="0"/>
            </a:endParaRPr>
          </a:p>
        </p:txBody>
      </p:sp>
      <p:sp>
        <p:nvSpPr>
          <p:cNvPr id="5" name="Rectangle 4"/>
          <p:cNvSpPr/>
          <p:nvPr/>
        </p:nvSpPr>
        <p:spPr>
          <a:xfrm>
            <a:off x="214282" y="928670"/>
            <a:ext cx="4572000" cy="2585323"/>
          </a:xfrm>
          <a:prstGeom prst="rect">
            <a:avLst/>
          </a:prstGeom>
        </p:spPr>
        <p:txBody>
          <a:bodyPr>
            <a:spAutoFit/>
          </a:bodyPr>
          <a:lstStyle/>
          <a:p>
            <a:r>
              <a:rPr lang="fr-FR" dirty="0">
                <a:latin typeface="Times New Roman" pitchFamily="18" charset="0"/>
                <a:cs typeface="Times New Roman" pitchFamily="18" charset="0"/>
              </a:rPr>
              <a:t>Considérons </a:t>
            </a:r>
            <a:r>
              <a:rPr lang="fr-FR" b="1" dirty="0">
                <a:latin typeface="Times New Roman" pitchFamily="18" charset="0"/>
                <a:cs typeface="Times New Roman" pitchFamily="18" charset="0"/>
              </a:rPr>
              <a:t>plusieurs murs</a:t>
            </a:r>
            <a:r>
              <a:rPr lang="fr-FR" dirty="0">
                <a:latin typeface="Times New Roman" pitchFamily="18" charset="0"/>
                <a:cs typeface="Times New Roman" pitchFamily="18" charset="0"/>
              </a:rPr>
              <a:t> limités par des plans parallèles </a:t>
            </a:r>
            <a:r>
              <a:rPr lang="fr-FR" i="1" dirty="0">
                <a:latin typeface="Times New Roman" pitchFamily="18" charset="0"/>
                <a:cs typeface="Times New Roman" pitchFamily="18" charset="0"/>
              </a:rPr>
              <a:t>(figure )</a:t>
            </a:r>
            <a:r>
              <a:rPr lang="fr-FR" dirty="0">
                <a:latin typeface="Times New Roman" pitchFamily="18" charset="0"/>
                <a:cs typeface="Times New Roman" pitchFamily="18" charset="0"/>
              </a:rPr>
              <a:t>, constitués par des matériaux de conductivités différentes, mais en contact parfait.</a:t>
            </a:r>
          </a:p>
          <a:p>
            <a:r>
              <a:rPr lang="fr-FR" dirty="0">
                <a:latin typeface="Times New Roman" pitchFamily="18" charset="0"/>
                <a:cs typeface="Times New Roman" pitchFamily="18" charset="0"/>
              </a:rPr>
              <a:t>Soient </a:t>
            </a:r>
            <a:r>
              <a:rPr lang="fr-FR" b="1" dirty="0">
                <a:latin typeface="Times New Roman" pitchFamily="18" charset="0"/>
                <a:cs typeface="Times New Roman" pitchFamily="18" charset="0"/>
              </a:rPr>
              <a:t>λ</a:t>
            </a:r>
            <a:r>
              <a:rPr lang="fr-FR" b="1" baseline="-25000" dirty="0">
                <a:latin typeface="Times New Roman" pitchFamily="18" charset="0"/>
                <a:cs typeface="Times New Roman" pitchFamily="18" charset="0"/>
              </a:rPr>
              <a:t>1</a:t>
            </a:r>
            <a:r>
              <a:rPr lang="fr-FR" dirty="0">
                <a:latin typeface="Times New Roman" pitchFamily="18" charset="0"/>
                <a:cs typeface="Times New Roman" pitchFamily="18" charset="0"/>
              </a:rPr>
              <a:t>, </a:t>
            </a:r>
            <a:r>
              <a:rPr lang="fr-FR" b="1" dirty="0">
                <a:latin typeface="Times New Roman" pitchFamily="18" charset="0"/>
                <a:cs typeface="Times New Roman" pitchFamily="18" charset="0"/>
              </a:rPr>
              <a:t>λ</a:t>
            </a:r>
            <a:r>
              <a:rPr lang="fr-FR" b="1" baseline="-25000" dirty="0">
                <a:latin typeface="Times New Roman" pitchFamily="18" charset="0"/>
                <a:cs typeface="Times New Roman" pitchFamily="18" charset="0"/>
              </a:rPr>
              <a:t>2</a:t>
            </a:r>
            <a:r>
              <a:rPr lang="fr-FR" dirty="0">
                <a:latin typeface="Times New Roman" pitchFamily="18" charset="0"/>
                <a:cs typeface="Times New Roman" pitchFamily="18" charset="0"/>
              </a:rPr>
              <a:t>, </a:t>
            </a:r>
            <a:r>
              <a:rPr lang="fr-FR" b="1" dirty="0">
                <a:latin typeface="Times New Roman" pitchFamily="18" charset="0"/>
                <a:cs typeface="Times New Roman" pitchFamily="18" charset="0"/>
              </a:rPr>
              <a:t>λ</a:t>
            </a:r>
            <a:r>
              <a:rPr lang="fr-FR" b="1" baseline="-25000" dirty="0">
                <a:latin typeface="Times New Roman" pitchFamily="18" charset="0"/>
                <a:cs typeface="Times New Roman" pitchFamily="18" charset="0"/>
              </a:rPr>
              <a:t>3</a:t>
            </a:r>
            <a:r>
              <a:rPr lang="fr-FR" dirty="0">
                <a:latin typeface="Times New Roman" pitchFamily="18" charset="0"/>
                <a:cs typeface="Times New Roman" pitchFamily="18" charset="0"/>
              </a:rPr>
              <a:t>, les conductivités thermiques moyennes de chaque mur dont les épaisseurs sont respectivement </a:t>
            </a:r>
            <a:r>
              <a:rPr lang="fr-FR" b="1" dirty="0">
                <a:latin typeface="Times New Roman" pitchFamily="18" charset="0"/>
                <a:cs typeface="Times New Roman" pitchFamily="18" charset="0"/>
              </a:rPr>
              <a:t>e</a:t>
            </a:r>
            <a:r>
              <a:rPr lang="fr-FR" b="1" baseline="-25000" dirty="0">
                <a:latin typeface="Times New Roman" pitchFamily="18" charset="0"/>
                <a:cs typeface="Times New Roman" pitchFamily="18" charset="0"/>
              </a:rPr>
              <a:t>1</a:t>
            </a:r>
            <a:r>
              <a:rPr lang="fr-FR" dirty="0">
                <a:latin typeface="Times New Roman" pitchFamily="18" charset="0"/>
                <a:cs typeface="Times New Roman" pitchFamily="18" charset="0"/>
              </a:rPr>
              <a:t>, </a:t>
            </a:r>
            <a:r>
              <a:rPr lang="fr-FR" b="1" dirty="0">
                <a:latin typeface="Times New Roman" pitchFamily="18" charset="0"/>
                <a:cs typeface="Times New Roman" pitchFamily="18" charset="0"/>
              </a:rPr>
              <a:t>e</a:t>
            </a:r>
            <a:r>
              <a:rPr lang="fr-FR" b="1" baseline="-25000" dirty="0">
                <a:latin typeface="Times New Roman" pitchFamily="18" charset="0"/>
                <a:cs typeface="Times New Roman" pitchFamily="18" charset="0"/>
              </a:rPr>
              <a:t>2</a:t>
            </a:r>
            <a:r>
              <a:rPr lang="fr-FR" dirty="0">
                <a:latin typeface="Times New Roman" pitchFamily="18" charset="0"/>
                <a:cs typeface="Times New Roman" pitchFamily="18" charset="0"/>
              </a:rPr>
              <a:t>, </a:t>
            </a:r>
            <a:r>
              <a:rPr lang="fr-FR" b="1" dirty="0">
                <a:latin typeface="Times New Roman" pitchFamily="18" charset="0"/>
                <a:cs typeface="Times New Roman" pitchFamily="18" charset="0"/>
              </a:rPr>
              <a:t>e</a:t>
            </a:r>
            <a:r>
              <a:rPr lang="fr-FR" b="1" baseline="-25000" dirty="0">
                <a:latin typeface="Times New Roman" pitchFamily="18" charset="0"/>
                <a:cs typeface="Times New Roman" pitchFamily="18" charset="0"/>
              </a:rPr>
              <a:t>3</a:t>
            </a:r>
            <a:r>
              <a:rPr lang="fr-FR" dirty="0">
                <a:latin typeface="Times New Roman" pitchFamily="18" charset="0"/>
                <a:cs typeface="Times New Roman" pitchFamily="18" charset="0"/>
              </a:rPr>
              <a:t>.</a:t>
            </a:r>
            <a:br>
              <a:rPr lang="fr-FR" dirty="0">
                <a:latin typeface="Times New Roman" pitchFamily="18" charset="0"/>
                <a:cs typeface="Times New Roman" pitchFamily="18" charset="0"/>
              </a:rPr>
            </a:br>
            <a:r>
              <a:rPr lang="fr-FR" dirty="0">
                <a:latin typeface="Times New Roman" pitchFamily="18" charset="0"/>
                <a:cs typeface="Times New Roman" pitchFamily="18" charset="0"/>
              </a:rPr>
              <a:t>On suppose comme précédemment qu’il n’y a pas de pertes latérales de chaleur</a:t>
            </a:r>
          </a:p>
        </p:txBody>
      </p:sp>
      <p:sp>
        <p:nvSpPr>
          <p:cNvPr id="7" name="Rectangle 6"/>
          <p:cNvSpPr/>
          <p:nvPr/>
        </p:nvSpPr>
        <p:spPr>
          <a:xfrm>
            <a:off x="4429156" y="3286124"/>
            <a:ext cx="4572000" cy="646331"/>
          </a:xfrm>
          <a:prstGeom prst="rect">
            <a:avLst/>
          </a:prstGeom>
        </p:spPr>
        <p:txBody>
          <a:bodyPr>
            <a:spAutoFit/>
          </a:bodyPr>
          <a:lstStyle/>
          <a:p>
            <a:pPr algn="ctr"/>
            <a:r>
              <a:rPr lang="fr-FR" b="1" i="1" dirty="0"/>
              <a:t>Figure  : Conduction à travers plusieurs murs plans en série</a:t>
            </a:r>
            <a:endParaRPr lang="fr-FR" dirty="0"/>
          </a:p>
        </p:txBody>
      </p:sp>
      <p:sp>
        <p:nvSpPr>
          <p:cNvPr id="8" name="Rectangle 7"/>
          <p:cNvSpPr/>
          <p:nvPr/>
        </p:nvSpPr>
        <p:spPr>
          <a:xfrm>
            <a:off x="142844" y="3500438"/>
            <a:ext cx="4572000" cy="646331"/>
          </a:xfrm>
          <a:prstGeom prst="rect">
            <a:avLst/>
          </a:prstGeom>
        </p:spPr>
        <p:txBody>
          <a:bodyPr>
            <a:spAutoFit/>
          </a:bodyPr>
          <a:lstStyle/>
          <a:p>
            <a:r>
              <a:rPr lang="fr-FR" b="1" dirty="0">
                <a:solidFill>
                  <a:srgbClr val="FF0000"/>
                </a:solidFill>
              </a:rPr>
              <a:t>Chaque mur est donc traversé par le même flux thermique Φ, donné comme suit:</a:t>
            </a:r>
            <a:endParaRPr lang="fr-FR" dirty="0">
              <a:solidFill>
                <a:srgbClr val="FF0000"/>
              </a:solidFill>
            </a:endParaRPr>
          </a:p>
        </p:txBody>
      </p:sp>
      <p:grpSp>
        <p:nvGrpSpPr>
          <p:cNvPr id="11" name="Groupe 10"/>
          <p:cNvGrpSpPr/>
          <p:nvPr/>
        </p:nvGrpSpPr>
        <p:grpSpPr>
          <a:xfrm>
            <a:off x="4786314" y="857232"/>
            <a:ext cx="4000528" cy="2428892"/>
            <a:chOff x="4786314" y="857232"/>
            <a:chExt cx="4000528" cy="2428892"/>
          </a:xfrm>
        </p:grpSpPr>
        <p:pic>
          <p:nvPicPr>
            <p:cNvPr id="6" name="Image 5" descr="conduct-3m"/>
            <p:cNvPicPr/>
            <p:nvPr/>
          </p:nvPicPr>
          <p:blipFill>
            <a:blip r:embed="rId2">
              <a:extLst>
                <a:ext uri="{28A0092B-C50C-407E-A947-70E740481C1C}">
                  <a14:useLocalDpi xmlns="" xmlns:a14="http://schemas.microsoft.com/office/drawing/2010/main" val="0"/>
                </a:ext>
              </a:extLst>
            </a:blip>
            <a:srcRect/>
            <a:stretch>
              <a:fillRect/>
            </a:stretch>
          </p:blipFill>
          <p:spPr bwMode="auto">
            <a:xfrm>
              <a:off x="5214942" y="857232"/>
              <a:ext cx="3571900" cy="2428892"/>
            </a:xfrm>
            <a:prstGeom prst="rect">
              <a:avLst/>
            </a:prstGeom>
            <a:noFill/>
            <a:ln>
              <a:noFill/>
            </a:ln>
          </p:spPr>
        </p:pic>
        <p:sp>
          <p:nvSpPr>
            <p:cNvPr id="9" name="Rectangle 8"/>
            <p:cNvSpPr/>
            <p:nvPr/>
          </p:nvSpPr>
          <p:spPr>
            <a:xfrm>
              <a:off x="4786314" y="1857364"/>
              <a:ext cx="613134" cy="707886"/>
            </a:xfrm>
            <a:prstGeom prst="rect">
              <a:avLst/>
            </a:prstGeom>
            <a:noFill/>
          </p:spPr>
          <p:txBody>
            <a:bodyPr wrap="square">
              <a:spAutoFit/>
            </a:bodyPr>
            <a:lstStyle/>
            <a:p>
              <a:r>
                <a:rPr lang="fr-FR" sz="4000" b="1" dirty="0">
                  <a:solidFill>
                    <a:srgbClr val="FF0000"/>
                  </a:solidFill>
                  <a:latin typeface="Times New Roman" pitchFamily="18" charset="0"/>
                  <a:cs typeface="Times New Roman" pitchFamily="18" charset="0"/>
                </a:rPr>
                <a:t>Φ</a:t>
              </a:r>
              <a:endParaRPr lang="fr-FR" sz="4000" dirty="0">
                <a:solidFill>
                  <a:srgbClr val="FF0000"/>
                </a:solidFill>
                <a:latin typeface="Times New Roman" pitchFamily="18" charset="0"/>
                <a:cs typeface="Times New Roman" pitchFamily="18" charset="0"/>
              </a:endParaRPr>
            </a:p>
          </p:txBody>
        </p:sp>
        <p:sp>
          <p:nvSpPr>
            <p:cNvPr id="10" name="Flèche droite 9"/>
            <p:cNvSpPr/>
            <p:nvPr/>
          </p:nvSpPr>
          <p:spPr bwMode="auto">
            <a:xfrm>
              <a:off x="4786314" y="2357430"/>
              <a:ext cx="642942" cy="285752"/>
            </a:xfrm>
            <a:prstGeom prst="rightArrow">
              <a:avLst/>
            </a:prstGeom>
            <a:solidFill>
              <a:srgbClr val="FF0000"/>
            </a:solidFill>
            <a:ln w="9525">
              <a:noFill/>
              <a:miter lim="800000"/>
              <a:headEnd/>
              <a:tailEn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r-FR" b="1" i="1" u="none" strike="noStrike" cap="none" normalizeH="0" baseline="0" dirty="0">
                <a:ln>
                  <a:noFill/>
                </a:ln>
                <a:solidFill>
                  <a:srgbClr val="000000"/>
                </a:solidFill>
                <a:effectLst/>
                <a:ea typeface="Calibri" pitchFamily="34" charset="0"/>
                <a:cs typeface="Times New Roman" pitchFamily="18" charset="0"/>
              </a:endParaRPr>
            </a:p>
          </p:txBody>
        </p:sp>
      </p:grpSp>
      <p:sp>
        <p:nvSpPr>
          <p:cNvPr id="13" name="Rectangle 12"/>
          <p:cNvSpPr/>
          <p:nvPr/>
        </p:nvSpPr>
        <p:spPr>
          <a:xfrm>
            <a:off x="285720" y="4143380"/>
            <a:ext cx="1734449" cy="369332"/>
          </a:xfrm>
          <a:prstGeom prst="rect">
            <a:avLst/>
          </a:prstGeom>
        </p:spPr>
        <p:txBody>
          <a:bodyPr wrap="none">
            <a:spAutoFit/>
          </a:bodyPr>
          <a:lstStyle/>
          <a:p>
            <a:pPr lvl="0"/>
            <a:r>
              <a:rPr lang="fr-FR" b="1" dirty="0">
                <a:latin typeface="Times New Roman" pitchFamily="18" charset="0"/>
                <a:cs typeface="Times New Roman" pitchFamily="18" charset="0"/>
              </a:rPr>
              <a:t>Pour le mur 1 : </a:t>
            </a:r>
          </a:p>
        </p:txBody>
      </p:sp>
      <p:sp>
        <p:nvSpPr>
          <p:cNvPr id="15" name="Rectangle 14"/>
          <p:cNvSpPr/>
          <p:nvPr/>
        </p:nvSpPr>
        <p:spPr>
          <a:xfrm>
            <a:off x="285720" y="4988494"/>
            <a:ext cx="1734449" cy="369332"/>
          </a:xfrm>
          <a:prstGeom prst="rect">
            <a:avLst/>
          </a:prstGeom>
        </p:spPr>
        <p:txBody>
          <a:bodyPr wrap="none">
            <a:spAutoFit/>
          </a:bodyPr>
          <a:lstStyle/>
          <a:p>
            <a:pPr lvl="0"/>
            <a:r>
              <a:rPr lang="fr-FR" b="1" dirty="0">
                <a:latin typeface="Times New Roman" pitchFamily="18" charset="0"/>
                <a:cs typeface="Times New Roman" pitchFamily="18" charset="0"/>
              </a:rPr>
              <a:t>Pour le mur 2 : </a:t>
            </a:r>
          </a:p>
        </p:txBody>
      </p:sp>
      <p:sp>
        <p:nvSpPr>
          <p:cNvPr id="17" name="Rectangle 16"/>
          <p:cNvSpPr/>
          <p:nvPr/>
        </p:nvSpPr>
        <p:spPr>
          <a:xfrm>
            <a:off x="285720" y="5786454"/>
            <a:ext cx="1734449" cy="369332"/>
          </a:xfrm>
          <a:prstGeom prst="rect">
            <a:avLst/>
          </a:prstGeom>
        </p:spPr>
        <p:txBody>
          <a:bodyPr wrap="none">
            <a:spAutoFit/>
          </a:bodyPr>
          <a:lstStyle/>
          <a:p>
            <a:pPr lvl="0"/>
            <a:r>
              <a:rPr lang="fr-FR" b="1" dirty="0">
                <a:latin typeface="Times New Roman" pitchFamily="18" charset="0"/>
                <a:cs typeface="Times New Roman" pitchFamily="18" charset="0"/>
              </a:rPr>
              <a:t>Pour le mur 3 : </a:t>
            </a:r>
          </a:p>
        </p:txBody>
      </p:sp>
      <p:grpSp>
        <p:nvGrpSpPr>
          <p:cNvPr id="20" name="Groupe 19"/>
          <p:cNvGrpSpPr/>
          <p:nvPr/>
        </p:nvGrpSpPr>
        <p:grpSpPr>
          <a:xfrm>
            <a:off x="285720" y="4500570"/>
            <a:ext cx="4572032" cy="2143137"/>
            <a:chOff x="285720" y="4500570"/>
            <a:chExt cx="4572032" cy="2143137"/>
          </a:xfrm>
        </p:grpSpPr>
        <p:pic>
          <p:nvPicPr>
            <p:cNvPr id="14" name="Image 13" descr="Eqn16"/>
            <p:cNvPicPr/>
            <p:nvPr/>
          </p:nvPicPr>
          <p:blipFill>
            <a:blip r:embed="rId3">
              <a:extLst>
                <a:ext uri="{28A0092B-C50C-407E-A947-70E740481C1C}">
                  <a14:useLocalDpi xmlns="" xmlns:a14="http://schemas.microsoft.com/office/drawing/2010/main" val="0"/>
                </a:ext>
              </a:extLst>
            </a:blip>
            <a:srcRect/>
            <a:stretch>
              <a:fillRect/>
            </a:stretch>
          </p:blipFill>
          <p:spPr bwMode="auto">
            <a:xfrm>
              <a:off x="357158" y="4500570"/>
              <a:ext cx="3929090" cy="428625"/>
            </a:xfrm>
            <a:prstGeom prst="rect">
              <a:avLst/>
            </a:prstGeom>
            <a:noFill/>
            <a:ln>
              <a:noFill/>
            </a:ln>
          </p:spPr>
        </p:pic>
        <p:pic>
          <p:nvPicPr>
            <p:cNvPr id="16" name="Image 15" descr="Eqn17"/>
            <p:cNvPicPr/>
            <p:nvPr/>
          </p:nvPicPr>
          <p:blipFill>
            <a:blip r:embed="rId4">
              <a:extLst>
                <a:ext uri="{28A0092B-C50C-407E-A947-70E740481C1C}">
                  <a14:useLocalDpi xmlns="" xmlns:a14="http://schemas.microsoft.com/office/drawing/2010/main" val="0"/>
                </a:ext>
              </a:extLst>
            </a:blip>
            <a:srcRect/>
            <a:stretch>
              <a:fillRect/>
            </a:stretch>
          </p:blipFill>
          <p:spPr bwMode="auto">
            <a:xfrm>
              <a:off x="285720" y="5357826"/>
              <a:ext cx="4071966" cy="428625"/>
            </a:xfrm>
            <a:prstGeom prst="rect">
              <a:avLst/>
            </a:prstGeom>
            <a:noFill/>
            <a:ln>
              <a:noFill/>
            </a:ln>
          </p:spPr>
        </p:pic>
        <p:pic>
          <p:nvPicPr>
            <p:cNvPr id="18" name="Image 17" descr="Eqn18"/>
            <p:cNvPicPr/>
            <p:nvPr/>
          </p:nvPicPr>
          <p:blipFill>
            <a:blip r:embed="rId5">
              <a:extLst>
                <a:ext uri="{28A0092B-C50C-407E-A947-70E740481C1C}">
                  <a14:useLocalDpi xmlns="" xmlns:a14="http://schemas.microsoft.com/office/drawing/2010/main" val="0"/>
                </a:ext>
              </a:extLst>
            </a:blip>
            <a:srcRect/>
            <a:stretch>
              <a:fillRect/>
            </a:stretch>
          </p:blipFill>
          <p:spPr bwMode="auto">
            <a:xfrm>
              <a:off x="357158" y="6215082"/>
              <a:ext cx="3929090" cy="428625"/>
            </a:xfrm>
            <a:prstGeom prst="rect">
              <a:avLst/>
            </a:prstGeom>
            <a:noFill/>
            <a:ln>
              <a:noFill/>
            </a:ln>
          </p:spPr>
        </p:pic>
        <p:sp>
          <p:nvSpPr>
            <p:cNvPr id="19" name="Accolade fermante 18"/>
            <p:cNvSpPr/>
            <p:nvPr/>
          </p:nvSpPr>
          <p:spPr>
            <a:xfrm>
              <a:off x="4357686" y="4643446"/>
              <a:ext cx="500066" cy="1857388"/>
            </a:xfrm>
            <a:prstGeom prst="rightBrace">
              <a:avLst/>
            </a:prstGeom>
            <a:noFill/>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sp>
        <p:nvSpPr>
          <p:cNvPr id="21" name="Rectangle 20"/>
          <p:cNvSpPr/>
          <p:nvPr/>
        </p:nvSpPr>
        <p:spPr>
          <a:xfrm>
            <a:off x="4929190" y="4500570"/>
            <a:ext cx="3714776" cy="369332"/>
          </a:xfrm>
          <a:prstGeom prst="rect">
            <a:avLst/>
          </a:prstGeom>
        </p:spPr>
        <p:txBody>
          <a:bodyPr wrap="square">
            <a:spAutoFit/>
          </a:bodyPr>
          <a:lstStyle/>
          <a:p>
            <a:r>
              <a:rPr lang="fr-FR" b="1" dirty="0"/>
              <a:t>D’où l’expression du flux thermique </a:t>
            </a:r>
            <a:endParaRPr lang="fr-FR" dirty="0"/>
          </a:p>
        </p:txBody>
      </p:sp>
      <p:pic>
        <p:nvPicPr>
          <p:cNvPr id="22" name="Image 21" descr="Eqn20"/>
          <p:cNvPicPr/>
          <p:nvPr/>
        </p:nvPicPr>
        <p:blipFill>
          <a:blip r:embed="rId6">
            <a:extLst>
              <a:ext uri="{28A0092B-C50C-407E-A947-70E740481C1C}">
                <a14:useLocalDpi xmlns="" xmlns:a14="http://schemas.microsoft.com/office/drawing/2010/main" val="0"/>
              </a:ext>
            </a:extLst>
          </a:blip>
          <a:srcRect/>
          <a:stretch>
            <a:fillRect/>
          </a:stretch>
        </p:blipFill>
        <p:spPr bwMode="auto">
          <a:xfrm>
            <a:off x="5143504" y="4857760"/>
            <a:ext cx="3286148" cy="1714512"/>
          </a:xfrm>
          <a:prstGeom prst="rect">
            <a:avLst/>
          </a:prstGeom>
          <a:noFill/>
          <a:ln>
            <a:solidFill>
              <a:srgbClr val="FF0000"/>
            </a:solid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sp>
        <p:nvSpPr>
          <p:cNvPr id="5121" name="Rectangle 1"/>
          <p:cNvSpPr>
            <a:spLocks noChangeArrowheads="1"/>
          </p:cNvSpPr>
          <p:nvPr/>
        </p:nvSpPr>
        <p:spPr bwMode="auto">
          <a:xfrm>
            <a:off x="151303" y="365909"/>
            <a:ext cx="7778283" cy="777075"/>
          </a:xfrm>
          <a:prstGeom prst="rect">
            <a:avLst/>
          </a:prstGeom>
          <a:noFill/>
          <a:ln w="9525">
            <a:noFill/>
            <a:miter lim="800000"/>
            <a:headEnd/>
            <a:tailEnd/>
          </a:ln>
          <a:effectLst/>
        </p:spPr>
        <p:txBody>
          <a:bodyPr vert="horz" wrap="square" lIns="91440" tIns="152352" rIns="91440" bIns="38088"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a:ln>
                  <a:noFill/>
                </a:ln>
                <a:solidFill>
                  <a:srgbClr val="FF0000"/>
                </a:solidFill>
                <a:effectLst/>
                <a:latin typeface="Times New Roman" pitchFamily="18" charset="0"/>
                <a:ea typeface="Times New Roman" pitchFamily="18" charset="0"/>
                <a:cs typeface="Times New Roman" pitchFamily="18" charset="0"/>
              </a:rPr>
              <a:t>Expression de la résistance thermique équivalente à des murs en série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4"/>
          <p:cNvSpPr/>
          <p:nvPr/>
        </p:nvSpPr>
        <p:spPr>
          <a:xfrm>
            <a:off x="0" y="1142984"/>
            <a:ext cx="7858180" cy="646331"/>
          </a:xfrm>
          <a:prstGeom prst="rect">
            <a:avLst/>
          </a:prstGeom>
        </p:spPr>
        <p:txBody>
          <a:bodyPr wrap="square">
            <a:spAutoFit/>
          </a:bodyPr>
          <a:lstStyle/>
          <a:p>
            <a:r>
              <a:rPr lang="fr-FR" dirty="0">
                <a:latin typeface="Times New Roman" pitchFamily="18" charset="0"/>
                <a:cs typeface="Times New Roman" pitchFamily="18" charset="0"/>
              </a:rPr>
              <a:t>L’expression précédente du flux peut être, en faisant passer </a:t>
            </a:r>
            <a:r>
              <a:rPr lang="fr-FR" b="1" i="1" dirty="0">
                <a:latin typeface="Times New Roman" pitchFamily="18" charset="0"/>
                <a:cs typeface="Times New Roman" pitchFamily="18" charset="0"/>
              </a:rPr>
              <a:t>S</a:t>
            </a:r>
            <a:r>
              <a:rPr lang="fr-FR" dirty="0">
                <a:latin typeface="Times New Roman" pitchFamily="18" charset="0"/>
                <a:cs typeface="Times New Roman" pitchFamily="18" charset="0"/>
              </a:rPr>
              <a:t> au dénominateur , devient :</a:t>
            </a:r>
          </a:p>
        </p:txBody>
      </p:sp>
      <p:grpSp>
        <p:nvGrpSpPr>
          <p:cNvPr id="8" name="Groupe 7"/>
          <p:cNvGrpSpPr/>
          <p:nvPr/>
        </p:nvGrpSpPr>
        <p:grpSpPr>
          <a:xfrm>
            <a:off x="428596" y="2000240"/>
            <a:ext cx="7858180" cy="1952631"/>
            <a:chOff x="714348" y="1285860"/>
            <a:chExt cx="7286676" cy="1952631"/>
          </a:xfrm>
        </p:grpSpPr>
        <p:pic>
          <p:nvPicPr>
            <p:cNvPr id="6" name="Image 5" descr="Eqn21"/>
            <p:cNvPicPr/>
            <p:nvPr/>
          </p:nvPicPr>
          <p:blipFill>
            <a:blip r:embed="rId2">
              <a:extLst>
                <a:ext uri="{28A0092B-C50C-407E-A947-70E740481C1C}">
                  <a14:useLocalDpi xmlns="" xmlns:a14="http://schemas.microsoft.com/office/drawing/2010/main" val="0"/>
                </a:ext>
              </a:extLst>
            </a:blip>
            <a:srcRect/>
            <a:stretch>
              <a:fillRect/>
            </a:stretch>
          </p:blipFill>
          <p:spPr bwMode="auto">
            <a:xfrm>
              <a:off x="714348" y="1285860"/>
              <a:ext cx="7286676" cy="857250"/>
            </a:xfrm>
            <a:prstGeom prst="rect">
              <a:avLst/>
            </a:prstGeom>
            <a:noFill/>
            <a:ln>
              <a:noFill/>
            </a:ln>
          </p:spPr>
        </p:pic>
        <p:pic>
          <p:nvPicPr>
            <p:cNvPr id="7" name="Image 6" descr="legende"/>
            <p:cNvPicPr/>
            <p:nvPr/>
          </p:nvPicPr>
          <p:blipFill>
            <a:blip r:embed="rId3">
              <a:extLst>
                <a:ext uri="{28A0092B-C50C-407E-A947-70E740481C1C}">
                  <a14:useLocalDpi xmlns="" xmlns:a14="http://schemas.microsoft.com/office/drawing/2010/main" val="0"/>
                </a:ext>
              </a:extLst>
            </a:blip>
            <a:srcRect/>
            <a:stretch>
              <a:fillRect/>
            </a:stretch>
          </p:blipFill>
          <p:spPr bwMode="auto">
            <a:xfrm>
              <a:off x="1928794" y="2143116"/>
              <a:ext cx="5214974" cy="1095375"/>
            </a:xfrm>
            <a:prstGeom prst="rect">
              <a:avLst/>
            </a:prstGeom>
            <a:noFill/>
            <a:ln>
              <a:noFill/>
            </a:ln>
          </p:spPr>
        </p:pic>
      </p:grpSp>
      <p:sp>
        <p:nvSpPr>
          <p:cNvPr id="5122" name="Rectangle 2"/>
          <p:cNvSpPr>
            <a:spLocks noChangeArrowheads="1"/>
          </p:cNvSpPr>
          <p:nvPr/>
        </p:nvSpPr>
        <p:spPr bwMode="auto">
          <a:xfrm>
            <a:off x="0" y="4214818"/>
            <a:ext cx="8501090" cy="6429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Ces trois résistances sont placées en série et leur somme constitue la résistance thermique équivalente des 3trois murs en série, soit </a:t>
            </a:r>
            <a:r>
              <a:rPr kumimoji="0" lang="fr-FR" sz="1200" b="0" i="0" u="none" strike="noStrike" cap="none" normalizeH="0" baseline="0" dirty="0">
                <a:ln>
                  <a:noFill/>
                </a:ln>
                <a:solidFill>
                  <a:schemeClr val="tx1"/>
                </a:solidFill>
                <a:effectLst/>
                <a:latin typeface="Arial" pitchFamily="34" charset="0"/>
                <a:ea typeface="Times New Roman" pitchFamily="18" charset="0"/>
                <a:cs typeface="Arial" pitchFamily="34" charset="0"/>
              </a:rPr>
              <a:t>:</a:t>
            </a:r>
            <a:endParaRPr kumimoji="0" lang="fr-FR" sz="1800" b="0" i="0" u="none" strike="noStrike" cap="none" normalizeH="0" baseline="0" dirty="0">
              <a:ln>
                <a:noFill/>
              </a:ln>
              <a:solidFill>
                <a:schemeClr val="tx1"/>
              </a:solidFill>
              <a:effectLst/>
              <a:latin typeface="Arial" pitchFamily="34" charset="0"/>
              <a:cs typeface="Arial" pitchFamily="34" charset="0"/>
            </a:endParaRPr>
          </a:p>
        </p:txBody>
      </p:sp>
      <p:grpSp>
        <p:nvGrpSpPr>
          <p:cNvPr id="13" name="Groupe 12"/>
          <p:cNvGrpSpPr/>
          <p:nvPr/>
        </p:nvGrpSpPr>
        <p:grpSpPr>
          <a:xfrm>
            <a:off x="357158" y="5286388"/>
            <a:ext cx="5357850" cy="714380"/>
            <a:chOff x="214282" y="3857628"/>
            <a:chExt cx="5357850" cy="714380"/>
          </a:xfrm>
        </p:grpSpPr>
        <p:sp>
          <p:nvSpPr>
            <p:cNvPr id="9" name="Rectangle 8"/>
            <p:cNvSpPr/>
            <p:nvPr/>
          </p:nvSpPr>
          <p:spPr>
            <a:xfrm>
              <a:off x="214282" y="4059800"/>
              <a:ext cx="832279" cy="369332"/>
            </a:xfrm>
            <a:prstGeom prst="rect">
              <a:avLst/>
            </a:prstGeom>
          </p:spPr>
          <p:txBody>
            <a:bodyPr wrap="none">
              <a:spAutoFit/>
            </a:bodyPr>
            <a:lstStyle/>
            <a:p>
              <a:r>
                <a:rPr lang="fr-FR" b="1" dirty="0">
                  <a:solidFill>
                    <a:srgbClr val="FF0000"/>
                  </a:solidFill>
                  <a:latin typeface="Times New Roman" pitchFamily="18" charset="0"/>
                  <a:cs typeface="Times New Roman" pitchFamily="18" charset="0"/>
                </a:rPr>
                <a:t>Donc :</a:t>
              </a:r>
            </a:p>
          </p:txBody>
        </p:sp>
        <p:pic>
          <p:nvPicPr>
            <p:cNvPr id="10" name="Image 9" descr="Eqn22"/>
            <p:cNvPicPr/>
            <p:nvPr/>
          </p:nvPicPr>
          <p:blipFill>
            <a:blip r:embed="rId4">
              <a:extLst>
                <a:ext uri="{28A0092B-C50C-407E-A947-70E740481C1C}">
                  <a14:useLocalDpi xmlns="" xmlns:a14="http://schemas.microsoft.com/office/drawing/2010/main" val="0"/>
                </a:ext>
              </a:extLst>
            </a:blip>
            <a:srcRect/>
            <a:stretch>
              <a:fillRect/>
            </a:stretch>
          </p:blipFill>
          <p:spPr bwMode="auto">
            <a:xfrm>
              <a:off x="1071538" y="3857628"/>
              <a:ext cx="1285884" cy="714380"/>
            </a:xfrm>
            <a:prstGeom prst="rect">
              <a:avLst/>
            </a:prstGeom>
            <a:noFill/>
            <a:ln>
              <a:noFill/>
            </a:ln>
          </p:spPr>
        </p:pic>
        <p:sp>
          <p:nvSpPr>
            <p:cNvPr id="11" name="Rectangle 10"/>
            <p:cNvSpPr/>
            <p:nvPr/>
          </p:nvSpPr>
          <p:spPr>
            <a:xfrm>
              <a:off x="2571736" y="4071942"/>
              <a:ext cx="964143" cy="369332"/>
            </a:xfrm>
            <a:prstGeom prst="rect">
              <a:avLst/>
            </a:prstGeom>
          </p:spPr>
          <p:txBody>
            <a:bodyPr wrap="square">
              <a:spAutoFit/>
            </a:bodyPr>
            <a:lstStyle/>
            <a:p>
              <a:r>
                <a:rPr lang="fr-FR" b="1" dirty="0">
                  <a:solidFill>
                    <a:srgbClr val="FF0000"/>
                  </a:solidFill>
                  <a:latin typeface="Times New Roman" pitchFamily="18" charset="0"/>
                  <a:cs typeface="Times New Roman" pitchFamily="18" charset="0"/>
                </a:rPr>
                <a:t>Avec: </a:t>
              </a:r>
            </a:p>
          </p:txBody>
        </p:sp>
        <p:sp>
          <p:nvSpPr>
            <p:cNvPr id="12" name="Rectangle 11"/>
            <p:cNvSpPr/>
            <p:nvPr/>
          </p:nvSpPr>
          <p:spPr>
            <a:xfrm>
              <a:off x="3428992" y="4071942"/>
              <a:ext cx="2143140" cy="369332"/>
            </a:xfrm>
            <a:prstGeom prst="rect">
              <a:avLst/>
            </a:prstGeom>
          </p:spPr>
          <p:txBody>
            <a:bodyPr wrap="square">
              <a:spAutoFit/>
            </a:bodyPr>
            <a:lstStyle/>
            <a:p>
              <a:r>
                <a:rPr lang="fr-FR" b="1" dirty="0">
                  <a:latin typeface="Times New Roman" pitchFamily="18" charset="0"/>
                  <a:cs typeface="Times New Roman" pitchFamily="18" charset="0"/>
                </a:rPr>
                <a:t>R = R</a:t>
              </a:r>
              <a:r>
                <a:rPr lang="fr-FR" b="1" baseline="-25000" dirty="0">
                  <a:latin typeface="Times New Roman" pitchFamily="18" charset="0"/>
                  <a:cs typeface="Times New Roman" pitchFamily="18" charset="0"/>
                </a:rPr>
                <a:t>1</a:t>
              </a:r>
              <a:r>
                <a:rPr lang="fr-FR" b="1" dirty="0">
                  <a:latin typeface="Times New Roman" pitchFamily="18" charset="0"/>
                  <a:cs typeface="Times New Roman" pitchFamily="18" charset="0"/>
                </a:rPr>
                <a:t> + R</a:t>
              </a:r>
              <a:r>
                <a:rPr lang="fr-FR" b="1" baseline="-25000" dirty="0">
                  <a:latin typeface="Times New Roman" pitchFamily="18" charset="0"/>
                  <a:cs typeface="Times New Roman" pitchFamily="18" charset="0"/>
                </a:rPr>
                <a:t>2</a:t>
              </a:r>
              <a:r>
                <a:rPr lang="fr-FR" b="1" dirty="0">
                  <a:latin typeface="Times New Roman" pitchFamily="18" charset="0"/>
                  <a:cs typeface="Times New Roman" pitchFamily="18" charset="0"/>
                </a:rPr>
                <a:t> + R</a:t>
              </a:r>
              <a:r>
                <a:rPr lang="fr-FR" b="1" baseline="-25000" dirty="0">
                  <a:latin typeface="Times New Roman" pitchFamily="18" charset="0"/>
                  <a:cs typeface="Times New Roman" pitchFamily="18" charset="0"/>
                </a:rPr>
                <a:t>3</a:t>
              </a:r>
              <a:endParaRPr lang="fr-FR" dirty="0">
                <a:latin typeface="Times New Roman" pitchFamily="18" charset="0"/>
                <a:cs typeface="Times New Roman" pitchFamily="18" charset="0"/>
              </a:endParaRPr>
            </a:p>
          </p:txBody>
        </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sp>
        <p:nvSpPr>
          <p:cNvPr id="3" name="Rectangle 2"/>
          <p:cNvSpPr/>
          <p:nvPr/>
        </p:nvSpPr>
        <p:spPr>
          <a:xfrm>
            <a:off x="214282" y="428604"/>
            <a:ext cx="8246150" cy="400110"/>
          </a:xfrm>
          <a:prstGeom prst="rect">
            <a:avLst/>
          </a:prstGeom>
        </p:spPr>
        <p:txBody>
          <a:bodyPr wrap="square">
            <a:spAutoFit/>
          </a:bodyPr>
          <a:lstStyle/>
          <a:p>
            <a:pPr marL="342900" indent="-342900">
              <a:buFont typeface="Wingdings" panose="05000000000000000000" pitchFamily="2" charset="2"/>
              <a:buChar char="q"/>
            </a:pPr>
            <a:r>
              <a:rPr lang="fr-FR" sz="2000" b="1" dirty="0">
                <a:solidFill>
                  <a:srgbClr val="FF0000"/>
                </a:solidFill>
                <a:latin typeface="Times New Roman" pitchFamily="18" charset="0"/>
                <a:cs typeface="Times New Roman" pitchFamily="18" charset="0"/>
              </a:rPr>
              <a:t>Conduction à travers plusieurs murs plans homogènes, en parallèle</a:t>
            </a:r>
            <a:endParaRPr lang="fr-FR" sz="2000" dirty="0">
              <a:solidFill>
                <a:srgbClr val="FF0000"/>
              </a:solidFill>
              <a:latin typeface="Times New Roman" pitchFamily="18" charset="0"/>
              <a:cs typeface="Times New Roman" pitchFamily="18" charset="0"/>
            </a:endParaRPr>
          </a:p>
        </p:txBody>
      </p:sp>
      <p:sp>
        <p:nvSpPr>
          <p:cNvPr id="5" name="Rectangle 4"/>
          <p:cNvSpPr/>
          <p:nvPr/>
        </p:nvSpPr>
        <p:spPr>
          <a:xfrm>
            <a:off x="214282" y="960294"/>
            <a:ext cx="3714776" cy="1754326"/>
          </a:xfrm>
          <a:prstGeom prst="rect">
            <a:avLst/>
          </a:prstGeom>
        </p:spPr>
        <p:txBody>
          <a:bodyPr wrap="square">
            <a:spAutoFit/>
          </a:bodyPr>
          <a:lstStyle/>
          <a:p>
            <a:pPr algn="just"/>
            <a:r>
              <a:rPr lang="fr-FR" dirty="0">
                <a:latin typeface="Times New Roman" pitchFamily="18" charset="0"/>
                <a:cs typeface="Times New Roman" pitchFamily="18" charset="0"/>
              </a:rPr>
              <a:t>	Supposons maintenant que différents éléments solides soient juxtaposés par bandes, les uns à cotés des autres et que la température soit uniforme sur chacune de leurs deux faces </a:t>
            </a:r>
            <a:r>
              <a:rPr lang="fr-FR" i="1" dirty="0">
                <a:latin typeface="Times New Roman" pitchFamily="18" charset="0"/>
                <a:cs typeface="Times New Roman" pitchFamily="18" charset="0"/>
              </a:rPr>
              <a:t>( figure )</a:t>
            </a:r>
            <a:r>
              <a:rPr lang="fr-FR" dirty="0">
                <a:latin typeface="Times New Roman" pitchFamily="18" charset="0"/>
                <a:cs typeface="Times New Roman" pitchFamily="18" charset="0"/>
              </a:rPr>
              <a:t>.</a:t>
            </a:r>
          </a:p>
        </p:txBody>
      </p:sp>
      <p:pic>
        <p:nvPicPr>
          <p:cNvPr id="6" name="Image 5" descr="parallele"/>
          <p:cNvPicPr/>
          <p:nvPr/>
        </p:nvPicPr>
        <p:blipFill>
          <a:blip r:embed="rId2">
            <a:extLst>
              <a:ext uri="{28A0092B-C50C-407E-A947-70E740481C1C}">
                <a14:useLocalDpi xmlns="" xmlns:a14="http://schemas.microsoft.com/office/drawing/2010/main" val="0"/>
              </a:ext>
            </a:extLst>
          </a:blip>
          <a:srcRect/>
          <a:stretch>
            <a:fillRect/>
          </a:stretch>
        </p:blipFill>
        <p:spPr bwMode="auto">
          <a:xfrm>
            <a:off x="4643438" y="785794"/>
            <a:ext cx="4076698" cy="3429024"/>
          </a:xfrm>
          <a:prstGeom prst="rect">
            <a:avLst/>
          </a:prstGeom>
          <a:noFill/>
          <a:ln>
            <a:noFill/>
          </a:ln>
        </p:spPr>
      </p:pic>
      <p:sp>
        <p:nvSpPr>
          <p:cNvPr id="7" name="Rectangle 6"/>
          <p:cNvSpPr/>
          <p:nvPr/>
        </p:nvSpPr>
        <p:spPr>
          <a:xfrm>
            <a:off x="357158" y="2951804"/>
            <a:ext cx="3143272" cy="1477328"/>
          </a:xfrm>
          <a:prstGeom prst="rect">
            <a:avLst/>
          </a:prstGeom>
        </p:spPr>
        <p:txBody>
          <a:bodyPr wrap="square">
            <a:spAutoFit/>
          </a:bodyPr>
          <a:lstStyle/>
          <a:p>
            <a:pPr algn="just"/>
            <a:r>
              <a:rPr lang="fr-FR" dirty="0">
                <a:latin typeface="Times New Roman" pitchFamily="18" charset="0"/>
                <a:cs typeface="Times New Roman" pitchFamily="18" charset="0"/>
              </a:rPr>
              <a:t>La différence de température </a:t>
            </a:r>
            <a:r>
              <a:rPr lang="fr-FR" b="1" dirty="0">
                <a:latin typeface="Times New Roman" pitchFamily="18" charset="0"/>
                <a:cs typeface="Times New Roman" pitchFamily="18" charset="0"/>
              </a:rPr>
              <a:t>(Θ</a:t>
            </a:r>
            <a:r>
              <a:rPr lang="fr-FR" b="1" baseline="-25000" dirty="0">
                <a:latin typeface="Times New Roman" pitchFamily="18" charset="0"/>
                <a:cs typeface="Times New Roman" pitchFamily="18" charset="0"/>
              </a:rPr>
              <a:t>1</a:t>
            </a:r>
            <a:r>
              <a:rPr lang="fr-FR" b="1" dirty="0">
                <a:latin typeface="Times New Roman" pitchFamily="18" charset="0"/>
                <a:cs typeface="Times New Roman" pitchFamily="18" charset="0"/>
              </a:rPr>
              <a:t>-Θ</a:t>
            </a:r>
            <a:r>
              <a:rPr lang="fr-FR" b="1" baseline="-25000" dirty="0">
                <a:latin typeface="Times New Roman" pitchFamily="18" charset="0"/>
                <a:cs typeface="Times New Roman" pitchFamily="18" charset="0"/>
              </a:rPr>
              <a:t>2</a:t>
            </a:r>
            <a:r>
              <a:rPr lang="fr-FR" b="1" dirty="0">
                <a:latin typeface="Times New Roman" pitchFamily="18" charset="0"/>
                <a:cs typeface="Times New Roman" pitchFamily="18" charset="0"/>
              </a:rPr>
              <a:t>) </a:t>
            </a:r>
            <a:r>
              <a:rPr lang="fr-FR" dirty="0">
                <a:latin typeface="Times New Roman" pitchFamily="18" charset="0"/>
                <a:cs typeface="Times New Roman" pitchFamily="18" charset="0"/>
              </a:rPr>
              <a:t>est donc la même pour chacun des éléments traversé respectivement par les flux thermiques </a:t>
            </a:r>
            <a:r>
              <a:rPr lang="fr-FR" b="1" dirty="0">
                <a:latin typeface="Times New Roman" pitchFamily="18" charset="0"/>
                <a:cs typeface="Times New Roman" pitchFamily="18" charset="0"/>
              </a:rPr>
              <a:t>Φ</a:t>
            </a:r>
            <a:r>
              <a:rPr lang="fr-FR" b="1" baseline="-25000" dirty="0">
                <a:latin typeface="Times New Roman" pitchFamily="18" charset="0"/>
                <a:cs typeface="Times New Roman" pitchFamily="18" charset="0"/>
              </a:rPr>
              <a:t>1</a:t>
            </a:r>
            <a:r>
              <a:rPr lang="fr-FR" b="1" dirty="0">
                <a:latin typeface="Times New Roman" pitchFamily="18" charset="0"/>
                <a:cs typeface="Times New Roman" pitchFamily="18" charset="0"/>
              </a:rPr>
              <a:t>, Φ</a:t>
            </a:r>
            <a:r>
              <a:rPr lang="fr-FR" b="1" baseline="-25000" dirty="0">
                <a:latin typeface="Times New Roman" pitchFamily="18" charset="0"/>
                <a:cs typeface="Times New Roman" pitchFamily="18" charset="0"/>
              </a:rPr>
              <a:t>2</a:t>
            </a:r>
            <a:r>
              <a:rPr lang="fr-FR" b="1" dirty="0">
                <a:latin typeface="Times New Roman" pitchFamily="18" charset="0"/>
                <a:cs typeface="Times New Roman" pitchFamily="18" charset="0"/>
              </a:rPr>
              <a:t>, Φ</a:t>
            </a:r>
            <a:r>
              <a:rPr lang="fr-FR" b="1" baseline="-25000" dirty="0">
                <a:latin typeface="Times New Roman" pitchFamily="18" charset="0"/>
                <a:cs typeface="Times New Roman" pitchFamily="18" charset="0"/>
              </a:rPr>
              <a:t>3</a:t>
            </a:r>
            <a:r>
              <a:rPr lang="fr-FR" b="1" dirty="0">
                <a:latin typeface="Times New Roman" pitchFamily="18" charset="0"/>
                <a:cs typeface="Times New Roman" pitchFamily="18" charset="0"/>
              </a:rPr>
              <a:t>.</a:t>
            </a:r>
            <a:endParaRPr lang="fr-FR" dirty="0">
              <a:latin typeface="Times New Roman" pitchFamily="18" charset="0"/>
              <a:cs typeface="Times New Roman" pitchFamily="18" charset="0"/>
            </a:endParaRPr>
          </a:p>
        </p:txBody>
      </p:sp>
      <p:sp>
        <p:nvSpPr>
          <p:cNvPr id="8" name="Rectangle 7"/>
          <p:cNvSpPr/>
          <p:nvPr/>
        </p:nvSpPr>
        <p:spPr>
          <a:xfrm>
            <a:off x="5643602" y="3786190"/>
            <a:ext cx="3643306" cy="646331"/>
          </a:xfrm>
          <a:prstGeom prst="rect">
            <a:avLst/>
          </a:prstGeom>
          <a:noFill/>
        </p:spPr>
        <p:txBody>
          <a:bodyPr wrap="square">
            <a:spAutoFit/>
          </a:bodyPr>
          <a:lstStyle/>
          <a:p>
            <a:pPr algn="ctr"/>
            <a:r>
              <a:rPr lang="fr-FR" b="1" i="1" dirty="0">
                <a:latin typeface="Times New Roman" pitchFamily="18" charset="0"/>
                <a:cs typeface="Times New Roman" pitchFamily="18" charset="0"/>
              </a:rPr>
              <a:t>Figure  : Conduction à travers plusieurs murs plans en parallèle.</a:t>
            </a:r>
            <a:endParaRPr lang="fr-FR" dirty="0">
              <a:latin typeface="Times New Roman" pitchFamily="18" charset="0"/>
              <a:cs typeface="Times New Roman" pitchFamily="18" charset="0"/>
            </a:endParaRPr>
          </a:p>
        </p:txBody>
      </p:sp>
      <p:sp>
        <p:nvSpPr>
          <p:cNvPr id="9" name="Rectangle 8"/>
          <p:cNvSpPr/>
          <p:nvPr/>
        </p:nvSpPr>
        <p:spPr>
          <a:xfrm>
            <a:off x="214314" y="4286256"/>
            <a:ext cx="8858280" cy="1115947"/>
          </a:xfrm>
          <a:prstGeom prst="rect">
            <a:avLst/>
          </a:prstGeom>
          <a:ln>
            <a:noFill/>
          </a:ln>
        </p:spPr>
        <p:txBody>
          <a:bodyPr wrap="square">
            <a:spAutoFit/>
          </a:bodyPr>
          <a:lstStyle/>
          <a:p>
            <a:pPr>
              <a:lnSpc>
                <a:spcPct val="200000"/>
              </a:lnSpc>
            </a:pPr>
            <a:r>
              <a:rPr lang="fr-FR" dirty="0">
                <a:latin typeface="Times New Roman" pitchFamily="18" charset="0"/>
                <a:cs typeface="Times New Roman" pitchFamily="18" charset="0"/>
              </a:rPr>
              <a:t>Si </a:t>
            </a:r>
            <a:r>
              <a:rPr lang="fr-FR" b="1" dirty="0">
                <a:latin typeface="Times New Roman" pitchFamily="18" charset="0"/>
                <a:cs typeface="Times New Roman" pitchFamily="18" charset="0"/>
              </a:rPr>
              <a:t>R</a:t>
            </a:r>
            <a:r>
              <a:rPr lang="fr-FR" b="1" baseline="-25000" dirty="0">
                <a:latin typeface="Times New Roman" pitchFamily="18" charset="0"/>
                <a:cs typeface="Times New Roman" pitchFamily="18" charset="0"/>
              </a:rPr>
              <a:t>1</a:t>
            </a:r>
            <a:r>
              <a:rPr lang="fr-FR" b="1" dirty="0">
                <a:latin typeface="Times New Roman" pitchFamily="18" charset="0"/>
                <a:cs typeface="Times New Roman" pitchFamily="18" charset="0"/>
              </a:rPr>
              <a:t>, R</a:t>
            </a:r>
            <a:r>
              <a:rPr lang="fr-FR" b="1" baseline="-25000" dirty="0">
                <a:latin typeface="Times New Roman" pitchFamily="18" charset="0"/>
                <a:cs typeface="Times New Roman" pitchFamily="18" charset="0"/>
              </a:rPr>
              <a:t>2</a:t>
            </a:r>
            <a:r>
              <a:rPr lang="fr-FR" b="1" dirty="0">
                <a:latin typeface="Times New Roman" pitchFamily="18" charset="0"/>
                <a:cs typeface="Times New Roman" pitchFamily="18" charset="0"/>
              </a:rPr>
              <a:t>, R</a:t>
            </a:r>
            <a:r>
              <a:rPr lang="fr-FR" b="1" baseline="-25000" dirty="0">
                <a:latin typeface="Times New Roman" pitchFamily="18" charset="0"/>
                <a:cs typeface="Times New Roman" pitchFamily="18" charset="0"/>
              </a:rPr>
              <a:t>3</a:t>
            </a:r>
            <a:r>
              <a:rPr lang="fr-FR" dirty="0">
                <a:latin typeface="Times New Roman" pitchFamily="18" charset="0"/>
                <a:cs typeface="Times New Roman" pitchFamily="18" charset="0"/>
              </a:rPr>
              <a:t>représentent les résistances thermiques de chacun des éléments, alors les flux traversant chaque mur sont donnés par :</a:t>
            </a:r>
          </a:p>
        </p:txBody>
      </p:sp>
      <p:pic>
        <p:nvPicPr>
          <p:cNvPr id="10" name="Image 9" descr="r1r2r3"/>
          <p:cNvPicPr/>
          <p:nvPr/>
        </p:nvPicPr>
        <p:blipFill>
          <a:blip r:embed="rId3">
            <a:extLst>
              <a:ext uri="{28A0092B-C50C-407E-A947-70E740481C1C}">
                <a14:useLocalDpi xmlns="" xmlns:a14="http://schemas.microsoft.com/office/drawing/2010/main" val="0"/>
              </a:ext>
            </a:extLst>
          </a:blip>
          <a:srcRect/>
          <a:stretch>
            <a:fillRect/>
          </a:stretch>
        </p:blipFill>
        <p:spPr bwMode="auto">
          <a:xfrm>
            <a:off x="1000100" y="5643578"/>
            <a:ext cx="6500858" cy="785818"/>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sp>
        <p:nvSpPr>
          <p:cNvPr id="3" name="Rectangle 2"/>
          <p:cNvSpPr/>
          <p:nvPr/>
        </p:nvSpPr>
        <p:spPr>
          <a:xfrm>
            <a:off x="357158" y="2928934"/>
            <a:ext cx="5715008" cy="400110"/>
          </a:xfrm>
          <a:prstGeom prst="rect">
            <a:avLst/>
          </a:prstGeom>
        </p:spPr>
        <p:txBody>
          <a:bodyPr wrap="square">
            <a:spAutoFit/>
          </a:bodyPr>
          <a:lstStyle/>
          <a:p>
            <a:r>
              <a:rPr lang="fr-FR" sz="2000" dirty="0">
                <a:latin typeface="Times New Roman" pitchFamily="18" charset="0"/>
                <a:cs typeface="Times New Roman" pitchFamily="18" charset="0"/>
              </a:rPr>
              <a:t>Le flux thermique total (</a:t>
            </a:r>
            <a:r>
              <a:rPr lang="fr-FR" sz="2000" b="1" dirty="0">
                <a:latin typeface="Times New Roman" pitchFamily="18" charset="0"/>
                <a:cs typeface="Times New Roman" pitchFamily="18" charset="0"/>
              </a:rPr>
              <a:t>Φ)</a:t>
            </a:r>
            <a:r>
              <a:rPr lang="fr-FR" sz="2000" dirty="0">
                <a:latin typeface="Times New Roman" pitchFamily="18" charset="0"/>
                <a:cs typeface="Times New Roman" pitchFamily="18" charset="0"/>
              </a:rPr>
              <a:t> à travers l'ensemble est : </a:t>
            </a:r>
          </a:p>
        </p:txBody>
      </p:sp>
      <p:sp>
        <p:nvSpPr>
          <p:cNvPr id="5" name="Rectangle 4"/>
          <p:cNvSpPr/>
          <p:nvPr/>
        </p:nvSpPr>
        <p:spPr>
          <a:xfrm>
            <a:off x="285720" y="2214554"/>
            <a:ext cx="8143932" cy="400110"/>
          </a:xfrm>
          <a:prstGeom prst="rect">
            <a:avLst/>
          </a:prstGeom>
        </p:spPr>
        <p:txBody>
          <a:bodyPr wrap="square">
            <a:spAutoFit/>
          </a:bodyPr>
          <a:lstStyle/>
          <a:p>
            <a:r>
              <a:rPr lang="fr-FR" sz="2000" dirty="0">
                <a:solidFill>
                  <a:srgbClr val="FF0000"/>
                </a:solidFill>
                <a:latin typeface="Times New Roman" pitchFamily="18" charset="0"/>
                <a:cs typeface="Times New Roman" pitchFamily="18" charset="0"/>
              </a:rPr>
              <a:t>Expression du flux thermique de conduction à travers des murs en parallèle</a:t>
            </a:r>
          </a:p>
        </p:txBody>
      </p:sp>
      <p:grpSp>
        <p:nvGrpSpPr>
          <p:cNvPr id="8" name="Groupe 7"/>
          <p:cNvGrpSpPr/>
          <p:nvPr/>
        </p:nvGrpSpPr>
        <p:grpSpPr>
          <a:xfrm>
            <a:off x="1142976" y="1000108"/>
            <a:ext cx="6357982" cy="857256"/>
            <a:chOff x="1928794" y="2928934"/>
            <a:chExt cx="6357982" cy="857256"/>
          </a:xfrm>
        </p:grpSpPr>
        <p:sp>
          <p:nvSpPr>
            <p:cNvPr id="6" name="Rectangle 5"/>
            <p:cNvSpPr/>
            <p:nvPr/>
          </p:nvSpPr>
          <p:spPr>
            <a:xfrm>
              <a:off x="1928794" y="3071810"/>
              <a:ext cx="842090" cy="400110"/>
            </a:xfrm>
            <a:prstGeom prst="rect">
              <a:avLst/>
            </a:prstGeom>
          </p:spPr>
          <p:txBody>
            <a:bodyPr wrap="none">
              <a:spAutoFit/>
            </a:bodyPr>
            <a:lstStyle/>
            <a:p>
              <a:r>
                <a:rPr lang="fr-FR" sz="2000" dirty="0">
                  <a:solidFill>
                    <a:srgbClr val="FF0000"/>
                  </a:solidFill>
                  <a:latin typeface="Times New Roman" pitchFamily="18" charset="0"/>
                  <a:cs typeface="Times New Roman" pitchFamily="18" charset="0"/>
                </a:rPr>
                <a:t>Avec :</a:t>
              </a:r>
            </a:p>
          </p:txBody>
        </p:sp>
        <p:pic>
          <p:nvPicPr>
            <p:cNvPr id="7" name="Image 6" descr="r1r2r3b"/>
            <p:cNvPicPr/>
            <p:nvPr/>
          </p:nvPicPr>
          <p:blipFill>
            <a:blip r:embed="rId2">
              <a:extLst>
                <a:ext uri="{28A0092B-C50C-407E-A947-70E740481C1C}">
                  <a14:useLocalDpi xmlns="" xmlns:a14="http://schemas.microsoft.com/office/drawing/2010/main" val="0"/>
                </a:ext>
              </a:extLst>
            </a:blip>
            <a:srcRect/>
            <a:stretch>
              <a:fillRect/>
            </a:stretch>
          </p:blipFill>
          <p:spPr bwMode="auto">
            <a:xfrm>
              <a:off x="2786050" y="2928934"/>
              <a:ext cx="5500726" cy="857256"/>
            </a:xfrm>
            <a:prstGeom prst="rect">
              <a:avLst/>
            </a:prstGeom>
            <a:noFill/>
            <a:ln>
              <a:noFill/>
            </a:ln>
          </p:spPr>
        </p:pic>
      </p:grpSp>
      <p:pic>
        <p:nvPicPr>
          <p:cNvPr id="9" name="Image 8" descr="fi1fi2fi3"/>
          <p:cNvPicPr/>
          <p:nvPr/>
        </p:nvPicPr>
        <p:blipFill>
          <a:blip r:embed="rId3">
            <a:extLst>
              <a:ext uri="{28A0092B-C50C-407E-A947-70E740481C1C}">
                <a14:useLocalDpi xmlns="" xmlns:a14="http://schemas.microsoft.com/office/drawing/2010/main" val="0"/>
              </a:ext>
            </a:extLst>
          </a:blip>
          <a:srcRect/>
          <a:stretch>
            <a:fillRect/>
          </a:stretch>
        </p:blipFill>
        <p:spPr bwMode="auto">
          <a:xfrm>
            <a:off x="857224" y="3643314"/>
            <a:ext cx="7000924" cy="2062176"/>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sp>
        <p:nvSpPr>
          <p:cNvPr id="2049" name="Rectangle 1"/>
          <p:cNvSpPr>
            <a:spLocks noChangeArrowheads="1"/>
          </p:cNvSpPr>
          <p:nvPr/>
        </p:nvSpPr>
        <p:spPr bwMode="auto">
          <a:xfrm>
            <a:off x="-45900" y="457122"/>
            <a:ext cx="7291355"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342900" marR="0" lvl="0" indent="-342900" algn="just" defTabSz="914400" rtl="0" eaLnBrk="1" fontAlgn="base" latinLnBrk="0" hangingPunct="1">
              <a:lnSpc>
                <a:spcPct val="100000"/>
              </a:lnSpc>
              <a:spcBef>
                <a:spcPct val="0"/>
              </a:spcBef>
              <a:spcAft>
                <a:spcPct val="0"/>
              </a:spcAft>
              <a:buClrTx/>
              <a:buSzTx/>
              <a:buFont typeface="Wingdings" panose="05000000000000000000" pitchFamily="2" charset="2"/>
              <a:buChar char="q"/>
              <a:tabLst/>
            </a:pPr>
            <a:r>
              <a:rPr kumimoji="0" lang="fr-FR" sz="2000" b="1" i="0" u="none" strike="noStrike" cap="none" normalizeH="0" baseline="0" dirty="0">
                <a:ln>
                  <a:noFill/>
                </a:ln>
                <a:solidFill>
                  <a:srgbClr val="FF0000"/>
                </a:solidFill>
                <a:effectLst/>
                <a:latin typeface="Times New Roman" pitchFamily="18" charset="0"/>
                <a:ea typeface="Times New Roman" pitchFamily="18" charset="0"/>
                <a:cs typeface="Times New Roman" pitchFamily="18" charset="0"/>
              </a:rPr>
              <a:t>Conduction à travers la paroi d'un tube cylindrique circulaire</a:t>
            </a:r>
            <a:endParaRPr kumimoji="0" lang="fr-FR" sz="2000" b="0" i="0" u="none" strike="noStrike" cap="none" normalizeH="0" baseline="0" dirty="0">
              <a:ln>
                <a:noFill/>
              </a:ln>
              <a:solidFill>
                <a:srgbClr val="FF0000"/>
              </a:solidFill>
              <a:effectLst/>
              <a:latin typeface="Times New Roman" pitchFamily="18" charset="0"/>
              <a:cs typeface="Times New Roman" pitchFamily="18" charset="0"/>
            </a:endParaRPr>
          </a:p>
        </p:txBody>
      </p:sp>
      <p:sp>
        <p:nvSpPr>
          <p:cNvPr id="5" name="Rectangle 4"/>
          <p:cNvSpPr/>
          <p:nvPr/>
        </p:nvSpPr>
        <p:spPr>
          <a:xfrm>
            <a:off x="285720" y="1000108"/>
            <a:ext cx="4572000" cy="2585323"/>
          </a:xfrm>
          <a:prstGeom prst="rect">
            <a:avLst/>
          </a:prstGeom>
        </p:spPr>
        <p:txBody>
          <a:bodyPr wrap="square">
            <a:spAutoFit/>
          </a:bodyPr>
          <a:lstStyle/>
          <a:p>
            <a:pPr algn="just">
              <a:lnSpc>
                <a:spcPct val="150000"/>
              </a:lnSpc>
            </a:pPr>
            <a:r>
              <a:rPr lang="fr-FR" dirty="0">
                <a:latin typeface="Times New Roman" pitchFamily="18" charset="0"/>
                <a:cs typeface="Times New Roman" pitchFamily="18" charset="0"/>
              </a:rPr>
              <a:t>Considérons un tube cylindrique </a:t>
            </a:r>
            <a:r>
              <a:rPr lang="fr-FR" i="1" dirty="0">
                <a:latin typeface="Times New Roman" pitchFamily="18" charset="0"/>
                <a:cs typeface="Times New Roman" pitchFamily="18" charset="0"/>
              </a:rPr>
              <a:t>(figure)</a:t>
            </a:r>
            <a:endParaRPr lang="fr-FR" dirty="0">
              <a:latin typeface="Times New Roman" pitchFamily="18" charset="0"/>
              <a:cs typeface="Times New Roman" pitchFamily="18" charset="0"/>
            </a:endParaRPr>
          </a:p>
          <a:p>
            <a:pPr algn="just">
              <a:lnSpc>
                <a:spcPct val="150000"/>
              </a:lnSpc>
            </a:pPr>
            <a:r>
              <a:rPr lang="fr-FR" dirty="0">
                <a:latin typeface="Times New Roman" pitchFamily="18" charset="0"/>
                <a:cs typeface="Times New Roman" pitchFamily="18" charset="0"/>
              </a:rPr>
              <a:t>Soient </a:t>
            </a:r>
            <a:r>
              <a:rPr lang="fr-FR" b="1" dirty="0">
                <a:latin typeface="Times New Roman" pitchFamily="18" charset="0"/>
                <a:cs typeface="Times New Roman" pitchFamily="18" charset="0"/>
              </a:rPr>
              <a:t>r</a:t>
            </a:r>
            <a:r>
              <a:rPr lang="fr-FR" b="1" baseline="-25000" dirty="0">
                <a:latin typeface="Times New Roman" pitchFamily="18" charset="0"/>
                <a:cs typeface="Times New Roman" pitchFamily="18" charset="0"/>
              </a:rPr>
              <a:t>1</a:t>
            </a:r>
            <a:r>
              <a:rPr lang="fr-FR" dirty="0">
                <a:latin typeface="Times New Roman" pitchFamily="18" charset="0"/>
                <a:cs typeface="Times New Roman" pitchFamily="18" charset="0"/>
              </a:rPr>
              <a:t>le rayon de la paroi interne, </a:t>
            </a:r>
            <a:r>
              <a:rPr lang="fr-FR" b="1" dirty="0">
                <a:latin typeface="Times New Roman" pitchFamily="18" charset="0"/>
                <a:cs typeface="Times New Roman" pitchFamily="18" charset="0"/>
              </a:rPr>
              <a:t>r</a:t>
            </a:r>
            <a:r>
              <a:rPr lang="fr-FR" b="1" baseline="-25000" dirty="0">
                <a:latin typeface="Times New Roman" pitchFamily="18" charset="0"/>
                <a:cs typeface="Times New Roman" pitchFamily="18" charset="0"/>
              </a:rPr>
              <a:t>2</a:t>
            </a:r>
            <a:r>
              <a:rPr lang="fr-FR" dirty="0">
                <a:latin typeface="Times New Roman" pitchFamily="18" charset="0"/>
                <a:cs typeface="Times New Roman" pitchFamily="18" charset="0"/>
              </a:rPr>
              <a:t>celui de la paroi externe, </a:t>
            </a:r>
            <a:r>
              <a:rPr lang="fr-FR" b="1" dirty="0">
                <a:latin typeface="Times New Roman" pitchFamily="18" charset="0"/>
                <a:cs typeface="Times New Roman" pitchFamily="18" charset="0"/>
              </a:rPr>
              <a:t>Θ</a:t>
            </a:r>
            <a:r>
              <a:rPr lang="fr-FR" b="1" baseline="-25000" dirty="0">
                <a:latin typeface="Times New Roman" pitchFamily="18" charset="0"/>
                <a:cs typeface="Times New Roman" pitchFamily="18" charset="0"/>
              </a:rPr>
              <a:t>1</a:t>
            </a:r>
            <a:r>
              <a:rPr lang="fr-FR" dirty="0">
                <a:latin typeface="Times New Roman" pitchFamily="18" charset="0"/>
                <a:cs typeface="Times New Roman" pitchFamily="18" charset="0"/>
              </a:rPr>
              <a:t>et </a:t>
            </a:r>
            <a:r>
              <a:rPr lang="fr-FR" b="1" dirty="0">
                <a:latin typeface="Times New Roman" pitchFamily="18" charset="0"/>
                <a:cs typeface="Times New Roman" pitchFamily="18" charset="0"/>
              </a:rPr>
              <a:t>Θ</a:t>
            </a:r>
            <a:r>
              <a:rPr lang="fr-FR" b="1" baseline="-25000" dirty="0">
                <a:latin typeface="Times New Roman" pitchFamily="18" charset="0"/>
                <a:cs typeface="Times New Roman" pitchFamily="18" charset="0"/>
              </a:rPr>
              <a:t>2</a:t>
            </a:r>
            <a:r>
              <a:rPr lang="fr-FR" dirty="0">
                <a:latin typeface="Times New Roman" pitchFamily="18" charset="0"/>
                <a:cs typeface="Times New Roman" pitchFamily="18" charset="0"/>
              </a:rPr>
              <a:t>, les températures respectives des faces interne et externe et </a:t>
            </a:r>
            <a:r>
              <a:rPr lang="fr-FR" b="1" dirty="0">
                <a:latin typeface="Times New Roman" pitchFamily="18" charset="0"/>
                <a:cs typeface="Times New Roman" pitchFamily="18" charset="0"/>
              </a:rPr>
              <a:t>λ</a:t>
            </a:r>
            <a:r>
              <a:rPr lang="fr-FR" dirty="0">
                <a:latin typeface="Times New Roman" pitchFamily="18" charset="0"/>
                <a:cs typeface="Times New Roman" pitchFamily="18" charset="0"/>
              </a:rPr>
              <a:t> la conductivité thermique moyenne entre </a:t>
            </a:r>
            <a:r>
              <a:rPr lang="fr-FR" b="1" dirty="0">
                <a:latin typeface="Times New Roman" pitchFamily="18" charset="0"/>
                <a:cs typeface="Times New Roman" pitchFamily="18" charset="0"/>
              </a:rPr>
              <a:t>Θ</a:t>
            </a:r>
            <a:r>
              <a:rPr lang="fr-FR" b="1" baseline="-25000" dirty="0">
                <a:latin typeface="Times New Roman" pitchFamily="18" charset="0"/>
                <a:cs typeface="Times New Roman" pitchFamily="18" charset="0"/>
              </a:rPr>
              <a:t>1</a:t>
            </a:r>
            <a:r>
              <a:rPr lang="fr-FR" dirty="0">
                <a:latin typeface="Times New Roman" pitchFamily="18" charset="0"/>
                <a:cs typeface="Times New Roman" pitchFamily="18" charset="0"/>
              </a:rPr>
              <a:t>et </a:t>
            </a:r>
            <a:r>
              <a:rPr lang="fr-FR" b="1" dirty="0">
                <a:latin typeface="Times New Roman" pitchFamily="18" charset="0"/>
                <a:cs typeface="Times New Roman" pitchFamily="18" charset="0"/>
              </a:rPr>
              <a:t>Θ</a:t>
            </a:r>
            <a:r>
              <a:rPr lang="fr-FR" b="1" baseline="-25000" dirty="0">
                <a:latin typeface="Times New Roman" pitchFamily="18" charset="0"/>
                <a:cs typeface="Times New Roman" pitchFamily="18" charset="0"/>
              </a:rPr>
              <a:t>2</a:t>
            </a:r>
            <a:r>
              <a:rPr lang="fr-FR" dirty="0">
                <a:latin typeface="Times New Roman" pitchFamily="18" charset="0"/>
                <a:cs typeface="Times New Roman" pitchFamily="18" charset="0"/>
              </a:rPr>
              <a:t>du matériau constituant le tube. </a:t>
            </a:r>
          </a:p>
        </p:txBody>
      </p:sp>
      <p:pic>
        <p:nvPicPr>
          <p:cNvPr id="6" name="Image 5" descr="cylindre"/>
          <p:cNvPicPr/>
          <p:nvPr/>
        </p:nvPicPr>
        <p:blipFill>
          <a:blip r:embed="rId2">
            <a:extLst>
              <a:ext uri="{28A0092B-C50C-407E-A947-70E740481C1C}">
                <a14:useLocalDpi xmlns="" xmlns:a14="http://schemas.microsoft.com/office/drawing/2010/main" val="0"/>
              </a:ext>
            </a:extLst>
          </a:blip>
          <a:srcRect/>
          <a:stretch>
            <a:fillRect/>
          </a:stretch>
        </p:blipFill>
        <p:spPr bwMode="auto">
          <a:xfrm>
            <a:off x="5072066" y="928670"/>
            <a:ext cx="4000496" cy="3286148"/>
          </a:xfrm>
          <a:prstGeom prst="rect">
            <a:avLst/>
          </a:prstGeom>
          <a:noFill/>
          <a:ln>
            <a:noFill/>
          </a:ln>
        </p:spPr>
      </p:pic>
      <p:sp>
        <p:nvSpPr>
          <p:cNvPr id="7" name="Rectangle 6"/>
          <p:cNvSpPr/>
          <p:nvPr/>
        </p:nvSpPr>
        <p:spPr>
          <a:xfrm>
            <a:off x="4929190" y="4214818"/>
            <a:ext cx="3857652" cy="646331"/>
          </a:xfrm>
          <a:prstGeom prst="rect">
            <a:avLst/>
          </a:prstGeom>
        </p:spPr>
        <p:txBody>
          <a:bodyPr wrap="square">
            <a:spAutoFit/>
          </a:bodyPr>
          <a:lstStyle/>
          <a:p>
            <a:pPr algn="ctr"/>
            <a:r>
              <a:rPr lang="fr-FR" b="1" i="1" dirty="0">
                <a:latin typeface="Times New Roman" pitchFamily="18" charset="0"/>
                <a:cs typeface="Times New Roman" pitchFamily="18" charset="0"/>
              </a:rPr>
              <a:t>Figure   : Vue d'un tube cylindrique traversé par un flux de conduction</a:t>
            </a:r>
            <a:endParaRPr lang="fr-FR" dirty="0">
              <a:latin typeface="Times New Roman" pitchFamily="18" charset="0"/>
              <a:cs typeface="Times New Roman" pitchFamily="18" charset="0"/>
            </a:endParaRPr>
          </a:p>
        </p:txBody>
      </p:sp>
      <p:sp>
        <p:nvSpPr>
          <p:cNvPr id="8" name="Rectangle 7"/>
          <p:cNvSpPr/>
          <p:nvPr/>
        </p:nvSpPr>
        <p:spPr>
          <a:xfrm>
            <a:off x="214314" y="4040881"/>
            <a:ext cx="4572000" cy="2031325"/>
          </a:xfrm>
          <a:prstGeom prst="rect">
            <a:avLst/>
          </a:prstGeom>
        </p:spPr>
        <p:txBody>
          <a:bodyPr wrap="square">
            <a:spAutoFit/>
          </a:bodyPr>
          <a:lstStyle/>
          <a:p>
            <a:pPr algn="just"/>
            <a:r>
              <a:rPr lang="fr-FR" dirty="0">
                <a:latin typeface="Times New Roman" pitchFamily="18" charset="0"/>
                <a:cs typeface="Times New Roman" pitchFamily="18" charset="0"/>
              </a:rPr>
              <a:t>On désire connaître le flux thermique qui traverse le tube de l'intérieur vers l'extérieur (lorsque </a:t>
            </a:r>
            <a:r>
              <a:rPr lang="fr-FR" b="1" dirty="0">
                <a:latin typeface="Times New Roman" pitchFamily="18" charset="0"/>
                <a:cs typeface="Times New Roman" pitchFamily="18" charset="0"/>
              </a:rPr>
              <a:t>Θ</a:t>
            </a:r>
            <a:r>
              <a:rPr lang="fr-FR" b="1" baseline="-25000" dirty="0">
                <a:latin typeface="Times New Roman" pitchFamily="18" charset="0"/>
                <a:cs typeface="Times New Roman" pitchFamily="18" charset="0"/>
              </a:rPr>
              <a:t>1</a:t>
            </a:r>
            <a:r>
              <a:rPr lang="fr-FR" dirty="0">
                <a:latin typeface="Times New Roman" pitchFamily="18" charset="0"/>
                <a:cs typeface="Times New Roman" pitchFamily="18" charset="0"/>
              </a:rPr>
              <a:t>&gt;</a:t>
            </a:r>
            <a:r>
              <a:rPr lang="fr-FR" b="1" dirty="0">
                <a:latin typeface="Times New Roman" pitchFamily="18" charset="0"/>
                <a:cs typeface="Times New Roman" pitchFamily="18" charset="0"/>
              </a:rPr>
              <a:t>Θ</a:t>
            </a:r>
            <a:r>
              <a:rPr lang="fr-FR" b="1" baseline="-25000" dirty="0">
                <a:latin typeface="Times New Roman" pitchFamily="18" charset="0"/>
                <a:cs typeface="Times New Roman" pitchFamily="18" charset="0"/>
              </a:rPr>
              <a:t>2</a:t>
            </a:r>
            <a:r>
              <a:rPr lang="fr-FR" b="1" dirty="0">
                <a:latin typeface="Times New Roman" pitchFamily="18" charset="0"/>
                <a:cs typeface="Times New Roman" pitchFamily="18" charset="0"/>
              </a:rPr>
              <a:t> ) </a:t>
            </a:r>
            <a:r>
              <a:rPr lang="fr-FR" dirty="0">
                <a:latin typeface="Times New Roman" pitchFamily="18" charset="0"/>
                <a:cs typeface="Times New Roman" pitchFamily="18" charset="0"/>
              </a:rPr>
              <a:t>pour une longueur </a:t>
            </a:r>
            <a:r>
              <a:rPr lang="fr-FR" b="1" dirty="0">
                <a:latin typeface="Times New Roman" pitchFamily="18" charset="0"/>
                <a:cs typeface="Times New Roman" pitchFamily="18" charset="0"/>
              </a:rPr>
              <a:t>L </a:t>
            </a:r>
            <a:r>
              <a:rPr lang="fr-FR" dirty="0">
                <a:latin typeface="Times New Roman" pitchFamily="18" charset="0"/>
                <a:cs typeface="Times New Roman" pitchFamily="18" charset="0"/>
              </a:rPr>
              <a:t>de tube. Par raison de symétrie, les lignes d'écoulement de la chaleur sont des droites dirigées selon des rayons. On dit que le transfert de chaleur est radial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7158" y="928670"/>
            <a:ext cx="8501122" cy="646331"/>
          </a:xfrm>
          <a:prstGeom prst="rect">
            <a:avLst/>
          </a:prstGeom>
        </p:spPr>
        <p:txBody>
          <a:bodyPr wrap="square">
            <a:spAutoFit/>
          </a:bodyPr>
          <a:lstStyle/>
          <a:p>
            <a:pPr algn="just"/>
            <a:r>
              <a:rPr lang="fr-FR" dirty="0">
                <a:latin typeface="Times New Roman" pitchFamily="18" charset="0"/>
                <a:cs typeface="Times New Roman" pitchFamily="18" charset="0"/>
              </a:rPr>
              <a:t>        Le </a:t>
            </a:r>
            <a:r>
              <a:rPr lang="fr-FR" b="1" dirty="0">
                <a:latin typeface="Times New Roman" pitchFamily="18" charset="0"/>
                <a:cs typeface="Times New Roman" pitchFamily="18" charset="0"/>
              </a:rPr>
              <a:t>transfert thermique</a:t>
            </a:r>
            <a:r>
              <a:rPr lang="fr-FR" dirty="0">
                <a:latin typeface="Times New Roman" pitchFamily="18" charset="0"/>
                <a:cs typeface="Times New Roman" pitchFamily="18" charset="0"/>
              </a:rPr>
              <a:t>, appelé plus communément </a:t>
            </a:r>
            <a:r>
              <a:rPr lang="fr-FR" b="1" dirty="0">
                <a:latin typeface="Times New Roman" pitchFamily="18" charset="0"/>
                <a:cs typeface="Times New Roman" pitchFamily="18" charset="0"/>
              </a:rPr>
              <a:t>échange de chaleur (Q) </a:t>
            </a:r>
            <a:r>
              <a:rPr lang="fr-FR" dirty="0">
                <a:latin typeface="Times New Roman" pitchFamily="18" charset="0"/>
                <a:cs typeface="Times New Roman" pitchFamily="18" charset="0"/>
              </a:rPr>
              <a:t>est, avec le  </a:t>
            </a:r>
            <a:r>
              <a:rPr lang="fr-FR" b="1" dirty="0">
                <a:latin typeface="Times New Roman" pitchFamily="18" charset="0"/>
                <a:cs typeface="Times New Roman" pitchFamily="18" charset="0"/>
              </a:rPr>
              <a:t>travail (w)</a:t>
            </a:r>
            <a:r>
              <a:rPr lang="fr-FR" dirty="0">
                <a:latin typeface="Times New Roman" pitchFamily="18" charset="0"/>
                <a:cs typeface="Times New Roman" pitchFamily="18" charset="0"/>
              </a:rPr>
              <a:t>, l'un des modes d'échange d'</a:t>
            </a:r>
            <a:r>
              <a:rPr lang="fr-FR" b="1" dirty="0">
                <a:latin typeface="Times New Roman" pitchFamily="18" charset="0"/>
                <a:cs typeface="Times New Roman" pitchFamily="18" charset="0"/>
              </a:rPr>
              <a:t>énergie interne (U</a:t>
            </a:r>
            <a:r>
              <a:rPr lang="fr-FR" dirty="0">
                <a:latin typeface="Times New Roman" pitchFamily="18" charset="0"/>
                <a:cs typeface="Times New Roman" pitchFamily="18" charset="0"/>
              </a:rPr>
              <a:t>) entre deux systèmes.</a:t>
            </a:r>
          </a:p>
        </p:txBody>
      </p:sp>
      <p:sp>
        <p:nvSpPr>
          <p:cNvPr id="5" name="Rectangle 4"/>
          <p:cNvSpPr/>
          <p:nvPr/>
        </p:nvSpPr>
        <p:spPr>
          <a:xfrm>
            <a:off x="428596" y="5715016"/>
            <a:ext cx="7000924" cy="369332"/>
          </a:xfrm>
          <a:prstGeom prst="rect">
            <a:avLst/>
          </a:prstGeom>
        </p:spPr>
        <p:txBody>
          <a:bodyPr wrap="square">
            <a:spAutoFit/>
          </a:bodyPr>
          <a:lstStyle/>
          <a:p>
            <a:r>
              <a:rPr lang="fr-FR" dirty="0">
                <a:latin typeface="Times New Roman" pitchFamily="18" charset="0"/>
                <a:cs typeface="Times New Roman" pitchFamily="18" charset="0"/>
              </a:rPr>
              <a:t>On distingue trois types de transfert thermique, qui peuvent coexister . </a:t>
            </a:r>
            <a:endParaRPr lang="fr-FR" dirty="0"/>
          </a:p>
        </p:txBody>
      </p:sp>
      <p:sp>
        <p:nvSpPr>
          <p:cNvPr id="10241" name="Rectangle 1"/>
          <p:cNvSpPr>
            <a:spLocks noChangeArrowheads="1"/>
          </p:cNvSpPr>
          <p:nvPr/>
        </p:nvSpPr>
        <p:spPr bwMode="auto">
          <a:xfrm>
            <a:off x="357158" y="2554238"/>
            <a:ext cx="8358246"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pPr>
            <a:r>
              <a:rPr kumimoji="0" lang="fr-FR" sz="1800" b="0" i="0" u="none" strike="noStrike" cap="none" normalizeH="0" baseline="0" dirty="0">
                <a:ln>
                  <a:noFill/>
                </a:ln>
                <a:solidFill>
                  <a:schemeClr val="tx1"/>
                </a:solidFill>
                <a:effectLst/>
                <a:latin typeface="Times New Roman" pitchFamily="18" charset="0"/>
                <a:cs typeface="Times New Roman" pitchFamily="18" charset="0"/>
              </a:rPr>
              <a:t>	</a:t>
            </a:r>
            <a:endParaRPr kumimoji="0" lang="fr-FR" sz="1800" b="0" i="0" u="none" strike="noStrike" cap="none" normalizeH="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800" b="0" i="0" u="none" strike="noStrike" cap="none" normalizeH="0" baseline="0" dirty="0">
                <a:ln>
                  <a:noFill/>
                </a:ln>
                <a:solidFill>
                  <a:schemeClr val="tx1"/>
                </a:solidFill>
                <a:effectLst/>
                <a:latin typeface="Times New Roman" pitchFamily="18" charset="0"/>
                <a:cs typeface="Times New Roman" pitchFamily="18" charset="0"/>
              </a:rPr>
              <a:t>On peut écrire </a:t>
            </a:r>
            <a:r>
              <a:rPr kumimoji="0" lang="fr-FR" sz="1800" b="0" i="0" u="none" strike="noStrike" cap="none" normalizeH="0" dirty="0">
                <a:ln>
                  <a:noFill/>
                </a:ln>
                <a:solidFill>
                  <a:schemeClr val="tx1"/>
                </a:solidFill>
                <a:effectLst/>
                <a:latin typeface="Times New Roman" pitchFamily="18" charset="0"/>
                <a:cs typeface="Times New Roman" pitchFamily="18" charset="0"/>
              </a:rPr>
              <a:t> alors :                                                     </a:t>
            </a:r>
          </a:p>
          <a:p>
            <a:pPr marL="0" marR="0" lvl="0" indent="0" algn="just" defTabSz="914400" rtl="0" eaLnBrk="0" fontAlgn="base" latinLnBrk="0" hangingPunct="0">
              <a:lnSpc>
                <a:spcPct val="100000"/>
              </a:lnSpc>
              <a:spcBef>
                <a:spcPct val="0"/>
              </a:spcBef>
              <a:spcAft>
                <a:spcPct val="0"/>
              </a:spcAft>
              <a:buClrTx/>
              <a:buSzTx/>
              <a:buFontTx/>
              <a:buNone/>
              <a:tabLst/>
            </a:pPr>
            <a:endParaRPr lang="fr-FR" dirty="0">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fr-FR" dirty="0">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800" b="0" i="0" u="none" strike="noStrike" cap="none" normalizeH="0" dirty="0">
                <a:ln>
                  <a:noFill/>
                </a:ln>
                <a:solidFill>
                  <a:schemeClr val="tx1"/>
                </a:solidFill>
                <a:effectLst/>
                <a:latin typeface="Times New Roman" pitchFamily="18" charset="0"/>
                <a:cs typeface="Times New Roman" pitchFamily="18" charset="0"/>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800" b="0" i="0" u="none" strike="noStrike" cap="none" normalizeH="0" dirty="0">
                <a:ln>
                  <a:noFill/>
                </a:ln>
                <a:solidFill>
                  <a:schemeClr val="tx1"/>
                </a:solidFill>
                <a:effectLst/>
                <a:latin typeface="Times New Roman" pitchFamily="18" charset="0"/>
                <a:cs typeface="Times New Roman" pitchFamily="18" charset="0"/>
              </a:rPr>
              <a:t> et la variation instantanée par :</a:t>
            </a:r>
            <a:endParaRPr kumimoji="0" lang="fr-FR" sz="1800" b="0" i="0" u="none" strike="noStrike" cap="none" normalizeH="0" baseline="0" dirty="0">
              <a:ln>
                <a:noFill/>
              </a:ln>
              <a:solidFill>
                <a:schemeClr val="tx1"/>
              </a:solidFill>
              <a:effectLst/>
              <a:latin typeface="Times New Roman" pitchFamily="18"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Tx/>
              <a:buNone/>
              <a:tabLst/>
            </a:pPr>
            <a:r>
              <a:rPr kumimoji="0" lang="fr-FR" sz="1800" b="0" i="0" u="none" strike="noStrike" cap="none" normalizeH="0" baseline="0" dirty="0">
                <a:ln>
                  <a:noFill/>
                </a:ln>
                <a:solidFill>
                  <a:schemeClr val="tx1"/>
                </a:solidFill>
                <a:effectLst/>
                <a:latin typeface="Arial" charset="0"/>
                <a:cs typeface="Arial" charset="0"/>
              </a:rPr>
              <a:t>  </a:t>
            </a:r>
            <a:endParaRPr kumimoji="0" lang="fr-FR" sz="1900" b="0" i="0" u="none" strike="noStrike" cap="none" normalizeH="0" baseline="0" dirty="0">
              <a:ln>
                <a:noFill/>
              </a:ln>
              <a:solidFill>
                <a:schemeClr val="tx1"/>
              </a:solidFill>
              <a:effectLst/>
              <a:latin typeface="Arial" charset="0"/>
              <a:cs typeface="Arial" charset="0"/>
            </a:endParaRPr>
          </a:p>
        </p:txBody>
      </p:sp>
      <p:sp>
        <p:nvSpPr>
          <p:cNvPr id="10242" name="AutoShape 2" descr="W~"/>
          <p:cNvSpPr>
            <a:spLocks noChangeAspect="1" noChangeArrowheads="1"/>
          </p:cNvSpPr>
          <p:nvPr/>
        </p:nvSpPr>
        <p:spPr bwMode="auto">
          <a:xfrm>
            <a:off x="4371975" y="-190500"/>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0243" name="AutoShape 3" descr="Q~"/>
          <p:cNvSpPr>
            <a:spLocks noChangeAspect="1" noChangeArrowheads="1"/>
          </p:cNvSpPr>
          <p:nvPr/>
        </p:nvSpPr>
        <p:spPr bwMode="auto">
          <a:xfrm>
            <a:off x="7308850" y="-190500"/>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0244" name="AutoShape 4" descr="\Delta U=W+Q~"/>
          <p:cNvSpPr>
            <a:spLocks noChangeAspect="1" noChangeArrowheads="1"/>
          </p:cNvSpPr>
          <p:nvPr/>
        </p:nvSpPr>
        <p:spPr bwMode="auto">
          <a:xfrm>
            <a:off x="612775" y="373063"/>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0246" name="AutoShape 6" descr="{\displaystyle \mathrm {d} U=\delta W+\delta 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10247" name="Picture 7" descr="E:\traitement thermique\inergie interne.PNG"/>
          <p:cNvPicPr>
            <a:picLocks noChangeAspect="1" noChangeArrowheads="1"/>
          </p:cNvPicPr>
          <p:nvPr/>
        </p:nvPicPr>
        <p:blipFill>
          <a:blip r:embed="rId2"/>
          <a:srcRect/>
          <a:stretch>
            <a:fillRect/>
          </a:stretch>
        </p:blipFill>
        <p:spPr bwMode="auto">
          <a:xfrm>
            <a:off x="2792320" y="3429000"/>
            <a:ext cx="2571768" cy="50959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0248" name="Picture 8" descr="E:\traitement thermique\variation energie interne.PNG"/>
          <p:cNvPicPr>
            <a:picLocks noChangeAspect="1" noChangeArrowheads="1"/>
          </p:cNvPicPr>
          <p:nvPr/>
        </p:nvPicPr>
        <p:blipFill>
          <a:blip r:embed="rId3"/>
          <a:srcRect/>
          <a:stretch>
            <a:fillRect/>
          </a:stretch>
        </p:blipFill>
        <p:spPr bwMode="auto">
          <a:xfrm>
            <a:off x="3500430" y="4714884"/>
            <a:ext cx="2428892" cy="49722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0249"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sp>
        <p:nvSpPr>
          <p:cNvPr id="14" name="ZoneTexte 13"/>
          <p:cNvSpPr txBox="1"/>
          <p:nvPr/>
        </p:nvSpPr>
        <p:spPr>
          <a:xfrm>
            <a:off x="6500794" y="357166"/>
            <a:ext cx="2643206"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b="1" dirty="0"/>
              <a:t>Généralités </a:t>
            </a:r>
          </a:p>
        </p:txBody>
      </p:sp>
      <p:sp>
        <p:nvSpPr>
          <p:cNvPr id="15" name="ZoneTexte 14">
            <a:extLst>
              <a:ext uri="{FF2B5EF4-FFF2-40B4-BE49-F238E27FC236}">
                <a16:creationId xmlns="" xmlns:a16="http://schemas.microsoft.com/office/drawing/2014/main" id="{3D4ACB47-5994-4043-ADD4-07CCAF607F93}"/>
              </a:ext>
            </a:extLst>
          </p:cNvPr>
          <p:cNvSpPr txBox="1"/>
          <p:nvPr/>
        </p:nvSpPr>
        <p:spPr>
          <a:xfrm>
            <a:off x="428596" y="1585064"/>
            <a:ext cx="8174067" cy="1477328"/>
          </a:xfrm>
          <a:prstGeom prst="rect">
            <a:avLst/>
          </a:prstGeom>
          <a:noFill/>
          <a:ln w="38100">
            <a:solidFill>
              <a:srgbClr val="00B0F0"/>
            </a:solidFill>
          </a:ln>
        </p:spPr>
        <p:txBody>
          <a:bodyPr wrap="square">
            <a:spAutoFit/>
          </a:bodyPr>
          <a:lstStyle/>
          <a:p>
            <a:pPr algn="just"/>
            <a:r>
              <a:rPr lang="fr-FR" dirty="0">
                <a:latin typeface="Times New Roman" pitchFamily="18" charset="0"/>
                <a:cs typeface="Times New Roman" pitchFamily="18" charset="0"/>
              </a:rPr>
              <a:t>       </a:t>
            </a:r>
            <a:r>
              <a:rPr kumimoji="0" lang="fr-FR" sz="1800" b="0" i="0" u="none" strike="noStrike" cap="none" normalizeH="0" baseline="0" dirty="0">
                <a:ln>
                  <a:noFill/>
                </a:ln>
                <a:solidFill>
                  <a:schemeClr val="tx1"/>
                </a:solidFill>
                <a:effectLst/>
                <a:latin typeface="Times New Roman" pitchFamily="18" charset="0"/>
                <a:cs typeface="Times New Roman" pitchFamily="18" charset="0"/>
              </a:rPr>
              <a:t>Le </a:t>
            </a:r>
            <a:r>
              <a:rPr kumimoji="0" lang="fr-FR" sz="1800" b="1" i="0" u="none" strike="noStrike" cap="none" normalizeH="0" baseline="0" dirty="0">
                <a:ln>
                  <a:noFill/>
                </a:ln>
                <a:solidFill>
                  <a:schemeClr val="tx1"/>
                </a:solidFill>
                <a:effectLst/>
                <a:latin typeface="Times New Roman" pitchFamily="18" charset="0"/>
                <a:cs typeface="Times New Roman" pitchFamily="18" charset="0"/>
              </a:rPr>
              <a:t>premier principe </a:t>
            </a:r>
            <a:r>
              <a:rPr kumimoji="0" lang="fr-FR" sz="1800" b="0" i="0" u="none" strike="noStrike" cap="none" normalizeH="0" baseline="0" dirty="0">
                <a:ln>
                  <a:noFill/>
                </a:ln>
                <a:solidFill>
                  <a:schemeClr val="tx1"/>
                </a:solidFill>
                <a:effectLst/>
                <a:latin typeface="Times New Roman" pitchFamily="18" charset="0"/>
                <a:cs typeface="Times New Roman" pitchFamily="18" charset="0"/>
              </a:rPr>
              <a:t>de la thermodynamique indique qu’il y a conservation de l’énergie et dans ce cas si l’énergie interne (U) du système varie, c’est qu’il y a échange d’énergie avec le milieu extérieur soit sous forme de </a:t>
            </a:r>
            <a:r>
              <a:rPr kumimoji="0" lang="fr-FR" sz="1800" b="1" i="0" u="none" strike="noStrike" cap="none" normalizeH="0" baseline="0" dirty="0">
                <a:ln>
                  <a:noFill/>
                </a:ln>
                <a:solidFill>
                  <a:schemeClr val="tx1"/>
                </a:solidFill>
                <a:effectLst/>
                <a:latin typeface="Times New Roman" pitchFamily="18" charset="0"/>
                <a:cs typeface="Times New Roman" pitchFamily="18" charset="0"/>
              </a:rPr>
              <a:t>travail (w)</a:t>
            </a:r>
            <a:r>
              <a:rPr kumimoji="0" lang="fr-FR" sz="1800" b="0" i="0" u="none" strike="noStrike" cap="none" normalizeH="0" baseline="0" dirty="0">
                <a:ln>
                  <a:noFill/>
                </a:ln>
                <a:solidFill>
                  <a:schemeClr val="tx1"/>
                </a:solidFill>
                <a:effectLst/>
                <a:latin typeface="Times New Roman" pitchFamily="18" charset="0"/>
                <a:cs typeface="Times New Roman" pitchFamily="18" charset="0"/>
              </a:rPr>
              <a:t>, soit sous forme de </a:t>
            </a:r>
            <a:r>
              <a:rPr kumimoji="0" lang="fr-FR" sz="1800" b="1" i="0" u="none" strike="noStrike" cap="none" normalizeH="0" baseline="0" dirty="0">
                <a:ln>
                  <a:noFill/>
                </a:ln>
                <a:solidFill>
                  <a:schemeClr val="tx1"/>
                </a:solidFill>
                <a:effectLst/>
                <a:latin typeface="Times New Roman" pitchFamily="18" charset="0"/>
                <a:cs typeface="Times New Roman" pitchFamily="18" charset="0"/>
              </a:rPr>
              <a:t>chaleur (Q)</a:t>
            </a:r>
            <a:r>
              <a:rPr kumimoji="0" lang="fr-FR" sz="1800" b="0" i="0" u="none" strike="noStrike" cap="none" normalizeH="0" baseline="0" dirty="0">
                <a:ln>
                  <a:noFill/>
                </a:ln>
                <a:solidFill>
                  <a:schemeClr val="tx1"/>
                </a:solidFill>
                <a:effectLst/>
                <a:latin typeface="Times New Roman" pitchFamily="18" charset="0"/>
                <a:cs typeface="Times New Roman" pitchFamily="18" charset="0"/>
              </a:rPr>
              <a:t> . (le système est fermé et donc qu'il n'y a pas d'échange de matière.) </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3" presetClass="entr" presetSubtype="16"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anim calcmode="lin" valueType="num">
                                      <p:cBhvr>
                                        <p:cTn id="11" dur="500" fill="hold"/>
                                        <p:tgtEl>
                                          <p:spTgt spid="15"/>
                                        </p:tgtEl>
                                        <p:attrNameLst>
                                          <p:attrName>ppt_w</p:attrName>
                                        </p:attrNameLst>
                                      </p:cBhvr>
                                      <p:tavLst>
                                        <p:tav tm="0">
                                          <p:val>
                                            <p:fltVal val="0"/>
                                          </p:val>
                                        </p:tav>
                                        <p:tav tm="100000">
                                          <p:val>
                                            <p:strVal val="#ppt_w"/>
                                          </p:val>
                                        </p:tav>
                                      </p:tavLst>
                                    </p:anim>
                                    <p:anim calcmode="lin" valueType="num">
                                      <p:cBhvr>
                                        <p:cTn id="12" dur="500" fill="hold"/>
                                        <p:tgtEl>
                                          <p:spTgt spid="15"/>
                                        </p:tgtEl>
                                        <p:attrNameLst>
                                          <p:attrName>ppt_h</p:attrName>
                                        </p:attrNameLst>
                                      </p:cBhvr>
                                      <p:tavLst>
                                        <p:tav tm="0">
                                          <p:val>
                                            <p:fltVal val="0"/>
                                          </p:val>
                                        </p:tav>
                                        <p:tav tm="100000">
                                          <p:val>
                                            <p:strVal val="#ppt_h"/>
                                          </p:val>
                                        </p:tav>
                                      </p:tavLst>
                                    </p:anim>
                                    <p:animEffect transition="in" filter="fade">
                                      <p:cBhvr>
                                        <p:cTn id="13" dur="500"/>
                                        <p:tgtEl>
                                          <p:spTgt spid="15"/>
                                        </p:tgtEl>
                                      </p:cBhvr>
                                    </p:animEffect>
                                  </p:childTnLst>
                                </p:cTn>
                              </p:par>
                            </p:childTnLst>
                          </p:cTn>
                        </p:par>
                      </p:childTnLst>
                    </p:cTn>
                  </p:par>
                  <p:par>
                    <p:cTn id="14" fill="hold">
                      <p:stCondLst>
                        <p:cond delay="indefinite"/>
                      </p:stCondLst>
                      <p:childTnLst>
                        <p:par>
                          <p:cTn id="15" fill="hold">
                            <p:stCondLst>
                              <p:cond delay="0"/>
                            </p:stCondLst>
                            <p:childTnLst>
                              <p:par>
                                <p:cTn id="16" presetID="53" presetClass="entr" presetSubtype="16" fill="hold" nodeType="clickEffect">
                                  <p:stCondLst>
                                    <p:cond delay="0"/>
                                  </p:stCondLst>
                                  <p:childTnLst>
                                    <p:set>
                                      <p:cBhvr>
                                        <p:cTn id="17" dur="1" fill="hold">
                                          <p:stCondLst>
                                            <p:cond delay="0"/>
                                          </p:stCondLst>
                                        </p:cTn>
                                        <p:tgtEl>
                                          <p:spTgt spid="10241">
                                            <p:txEl>
                                              <p:pRg st="2" end="2"/>
                                            </p:txEl>
                                          </p:spTgt>
                                        </p:tgtEl>
                                        <p:attrNameLst>
                                          <p:attrName>style.visibility</p:attrName>
                                        </p:attrNameLst>
                                      </p:cBhvr>
                                      <p:to>
                                        <p:strVal val="visible"/>
                                      </p:to>
                                    </p:set>
                                    <p:anim calcmode="lin" valueType="num">
                                      <p:cBhvr>
                                        <p:cTn id="18" dur="500" fill="hold"/>
                                        <p:tgtEl>
                                          <p:spTgt spid="10241">
                                            <p:txEl>
                                              <p:pRg st="2" end="2"/>
                                            </p:txEl>
                                          </p:spTgt>
                                        </p:tgtEl>
                                        <p:attrNameLst>
                                          <p:attrName>ppt_w</p:attrName>
                                        </p:attrNameLst>
                                      </p:cBhvr>
                                      <p:tavLst>
                                        <p:tav tm="0">
                                          <p:val>
                                            <p:fltVal val="0"/>
                                          </p:val>
                                        </p:tav>
                                        <p:tav tm="100000">
                                          <p:val>
                                            <p:strVal val="#ppt_w"/>
                                          </p:val>
                                        </p:tav>
                                      </p:tavLst>
                                    </p:anim>
                                    <p:anim calcmode="lin" valueType="num">
                                      <p:cBhvr>
                                        <p:cTn id="19" dur="500" fill="hold"/>
                                        <p:tgtEl>
                                          <p:spTgt spid="10241">
                                            <p:txEl>
                                              <p:pRg st="2" end="2"/>
                                            </p:txEl>
                                          </p:spTgt>
                                        </p:tgtEl>
                                        <p:attrNameLst>
                                          <p:attrName>ppt_h</p:attrName>
                                        </p:attrNameLst>
                                      </p:cBhvr>
                                      <p:tavLst>
                                        <p:tav tm="0">
                                          <p:val>
                                            <p:fltVal val="0"/>
                                          </p:val>
                                        </p:tav>
                                        <p:tav tm="100000">
                                          <p:val>
                                            <p:strVal val="#ppt_h"/>
                                          </p:val>
                                        </p:tav>
                                      </p:tavLst>
                                    </p:anim>
                                    <p:animEffect transition="in" filter="fade">
                                      <p:cBhvr>
                                        <p:cTn id="20" dur="500"/>
                                        <p:tgtEl>
                                          <p:spTgt spid="10241">
                                            <p:txEl>
                                              <p:pRg st="2" end="2"/>
                                            </p:txEl>
                                          </p:spTgt>
                                        </p:tgtEl>
                                      </p:cBhvr>
                                    </p:animEffect>
                                  </p:childTnLst>
                                </p:cTn>
                              </p:par>
                            </p:childTnLst>
                          </p:cTn>
                        </p:par>
                        <p:par>
                          <p:cTn id="21" fill="hold">
                            <p:stCondLst>
                              <p:cond delay="500"/>
                            </p:stCondLst>
                            <p:childTnLst>
                              <p:par>
                                <p:cTn id="22" presetID="2" presetClass="entr" presetSubtype="4" fill="hold" nodeType="afterEffect">
                                  <p:stCondLst>
                                    <p:cond delay="0"/>
                                  </p:stCondLst>
                                  <p:childTnLst>
                                    <p:set>
                                      <p:cBhvr>
                                        <p:cTn id="23" dur="1" fill="hold">
                                          <p:stCondLst>
                                            <p:cond delay="0"/>
                                          </p:stCondLst>
                                        </p:cTn>
                                        <p:tgtEl>
                                          <p:spTgt spid="10247"/>
                                        </p:tgtEl>
                                        <p:attrNameLst>
                                          <p:attrName>style.visibility</p:attrName>
                                        </p:attrNameLst>
                                      </p:cBhvr>
                                      <p:to>
                                        <p:strVal val="visible"/>
                                      </p:to>
                                    </p:set>
                                    <p:anim calcmode="lin" valueType="num">
                                      <p:cBhvr additive="base">
                                        <p:cTn id="24" dur="500" fill="hold"/>
                                        <p:tgtEl>
                                          <p:spTgt spid="10247"/>
                                        </p:tgtEl>
                                        <p:attrNameLst>
                                          <p:attrName>ppt_x</p:attrName>
                                        </p:attrNameLst>
                                      </p:cBhvr>
                                      <p:tavLst>
                                        <p:tav tm="0">
                                          <p:val>
                                            <p:strVal val="#ppt_x"/>
                                          </p:val>
                                        </p:tav>
                                        <p:tav tm="100000">
                                          <p:val>
                                            <p:strVal val="#ppt_x"/>
                                          </p:val>
                                        </p:tav>
                                      </p:tavLst>
                                    </p:anim>
                                    <p:anim calcmode="lin" valueType="num">
                                      <p:cBhvr additive="base">
                                        <p:cTn id="25" dur="500" fill="hold"/>
                                        <p:tgtEl>
                                          <p:spTgt spid="10247"/>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2" fill="hold" nodeType="clickEffect">
                                  <p:stCondLst>
                                    <p:cond delay="0"/>
                                  </p:stCondLst>
                                  <p:childTnLst>
                                    <p:set>
                                      <p:cBhvr>
                                        <p:cTn id="29" dur="1" fill="hold">
                                          <p:stCondLst>
                                            <p:cond delay="0"/>
                                          </p:stCondLst>
                                        </p:cTn>
                                        <p:tgtEl>
                                          <p:spTgt spid="10241">
                                            <p:txEl>
                                              <p:pRg st="6" end="6"/>
                                            </p:txEl>
                                          </p:spTgt>
                                        </p:tgtEl>
                                        <p:attrNameLst>
                                          <p:attrName>style.visibility</p:attrName>
                                        </p:attrNameLst>
                                      </p:cBhvr>
                                      <p:to>
                                        <p:strVal val="visible"/>
                                      </p:to>
                                    </p:set>
                                    <p:anim calcmode="lin" valueType="num">
                                      <p:cBhvr additive="base">
                                        <p:cTn id="30" dur="500" fill="hold"/>
                                        <p:tgtEl>
                                          <p:spTgt spid="10241">
                                            <p:txEl>
                                              <p:pRg st="6" end="6"/>
                                            </p:txEl>
                                          </p:spTgt>
                                        </p:tgtEl>
                                        <p:attrNameLst>
                                          <p:attrName>ppt_x</p:attrName>
                                        </p:attrNameLst>
                                      </p:cBhvr>
                                      <p:tavLst>
                                        <p:tav tm="0">
                                          <p:val>
                                            <p:strVal val="1+#ppt_w/2"/>
                                          </p:val>
                                        </p:tav>
                                        <p:tav tm="100000">
                                          <p:val>
                                            <p:strVal val="#ppt_x"/>
                                          </p:val>
                                        </p:tav>
                                      </p:tavLst>
                                    </p:anim>
                                    <p:anim calcmode="lin" valueType="num">
                                      <p:cBhvr additive="base">
                                        <p:cTn id="31" dur="500" fill="hold"/>
                                        <p:tgtEl>
                                          <p:spTgt spid="10241">
                                            <p:txEl>
                                              <p:pRg st="6" end="6"/>
                                            </p:txEl>
                                          </p:spTgt>
                                        </p:tgtEl>
                                        <p:attrNameLst>
                                          <p:attrName>ppt_y</p:attrName>
                                        </p:attrNameLst>
                                      </p:cBhvr>
                                      <p:tavLst>
                                        <p:tav tm="0">
                                          <p:val>
                                            <p:strVal val="#ppt_y"/>
                                          </p:val>
                                        </p:tav>
                                        <p:tav tm="100000">
                                          <p:val>
                                            <p:strVal val="#ppt_y"/>
                                          </p:val>
                                        </p:tav>
                                      </p:tavLst>
                                    </p:anim>
                                  </p:childTnLst>
                                </p:cTn>
                              </p:par>
                            </p:childTnLst>
                          </p:cTn>
                        </p:par>
                        <p:par>
                          <p:cTn id="32" fill="hold">
                            <p:stCondLst>
                              <p:cond delay="500"/>
                            </p:stCondLst>
                            <p:childTnLst>
                              <p:par>
                                <p:cTn id="33" presetID="2" presetClass="entr" presetSubtype="9" fill="hold" nodeType="afterEffect">
                                  <p:stCondLst>
                                    <p:cond delay="0"/>
                                  </p:stCondLst>
                                  <p:childTnLst>
                                    <p:set>
                                      <p:cBhvr>
                                        <p:cTn id="34" dur="1" fill="hold">
                                          <p:stCondLst>
                                            <p:cond delay="0"/>
                                          </p:stCondLst>
                                        </p:cTn>
                                        <p:tgtEl>
                                          <p:spTgt spid="10248"/>
                                        </p:tgtEl>
                                        <p:attrNameLst>
                                          <p:attrName>style.visibility</p:attrName>
                                        </p:attrNameLst>
                                      </p:cBhvr>
                                      <p:to>
                                        <p:strVal val="visible"/>
                                      </p:to>
                                    </p:set>
                                    <p:anim calcmode="lin" valueType="num">
                                      <p:cBhvr additive="base">
                                        <p:cTn id="35" dur="500" fill="hold"/>
                                        <p:tgtEl>
                                          <p:spTgt spid="10248"/>
                                        </p:tgtEl>
                                        <p:attrNameLst>
                                          <p:attrName>ppt_x</p:attrName>
                                        </p:attrNameLst>
                                      </p:cBhvr>
                                      <p:tavLst>
                                        <p:tav tm="0">
                                          <p:val>
                                            <p:strVal val="0-#ppt_w/2"/>
                                          </p:val>
                                        </p:tav>
                                        <p:tav tm="100000">
                                          <p:val>
                                            <p:strVal val="#ppt_x"/>
                                          </p:val>
                                        </p:tav>
                                      </p:tavLst>
                                    </p:anim>
                                    <p:anim calcmode="lin" valueType="num">
                                      <p:cBhvr additive="base">
                                        <p:cTn id="36" dur="500" fill="hold"/>
                                        <p:tgtEl>
                                          <p:spTgt spid="10248"/>
                                        </p:tgtEl>
                                        <p:attrNameLst>
                                          <p:attrName>ppt_y</p:attrName>
                                        </p:attrNameLst>
                                      </p:cBhvr>
                                      <p:tavLst>
                                        <p:tav tm="0">
                                          <p:val>
                                            <p:strVal val="0-#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sp>
        <p:nvSpPr>
          <p:cNvPr id="3" name="Rectangle 2"/>
          <p:cNvSpPr/>
          <p:nvPr/>
        </p:nvSpPr>
        <p:spPr>
          <a:xfrm>
            <a:off x="214282" y="714356"/>
            <a:ext cx="4572000" cy="923330"/>
          </a:xfrm>
          <a:prstGeom prst="rect">
            <a:avLst/>
          </a:prstGeom>
        </p:spPr>
        <p:txBody>
          <a:bodyPr>
            <a:spAutoFit/>
          </a:bodyPr>
          <a:lstStyle/>
          <a:p>
            <a:pPr algn="just"/>
            <a:r>
              <a:rPr lang="fr-FR" dirty="0">
                <a:latin typeface="Times New Roman" pitchFamily="18" charset="0"/>
                <a:cs typeface="Times New Roman" pitchFamily="18" charset="0"/>
              </a:rPr>
              <a:t>Par raison de symétrie, les lignes d'écoulement de la chaleur sont des droites dirigées selon des rayons :  </a:t>
            </a:r>
            <a:r>
              <a:rPr lang="fr-FR" b="1" dirty="0">
                <a:latin typeface="Times New Roman" pitchFamily="18" charset="0"/>
                <a:cs typeface="Times New Roman" pitchFamily="18" charset="0"/>
              </a:rPr>
              <a:t>le transfert de chaleur est radial</a:t>
            </a:r>
          </a:p>
        </p:txBody>
      </p:sp>
      <p:grpSp>
        <p:nvGrpSpPr>
          <p:cNvPr id="7" name="Groupe 6"/>
          <p:cNvGrpSpPr/>
          <p:nvPr/>
        </p:nvGrpSpPr>
        <p:grpSpPr>
          <a:xfrm>
            <a:off x="5429256" y="500042"/>
            <a:ext cx="3500430" cy="3780850"/>
            <a:chOff x="5572164" y="785794"/>
            <a:chExt cx="3500430" cy="3780850"/>
          </a:xfrm>
        </p:grpSpPr>
        <p:pic>
          <p:nvPicPr>
            <p:cNvPr id="5" name="Image 4" descr="fluxcylind"/>
            <p:cNvPicPr/>
            <p:nvPr/>
          </p:nvPicPr>
          <p:blipFill>
            <a:blip r:embed="rId2">
              <a:extLst>
                <a:ext uri="{28A0092B-C50C-407E-A947-70E740481C1C}">
                  <a14:useLocalDpi xmlns="" xmlns:a14="http://schemas.microsoft.com/office/drawing/2010/main" val="0"/>
                </a:ext>
              </a:extLst>
            </a:blip>
            <a:srcRect/>
            <a:stretch>
              <a:fillRect/>
            </a:stretch>
          </p:blipFill>
          <p:spPr bwMode="auto">
            <a:xfrm>
              <a:off x="5881712" y="785794"/>
              <a:ext cx="2905130" cy="2714644"/>
            </a:xfrm>
            <a:prstGeom prst="rect">
              <a:avLst/>
            </a:prstGeom>
            <a:noFill/>
            <a:ln>
              <a:noFill/>
            </a:ln>
          </p:spPr>
        </p:pic>
        <p:sp>
          <p:nvSpPr>
            <p:cNvPr id="6" name="Rectangle 5"/>
            <p:cNvSpPr/>
            <p:nvPr/>
          </p:nvSpPr>
          <p:spPr>
            <a:xfrm>
              <a:off x="5572164" y="3643314"/>
              <a:ext cx="3500430" cy="923330"/>
            </a:xfrm>
            <a:prstGeom prst="rect">
              <a:avLst/>
            </a:prstGeom>
          </p:spPr>
          <p:txBody>
            <a:bodyPr wrap="square">
              <a:spAutoFit/>
            </a:bodyPr>
            <a:lstStyle/>
            <a:p>
              <a:pPr algn="ctr"/>
              <a:r>
                <a:rPr lang="fr-FR" b="1" i="1" dirty="0">
                  <a:latin typeface="Times New Roman" pitchFamily="18" charset="0"/>
                  <a:cs typeface="Times New Roman" pitchFamily="18" charset="0"/>
                </a:rPr>
                <a:t>Figure  : Vue en coupe d'un tube cylindrique traversé par un flux de conduction</a:t>
              </a:r>
              <a:endParaRPr lang="fr-FR" dirty="0">
                <a:latin typeface="Times New Roman" pitchFamily="18" charset="0"/>
                <a:cs typeface="Times New Roman" pitchFamily="18" charset="0"/>
              </a:endParaRPr>
            </a:p>
          </p:txBody>
        </p:sp>
      </p:grpSp>
      <p:sp>
        <p:nvSpPr>
          <p:cNvPr id="8" name="Rectangle 7"/>
          <p:cNvSpPr/>
          <p:nvPr/>
        </p:nvSpPr>
        <p:spPr>
          <a:xfrm>
            <a:off x="214314" y="1928802"/>
            <a:ext cx="5000628" cy="1477328"/>
          </a:xfrm>
          <a:prstGeom prst="rect">
            <a:avLst/>
          </a:prstGeom>
        </p:spPr>
        <p:txBody>
          <a:bodyPr wrap="square">
            <a:spAutoFit/>
          </a:bodyPr>
          <a:lstStyle/>
          <a:p>
            <a:pPr algn="just"/>
            <a:r>
              <a:rPr lang="fr-FR" dirty="0">
                <a:latin typeface="Times New Roman" pitchFamily="18" charset="0"/>
                <a:cs typeface="Times New Roman" pitchFamily="18" charset="0"/>
              </a:rPr>
              <a:t>La densité de flux thermique qui traverse le tube de l'intérieur vers l'extérieur (lorsque </a:t>
            </a:r>
            <a:r>
              <a:rPr lang="fr-FR" b="1" dirty="0">
                <a:latin typeface="Times New Roman" pitchFamily="18" charset="0"/>
                <a:cs typeface="Times New Roman" pitchFamily="18" charset="0"/>
              </a:rPr>
              <a:t>Θ</a:t>
            </a:r>
            <a:r>
              <a:rPr lang="fr-FR" b="1" baseline="-25000" dirty="0">
                <a:latin typeface="Times New Roman" pitchFamily="18" charset="0"/>
                <a:cs typeface="Times New Roman" pitchFamily="18" charset="0"/>
              </a:rPr>
              <a:t>1</a:t>
            </a:r>
            <a:r>
              <a:rPr lang="fr-FR" dirty="0">
                <a:latin typeface="Times New Roman" pitchFamily="18" charset="0"/>
                <a:cs typeface="Times New Roman" pitchFamily="18" charset="0"/>
              </a:rPr>
              <a:t>&gt;</a:t>
            </a:r>
            <a:r>
              <a:rPr lang="fr-FR" b="1" dirty="0">
                <a:latin typeface="Times New Roman" pitchFamily="18" charset="0"/>
                <a:cs typeface="Times New Roman" pitchFamily="18" charset="0"/>
              </a:rPr>
              <a:t>Θ</a:t>
            </a:r>
            <a:r>
              <a:rPr lang="fr-FR" b="1" baseline="-25000" dirty="0">
                <a:latin typeface="Times New Roman" pitchFamily="18" charset="0"/>
                <a:cs typeface="Times New Roman" pitchFamily="18" charset="0"/>
              </a:rPr>
              <a:t>2</a:t>
            </a:r>
            <a:r>
              <a:rPr lang="fr-FR" b="1" dirty="0">
                <a:latin typeface="Times New Roman" pitchFamily="18" charset="0"/>
                <a:cs typeface="Times New Roman" pitchFamily="18" charset="0"/>
              </a:rPr>
              <a:t> ) </a:t>
            </a:r>
            <a:r>
              <a:rPr lang="fr-FR" dirty="0">
                <a:latin typeface="Times New Roman" pitchFamily="18" charset="0"/>
                <a:cs typeface="Times New Roman" pitchFamily="18" charset="0"/>
              </a:rPr>
              <a:t>pour une longueur </a:t>
            </a:r>
            <a:r>
              <a:rPr lang="fr-FR" b="1" dirty="0">
                <a:latin typeface="Times New Roman" pitchFamily="18" charset="0"/>
                <a:cs typeface="Times New Roman" pitchFamily="18" charset="0"/>
              </a:rPr>
              <a:t>L </a:t>
            </a:r>
            <a:r>
              <a:rPr lang="fr-FR" dirty="0">
                <a:latin typeface="Times New Roman" pitchFamily="18" charset="0"/>
                <a:cs typeface="Times New Roman" pitchFamily="18" charset="0"/>
              </a:rPr>
              <a:t>de tube est donnée par la loi de FOURIER :</a:t>
            </a:r>
          </a:p>
          <a:p>
            <a:endParaRPr lang="fr-FR" dirty="0"/>
          </a:p>
        </p:txBody>
      </p:sp>
      <p:pic>
        <p:nvPicPr>
          <p:cNvPr id="10" name="Image 9" descr="eqn38"/>
          <p:cNvPicPr/>
          <p:nvPr/>
        </p:nvPicPr>
        <p:blipFill>
          <a:blip r:embed="rId3">
            <a:extLst>
              <a:ext uri="{28A0092B-C50C-407E-A947-70E740481C1C}">
                <a14:useLocalDpi xmlns="" xmlns:a14="http://schemas.microsoft.com/office/drawing/2010/main" val="0"/>
              </a:ext>
            </a:extLst>
          </a:blip>
          <a:srcRect/>
          <a:stretch>
            <a:fillRect/>
          </a:stretch>
        </p:blipFill>
        <p:spPr bwMode="auto">
          <a:xfrm>
            <a:off x="1643042" y="2928934"/>
            <a:ext cx="2266963" cy="571504"/>
          </a:xfrm>
          <a:prstGeom prst="rect">
            <a:avLst/>
          </a:prstGeom>
          <a:noFill/>
          <a:ln>
            <a:solidFill>
              <a:srgbClr val="FF0000"/>
            </a:solidFill>
          </a:ln>
        </p:spPr>
      </p:pic>
      <p:sp>
        <p:nvSpPr>
          <p:cNvPr id="11" name="Rectangle 10"/>
          <p:cNvSpPr/>
          <p:nvPr/>
        </p:nvSpPr>
        <p:spPr>
          <a:xfrm>
            <a:off x="214282" y="3568487"/>
            <a:ext cx="4572000" cy="646331"/>
          </a:xfrm>
          <a:prstGeom prst="rect">
            <a:avLst/>
          </a:prstGeom>
          <a:ln>
            <a:solidFill>
              <a:srgbClr val="FF0000"/>
            </a:solidFill>
          </a:ln>
        </p:spPr>
        <p:txBody>
          <a:bodyPr>
            <a:spAutoFit/>
          </a:bodyPr>
          <a:lstStyle/>
          <a:p>
            <a:r>
              <a:rPr lang="fr-FR" b="1" dirty="0">
                <a:latin typeface="Times New Roman" pitchFamily="18" charset="0"/>
                <a:cs typeface="Times New Roman" pitchFamily="18" charset="0"/>
              </a:rPr>
              <a:t>S:  </a:t>
            </a:r>
            <a:r>
              <a:rPr lang="fr-FR" dirty="0">
                <a:latin typeface="Times New Roman" pitchFamily="18" charset="0"/>
                <a:cs typeface="Times New Roman" pitchFamily="18" charset="0"/>
              </a:rPr>
              <a:t>étant l'aire de la surface latérale du cylindre de rayon </a:t>
            </a:r>
            <a:r>
              <a:rPr lang="fr-FR" b="1" dirty="0">
                <a:latin typeface="Times New Roman" pitchFamily="18" charset="0"/>
                <a:cs typeface="Times New Roman" pitchFamily="18" charset="0"/>
              </a:rPr>
              <a:t>r </a:t>
            </a:r>
            <a:r>
              <a:rPr lang="fr-FR" dirty="0">
                <a:latin typeface="Times New Roman" pitchFamily="18" charset="0"/>
                <a:cs typeface="Times New Roman" pitchFamily="18" charset="0"/>
              </a:rPr>
              <a:t>et de longueur </a:t>
            </a:r>
            <a:r>
              <a:rPr lang="fr-FR" b="1" dirty="0">
                <a:latin typeface="Times New Roman" pitchFamily="18" charset="0"/>
                <a:cs typeface="Times New Roman" pitchFamily="18" charset="0"/>
              </a:rPr>
              <a:t>L </a:t>
            </a:r>
            <a:r>
              <a:rPr lang="fr-FR" dirty="0">
                <a:latin typeface="Times New Roman" pitchFamily="18" charset="0"/>
                <a:cs typeface="Times New Roman" pitchFamily="18" charset="0"/>
              </a:rPr>
              <a:t>soit : </a:t>
            </a:r>
            <a:r>
              <a:rPr lang="fr-FR" b="1" dirty="0">
                <a:latin typeface="Times New Roman" pitchFamily="18" charset="0"/>
                <a:cs typeface="Times New Roman" pitchFamily="18" charset="0"/>
              </a:rPr>
              <a:t>S = 2.</a:t>
            </a:r>
            <a:r>
              <a:rPr lang="el-GR" b="1" dirty="0">
                <a:latin typeface="Times New Roman" pitchFamily="18" charset="0"/>
                <a:cs typeface="Times New Roman" pitchFamily="18" charset="0"/>
              </a:rPr>
              <a:t>π</a:t>
            </a:r>
            <a:r>
              <a:rPr lang="fr-FR" b="1" dirty="0">
                <a:latin typeface="Times New Roman" pitchFamily="18" charset="0"/>
                <a:cs typeface="Times New Roman" pitchFamily="18" charset="0"/>
              </a:rPr>
              <a:t>.</a:t>
            </a:r>
            <a:r>
              <a:rPr lang="fr-FR" b="1" dirty="0" err="1">
                <a:latin typeface="Times New Roman" pitchFamily="18" charset="0"/>
                <a:cs typeface="Times New Roman" pitchFamily="18" charset="0"/>
              </a:rPr>
              <a:t>r.L</a:t>
            </a:r>
            <a:r>
              <a:rPr lang="fr-FR" b="1" dirty="0">
                <a:latin typeface="Times New Roman" pitchFamily="18" charset="0"/>
                <a:cs typeface="Times New Roman" pitchFamily="18" charset="0"/>
              </a:rPr>
              <a:t> </a:t>
            </a:r>
          </a:p>
        </p:txBody>
      </p:sp>
      <p:grpSp>
        <p:nvGrpSpPr>
          <p:cNvPr id="18" name="Groupe 17"/>
          <p:cNvGrpSpPr/>
          <p:nvPr/>
        </p:nvGrpSpPr>
        <p:grpSpPr>
          <a:xfrm>
            <a:off x="214282" y="4286256"/>
            <a:ext cx="6715172" cy="604839"/>
            <a:chOff x="214282" y="4286256"/>
            <a:chExt cx="6715172" cy="604839"/>
          </a:xfrm>
        </p:grpSpPr>
        <p:grpSp>
          <p:nvGrpSpPr>
            <p:cNvPr id="16" name="Groupe 15"/>
            <p:cNvGrpSpPr/>
            <p:nvPr/>
          </p:nvGrpSpPr>
          <p:grpSpPr>
            <a:xfrm>
              <a:off x="214282" y="4357694"/>
              <a:ext cx="4479744" cy="533401"/>
              <a:chOff x="214282" y="4357694"/>
              <a:chExt cx="4479744" cy="533401"/>
            </a:xfrm>
          </p:grpSpPr>
          <p:grpSp>
            <p:nvGrpSpPr>
              <p:cNvPr id="14" name="Groupe 13"/>
              <p:cNvGrpSpPr/>
              <p:nvPr/>
            </p:nvGrpSpPr>
            <p:grpSpPr>
              <a:xfrm>
                <a:off x="214282" y="4357694"/>
                <a:ext cx="3000396" cy="533401"/>
                <a:chOff x="214282" y="4357694"/>
                <a:chExt cx="3000396" cy="533401"/>
              </a:xfrm>
            </p:grpSpPr>
            <p:sp>
              <p:nvSpPr>
                <p:cNvPr id="12" name="Rectangle 11"/>
                <p:cNvSpPr/>
                <p:nvPr/>
              </p:nvSpPr>
              <p:spPr>
                <a:xfrm>
                  <a:off x="214282" y="4429132"/>
                  <a:ext cx="832279" cy="369332"/>
                </a:xfrm>
                <a:prstGeom prst="rect">
                  <a:avLst/>
                </a:prstGeom>
              </p:spPr>
              <p:txBody>
                <a:bodyPr wrap="none">
                  <a:spAutoFit/>
                </a:bodyPr>
                <a:lstStyle/>
                <a:p>
                  <a:r>
                    <a:rPr lang="fr-FR" b="1" dirty="0">
                      <a:latin typeface="Times New Roman"/>
                      <a:ea typeface="Times New Roman"/>
                    </a:rPr>
                    <a:t>Donc :</a:t>
                  </a:r>
                  <a:endParaRPr lang="fr-FR" b="1" dirty="0"/>
                </a:p>
              </p:txBody>
            </p:sp>
            <p:pic>
              <p:nvPicPr>
                <p:cNvPr id="13" name="Image 12" descr="eqn39"/>
                <p:cNvPicPr/>
                <p:nvPr/>
              </p:nvPicPr>
              <p:blipFill>
                <a:blip r:embed="rId4">
                  <a:extLst>
                    <a:ext uri="{28A0092B-C50C-407E-A947-70E740481C1C}">
                      <a14:useLocalDpi xmlns="" xmlns:a14="http://schemas.microsoft.com/office/drawing/2010/main" val="0"/>
                    </a:ext>
                  </a:extLst>
                </a:blip>
                <a:srcRect/>
                <a:stretch>
                  <a:fillRect/>
                </a:stretch>
              </p:blipFill>
              <p:spPr bwMode="auto">
                <a:xfrm>
                  <a:off x="1142976" y="4357694"/>
                  <a:ext cx="2071702" cy="533401"/>
                </a:xfrm>
                <a:prstGeom prst="rect">
                  <a:avLst/>
                </a:prstGeom>
                <a:noFill/>
                <a:ln>
                  <a:noFill/>
                </a:ln>
              </p:spPr>
            </p:pic>
          </p:grpSp>
          <p:sp>
            <p:nvSpPr>
              <p:cNvPr id="15" name="Rectangle 14"/>
              <p:cNvSpPr/>
              <p:nvPr/>
            </p:nvSpPr>
            <p:spPr>
              <a:xfrm>
                <a:off x="3500430" y="4416990"/>
                <a:ext cx="1193596" cy="369332"/>
              </a:xfrm>
              <a:prstGeom prst="rect">
                <a:avLst/>
              </a:prstGeom>
            </p:spPr>
            <p:txBody>
              <a:bodyPr wrap="none">
                <a:spAutoFit/>
              </a:bodyPr>
              <a:lstStyle/>
              <a:p>
                <a:r>
                  <a:rPr lang="fr-FR" b="1" dirty="0">
                    <a:latin typeface="Times New Roman"/>
                    <a:ea typeface="Times New Roman"/>
                  </a:rPr>
                  <a:t>ou encore </a:t>
                </a:r>
                <a:endParaRPr lang="fr-FR" b="1" dirty="0"/>
              </a:p>
            </p:txBody>
          </p:sp>
        </p:grpSp>
        <p:pic>
          <p:nvPicPr>
            <p:cNvPr id="17" name="Image 16" descr="eqn40"/>
            <p:cNvPicPr/>
            <p:nvPr/>
          </p:nvPicPr>
          <p:blipFill>
            <a:blip r:embed="rId5">
              <a:extLst>
                <a:ext uri="{28A0092B-C50C-407E-A947-70E740481C1C}">
                  <a14:useLocalDpi xmlns="" xmlns:a14="http://schemas.microsoft.com/office/drawing/2010/main" val="0"/>
                </a:ext>
              </a:extLst>
            </a:blip>
            <a:srcRect/>
            <a:stretch>
              <a:fillRect/>
            </a:stretch>
          </p:blipFill>
          <p:spPr bwMode="auto">
            <a:xfrm>
              <a:off x="4714876" y="4286256"/>
              <a:ext cx="2214578" cy="571504"/>
            </a:xfrm>
            <a:prstGeom prst="rect">
              <a:avLst/>
            </a:prstGeom>
            <a:noFill/>
            <a:ln>
              <a:noFill/>
            </a:ln>
          </p:spPr>
        </p:pic>
      </p:grpSp>
      <p:sp>
        <p:nvSpPr>
          <p:cNvPr id="19" name="Rectangle 18"/>
          <p:cNvSpPr/>
          <p:nvPr/>
        </p:nvSpPr>
        <p:spPr>
          <a:xfrm>
            <a:off x="142876" y="5077438"/>
            <a:ext cx="8786842" cy="923330"/>
          </a:xfrm>
          <a:prstGeom prst="rect">
            <a:avLst/>
          </a:prstGeom>
        </p:spPr>
        <p:txBody>
          <a:bodyPr wrap="square">
            <a:spAutoFit/>
          </a:bodyPr>
          <a:lstStyle/>
          <a:p>
            <a:pPr algn="just">
              <a:spcAft>
                <a:spcPts val="0"/>
              </a:spcAft>
            </a:pPr>
            <a:r>
              <a:rPr lang="fr-FR" dirty="0">
                <a:latin typeface="Times New Roman"/>
                <a:ea typeface="Times New Roman"/>
              </a:rPr>
              <a:t>Comme </a:t>
            </a:r>
            <a:r>
              <a:rPr lang="fr-FR" b="1" i="1" dirty="0">
                <a:latin typeface="Times New Roman"/>
                <a:ea typeface="Times New Roman"/>
              </a:rPr>
              <a:t>Φ</a:t>
            </a:r>
            <a:r>
              <a:rPr lang="fr-FR" dirty="0">
                <a:latin typeface="Times New Roman"/>
                <a:ea typeface="Times New Roman"/>
              </a:rPr>
              <a:t> est constant à travers tout cylindre coaxial de rayon </a:t>
            </a:r>
            <a:r>
              <a:rPr lang="fr-FR" b="1" dirty="0">
                <a:latin typeface="Times New Roman"/>
                <a:ea typeface="Times New Roman"/>
              </a:rPr>
              <a:t>r </a:t>
            </a:r>
            <a:r>
              <a:rPr lang="fr-FR" dirty="0">
                <a:latin typeface="Times New Roman"/>
                <a:ea typeface="Times New Roman"/>
              </a:rPr>
              <a:t>compris entre </a:t>
            </a:r>
            <a:r>
              <a:rPr lang="fr-FR" b="1" dirty="0">
                <a:latin typeface="Times New Roman"/>
                <a:ea typeface="Times New Roman"/>
              </a:rPr>
              <a:t>r</a:t>
            </a:r>
            <a:r>
              <a:rPr lang="fr-FR" b="1" baseline="-25000" dirty="0">
                <a:latin typeface="Times New Roman"/>
                <a:ea typeface="Times New Roman"/>
              </a:rPr>
              <a:t>1</a:t>
            </a:r>
            <a:r>
              <a:rPr lang="fr-FR" dirty="0">
                <a:latin typeface="Times New Roman"/>
                <a:ea typeface="Times New Roman"/>
              </a:rPr>
              <a:t>et </a:t>
            </a:r>
            <a:r>
              <a:rPr lang="fr-FR" b="1" dirty="0">
                <a:latin typeface="Times New Roman"/>
                <a:ea typeface="Times New Roman"/>
              </a:rPr>
              <a:t>r</a:t>
            </a:r>
            <a:r>
              <a:rPr lang="fr-FR" b="1" baseline="-25000" dirty="0">
                <a:latin typeface="Times New Roman"/>
                <a:ea typeface="Times New Roman"/>
              </a:rPr>
              <a:t>2</a:t>
            </a:r>
            <a:r>
              <a:rPr lang="fr-FR" dirty="0">
                <a:latin typeface="Times New Roman"/>
                <a:ea typeface="Times New Roman"/>
              </a:rPr>
              <a:t>, l'équation précédente peut donc s'intégrer de l'intérieur à l'extérieur du cylindre de la manière suivante :</a:t>
            </a:r>
          </a:p>
        </p:txBody>
      </p:sp>
      <p:pic>
        <p:nvPicPr>
          <p:cNvPr id="20" name="Image 19" descr="eqn41"/>
          <p:cNvPicPr/>
          <p:nvPr/>
        </p:nvPicPr>
        <p:blipFill>
          <a:blip r:embed="rId6">
            <a:extLst>
              <a:ext uri="{28A0092B-C50C-407E-A947-70E740481C1C}">
                <a14:useLocalDpi xmlns="" xmlns:a14="http://schemas.microsoft.com/office/drawing/2010/main" val="0"/>
              </a:ext>
            </a:extLst>
          </a:blip>
          <a:srcRect/>
          <a:stretch>
            <a:fillRect/>
          </a:stretch>
        </p:blipFill>
        <p:spPr bwMode="auto">
          <a:xfrm>
            <a:off x="1857356" y="5786454"/>
            <a:ext cx="3357586" cy="714380"/>
          </a:xfrm>
          <a:prstGeom prst="rect">
            <a:avLst/>
          </a:prstGeom>
          <a:noFill/>
          <a:ln>
            <a:solidFill>
              <a:srgbClr val="FF0000"/>
            </a:solid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grpSp>
        <p:nvGrpSpPr>
          <p:cNvPr id="6" name="Groupe 5"/>
          <p:cNvGrpSpPr/>
          <p:nvPr/>
        </p:nvGrpSpPr>
        <p:grpSpPr>
          <a:xfrm>
            <a:off x="357158" y="928671"/>
            <a:ext cx="7143800" cy="857255"/>
            <a:chOff x="357158" y="928671"/>
            <a:chExt cx="7143800" cy="857255"/>
          </a:xfrm>
        </p:grpSpPr>
        <p:sp>
          <p:nvSpPr>
            <p:cNvPr id="3" name="Rectangle 2"/>
            <p:cNvSpPr/>
            <p:nvPr/>
          </p:nvSpPr>
          <p:spPr>
            <a:xfrm>
              <a:off x="357158" y="1142984"/>
              <a:ext cx="793807" cy="369332"/>
            </a:xfrm>
            <a:prstGeom prst="rect">
              <a:avLst/>
            </a:prstGeom>
          </p:spPr>
          <p:txBody>
            <a:bodyPr wrap="none">
              <a:spAutoFit/>
            </a:bodyPr>
            <a:lstStyle/>
            <a:p>
              <a:r>
                <a:rPr lang="fr-FR" b="1" dirty="0">
                  <a:latin typeface="Times New Roman"/>
                  <a:ea typeface="Times New Roman"/>
                </a:rPr>
                <a:t>D'où :</a:t>
              </a:r>
              <a:endParaRPr lang="fr-FR" b="1" dirty="0"/>
            </a:p>
          </p:txBody>
        </p:sp>
        <p:pic>
          <p:nvPicPr>
            <p:cNvPr id="5" name="Image 4" descr="eqn42"/>
            <p:cNvPicPr/>
            <p:nvPr/>
          </p:nvPicPr>
          <p:blipFill>
            <a:blip r:embed="rId2">
              <a:extLst>
                <a:ext uri="{28A0092B-C50C-407E-A947-70E740481C1C}">
                  <a14:useLocalDpi xmlns="" xmlns:a14="http://schemas.microsoft.com/office/drawing/2010/main" val="0"/>
                </a:ext>
              </a:extLst>
            </a:blip>
            <a:srcRect/>
            <a:stretch>
              <a:fillRect/>
            </a:stretch>
          </p:blipFill>
          <p:spPr bwMode="auto">
            <a:xfrm>
              <a:off x="1214414" y="928671"/>
              <a:ext cx="6286544" cy="857255"/>
            </a:xfrm>
            <a:prstGeom prst="rect">
              <a:avLst/>
            </a:prstGeom>
            <a:noFill/>
            <a:ln>
              <a:noFill/>
            </a:ln>
          </p:spPr>
        </p:pic>
      </p:grpSp>
      <p:grpSp>
        <p:nvGrpSpPr>
          <p:cNvPr id="9" name="Groupe 8"/>
          <p:cNvGrpSpPr/>
          <p:nvPr/>
        </p:nvGrpSpPr>
        <p:grpSpPr>
          <a:xfrm>
            <a:off x="571472" y="2314570"/>
            <a:ext cx="6715172" cy="1114430"/>
            <a:chOff x="571472" y="2314570"/>
            <a:chExt cx="6715172" cy="1114430"/>
          </a:xfrm>
        </p:grpSpPr>
        <p:sp>
          <p:nvSpPr>
            <p:cNvPr id="7" name="Rectangle 6"/>
            <p:cNvSpPr/>
            <p:nvPr/>
          </p:nvSpPr>
          <p:spPr>
            <a:xfrm>
              <a:off x="571472" y="2571744"/>
              <a:ext cx="3589444" cy="369332"/>
            </a:xfrm>
            <a:prstGeom prst="rect">
              <a:avLst/>
            </a:prstGeom>
          </p:spPr>
          <p:txBody>
            <a:bodyPr wrap="none">
              <a:spAutoFit/>
            </a:bodyPr>
            <a:lstStyle/>
            <a:p>
              <a:r>
                <a:rPr lang="fr-FR" b="1" i="1" dirty="0">
                  <a:latin typeface="Times New Roman" pitchFamily="18" charset="0"/>
                  <a:cs typeface="Times New Roman" pitchFamily="18" charset="0"/>
                </a:rPr>
                <a:t>Expression du flux thermique , est :</a:t>
              </a:r>
              <a:endParaRPr lang="fr-FR" b="1" dirty="0">
                <a:latin typeface="Times New Roman" pitchFamily="18" charset="0"/>
                <a:cs typeface="Times New Roman" pitchFamily="18" charset="0"/>
              </a:endParaRPr>
            </a:p>
          </p:txBody>
        </p:sp>
        <p:pic>
          <p:nvPicPr>
            <p:cNvPr id="8" name="Image 7" descr="eqn43"/>
            <p:cNvPicPr/>
            <p:nvPr/>
          </p:nvPicPr>
          <p:blipFill>
            <a:blip r:embed="rId3">
              <a:extLst>
                <a:ext uri="{28A0092B-C50C-407E-A947-70E740481C1C}">
                  <a14:useLocalDpi xmlns="" xmlns:a14="http://schemas.microsoft.com/office/drawing/2010/main" val="0"/>
                </a:ext>
              </a:extLst>
            </a:blip>
            <a:srcRect/>
            <a:stretch>
              <a:fillRect/>
            </a:stretch>
          </p:blipFill>
          <p:spPr bwMode="auto">
            <a:xfrm>
              <a:off x="4238626" y="2314570"/>
              <a:ext cx="3048018" cy="1114430"/>
            </a:xfrm>
            <a:prstGeom prst="rect">
              <a:avLst/>
            </a:prstGeom>
            <a:noFill/>
            <a:ln>
              <a:solidFill>
                <a:srgbClr val="FF0000"/>
              </a:solidFill>
            </a:ln>
          </p:spPr>
        </p:pic>
      </p:grpSp>
      <p:sp>
        <p:nvSpPr>
          <p:cNvPr id="10" name="Rectangle 9"/>
          <p:cNvSpPr/>
          <p:nvPr/>
        </p:nvSpPr>
        <p:spPr>
          <a:xfrm>
            <a:off x="214282" y="3720116"/>
            <a:ext cx="8572560" cy="923330"/>
          </a:xfrm>
          <a:prstGeom prst="rect">
            <a:avLst/>
          </a:prstGeom>
        </p:spPr>
        <p:txBody>
          <a:bodyPr wrap="square">
            <a:spAutoFit/>
          </a:bodyPr>
          <a:lstStyle/>
          <a:p>
            <a:pPr algn="just">
              <a:spcAft>
                <a:spcPts val="0"/>
              </a:spcAft>
            </a:pPr>
            <a:r>
              <a:rPr lang="fr-FR" dirty="0">
                <a:latin typeface="Times New Roman"/>
                <a:ea typeface="Times New Roman"/>
              </a:rPr>
              <a:t>Ce flux ne dépend pas des dimensions absolues du tube. Il ne dépend que du rapport </a:t>
            </a:r>
            <a:r>
              <a:rPr lang="fr-FR" b="1" dirty="0">
                <a:latin typeface="Times New Roman"/>
                <a:ea typeface="Times New Roman"/>
              </a:rPr>
              <a:t>r</a:t>
            </a:r>
            <a:r>
              <a:rPr lang="fr-FR" b="1" baseline="-25000" dirty="0">
                <a:latin typeface="Times New Roman"/>
                <a:ea typeface="Times New Roman"/>
              </a:rPr>
              <a:t>2</a:t>
            </a:r>
            <a:r>
              <a:rPr lang="fr-FR" b="1" dirty="0">
                <a:latin typeface="Times New Roman"/>
                <a:ea typeface="Times New Roman"/>
              </a:rPr>
              <a:t> /r</a:t>
            </a:r>
            <a:r>
              <a:rPr lang="fr-FR" b="1" baseline="-25000" dirty="0">
                <a:latin typeface="Times New Roman"/>
                <a:ea typeface="Times New Roman"/>
              </a:rPr>
              <a:t>1</a:t>
            </a:r>
            <a:r>
              <a:rPr lang="fr-FR" dirty="0">
                <a:latin typeface="Times New Roman"/>
                <a:ea typeface="Times New Roman"/>
              </a:rPr>
              <a:t>.</a:t>
            </a:r>
            <a:br>
              <a:rPr lang="fr-FR" dirty="0">
                <a:latin typeface="Times New Roman"/>
                <a:ea typeface="Times New Roman"/>
              </a:rPr>
            </a:br>
            <a:r>
              <a:rPr lang="fr-FR" dirty="0">
                <a:latin typeface="Times New Roman"/>
                <a:ea typeface="Times New Roman"/>
              </a:rPr>
              <a:t>Pour  transformer cette expression pour la rendre semblable à celle d'un mur plan, on fait rappel de la définition de la moyenne logarithmique appliquée aux deux rayons </a:t>
            </a:r>
            <a:r>
              <a:rPr lang="fr-FR" b="1" dirty="0">
                <a:latin typeface="Times New Roman"/>
                <a:ea typeface="Times New Roman"/>
              </a:rPr>
              <a:t>r</a:t>
            </a:r>
            <a:r>
              <a:rPr lang="fr-FR" b="1" baseline="-25000" dirty="0">
                <a:latin typeface="Times New Roman"/>
                <a:ea typeface="Times New Roman"/>
              </a:rPr>
              <a:t>1</a:t>
            </a:r>
            <a:r>
              <a:rPr lang="fr-FR" dirty="0">
                <a:latin typeface="Times New Roman"/>
                <a:ea typeface="Times New Roman"/>
              </a:rPr>
              <a:t> et </a:t>
            </a:r>
            <a:r>
              <a:rPr lang="fr-FR" b="1" dirty="0">
                <a:latin typeface="Times New Roman"/>
                <a:ea typeface="Times New Roman"/>
              </a:rPr>
              <a:t>r</a:t>
            </a:r>
            <a:r>
              <a:rPr lang="fr-FR" b="1" baseline="-25000" dirty="0">
                <a:latin typeface="Times New Roman"/>
                <a:ea typeface="Times New Roman"/>
              </a:rPr>
              <a:t>2</a:t>
            </a:r>
            <a:endParaRPr lang="fr-FR" b="1" dirty="0">
              <a:latin typeface="Times New Roman"/>
              <a:ea typeface="Times New Roman"/>
            </a:endParaRPr>
          </a:p>
        </p:txBody>
      </p:sp>
      <p:pic>
        <p:nvPicPr>
          <p:cNvPr id="11" name="Image 10" descr="eqn44"/>
          <p:cNvPicPr/>
          <p:nvPr/>
        </p:nvPicPr>
        <p:blipFill>
          <a:blip r:embed="rId4">
            <a:extLst>
              <a:ext uri="{28A0092B-C50C-407E-A947-70E740481C1C}">
                <a14:useLocalDpi xmlns="" xmlns:a14="http://schemas.microsoft.com/office/drawing/2010/main" val="0"/>
              </a:ext>
            </a:extLst>
          </a:blip>
          <a:srcRect/>
          <a:stretch>
            <a:fillRect/>
          </a:stretch>
        </p:blipFill>
        <p:spPr bwMode="auto">
          <a:xfrm>
            <a:off x="785786" y="4714884"/>
            <a:ext cx="2571768" cy="1214446"/>
          </a:xfrm>
          <a:prstGeom prst="rect">
            <a:avLst/>
          </a:prstGeom>
          <a:noFill/>
          <a:ln>
            <a:noFill/>
          </a:ln>
        </p:spPr>
      </p:pic>
      <p:sp>
        <p:nvSpPr>
          <p:cNvPr id="12" name="Rectangle 11"/>
          <p:cNvSpPr/>
          <p:nvPr/>
        </p:nvSpPr>
        <p:spPr>
          <a:xfrm>
            <a:off x="3643306" y="5072074"/>
            <a:ext cx="3297698" cy="369332"/>
          </a:xfrm>
          <a:prstGeom prst="rect">
            <a:avLst/>
          </a:prstGeom>
        </p:spPr>
        <p:txBody>
          <a:bodyPr wrap="none">
            <a:spAutoFit/>
          </a:bodyPr>
          <a:lstStyle/>
          <a:p>
            <a:r>
              <a:rPr lang="fr-FR" b="1" dirty="0">
                <a:latin typeface="Times New Roman" pitchFamily="18" charset="0"/>
                <a:cs typeface="Times New Roman" pitchFamily="18" charset="0"/>
              </a:rPr>
              <a:t>e : </a:t>
            </a:r>
            <a:r>
              <a:rPr lang="fr-FR" dirty="0">
                <a:latin typeface="Times New Roman" pitchFamily="18" charset="0"/>
                <a:cs typeface="Times New Roman" pitchFamily="18" charset="0"/>
              </a:rPr>
              <a:t>étant l'épaisseur du tube, d’où:</a:t>
            </a:r>
          </a:p>
        </p:txBody>
      </p:sp>
      <p:pic>
        <p:nvPicPr>
          <p:cNvPr id="13" name="Image 12" descr="eqn45"/>
          <p:cNvPicPr/>
          <p:nvPr/>
        </p:nvPicPr>
        <p:blipFill>
          <a:blip r:embed="rId5">
            <a:extLst>
              <a:ext uri="{28A0092B-C50C-407E-A947-70E740481C1C}">
                <a14:useLocalDpi xmlns="" xmlns:a14="http://schemas.microsoft.com/office/drawing/2010/main" val="0"/>
              </a:ext>
            </a:extLst>
          </a:blip>
          <a:srcRect/>
          <a:stretch>
            <a:fillRect/>
          </a:stretch>
        </p:blipFill>
        <p:spPr bwMode="auto">
          <a:xfrm>
            <a:off x="7029470" y="4714884"/>
            <a:ext cx="1900248" cy="1309695"/>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sp>
        <p:nvSpPr>
          <p:cNvPr id="3" name="Rectangle 2"/>
          <p:cNvSpPr/>
          <p:nvPr/>
        </p:nvSpPr>
        <p:spPr>
          <a:xfrm>
            <a:off x="428596" y="1000108"/>
            <a:ext cx="4451860" cy="369332"/>
          </a:xfrm>
          <a:prstGeom prst="rect">
            <a:avLst/>
          </a:prstGeom>
        </p:spPr>
        <p:txBody>
          <a:bodyPr wrap="none">
            <a:spAutoFit/>
          </a:bodyPr>
          <a:lstStyle/>
          <a:p>
            <a:pPr algn="just">
              <a:spcAft>
                <a:spcPts val="0"/>
              </a:spcAft>
            </a:pPr>
            <a:r>
              <a:rPr lang="fr-FR" dirty="0">
                <a:latin typeface="Times New Roman"/>
                <a:ea typeface="Times New Roman"/>
              </a:rPr>
              <a:t>L'expression du </a:t>
            </a:r>
            <a:r>
              <a:rPr lang="fr-FR" b="1" dirty="0">
                <a:latin typeface="Times New Roman"/>
                <a:ea typeface="Times New Roman"/>
              </a:rPr>
              <a:t>flux  thermique, </a:t>
            </a:r>
            <a:r>
              <a:rPr lang="fr-FR" dirty="0">
                <a:latin typeface="Times New Roman"/>
                <a:ea typeface="Times New Roman"/>
              </a:rPr>
              <a:t>est donnée:</a:t>
            </a:r>
          </a:p>
        </p:txBody>
      </p:sp>
      <p:pic>
        <p:nvPicPr>
          <p:cNvPr id="5" name="Image 4" descr="eqn46"/>
          <p:cNvPicPr/>
          <p:nvPr/>
        </p:nvPicPr>
        <p:blipFill>
          <a:blip r:embed="rId2">
            <a:extLst>
              <a:ext uri="{28A0092B-C50C-407E-A947-70E740481C1C}">
                <a14:useLocalDpi xmlns="" xmlns:a14="http://schemas.microsoft.com/office/drawing/2010/main" val="0"/>
              </a:ext>
            </a:extLst>
          </a:blip>
          <a:srcRect/>
          <a:stretch>
            <a:fillRect/>
          </a:stretch>
        </p:blipFill>
        <p:spPr bwMode="auto">
          <a:xfrm>
            <a:off x="4876811" y="814371"/>
            <a:ext cx="4124345" cy="1042993"/>
          </a:xfrm>
          <a:prstGeom prst="rect">
            <a:avLst/>
          </a:prstGeom>
          <a:noFill/>
          <a:ln>
            <a:solidFill>
              <a:srgbClr val="FF0000"/>
            </a:solidFill>
          </a:ln>
        </p:spPr>
      </p:pic>
      <p:sp>
        <p:nvSpPr>
          <p:cNvPr id="6" name="Rectangle 5"/>
          <p:cNvSpPr/>
          <p:nvPr/>
        </p:nvSpPr>
        <p:spPr>
          <a:xfrm>
            <a:off x="357158" y="2071678"/>
            <a:ext cx="7500990" cy="1200329"/>
          </a:xfrm>
          <a:prstGeom prst="rect">
            <a:avLst/>
          </a:prstGeom>
        </p:spPr>
        <p:txBody>
          <a:bodyPr wrap="square">
            <a:spAutoFit/>
          </a:bodyPr>
          <a:lstStyle/>
          <a:p>
            <a:pPr algn="just">
              <a:spcAft>
                <a:spcPts val="0"/>
              </a:spcAft>
            </a:pPr>
            <a:r>
              <a:rPr lang="fr-FR" dirty="0">
                <a:latin typeface="Times New Roman"/>
                <a:ea typeface="Times New Roman"/>
              </a:rPr>
              <a:t>La surface latérale interne du tube est </a:t>
            </a:r>
            <a:r>
              <a:rPr lang="fr-FR" b="1" dirty="0">
                <a:latin typeface="Times New Roman"/>
                <a:ea typeface="Times New Roman"/>
              </a:rPr>
              <a:t>: S</a:t>
            </a:r>
            <a:r>
              <a:rPr lang="fr-FR" b="1" baseline="-25000" dirty="0">
                <a:latin typeface="Times New Roman"/>
                <a:ea typeface="Times New Roman"/>
              </a:rPr>
              <a:t>1</a:t>
            </a:r>
            <a:r>
              <a:rPr lang="fr-FR" b="1" dirty="0">
                <a:latin typeface="Times New Roman"/>
                <a:ea typeface="Times New Roman"/>
              </a:rPr>
              <a:t> = 2 </a:t>
            </a:r>
            <a:r>
              <a:rPr lang="el-GR" b="1" dirty="0">
                <a:latin typeface="Times New Roman"/>
                <a:ea typeface="Times New Roman"/>
              </a:rPr>
              <a:t>π</a:t>
            </a:r>
            <a:r>
              <a:rPr lang="fr-FR" b="1" dirty="0">
                <a:latin typeface="Times New Roman"/>
                <a:ea typeface="Times New Roman"/>
              </a:rPr>
              <a:t> . r</a:t>
            </a:r>
            <a:r>
              <a:rPr lang="fr-FR" b="1" baseline="-25000" dirty="0">
                <a:latin typeface="Times New Roman"/>
                <a:ea typeface="Times New Roman"/>
              </a:rPr>
              <a:t>1</a:t>
            </a:r>
            <a:r>
              <a:rPr lang="fr-FR" b="1" dirty="0">
                <a:latin typeface="Times New Roman"/>
                <a:ea typeface="Times New Roman"/>
              </a:rPr>
              <a:t> .L</a:t>
            </a:r>
            <a:r>
              <a:rPr lang="fr-FR" dirty="0">
                <a:latin typeface="Times New Roman"/>
                <a:ea typeface="Times New Roman"/>
              </a:rPr>
              <a:t/>
            </a:r>
            <a:br>
              <a:rPr lang="fr-FR" dirty="0">
                <a:latin typeface="Times New Roman"/>
                <a:ea typeface="Times New Roman"/>
              </a:rPr>
            </a:br>
            <a:r>
              <a:rPr lang="fr-FR" dirty="0">
                <a:latin typeface="Times New Roman"/>
                <a:ea typeface="Times New Roman"/>
              </a:rPr>
              <a:t>La surface latérale externe du tube est : </a:t>
            </a:r>
            <a:r>
              <a:rPr lang="fr-FR" b="1" dirty="0">
                <a:latin typeface="Times New Roman"/>
                <a:ea typeface="Times New Roman"/>
              </a:rPr>
              <a:t>S</a:t>
            </a:r>
            <a:r>
              <a:rPr lang="fr-FR" b="1" baseline="-25000" dirty="0">
                <a:latin typeface="Times New Roman"/>
                <a:ea typeface="Times New Roman"/>
              </a:rPr>
              <a:t>2</a:t>
            </a:r>
            <a:r>
              <a:rPr lang="fr-FR" b="1" dirty="0">
                <a:latin typeface="Times New Roman"/>
                <a:ea typeface="Times New Roman"/>
              </a:rPr>
              <a:t> = 2 </a:t>
            </a:r>
            <a:r>
              <a:rPr lang="el-GR" b="1" dirty="0">
                <a:latin typeface="Times New Roman"/>
                <a:ea typeface="Times New Roman"/>
              </a:rPr>
              <a:t>π</a:t>
            </a:r>
            <a:r>
              <a:rPr lang="fr-FR" b="1" dirty="0">
                <a:latin typeface="Times New Roman"/>
                <a:ea typeface="Times New Roman"/>
              </a:rPr>
              <a:t> . r</a:t>
            </a:r>
            <a:r>
              <a:rPr lang="fr-FR" b="1" baseline="-25000" dirty="0">
                <a:latin typeface="Times New Roman"/>
                <a:ea typeface="Times New Roman"/>
              </a:rPr>
              <a:t>2</a:t>
            </a:r>
            <a:r>
              <a:rPr lang="fr-FR" b="1" dirty="0">
                <a:latin typeface="Times New Roman"/>
                <a:ea typeface="Times New Roman"/>
              </a:rPr>
              <a:t> .L</a:t>
            </a:r>
            <a:r>
              <a:rPr lang="fr-FR" dirty="0">
                <a:latin typeface="Times New Roman"/>
                <a:ea typeface="Times New Roman"/>
              </a:rPr>
              <a:t/>
            </a:r>
            <a:br>
              <a:rPr lang="fr-FR" dirty="0">
                <a:latin typeface="Times New Roman"/>
                <a:ea typeface="Times New Roman"/>
              </a:rPr>
            </a:br>
            <a:endParaRPr lang="fr-FR" dirty="0">
              <a:latin typeface="Times New Roman"/>
              <a:ea typeface="Times New Roman"/>
            </a:endParaRPr>
          </a:p>
          <a:p>
            <a:pPr algn="just">
              <a:spcAft>
                <a:spcPts val="0"/>
              </a:spcAft>
            </a:pPr>
            <a:r>
              <a:rPr lang="fr-FR" dirty="0">
                <a:latin typeface="Times New Roman"/>
                <a:ea typeface="Times New Roman"/>
              </a:rPr>
              <a:t>La moyenne logarithmique de ces 2 surfaces est :</a:t>
            </a:r>
          </a:p>
        </p:txBody>
      </p:sp>
      <p:pic>
        <p:nvPicPr>
          <p:cNvPr id="7" name="Image 6" descr="eqn47"/>
          <p:cNvPicPr/>
          <p:nvPr/>
        </p:nvPicPr>
        <p:blipFill>
          <a:blip r:embed="rId3">
            <a:extLst>
              <a:ext uri="{28A0092B-C50C-407E-A947-70E740481C1C}">
                <a14:useLocalDpi xmlns="" xmlns:a14="http://schemas.microsoft.com/office/drawing/2010/main" val="0"/>
              </a:ext>
            </a:extLst>
          </a:blip>
          <a:srcRect/>
          <a:stretch>
            <a:fillRect/>
          </a:stretch>
        </p:blipFill>
        <p:spPr bwMode="auto">
          <a:xfrm>
            <a:off x="1714480" y="3357562"/>
            <a:ext cx="5643601" cy="1414470"/>
          </a:xfrm>
          <a:prstGeom prst="rect">
            <a:avLst/>
          </a:prstGeom>
          <a:noFill/>
          <a:ln>
            <a:solidFill>
              <a:srgbClr val="FF0000"/>
            </a:solidFill>
          </a:ln>
        </p:spPr>
      </p:pic>
      <p:sp>
        <p:nvSpPr>
          <p:cNvPr id="8" name="Rectangle 7"/>
          <p:cNvSpPr/>
          <p:nvPr/>
        </p:nvSpPr>
        <p:spPr>
          <a:xfrm>
            <a:off x="428596" y="5357826"/>
            <a:ext cx="3357586" cy="646331"/>
          </a:xfrm>
          <a:prstGeom prst="rect">
            <a:avLst/>
          </a:prstGeom>
        </p:spPr>
        <p:txBody>
          <a:bodyPr wrap="square">
            <a:spAutoFit/>
          </a:bodyPr>
          <a:lstStyle/>
          <a:p>
            <a:pPr algn="just">
              <a:spcAft>
                <a:spcPts val="0"/>
              </a:spcAft>
            </a:pPr>
            <a:r>
              <a:rPr lang="fr-FR" dirty="0">
                <a:latin typeface="Times New Roman"/>
                <a:ea typeface="Times New Roman"/>
              </a:rPr>
              <a:t>D'où l'expression finale du flux à travers un tube :</a:t>
            </a:r>
          </a:p>
        </p:txBody>
      </p:sp>
      <p:pic>
        <p:nvPicPr>
          <p:cNvPr id="9" name="Image 8" descr="flux_cylin_clip_image010"/>
          <p:cNvPicPr/>
          <p:nvPr/>
        </p:nvPicPr>
        <p:blipFill>
          <a:blip r:embed="rId4">
            <a:extLst>
              <a:ext uri="{28A0092B-C50C-407E-A947-70E740481C1C}">
                <a14:useLocalDpi xmlns="" xmlns:a14="http://schemas.microsoft.com/office/drawing/2010/main" val="0"/>
              </a:ext>
            </a:extLst>
          </a:blip>
          <a:srcRect/>
          <a:stretch>
            <a:fillRect/>
          </a:stretch>
        </p:blipFill>
        <p:spPr bwMode="auto">
          <a:xfrm>
            <a:off x="4286248" y="5429264"/>
            <a:ext cx="3429024" cy="857256"/>
          </a:xfrm>
          <a:prstGeom prst="rect">
            <a:avLst/>
          </a:prstGeom>
          <a:solidFill>
            <a:srgbClr val="993366"/>
          </a:solidFill>
          <a:ln>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sp>
        <p:nvSpPr>
          <p:cNvPr id="3" name="Rectangle 2"/>
          <p:cNvSpPr/>
          <p:nvPr/>
        </p:nvSpPr>
        <p:spPr>
          <a:xfrm>
            <a:off x="571472" y="1214422"/>
            <a:ext cx="8072494" cy="4247317"/>
          </a:xfrm>
          <a:prstGeom prst="rect">
            <a:avLst/>
          </a:prstGeom>
        </p:spPr>
        <p:txBody>
          <a:bodyPr wrap="square">
            <a:spAutoFit/>
          </a:bodyPr>
          <a:lstStyle/>
          <a:p>
            <a:pPr algn="just"/>
            <a:r>
              <a:rPr lang="fr-FR" dirty="0">
                <a:latin typeface="Times New Roman" pitchFamily="18" charset="0"/>
                <a:cs typeface="Times New Roman" pitchFamily="18" charset="0"/>
              </a:rPr>
              <a:t>	Si un solide est caractérisé par un seuil de contrainte au-dessous duquel aucune déformation ne se produit, un fluide peut se définir comme un corps qui présente une vitesse de déformation non nulle si on lui applique des contraintes tangentielles aussi faibles soient-elles.</a:t>
            </a:r>
          </a:p>
          <a:p>
            <a:pPr algn="just"/>
            <a:endParaRPr lang="fr-FR" dirty="0">
              <a:latin typeface="Times New Roman" pitchFamily="18" charset="0"/>
              <a:cs typeface="Times New Roman" pitchFamily="18" charset="0"/>
            </a:endParaRPr>
          </a:p>
          <a:p>
            <a:pPr algn="just"/>
            <a:r>
              <a:rPr lang="fr-FR" dirty="0">
                <a:latin typeface="Times New Roman" pitchFamily="18" charset="0"/>
                <a:cs typeface="Times New Roman" pitchFamily="18" charset="0"/>
              </a:rPr>
              <a:t>	Dans ce cas l’écoulement qui apparaît transporte le fluide et simultanément l’énergie emmagasinée dans ces molécules. Ce processus convectif est donc un mode de transfert de chaleur qui se propage uniquement au sein des milieux fluides (liquides ou gaz). </a:t>
            </a:r>
          </a:p>
          <a:p>
            <a:pPr algn="just"/>
            <a:r>
              <a:rPr lang="fr-FR" dirty="0">
                <a:latin typeface="Times New Roman" pitchFamily="18" charset="0"/>
                <a:cs typeface="Times New Roman" pitchFamily="18" charset="0"/>
              </a:rPr>
              <a:t>	</a:t>
            </a:r>
          </a:p>
          <a:p>
            <a:pPr algn="just"/>
            <a:r>
              <a:rPr lang="fr-FR" dirty="0">
                <a:latin typeface="Times New Roman" pitchFamily="18" charset="0"/>
                <a:cs typeface="Times New Roman" pitchFamily="18" charset="0"/>
              </a:rPr>
              <a:t>Ce mode de transfert intervient en particulier dans les échanges thermiques entre une paroi et un fluide en mouvement présentant des inhomogénéités spatiales de températures.  Ainsi, alors que la conductivité peut être considérée comme un mécanisme de transfert d’énergie produit par des mouvements microscopiques, la convection est un transfert d’énergie dû à des mouvements macroscopiques. </a:t>
            </a:r>
          </a:p>
        </p:txBody>
      </p:sp>
      <p:sp>
        <p:nvSpPr>
          <p:cNvPr id="5" name="Rectangle 4"/>
          <p:cNvSpPr/>
          <p:nvPr/>
        </p:nvSpPr>
        <p:spPr>
          <a:xfrm>
            <a:off x="571472" y="642918"/>
            <a:ext cx="2646878" cy="369332"/>
          </a:xfrm>
          <a:prstGeom prst="rect">
            <a:avLst/>
          </a:prstGeom>
        </p:spPr>
        <p:txBody>
          <a:bodyPr wrap="none">
            <a:spAutoFit/>
          </a:bodyPr>
          <a:lstStyle/>
          <a:p>
            <a:r>
              <a:rPr lang="fr-FR" b="1" dirty="0">
                <a:solidFill>
                  <a:srgbClr val="FF0000"/>
                </a:solidFill>
                <a:latin typeface="Times New Roman" pitchFamily="18" charset="0"/>
                <a:cs typeface="Times New Roman" pitchFamily="18" charset="0"/>
              </a:rPr>
              <a:t>La convection thermique</a:t>
            </a:r>
            <a:endParaRPr lang="fr-FR" dirty="0">
              <a:solidFill>
                <a:srgbClr val="FF0000"/>
              </a:solidFill>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sp>
        <p:nvSpPr>
          <p:cNvPr id="3" name="Rectangle 2"/>
          <p:cNvSpPr/>
          <p:nvPr/>
        </p:nvSpPr>
        <p:spPr>
          <a:xfrm>
            <a:off x="500050" y="428604"/>
            <a:ext cx="5214958" cy="369332"/>
          </a:xfrm>
          <a:prstGeom prst="rect">
            <a:avLst/>
          </a:prstGeom>
        </p:spPr>
        <p:txBody>
          <a:bodyPr wrap="square">
            <a:spAutoFit/>
          </a:bodyPr>
          <a:lstStyle/>
          <a:p>
            <a:r>
              <a:rPr lang="fr-FR" b="1" dirty="0">
                <a:solidFill>
                  <a:srgbClr val="FF0000"/>
                </a:solidFill>
                <a:latin typeface="Times New Roman"/>
              </a:rPr>
              <a:t>Convection libre  (naturelle) et Convection forcée </a:t>
            </a:r>
            <a:endParaRPr lang="fr-FR" b="1" dirty="0">
              <a:solidFill>
                <a:srgbClr val="FF0000"/>
              </a:solidFill>
            </a:endParaRPr>
          </a:p>
        </p:txBody>
      </p:sp>
      <p:sp>
        <p:nvSpPr>
          <p:cNvPr id="5" name="Rectangle 4"/>
          <p:cNvSpPr/>
          <p:nvPr/>
        </p:nvSpPr>
        <p:spPr>
          <a:xfrm>
            <a:off x="428596" y="1000109"/>
            <a:ext cx="8429684" cy="4247317"/>
          </a:xfrm>
          <a:prstGeom prst="rect">
            <a:avLst/>
          </a:prstGeom>
        </p:spPr>
        <p:txBody>
          <a:bodyPr wrap="square">
            <a:spAutoFit/>
          </a:bodyPr>
          <a:lstStyle/>
          <a:p>
            <a:pPr algn="just"/>
            <a:r>
              <a:rPr lang="fr-FR" dirty="0">
                <a:latin typeface="Times New Roman" pitchFamily="18" charset="0"/>
                <a:cs typeface="Times New Roman" pitchFamily="18" charset="0"/>
              </a:rPr>
              <a:t>On a l’habitude de distinguer deux formes de convection : la convection libre ou naturelle et la convection forcée.   </a:t>
            </a:r>
          </a:p>
          <a:p>
            <a:pPr algn="just"/>
            <a:endParaRPr lang="fr-FR" dirty="0">
              <a:latin typeface="Times New Roman" pitchFamily="18" charset="0"/>
              <a:cs typeface="Times New Roman" pitchFamily="18" charset="0"/>
            </a:endParaRPr>
          </a:p>
          <a:p>
            <a:pPr algn="just">
              <a:buFont typeface="Wingdings" pitchFamily="2" charset="2"/>
              <a:buChar char="q"/>
            </a:pPr>
            <a:r>
              <a:rPr lang="fr-FR" dirty="0">
                <a:latin typeface="Times New Roman" pitchFamily="18" charset="0"/>
                <a:cs typeface="Times New Roman" pitchFamily="18" charset="0"/>
              </a:rPr>
              <a:t>  Lorsqu’il se produit au sein du fluide des courants uniquement dus à une différence de température on dit que la convection est naturelle ou libre. C’est par exemple le cas lorsque l’air au contact d’un convecteur a sa température qui croît, simultanément sa densité décroît. La différence de température entre l’air en contact avec le convecteur et l’air au-dessus conduit à un écart de densité qui fait naître un mouvement naturel.  </a:t>
            </a:r>
          </a:p>
          <a:p>
            <a:pPr algn="just"/>
            <a:endParaRPr lang="fr-FR" dirty="0">
              <a:latin typeface="Times New Roman" pitchFamily="18" charset="0"/>
              <a:cs typeface="Times New Roman" pitchFamily="18" charset="0"/>
            </a:endParaRPr>
          </a:p>
          <a:p>
            <a:pPr algn="just">
              <a:buFont typeface="Wingdings" pitchFamily="2" charset="2"/>
              <a:buChar char="q"/>
            </a:pPr>
            <a:r>
              <a:rPr lang="fr-FR" dirty="0">
                <a:latin typeface="Times New Roman" pitchFamily="18" charset="0"/>
                <a:cs typeface="Times New Roman" pitchFamily="18" charset="0"/>
              </a:rPr>
              <a:t>  Lorsque le mouvement du fluide est provoqué par une action externe, telle une pompe ou un ventilateur, le processus est appelé convection forcée. Bien que le fluide puisse également échanger de la chaleur avec la paroi, son mouvement n’est pas influencé par les différences de températures mais plutôt par les différences de pression. On doit donc admettre que l’on ne peut pas étudier le mécanisme de transfert d’énergie par convection forcée sans étudier l’écoulement du fluide.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sp>
        <p:nvSpPr>
          <p:cNvPr id="8" name="Rectangle 7"/>
          <p:cNvSpPr/>
          <p:nvPr/>
        </p:nvSpPr>
        <p:spPr>
          <a:xfrm>
            <a:off x="571472" y="571480"/>
            <a:ext cx="1620957" cy="369332"/>
          </a:xfrm>
          <a:prstGeom prst="rect">
            <a:avLst/>
          </a:prstGeom>
        </p:spPr>
        <p:txBody>
          <a:bodyPr wrap="none">
            <a:spAutoFit/>
          </a:bodyPr>
          <a:lstStyle/>
          <a:p>
            <a:r>
              <a:rPr lang="fr-FR" b="1" dirty="0">
                <a:solidFill>
                  <a:srgbClr val="FF0000"/>
                </a:solidFill>
                <a:latin typeface="Times New Roman" pitchFamily="18" charset="0"/>
                <a:cs typeface="Times New Roman" pitchFamily="18" charset="0"/>
              </a:rPr>
              <a:t>Loi de Newton</a:t>
            </a:r>
          </a:p>
        </p:txBody>
      </p:sp>
      <p:sp>
        <p:nvSpPr>
          <p:cNvPr id="9" name="Rectangle 8"/>
          <p:cNvSpPr/>
          <p:nvPr/>
        </p:nvSpPr>
        <p:spPr>
          <a:xfrm>
            <a:off x="642910" y="1714488"/>
            <a:ext cx="7929602" cy="1477328"/>
          </a:xfrm>
          <a:prstGeom prst="rect">
            <a:avLst/>
          </a:prstGeom>
        </p:spPr>
        <p:txBody>
          <a:bodyPr wrap="square">
            <a:spAutoFit/>
          </a:bodyPr>
          <a:lstStyle/>
          <a:p>
            <a:pPr algn="just"/>
            <a:r>
              <a:rPr lang="fr-FR" dirty="0">
                <a:latin typeface="Times New Roman" pitchFamily="18" charset="0"/>
                <a:cs typeface="Times New Roman" pitchFamily="18" charset="0"/>
              </a:rPr>
              <a:t>C'est le transfert de chaleur par des courants de fluides, liquides ou gazeux.</a:t>
            </a:r>
          </a:p>
          <a:p>
            <a:pPr algn="just"/>
            <a:r>
              <a:rPr lang="fr-FR" dirty="0">
                <a:latin typeface="Times New Roman" pitchFamily="18" charset="0"/>
                <a:cs typeface="Times New Roman" pitchFamily="18" charset="0"/>
              </a:rPr>
              <a:t>Ce phénomène peut se développer naturellement, les différences de potentiel motrices étant des différences de densité: c'est la CONVECTION NATURELLE.</a:t>
            </a:r>
          </a:p>
          <a:p>
            <a:pPr algn="just"/>
            <a:r>
              <a:rPr lang="fr-FR" dirty="0">
                <a:latin typeface="Times New Roman" pitchFamily="18" charset="0"/>
                <a:cs typeface="Times New Roman" pitchFamily="18" charset="0"/>
              </a:rPr>
              <a:t>On peut aussi le générer mécaniquement à l'aide de pompes  ou de ventilateurs: c'est la CONVECTION FORCEE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sp>
        <p:nvSpPr>
          <p:cNvPr id="3" name="Rectangle 2"/>
          <p:cNvSpPr/>
          <p:nvPr/>
        </p:nvSpPr>
        <p:spPr>
          <a:xfrm>
            <a:off x="142844" y="500042"/>
            <a:ext cx="2499402" cy="369332"/>
          </a:xfrm>
          <a:prstGeom prst="rect">
            <a:avLst/>
          </a:prstGeom>
        </p:spPr>
        <p:txBody>
          <a:bodyPr wrap="none">
            <a:spAutoFit/>
          </a:bodyPr>
          <a:lstStyle/>
          <a:p>
            <a:r>
              <a:rPr lang="fr-FR" b="1" dirty="0">
                <a:solidFill>
                  <a:srgbClr val="FF0000"/>
                </a:solidFill>
                <a:latin typeface="Times New Roman" pitchFamily="18" charset="0"/>
                <a:cs typeface="Times New Roman" pitchFamily="18" charset="0"/>
              </a:rPr>
              <a:t>Notion de couche limite</a:t>
            </a:r>
            <a:endParaRPr lang="fr-FR" dirty="0">
              <a:solidFill>
                <a:srgbClr val="FF0000"/>
              </a:solidFill>
              <a:latin typeface="Times New Roman" pitchFamily="18" charset="0"/>
              <a:cs typeface="Times New Roman" pitchFamily="18" charset="0"/>
            </a:endParaRPr>
          </a:p>
        </p:txBody>
      </p:sp>
      <p:sp>
        <p:nvSpPr>
          <p:cNvPr id="5" name="Rectangle 4"/>
          <p:cNvSpPr/>
          <p:nvPr/>
        </p:nvSpPr>
        <p:spPr>
          <a:xfrm>
            <a:off x="214282" y="928670"/>
            <a:ext cx="8715436" cy="923330"/>
          </a:xfrm>
          <a:prstGeom prst="rect">
            <a:avLst/>
          </a:prstGeom>
        </p:spPr>
        <p:txBody>
          <a:bodyPr wrap="square">
            <a:spAutoFit/>
          </a:bodyPr>
          <a:lstStyle/>
          <a:p>
            <a:pPr algn="just"/>
            <a:r>
              <a:rPr lang="fr-FR" dirty="0">
                <a:latin typeface="Times New Roman"/>
              </a:rPr>
              <a:t>	Comme le transfert d’énergie par convection est intimement lié au mouvement du fluide, il est indispensable d’examiner le mécanisme de l’écoulement du fluide avant d’étudier celui du transfert de chaleur.</a:t>
            </a:r>
            <a:endParaRPr lang="fr-FR" dirty="0"/>
          </a:p>
        </p:txBody>
      </p:sp>
      <p:sp>
        <p:nvSpPr>
          <p:cNvPr id="6" name="Rectangle 5"/>
          <p:cNvSpPr/>
          <p:nvPr/>
        </p:nvSpPr>
        <p:spPr>
          <a:xfrm>
            <a:off x="214282" y="1857364"/>
            <a:ext cx="8715436" cy="3416320"/>
          </a:xfrm>
          <a:prstGeom prst="rect">
            <a:avLst/>
          </a:prstGeom>
        </p:spPr>
        <p:txBody>
          <a:bodyPr wrap="square">
            <a:spAutoFit/>
          </a:bodyPr>
          <a:lstStyle/>
          <a:p>
            <a:pPr algn="just"/>
            <a:r>
              <a:rPr lang="fr-FR" dirty="0">
                <a:latin typeface="Times New Roman"/>
              </a:rPr>
              <a:t>	Rappelons que l’on distingue deux régimes d’écoulement fluide : le régime laminaire et le régime turbulent. Dans un </a:t>
            </a:r>
            <a:r>
              <a:rPr lang="fr-FR" b="1" dirty="0">
                <a:latin typeface="Times New Roman"/>
              </a:rPr>
              <a:t>écoulement laminaire, les couches de fluides ont </a:t>
            </a:r>
            <a:r>
              <a:rPr lang="fr-FR" dirty="0">
                <a:latin typeface="Times New Roman"/>
              </a:rPr>
              <a:t>des trajectoires régulières et glissent les unes sur les autres sans qu’il y ait passage de particules d’une couche à l’autre. Au voisinage des parois elles épousent les formes de celles ci.</a:t>
            </a:r>
          </a:p>
          <a:p>
            <a:pPr algn="just"/>
            <a:r>
              <a:rPr lang="fr-FR" dirty="0">
                <a:latin typeface="Times New Roman"/>
              </a:rPr>
              <a:t>	L’expérience montre qu’un tel écoulement également appelé écoulement visqueux n’est possible qu’à de faibles vitesses. Pour des vitesses élevées, le mouvement des particules est anarchique et le régime est dit </a:t>
            </a:r>
            <a:r>
              <a:rPr lang="fr-FR" b="1" dirty="0">
                <a:latin typeface="Times New Roman"/>
              </a:rPr>
              <a:t>turbulent. On parle également d’écoulement tourbillonnaire.</a:t>
            </a:r>
          </a:p>
          <a:p>
            <a:pPr algn="just"/>
            <a:r>
              <a:rPr lang="fr-FR" dirty="0">
                <a:latin typeface="Times New Roman"/>
              </a:rPr>
              <a:t>	Dans le cas d’un régime laminaire le profil de vitesse est parabolique alors qu’en régime turbulent les lignes de courant ne sont plus individualisées et s’interpénètrent de sorte que l’on assiste à une homogénéisation des vitesses axiales (</a:t>
            </a:r>
            <a:r>
              <a:rPr lang="fr-FR" b="1" dirty="0">
                <a:latin typeface="Times New Roman"/>
              </a:rPr>
              <a:t>figures suivante</a:t>
            </a:r>
            <a:r>
              <a:rPr lang="fr-FR" dirty="0">
                <a:latin typeface="Times New Roman"/>
              </a:rPr>
              <a:t>)</a:t>
            </a:r>
            <a:endParaRPr lang="fr-F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pic>
        <p:nvPicPr>
          <p:cNvPr id="1026" name="Picture 2" descr="C:\Users\sosta\Desktop\regimes d ecoulement de chaleur.PNG"/>
          <p:cNvPicPr>
            <a:picLocks noChangeAspect="1" noChangeArrowheads="1"/>
          </p:cNvPicPr>
          <p:nvPr/>
        </p:nvPicPr>
        <p:blipFill>
          <a:blip r:embed="rId2"/>
          <a:srcRect/>
          <a:stretch>
            <a:fillRect/>
          </a:stretch>
        </p:blipFill>
        <p:spPr bwMode="auto">
          <a:xfrm>
            <a:off x="4658633" y="428604"/>
            <a:ext cx="4485367" cy="3143272"/>
          </a:xfrm>
          <a:prstGeom prst="rect">
            <a:avLst/>
          </a:prstGeom>
          <a:noFill/>
        </p:spPr>
      </p:pic>
      <p:sp>
        <p:nvSpPr>
          <p:cNvPr id="5" name="Rectangle 4"/>
          <p:cNvSpPr/>
          <p:nvPr/>
        </p:nvSpPr>
        <p:spPr>
          <a:xfrm>
            <a:off x="142876" y="857232"/>
            <a:ext cx="4572000" cy="2862322"/>
          </a:xfrm>
          <a:prstGeom prst="rect">
            <a:avLst/>
          </a:prstGeom>
        </p:spPr>
        <p:txBody>
          <a:bodyPr>
            <a:spAutoFit/>
          </a:bodyPr>
          <a:lstStyle/>
          <a:p>
            <a:pPr algn="just"/>
            <a:r>
              <a:rPr lang="fr-FR" dirty="0">
                <a:latin typeface="Times New Roman"/>
              </a:rPr>
              <a:t>La transition entre les deux régimes est fonction de la vitesse mais également des caractéristiques physico-chimiques du fluide et des paramètres décrivant la géométrie du</a:t>
            </a:r>
          </a:p>
          <a:p>
            <a:pPr algn="just"/>
            <a:r>
              <a:rPr lang="fr-FR" dirty="0">
                <a:latin typeface="Times New Roman"/>
              </a:rPr>
              <a:t>système. Reynolds a montré que les paramètres influençant la nature de l’écoulement peuvent</a:t>
            </a:r>
          </a:p>
          <a:p>
            <a:pPr algn="just"/>
            <a:r>
              <a:rPr lang="fr-FR" dirty="0">
                <a:latin typeface="Times New Roman"/>
              </a:rPr>
              <a:t>être réunis dans un nombre adimensionnel, le nombre de Reynolds, et qu’une valeur critique</a:t>
            </a:r>
          </a:p>
          <a:p>
            <a:pPr algn="just"/>
            <a:r>
              <a:rPr lang="fr-FR" dirty="0">
                <a:latin typeface="Times New Roman"/>
              </a:rPr>
              <a:t>de ce nombre constitue la limite entre les deux types de régime</a:t>
            </a:r>
            <a:r>
              <a:rPr lang="fr-FR" sz="1200" dirty="0">
                <a:latin typeface="Times New Roman"/>
              </a:rPr>
              <a:t>.</a:t>
            </a:r>
            <a:endParaRPr lang="fr-FR" sz="1200" dirty="0"/>
          </a:p>
        </p:txBody>
      </p:sp>
      <p:sp>
        <p:nvSpPr>
          <p:cNvPr id="6" name="Rectangle 5"/>
          <p:cNvSpPr/>
          <p:nvPr/>
        </p:nvSpPr>
        <p:spPr>
          <a:xfrm>
            <a:off x="214282" y="4000504"/>
            <a:ext cx="5782352" cy="369332"/>
          </a:xfrm>
          <a:prstGeom prst="rect">
            <a:avLst/>
          </a:prstGeom>
        </p:spPr>
        <p:txBody>
          <a:bodyPr wrap="none">
            <a:spAutoFit/>
          </a:bodyPr>
          <a:lstStyle/>
          <a:p>
            <a:r>
              <a:rPr lang="fr-FR" dirty="0">
                <a:latin typeface="Times New Roman"/>
              </a:rPr>
              <a:t>Le nombre de Reynolds est exprimé par la formule suivante;</a:t>
            </a:r>
            <a:endParaRPr lang="fr-FR" dirty="0"/>
          </a:p>
        </p:txBody>
      </p:sp>
      <p:pic>
        <p:nvPicPr>
          <p:cNvPr id="1028" name="Picture 4" descr="C:\Users\sosta\Desktop\le nombre de renolds.PNG"/>
          <p:cNvPicPr>
            <a:picLocks noChangeAspect="1" noChangeArrowheads="1"/>
          </p:cNvPicPr>
          <p:nvPr/>
        </p:nvPicPr>
        <p:blipFill>
          <a:blip r:embed="rId3"/>
          <a:srcRect/>
          <a:stretch>
            <a:fillRect/>
          </a:stretch>
        </p:blipFill>
        <p:spPr bwMode="auto">
          <a:xfrm>
            <a:off x="6143636" y="3857628"/>
            <a:ext cx="1543050" cy="723900"/>
          </a:xfrm>
          <a:prstGeom prst="rect">
            <a:avLst/>
          </a:prstGeom>
          <a:noFill/>
        </p:spPr>
      </p:pic>
      <p:pic>
        <p:nvPicPr>
          <p:cNvPr id="1029" name="Picture 5" descr="C:\Users\sosta\Desktop\renolds nombre.PNG"/>
          <p:cNvPicPr>
            <a:picLocks noChangeAspect="1" noChangeArrowheads="1"/>
          </p:cNvPicPr>
          <p:nvPr/>
        </p:nvPicPr>
        <p:blipFill>
          <a:blip r:embed="rId4"/>
          <a:srcRect/>
          <a:stretch>
            <a:fillRect/>
          </a:stretch>
        </p:blipFill>
        <p:spPr bwMode="auto">
          <a:xfrm>
            <a:off x="500034" y="4500570"/>
            <a:ext cx="4714908" cy="1714512"/>
          </a:xfrm>
          <a:prstGeom prst="rect">
            <a:avLst/>
          </a:prstGeom>
          <a:no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sp>
        <p:nvSpPr>
          <p:cNvPr id="5121" name="Rectangle 1"/>
          <p:cNvSpPr>
            <a:spLocks noChangeArrowheads="1"/>
          </p:cNvSpPr>
          <p:nvPr/>
        </p:nvSpPr>
        <p:spPr bwMode="auto">
          <a:xfrm>
            <a:off x="71438" y="500042"/>
            <a:ext cx="8929718"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Lorsqu’un fluide s’écoule en mouvement laminaire le long d’une surface dont la température est différente de celle du fluide, la chaleur transmise perpendiculairement à l’axe d’écoulement l’est uniquement par conduction aussi bien à l’intérieur du fluide qu’à l’interface entre le fluide et la surface. Par contre dans un écoulement turbulent, le mécanisme de conduction est complété par les turbulences. Les petits volumes de fluide, en se mélangeant avec d’autres jouent le rôle de transporteur d’énergie, de sorte que l’accroissement des turbulences conduit à une augmentation de la quantité de chaleur transmise par augmentation de la contribution convective.</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fr-FR"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Néanmoins, lorsqu’un fluide s’écoule le long d’une surface, indépendamment de la nature de l’écoulement – laminaire ou turbulent – les molécules à proximité de la surface sont ralenties à cause de forces de viscosité. Les molécules du fluide adjacent à la surface y adhèrent et ont une vitesse nulle par rapport à la paroi. La deuxième couche de molécules s’efforce de glisser sur la première mais est ralentie. La région à proximité de la paroi dans laquelle les vitesses du fluide sont faibles (et donc l’écoulement est laminaire) est appelée couche limite hydrodynamique (ou sous-couche laminaire).</a:t>
            </a:r>
            <a:endParaRPr kumimoji="0" lang="fr-FR"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5122" name="Rectangle 2"/>
          <p:cNvSpPr>
            <a:spLocks noChangeArrowheads="1"/>
          </p:cNvSpPr>
          <p:nvPr/>
        </p:nvSpPr>
        <p:spPr bwMode="auto">
          <a:xfrm>
            <a:off x="0" y="5143512"/>
            <a:ext cx="8929718"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L’épaisseur de cette couche est définie comme étant la distance comptée à partir de la paroi où la vitesse locale atteint 99 % de la vitesse </a:t>
            </a:r>
            <a:r>
              <a:rPr kumimoji="0" lang="fr-FR"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V</a:t>
            </a:r>
            <a:r>
              <a:rPr kumimoji="0" lang="fr-FR" b="1" i="0" u="none" strike="noStrike" cap="none" normalizeH="0" baseline="-30000" dirty="0">
                <a:ln>
                  <a:noFill/>
                </a:ln>
                <a:solidFill>
                  <a:schemeClr val="tx1"/>
                </a:solidFill>
                <a:effectLst/>
                <a:latin typeface="Times New Roman" pitchFamily="18" charset="0"/>
                <a:ea typeface="Calibri" pitchFamily="34" charset="0"/>
                <a:cs typeface="Times New Roman" pitchFamily="18" charset="0"/>
              </a:rPr>
              <a:t>∞</a:t>
            </a:r>
            <a:r>
              <a:rPr kumimoji="0" lang="fr-FR" b="0" i="0" u="none" strike="noStrike" cap="none" normalizeH="0" baseline="0" dirty="0">
                <a:ln>
                  <a:noFill/>
                </a:ln>
                <a:solidFill>
                  <a:schemeClr val="tx1"/>
                </a:solidFill>
                <a:effectLst/>
                <a:latin typeface="Times New Roman" pitchFamily="18" charset="0"/>
                <a:ea typeface="Arial Unicode MS" pitchFamily="34" charset="-128"/>
                <a:cs typeface="Times New Roman" pitchFamily="18" charset="0"/>
              </a:rPr>
              <a:t> </a:t>
            </a: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du fluide loin de la paroi.</a:t>
            </a:r>
            <a:endParaRPr kumimoji="0" lang="fr-FR"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a:t>
            </a:r>
            <a:endParaRPr kumimoji="0" lang="fr-FR"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3" name="Picture 1" descr="C:\Users\sosta\Desktop\transfert de chaleur conveciton image.PNG"/>
          <p:cNvPicPr>
            <a:picLocks noChangeAspect="1" noChangeArrowheads="1"/>
          </p:cNvPicPr>
          <p:nvPr/>
        </p:nvPicPr>
        <p:blipFill>
          <a:blip r:embed="rId2"/>
          <a:srcRect/>
          <a:stretch>
            <a:fillRect/>
          </a:stretch>
        </p:blipFill>
        <p:spPr bwMode="auto">
          <a:xfrm>
            <a:off x="571472" y="1214422"/>
            <a:ext cx="8260785" cy="3714776"/>
          </a:xfrm>
          <a:prstGeom prst="rect">
            <a:avLst/>
          </a:prstGeom>
          <a:noFill/>
        </p:spPr>
      </p:pic>
      <p:sp>
        <p:nvSpPr>
          <p:cNvPr id="5"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sp>
        <p:nvSpPr>
          <p:cNvPr id="6" name="Rectangle 5"/>
          <p:cNvSpPr/>
          <p:nvPr/>
        </p:nvSpPr>
        <p:spPr>
          <a:xfrm>
            <a:off x="285720" y="571480"/>
            <a:ext cx="6643734" cy="369332"/>
          </a:xfrm>
          <a:prstGeom prst="rect">
            <a:avLst/>
          </a:prstGeom>
        </p:spPr>
        <p:txBody>
          <a:bodyPr wrap="square">
            <a:spAutoFit/>
          </a:bodyPr>
          <a:lstStyle/>
          <a:p>
            <a:r>
              <a:rPr lang="fr-FR" dirty="0">
                <a:latin typeface="Times New Roman" pitchFamily="18" charset="0"/>
                <a:ea typeface="Calibri" pitchFamily="34" charset="0"/>
                <a:cs typeface="Times New Roman" pitchFamily="18" charset="0"/>
              </a:rPr>
              <a:t>La figure suivante représente la situation de l’écoulement turbulent.</a:t>
            </a:r>
            <a:endParaRPr lang="fr-FR" dirty="0"/>
          </a:p>
        </p:txBody>
      </p:sp>
      <p:sp>
        <p:nvSpPr>
          <p:cNvPr id="7" name="Rectangle 6"/>
          <p:cNvSpPr/>
          <p:nvPr/>
        </p:nvSpPr>
        <p:spPr>
          <a:xfrm>
            <a:off x="428596" y="5286388"/>
            <a:ext cx="8429652" cy="923330"/>
          </a:xfrm>
          <a:prstGeom prst="rect">
            <a:avLst/>
          </a:prstGeom>
        </p:spPr>
        <p:txBody>
          <a:bodyPr wrap="square">
            <a:spAutoFit/>
          </a:bodyPr>
          <a:lstStyle/>
          <a:p>
            <a:pPr algn="just"/>
            <a:r>
              <a:rPr lang="fr-FR" dirty="0">
                <a:latin typeface="Times New Roman" pitchFamily="18" charset="0"/>
                <a:cs typeface="Times New Roman" pitchFamily="18" charset="0"/>
              </a:rPr>
              <a:t>	L’échange de chaleur dans la zone turbulente s’effectue par convection et conduction, dans toutes les directions. On peut vérifier que la conduction est généralement négligeable par rapport à la convection.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sp>
        <p:nvSpPr>
          <p:cNvPr id="6" name="Rectangle 5"/>
          <p:cNvSpPr/>
          <p:nvPr/>
        </p:nvSpPr>
        <p:spPr>
          <a:xfrm>
            <a:off x="755576" y="2347689"/>
            <a:ext cx="7886680" cy="369332"/>
          </a:xfrm>
          <a:prstGeom prst="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wrap="square">
            <a:spAutoFit/>
          </a:bodyPr>
          <a:lstStyle/>
          <a:p>
            <a:r>
              <a:rPr lang="fr-FR" b="1" dirty="0">
                <a:latin typeface="Times New Roman" pitchFamily="18" charset="0"/>
                <a:cs typeface="Times New Roman" pitchFamily="18" charset="0"/>
              </a:rPr>
              <a:t>Transfert thermique </a:t>
            </a:r>
            <a:r>
              <a:rPr lang="fr-FR" dirty="0">
                <a:latin typeface="Times New Roman" pitchFamily="18" charset="0"/>
                <a:cs typeface="Times New Roman" pitchFamily="18" charset="0"/>
              </a:rPr>
              <a:t>=Énergie en transit dû à une différence de température</a:t>
            </a:r>
          </a:p>
        </p:txBody>
      </p:sp>
      <p:sp>
        <p:nvSpPr>
          <p:cNvPr id="7" name="ZoneTexte 6"/>
          <p:cNvSpPr txBox="1"/>
          <p:nvPr/>
        </p:nvSpPr>
        <p:spPr>
          <a:xfrm>
            <a:off x="0" y="357166"/>
            <a:ext cx="2643206"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b="1" dirty="0"/>
              <a:t>Généralités </a:t>
            </a:r>
          </a:p>
        </p:txBody>
      </p:sp>
      <p:sp>
        <p:nvSpPr>
          <p:cNvPr id="10" name="Rectangle 5"/>
          <p:cNvSpPr>
            <a:spLocks noChangeArrowheads="1"/>
          </p:cNvSpPr>
          <p:nvPr/>
        </p:nvSpPr>
        <p:spPr bwMode="auto">
          <a:xfrm>
            <a:off x="285720" y="3000372"/>
            <a:ext cx="8572560" cy="1477328"/>
          </a:xfrm>
          <a:prstGeom prst="rect">
            <a:avLst/>
          </a:prstGeom>
          <a:ln>
            <a:no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Densité de flux de chaleur (ψ):</a:t>
            </a: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a:t>
            </a:r>
            <a:r>
              <a:rPr kumimoji="0" lang="fr-FR" b="1" i="0" u="none" strike="noStrike" cap="none" normalizeH="0" baseline="0" dirty="0">
                <a:ln>
                  <a:noFill/>
                </a:ln>
                <a:solidFill>
                  <a:srgbClr val="FF0000"/>
                </a:solidFill>
                <a:effectLst/>
                <a:latin typeface="Times New Roman" pitchFamily="18" charset="0"/>
                <a:ea typeface="Calibri" pitchFamily="34" charset="0"/>
                <a:cs typeface="Times New Roman" pitchFamily="18" charset="0"/>
              </a:rPr>
              <a:t>quantité de chaleur </a:t>
            </a: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transférée par </a:t>
            </a:r>
            <a:r>
              <a:rPr kumimoji="0" lang="fr-FR" b="1" i="0" u="none" strike="noStrike" cap="none" normalizeH="0" baseline="0" dirty="0">
                <a:ln>
                  <a:noFill/>
                </a:ln>
                <a:solidFill>
                  <a:srgbClr val="FF0000"/>
                </a:solidFill>
                <a:effectLst/>
                <a:latin typeface="Times New Roman" pitchFamily="18" charset="0"/>
                <a:ea typeface="Calibri" pitchFamily="34" charset="0"/>
                <a:cs typeface="Times New Roman" pitchFamily="18" charset="0"/>
              </a:rPr>
              <a:t>unité de temps </a:t>
            </a: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par </a:t>
            </a:r>
            <a:r>
              <a:rPr kumimoji="0" lang="fr-FR" b="1" i="0" u="none" strike="noStrike" cap="none" normalizeH="0" baseline="0" dirty="0">
                <a:ln>
                  <a:noFill/>
                </a:ln>
                <a:solidFill>
                  <a:srgbClr val="FF0000"/>
                </a:solidFill>
                <a:effectLst/>
                <a:latin typeface="Times New Roman" pitchFamily="18" charset="0"/>
                <a:ea typeface="Calibri" pitchFamily="34" charset="0"/>
                <a:cs typeface="Times New Roman" pitchFamily="18" charset="0"/>
              </a:rPr>
              <a:t>unité de surface</a:t>
            </a: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Une </a:t>
            </a:r>
            <a:r>
              <a:rPr kumimoji="0" lang="fr-FR" b="1" i="0" u="none" strike="noStrike" cap="none" normalizeH="0" baseline="0" dirty="0">
                <a:ln>
                  <a:noFill/>
                </a:ln>
                <a:solidFill>
                  <a:srgbClr val="FF0000"/>
                </a:solidFill>
                <a:effectLst/>
                <a:latin typeface="Times New Roman" pitchFamily="18" charset="0"/>
                <a:ea typeface="Calibri" pitchFamily="34" charset="0"/>
                <a:cs typeface="Times New Roman" pitchFamily="18" charset="0"/>
              </a:rPr>
              <a:t>densité de flux de chaleur </a:t>
            </a: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s'exprime donc </a:t>
            </a:r>
            <a:r>
              <a:rPr kumimoji="0" lang="fr-FR"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W/m</a:t>
            </a:r>
            <a:r>
              <a:rPr kumimoji="0" lang="fr-FR" b="1" i="0" u="none" strike="noStrike" cap="none" normalizeH="0" baseline="30000" dirty="0">
                <a:ln>
                  <a:noFill/>
                </a:ln>
                <a:solidFill>
                  <a:schemeClr val="tx1"/>
                </a:solidFill>
                <a:effectLst/>
                <a:latin typeface="Times New Roman" pitchFamily="18" charset="0"/>
                <a:ea typeface="Calibri" pitchFamily="34" charset="0"/>
                <a:cs typeface="Times New Roman" pitchFamily="18" charset="0"/>
              </a:rPr>
              <a:t>2</a:t>
            </a: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fr-FR" dirty="0">
                <a:latin typeface="Times New Roman" pitchFamily="18" charset="0"/>
                <a:ea typeface="Calibri"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Notée :           </a:t>
            </a:r>
            <a:r>
              <a:rPr kumimoji="0" lang="fr-FR"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ψ =φ/S</a:t>
            </a:r>
            <a:endParaRPr kumimoji="0" lang="fr-FR"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a:ln>
                <a:noFill/>
              </a:ln>
              <a:solidFill>
                <a:schemeClr val="tx1"/>
              </a:solidFill>
              <a:effectLst/>
              <a:latin typeface="Arial" pitchFamily="34" charset="0"/>
              <a:cs typeface="Arial" pitchFamily="34" charset="0"/>
            </a:endParaRPr>
          </a:p>
        </p:txBody>
      </p:sp>
      <p:sp>
        <p:nvSpPr>
          <p:cNvPr id="15363" name="Rectangle 3"/>
          <p:cNvSpPr>
            <a:spLocks noChangeArrowheads="1"/>
          </p:cNvSpPr>
          <p:nvPr/>
        </p:nvSpPr>
        <p:spPr bwMode="auto">
          <a:xfrm>
            <a:off x="285720" y="1214422"/>
            <a:ext cx="8572560" cy="923330"/>
          </a:xfrm>
          <a:prstGeom prst="rect">
            <a:avLst/>
          </a:prstGeom>
          <a:ln>
            <a:no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La chaleur </a:t>
            </a: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se transfert toujours du corps le </a:t>
            </a:r>
            <a:r>
              <a:rPr kumimoji="0" lang="fr-FR"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plus chaud </a:t>
            </a: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au corps le </a:t>
            </a:r>
            <a:r>
              <a:rPr kumimoji="0" lang="fr-FR"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plus froid</a:t>
            </a: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L’équilibre thermique est caractérisé par l’égalité des températures.</a:t>
            </a:r>
            <a:r>
              <a:rPr kumimoji="0" lang="fr-FR" b="0" i="0" u="none" strike="noStrike" cap="none" normalizeH="0" baseline="0" dirty="0">
                <a:ln>
                  <a:noFill/>
                </a:ln>
                <a:solidFill>
                  <a:srgbClr val="FFFF00"/>
                </a:solidFill>
                <a:effectLst/>
                <a:latin typeface="Times New Roman" pitchFamily="18" charset="0"/>
                <a:ea typeface="Calibri" pitchFamily="34" charset="0"/>
                <a:cs typeface="Times New Roman" pitchFamily="18" charset="0"/>
              </a:rPr>
              <a:t> </a:t>
            </a: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L'unité de mesure légale de la chaleur (Q) est </a:t>
            </a:r>
            <a:r>
              <a:rPr kumimoji="0" lang="fr-FR"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le Joule (J)</a:t>
            </a:r>
            <a:endParaRPr kumimoji="0" lang="fr-FR" b="1"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2" name="Rectangle 4"/>
          <p:cNvSpPr>
            <a:spLocks noChangeArrowheads="1"/>
          </p:cNvSpPr>
          <p:nvPr/>
        </p:nvSpPr>
        <p:spPr bwMode="auto">
          <a:xfrm>
            <a:off x="285720" y="4675070"/>
            <a:ext cx="8572560" cy="1754326"/>
          </a:xfrm>
          <a:prstGeom prst="rect">
            <a:avLst/>
          </a:prstGeom>
          <a:noFill/>
          <a:ln w="38100">
            <a:solidFill>
              <a:schemeClr val="tx2">
                <a:lumMod val="75000"/>
              </a:schemeClr>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Flux de chaleur  (φ):</a:t>
            </a: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quantité de chaleur transférée par unité de temps.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fr-FR" dirty="0">
                <a:latin typeface="Times New Roman" pitchFamily="18" charset="0"/>
                <a:ea typeface="Calibri" pitchFamily="34" charset="0"/>
                <a:cs typeface="Times New Roman" pitchFamily="18" charset="0"/>
              </a:rPr>
              <a:t>          </a:t>
            </a: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Noté </a:t>
            </a:r>
            <a:r>
              <a:rPr kumimoji="0" lang="fr-FR"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φ = </a:t>
            </a:r>
            <a:r>
              <a:rPr kumimoji="0" lang="fr-FR" b="1" i="0" u="none" strike="noStrike" cap="none" normalizeH="0" baseline="0" dirty="0" err="1">
                <a:ln>
                  <a:noFill/>
                </a:ln>
                <a:solidFill>
                  <a:schemeClr val="tx1"/>
                </a:solidFill>
                <a:effectLst/>
                <a:latin typeface="Times New Roman" pitchFamily="18" charset="0"/>
                <a:ea typeface="Calibri" pitchFamily="34" charset="0"/>
                <a:cs typeface="Times New Roman" pitchFamily="18" charset="0"/>
              </a:rPr>
              <a:t>dQ</a:t>
            </a:r>
            <a:r>
              <a:rPr kumimoji="0" lang="fr-FR"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a:t>
            </a:r>
            <a:r>
              <a:rPr kumimoji="0" lang="fr-FR" b="1" i="0" u="none" strike="noStrike" cap="none" normalizeH="0" baseline="0" dirty="0" err="1">
                <a:ln>
                  <a:noFill/>
                </a:ln>
                <a:solidFill>
                  <a:schemeClr val="tx1"/>
                </a:solidFill>
                <a:effectLst/>
                <a:latin typeface="Times New Roman" pitchFamily="18" charset="0"/>
                <a:ea typeface="Calibri" pitchFamily="34" charset="0"/>
                <a:cs typeface="Times New Roman" pitchFamily="18" charset="0"/>
              </a:rPr>
              <a:t>dt</a:t>
            </a:r>
            <a:endParaRPr kumimoji="0" lang="fr-FR"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Un flux de chaleur s'exprime donc en </a:t>
            </a:r>
            <a:r>
              <a:rPr kumimoji="0" lang="fr-FR"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Joules/s,</a:t>
            </a: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c'est-à-dire en </a:t>
            </a:r>
            <a:r>
              <a:rPr kumimoji="0" lang="fr-FR"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Watt</a:t>
            </a: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C’est une puissance.</a:t>
            </a:r>
            <a:endParaRPr kumimoji="0" lang="fr-FR"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536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3" presetClass="entr" presetSubtype="16"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p:cTn id="11" dur="500" fill="hold"/>
                                        <p:tgtEl>
                                          <p:spTgt spid="6"/>
                                        </p:tgtEl>
                                        <p:attrNameLst>
                                          <p:attrName>ppt_w</p:attrName>
                                        </p:attrNameLst>
                                      </p:cBhvr>
                                      <p:tavLst>
                                        <p:tav tm="0">
                                          <p:val>
                                            <p:fltVal val="0"/>
                                          </p:val>
                                        </p:tav>
                                        <p:tav tm="100000">
                                          <p:val>
                                            <p:strVal val="#ppt_w"/>
                                          </p:val>
                                        </p:tav>
                                      </p:tavLst>
                                    </p:anim>
                                    <p:anim calcmode="lin" valueType="num">
                                      <p:cBhvr>
                                        <p:cTn id="12" dur="500" fill="hold"/>
                                        <p:tgtEl>
                                          <p:spTgt spid="6"/>
                                        </p:tgtEl>
                                        <p:attrNameLst>
                                          <p:attrName>ppt_h</p:attrName>
                                        </p:attrNameLst>
                                      </p:cBhvr>
                                      <p:tavLst>
                                        <p:tav tm="0">
                                          <p:val>
                                            <p:fltVal val="0"/>
                                          </p:val>
                                        </p:tav>
                                        <p:tav tm="100000">
                                          <p:val>
                                            <p:strVal val="#ppt_h"/>
                                          </p:val>
                                        </p:tav>
                                      </p:tavLst>
                                    </p:anim>
                                    <p:animEffect transition="in" filter="fade">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53" presetClass="entr" presetSubtype="16"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 calcmode="lin" valueType="num">
                                      <p:cBhvr>
                                        <p:cTn id="18" dur="500" fill="hold"/>
                                        <p:tgtEl>
                                          <p:spTgt spid="12"/>
                                        </p:tgtEl>
                                        <p:attrNameLst>
                                          <p:attrName>ppt_w</p:attrName>
                                        </p:attrNameLst>
                                      </p:cBhvr>
                                      <p:tavLst>
                                        <p:tav tm="0">
                                          <p:val>
                                            <p:fltVal val="0"/>
                                          </p:val>
                                        </p:tav>
                                        <p:tav tm="100000">
                                          <p:val>
                                            <p:strVal val="#ppt_w"/>
                                          </p:val>
                                        </p:tav>
                                      </p:tavLst>
                                    </p:anim>
                                    <p:anim calcmode="lin" valueType="num">
                                      <p:cBhvr>
                                        <p:cTn id="19" dur="500" fill="hold"/>
                                        <p:tgtEl>
                                          <p:spTgt spid="12"/>
                                        </p:tgtEl>
                                        <p:attrNameLst>
                                          <p:attrName>ppt_h</p:attrName>
                                        </p:attrNameLst>
                                      </p:cBhvr>
                                      <p:tavLst>
                                        <p:tav tm="0">
                                          <p:val>
                                            <p:fltVal val="0"/>
                                          </p:val>
                                        </p:tav>
                                        <p:tav tm="100000">
                                          <p:val>
                                            <p:strVal val="#ppt_h"/>
                                          </p:val>
                                        </p:tav>
                                      </p:tavLst>
                                    </p:anim>
                                    <p:animEffect transition="in" filter="fade">
                                      <p:cBhvr>
                                        <p:cTn id="20" dur="500"/>
                                        <p:tgtEl>
                                          <p:spTgt spid="12"/>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barn(inVertical)">
                                      <p:cBhvr>
                                        <p:cTn id="2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P spid="15363" grpId="0" animBg="1"/>
      <p:bldP spid="12"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sp>
        <p:nvSpPr>
          <p:cNvPr id="3" name="Rectangle 2"/>
          <p:cNvSpPr/>
          <p:nvPr/>
        </p:nvSpPr>
        <p:spPr>
          <a:xfrm>
            <a:off x="0" y="357166"/>
            <a:ext cx="5111271" cy="400110"/>
          </a:xfrm>
          <a:prstGeom prst="rect">
            <a:avLst/>
          </a:prstGeom>
        </p:spPr>
        <p:txBody>
          <a:bodyPr wrap="none">
            <a:spAutoFit/>
          </a:bodyPr>
          <a:lstStyle/>
          <a:p>
            <a:r>
              <a:rPr lang="fr-FR" sz="2000" b="1" dirty="0">
                <a:solidFill>
                  <a:srgbClr val="FF0000"/>
                </a:solidFill>
                <a:latin typeface="Times New Roman" pitchFamily="18" charset="0"/>
                <a:cs typeface="Times New Roman" pitchFamily="18" charset="0"/>
              </a:rPr>
              <a:t>Expression du flux de chaleur par convection</a:t>
            </a:r>
            <a:endParaRPr lang="fr-FR" sz="2000" dirty="0">
              <a:solidFill>
                <a:srgbClr val="FF0000"/>
              </a:solidFill>
              <a:latin typeface="Times New Roman" pitchFamily="18" charset="0"/>
              <a:cs typeface="Times New Roman" pitchFamily="18" charset="0"/>
            </a:endParaRPr>
          </a:p>
        </p:txBody>
      </p:sp>
      <p:sp>
        <p:nvSpPr>
          <p:cNvPr id="5" name="Rectangle 4"/>
          <p:cNvSpPr/>
          <p:nvPr/>
        </p:nvSpPr>
        <p:spPr>
          <a:xfrm>
            <a:off x="428596" y="714356"/>
            <a:ext cx="2468240" cy="369332"/>
          </a:xfrm>
          <a:prstGeom prst="rect">
            <a:avLst/>
          </a:prstGeom>
        </p:spPr>
        <p:txBody>
          <a:bodyPr wrap="none">
            <a:spAutoFit/>
          </a:bodyPr>
          <a:lstStyle/>
          <a:p>
            <a:pPr>
              <a:buFont typeface="Wingdings" pitchFamily="2" charset="2"/>
              <a:buChar char="Ø"/>
            </a:pPr>
            <a:r>
              <a:rPr lang="fr-FR" b="1" dirty="0"/>
              <a:t> Analogie de Reynolds</a:t>
            </a:r>
            <a:endParaRPr lang="fr-FR" dirty="0"/>
          </a:p>
        </p:txBody>
      </p:sp>
      <p:sp>
        <p:nvSpPr>
          <p:cNvPr id="4097" name="Rectangle 1"/>
          <p:cNvSpPr>
            <a:spLocks noChangeArrowheads="1"/>
          </p:cNvSpPr>
          <p:nvPr/>
        </p:nvSpPr>
        <p:spPr bwMode="auto">
          <a:xfrm>
            <a:off x="285720" y="1071546"/>
            <a:ext cx="8501122" cy="16004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De même qu’au niveau moléculaire, on explique la viscosité des gaz par la transmission des quantités de mouvement des molécules lors des chocs intermoléculaires, on explique la transmission de la chaleur par la transmission d’énergie cinétique lors de ces mêmes chocs.</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Cette liaison intime des phénomènes de viscosité et de transfert de chaleur, conduisent à l’analogie de Reynolds qui considère : dans un écoulement fluide avec transfert de chaleur, le profil des vitesses et le profil des températures sont liés par une relation de similitude (voir figure suivante).</a:t>
            </a:r>
            <a:endParaRPr kumimoji="0" lang="fr-FR" sz="1400" b="0" i="0" u="none" strike="noStrike" cap="none" normalizeH="0" baseline="0" dirty="0">
              <a:ln>
                <a:noFill/>
              </a:ln>
              <a:solidFill>
                <a:schemeClr val="tx1"/>
              </a:solidFill>
              <a:effectLst/>
              <a:latin typeface="Times New Roman" pitchFamily="18" charset="0"/>
              <a:cs typeface="Times New Roman" pitchFamily="18" charset="0"/>
            </a:endParaRPr>
          </a:p>
        </p:txBody>
      </p:sp>
      <p:pic>
        <p:nvPicPr>
          <p:cNvPr id="4098" name="Picture 2" descr="C:\Users\sosta\Desktop\similitude renolds chaleur.PNG"/>
          <p:cNvPicPr>
            <a:picLocks noChangeAspect="1" noChangeArrowheads="1"/>
          </p:cNvPicPr>
          <p:nvPr/>
        </p:nvPicPr>
        <p:blipFill>
          <a:blip r:embed="rId2"/>
          <a:srcRect/>
          <a:stretch>
            <a:fillRect/>
          </a:stretch>
        </p:blipFill>
        <p:spPr bwMode="auto">
          <a:xfrm>
            <a:off x="4605902" y="3000372"/>
            <a:ext cx="4507046" cy="3643314"/>
          </a:xfrm>
          <a:prstGeom prst="rect">
            <a:avLst/>
          </a:prstGeom>
          <a:noFill/>
        </p:spPr>
      </p:pic>
      <p:sp>
        <p:nvSpPr>
          <p:cNvPr id="7" name="Rectangle 1"/>
          <p:cNvSpPr>
            <a:spLocks noChangeArrowheads="1"/>
          </p:cNvSpPr>
          <p:nvPr/>
        </p:nvSpPr>
        <p:spPr bwMode="auto">
          <a:xfrm>
            <a:off x="71406" y="2857497"/>
            <a:ext cx="4643470" cy="3323987"/>
          </a:xfrm>
          <a:prstGeom prst="rect">
            <a:avLst/>
          </a:prstGeom>
          <a:ln>
            <a:solidFill>
              <a:srgbClr val="FF0000"/>
            </a:solid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Quel que soit le régime d’écoulement, il demeure une couche limite hydrodynamique dont l’épaisseur est d’autant plus réduite que le nombre de Reynolds est grand.  L’épaisseur de cette couche limite varie en fonction de nombreux autres paramètres : nature du fluide, température, rugosité de la paroi…</a:t>
            </a:r>
            <a:endParaRPr kumimoji="0" lang="fr-FR" sz="1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L’analogie de Reynolds montre que le gradient thermique est particulièrement important au voisinage de la paroi, c’est-à-dire dans la sous couche laminaire. Quel que soit le régime d’écoulement du fluide, on considère donc que </a:t>
            </a:r>
            <a:r>
              <a:rPr kumimoji="0" lang="fr-FR" sz="14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la résistance thermique au transfert</a:t>
            </a:r>
            <a:r>
              <a:rPr kumimoji="0" lang="fr-FR"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a:t>
            </a:r>
            <a:r>
              <a:rPr kumimoji="0" lang="fr-FR" sz="14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est entièrement située dans le film laminaire </a:t>
            </a:r>
            <a:r>
              <a:rPr kumimoji="0" lang="fr-FR" sz="14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qui agit comme isolant thermique (couche limite thermique). Au-delà de la couche limite, les transferts de chaleurs par convection sont suffisamment efficaces pour que la température soit homogène</a:t>
            </a:r>
            <a:r>
              <a:rPr kumimoji="0" lang="fr-FR" sz="1400" b="0" i="0" u="none" strike="noStrike" cap="none" normalizeH="0" baseline="0" dirty="0">
                <a:ln>
                  <a:noFill/>
                </a:ln>
                <a:solidFill>
                  <a:schemeClr val="tx1"/>
                </a:solidFill>
                <a:effectLst/>
                <a:latin typeface="Times New Roman" pitchFamily="18" charset="0"/>
                <a:cs typeface="Times New Roman" pitchFamily="18" charset="0"/>
              </a:rPr>
              <a:t>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sp>
        <p:nvSpPr>
          <p:cNvPr id="44034" name="Rectangle 2"/>
          <p:cNvSpPr>
            <a:spLocks noChangeArrowheads="1"/>
          </p:cNvSpPr>
          <p:nvPr/>
        </p:nvSpPr>
        <p:spPr bwMode="auto">
          <a:xfrm>
            <a:off x="0" y="416462"/>
            <a:ext cx="5072066"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a:ln>
                  <a:noFill/>
                </a:ln>
                <a:solidFill>
                  <a:srgbClr val="FF0000"/>
                </a:solidFill>
                <a:effectLst/>
                <a:latin typeface="Times New Roman" pitchFamily="18" charset="0"/>
                <a:ea typeface="Calibri" pitchFamily="34" charset="0"/>
                <a:cs typeface="Times New Roman" pitchFamily="18" charset="0"/>
              </a:rPr>
              <a:t>Loi de la convection thermique – Loi de Newton</a:t>
            </a:r>
            <a:endParaRPr kumimoji="0" lang="fr-FR" b="0" i="0" u="none" strike="noStrike" cap="none" normalizeH="0" baseline="0" dirty="0">
              <a:ln>
                <a:noFill/>
              </a:ln>
              <a:solidFill>
                <a:srgbClr val="FF0000"/>
              </a:solidFill>
              <a:effectLst/>
              <a:latin typeface="Times New Roman" pitchFamily="18" charset="0"/>
              <a:cs typeface="Times New Roman" pitchFamily="18" charset="0"/>
            </a:endParaRPr>
          </a:p>
        </p:txBody>
      </p:sp>
      <p:sp>
        <p:nvSpPr>
          <p:cNvPr id="5" name="Rectangle 4"/>
          <p:cNvSpPr/>
          <p:nvPr/>
        </p:nvSpPr>
        <p:spPr>
          <a:xfrm>
            <a:off x="428596" y="928670"/>
            <a:ext cx="8286808" cy="923330"/>
          </a:xfrm>
          <a:prstGeom prst="rect">
            <a:avLst/>
          </a:prstGeom>
        </p:spPr>
        <p:txBody>
          <a:bodyPr wrap="square">
            <a:spAutoFit/>
          </a:bodyPr>
          <a:lstStyle/>
          <a:p>
            <a:pPr algn="just"/>
            <a:r>
              <a:rPr lang="fr-FR" dirty="0">
                <a:latin typeface="Times New Roman"/>
                <a:ea typeface="Calibri"/>
              </a:rPr>
              <a:t>On considère que la résistance thermique R est équivalente à celle que le flux de chaleur rencontrerait en conduction à travers une paroi dont l’épaisseur serait celle du film laminaire et qui possèderait les mêmes caractéristiques thermiques que le fluide, soit :</a:t>
            </a:r>
            <a:endParaRPr lang="fr-FR" dirty="0"/>
          </a:p>
        </p:txBody>
      </p:sp>
      <p:pic>
        <p:nvPicPr>
          <p:cNvPr id="44035" name="Picture 3" descr="C:\Users\sosta\Desktop\sechage\expression de convection loin de neuxton.PNG"/>
          <p:cNvPicPr>
            <a:picLocks noChangeAspect="1" noChangeArrowheads="1"/>
          </p:cNvPicPr>
          <p:nvPr/>
        </p:nvPicPr>
        <p:blipFill>
          <a:blip r:embed="rId2"/>
          <a:srcRect/>
          <a:stretch>
            <a:fillRect/>
          </a:stretch>
        </p:blipFill>
        <p:spPr bwMode="auto">
          <a:xfrm>
            <a:off x="857224" y="2143116"/>
            <a:ext cx="7286676" cy="1500198"/>
          </a:xfrm>
          <a:prstGeom prst="rect">
            <a:avLst/>
          </a:prstGeom>
          <a:noFill/>
          <a:ln>
            <a:solidFill>
              <a:srgbClr val="FF0000"/>
            </a:solidFill>
          </a:ln>
        </p:spPr>
      </p:pic>
      <p:sp>
        <p:nvSpPr>
          <p:cNvPr id="6" name="Rectangle 5"/>
          <p:cNvSpPr/>
          <p:nvPr/>
        </p:nvSpPr>
        <p:spPr>
          <a:xfrm>
            <a:off x="571472" y="3929066"/>
            <a:ext cx="7786742" cy="369332"/>
          </a:xfrm>
          <a:prstGeom prst="rect">
            <a:avLst/>
          </a:prstGeom>
        </p:spPr>
        <p:txBody>
          <a:bodyPr wrap="square">
            <a:spAutoFit/>
          </a:bodyPr>
          <a:lstStyle/>
          <a:p>
            <a:r>
              <a:rPr lang="fr-FR" dirty="0">
                <a:latin typeface="Times New Roman" pitchFamily="18" charset="0"/>
                <a:cs typeface="Times New Roman" pitchFamily="18" charset="0"/>
              </a:rPr>
              <a:t>Selon la loi de Fourier, le flux de chaleur sur la surface s’écrit :</a:t>
            </a:r>
          </a:p>
        </p:txBody>
      </p:sp>
      <p:pic>
        <p:nvPicPr>
          <p:cNvPr id="1026" name="Picture 2" descr="C:\Users\sosta\Desktop\flux convection.PNG"/>
          <p:cNvPicPr>
            <a:picLocks noChangeAspect="1" noChangeArrowheads="1"/>
          </p:cNvPicPr>
          <p:nvPr/>
        </p:nvPicPr>
        <p:blipFill>
          <a:blip r:embed="rId3"/>
          <a:srcRect/>
          <a:stretch>
            <a:fillRect/>
          </a:stretch>
        </p:blipFill>
        <p:spPr bwMode="auto">
          <a:xfrm>
            <a:off x="928662" y="4643446"/>
            <a:ext cx="7215238" cy="1071570"/>
          </a:xfrm>
          <a:prstGeom prst="rect">
            <a:avLst/>
          </a:prstGeom>
          <a:noFill/>
          <a:ln>
            <a:solidFill>
              <a:srgbClr val="FF0000"/>
            </a:solidFill>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pic>
        <p:nvPicPr>
          <p:cNvPr id="9217" name="Picture 1" descr="C:\Users\sosta\Desktop\flux final.PNG"/>
          <p:cNvPicPr>
            <a:picLocks noChangeAspect="1" noChangeArrowheads="1"/>
          </p:cNvPicPr>
          <p:nvPr/>
        </p:nvPicPr>
        <p:blipFill>
          <a:blip r:embed="rId2"/>
          <a:srcRect/>
          <a:stretch>
            <a:fillRect/>
          </a:stretch>
        </p:blipFill>
        <p:spPr bwMode="auto">
          <a:xfrm>
            <a:off x="1380133" y="2000240"/>
            <a:ext cx="6478015" cy="785818"/>
          </a:xfrm>
          <a:prstGeom prst="rect">
            <a:avLst/>
          </a:prstGeom>
          <a:noFill/>
          <a:ln>
            <a:solidFill>
              <a:srgbClr val="FF0000"/>
            </a:solidFill>
          </a:ln>
        </p:spPr>
      </p:pic>
      <p:sp>
        <p:nvSpPr>
          <p:cNvPr id="5" name="Rectangle 3"/>
          <p:cNvSpPr>
            <a:spLocks noChangeArrowheads="1"/>
          </p:cNvSpPr>
          <p:nvPr/>
        </p:nvSpPr>
        <p:spPr bwMode="auto">
          <a:xfrm>
            <a:off x="571472" y="785794"/>
            <a:ext cx="8143932"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Lorsque le régime thermique est bien établi, on peut considérer en première approximation que par suite des courants de convection, la masse fluide au-delà du film laminaire est à une température constante (</a:t>
            </a:r>
            <a:r>
              <a:rPr kumimoji="0" lang="fr-FR"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θ</a:t>
            </a:r>
            <a:r>
              <a:rPr kumimoji="0" lang="fr-FR" b="0" i="0" u="none" strike="noStrike" cap="none" normalizeH="0" baseline="-30000" dirty="0">
                <a:ln>
                  <a:noFill/>
                </a:ln>
                <a:solidFill>
                  <a:schemeClr val="tx1"/>
                </a:solidFill>
                <a:effectLst/>
                <a:latin typeface="Times New Roman" pitchFamily="18" charset="0"/>
                <a:ea typeface="Arial Unicode MS" pitchFamily="34" charset="-128"/>
                <a:cs typeface="Times New Roman" pitchFamily="18" charset="0"/>
              </a:rPr>
              <a:t>∞</a:t>
            </a:r>
            <a:r>
              <a:rPr kumimoji="0" lang="fr-FR" b="0" i="0" u="none" strike="noStrike" cap="none" normalizeH="0" baseline="0" dirty="0">
                <a:ln>
                  <a:noFill/>
                </a:ln>
                <a:solidFill>
                  <a:schemeClr val="tx1"/>
                </a:solidFill>
                <a:effectLst/>
                <a:latin typeface="Times New Roman" pitchFamily="18" charset="0"/>
                <a:ea typeface="SymbolMT"/>
                <a:cs typeface="Times New Roman" pitchFamily="18" charset="0"/>
              </a:rPr>
              <a:t> </a:t>
            </a: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a:t>
            </a:r>
            <a:r>
              <a:rPr kumimoji="0" lang="fr-FR"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θ</a:t>
            </a:r>
            <a:r>
              <a:rPr kumimoji="0" lang="fr-FR" b="0" i="0" u="none" strike="noStrike" cap="none" normalizeH="0" baseline="-30000" dirty="0">
                <a:ln>
                  <a:noFill/>
                </a:ln>
                <a:solidFill>
                  <a:schemeClr val="tx1"/>
                </a:solidFill>
                <a:effectLst/>
                <a:latin typeface="Times New Roman" pitchFamily="18" charset="0"/>
                <a:ea typeface="Calibri" pitchFamily="34" charset="0"/>
                <a:cs typeface="Times New Roman" pitchFamily="18" charset="0"/>
              </a:rPr>
              <a:t>1</a:t>
            </a: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et prend comme loi de convection :</a:t>
            </a:r>
            <a:endParaRPr kumimoji="0" lang="fr-FR"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9218" name="Rectangle 2"/>
          <p:cNvSpPr>
            <a:spLocks noChangeArrowheads="1"/>
          </p:cNvSpPr>
          <p:nvPr/>
        </p:nvSpPr>
        <p:spPr bwMode="auto">
          <a:xfrm>
            <a:off x="571472" y="3143248"/>
            <a:ext cx="8143932"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En pratique, cette loi  présente néanmoins une énorme difficulté dans son application puisque l’on ne connaît pas l’épaisseur e du film laminaire. C’est ce qui amène à définir un coefficient de transfert superficiel ou coefficient de transfert de chaleur par convection par :</a:t>
            </a:r>
            <a:endParaRPr kumimoji="0" lang="fr-FR" b="0" i="0" u="none" strike="noStrike" cap="none" normalizeH="0" baseline="0" dirty="0">
              <a:ln>
                <a:noFill/>
              </a:ln>
              <a:solidFill>
                <a:schemeClr val="tx1"/>
              </a:solidFill>
              <a:effectLst/>
              <a:latin typeface="Times New Roman" pitchFamily="18" charset="0"/>
              <a:cs typeface="Times New Roman" pitchFamily="18" charset="0"/>
            </a:endParaRPr>
          </a:p>
        </p:txBody>
      </p:sp>
      <p:pic>
        <p:nvPicPr>
          <p:cNvPr id="9219" name="Picture 3" descr="C:\Users\sosta\Desktop\coefficient de conveciton.PNG"/>
          <p:cNvPicPr>
            <a:picLocks noChangeAspect="1" noChangeArrowheads="1"/>
          </p:cNvPicPr>
          <p:nvPr/>
        </p:nvPicPr>
        <p:blipFill>
          <a:blip r:embed="rId3"/>
          <a:srcRect/>
          <a:stretch>
            <a:fillRect/>
          </a:stretch>
        </p:blipFill>
        <p:spPr bwMode="auto">
          <a:xfrm>
            <a:off x="928662" y="4929198"/>
            <a:ext cx="5357850" cy="785818"/>
          </a:xfrm>
          <a:prstGeom prst="rect">
            <a:avLst/>
          </a:prstGeom>
          <a:noFill/>
          <a:ln>
            <a:solidFill>
              <a:srgbClr val="FF0000"/>
            </a:solidFill>
          </a:ln>
        </p:spPr>
      </p:pic>
      <p:sp>
        <p:nvSpPr>
          <p:cNvPr id="9220" name="Rectangle 4"/>
          <p:cNvSpPr>
            <a:spLocks noChangeArrowheads="1"/>
          </p:cNvSpPr>
          <p:nvPr/>
        </p:nvSpPr>
        <p:spPr bwMode="auto">
          <a:xfrm>
            <a:off x="6429388" y="4786322"/>
            <a:ext cx="2357422" cy="923330"/>
          </a:xfrm>
          <a:prstGeom prst="rect">
            <a:avLst/>
          </a:prstGeom>
          <a:noFill/>
          <a:ln w="9525">
            <a:solidFill>
              <a:srgbClr val="FF00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b="0" i="1"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h</a:t>
            </a:r>
            <a:r>
              <a:rPr kumimoji="0" lang="fr-FR" b="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 [W.m</a:t>
            </a:r>
            <a:r>
              <a:rPr kumimoji="0" lang="fr-FR" b="0" u="none" strike="noStrike" cap="none" normalizeH="0" baseline="30000" dirty="0">
                <a:ln>
                  <a:noFill/>
                </a:ln>
                <a:solidFill>
                  <a:schemeClr val="tx1"/>
                </a:solidFill>
                <a:effectLst/>
                <a:latin typeface="Times New Roman" pitchFamily="18" charset="0"/>
                <a:ea typeface="Calibri" pitchFamily="34" charset="0"/>
                <a:cs typeface="Times New Roman" pitchFamily="18" charset="0"/>
              </a:rPr>
              <a:t>-2</a:t>
            </a:r>
            <a:r>
              <a:rPr kumimoji="0" lang="fr-FR" b="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.°C</a:t>
            </a:r>
            <a:r>
              <a:rPr kumimoji="0" lang="fr-FR" b="0" u="none" strike="noStrike" cap="none" normalizeH="0" baseline="30000" dirty="0">
                <a:ln>
                  <a:noFill/>
                </a:ln>
                <a:solidFill>
                  <a:schemeClr val="tx1"/>
                </a:solidFill>
                <a:effectLst/>
                <a:latin typeface="Times New Roman" pitchFamily="18" charset="0"/>
                <a:ea typeface="Calibri" pitchFamily="34" charset="0"/>
                <a:cs typeface="Times New Roman" pitchFamily="18" charset="0"/>
              </a:rPr>
              <a:t>-1</a:t>
            </a:r>
            <a:r>
              <a:rPr kumimoji="0" lang="fr-FR" b="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a:t>
            </a:r>
            <a:endParaRPr kumimoji="0" lang="fr-FR" b="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e = [m]</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pic>
        <p:nvPicPr>
          <p:cNvPr id="8193" name="Picture 1" descr="C:\Users\sosta\Desktop\cap1.PNG"/>
          <p:cNvPicPr>
            <a:picLocks noChangeAspect="1" noChangeArrowheads="1"/>
          </p:cNvPicPr>
          <p:nvPr/>
        </p:nvPicPr>
        <p:blipFill>
          <a:blip r:embed="rId2"/>
          <a:srcRect/>
          <a:stretch>
            <a:fillRect/>
          </a:stretch>
        </p:blipFill>
        <p:spPr bwMode="auto">
          <a:xfrm>
            <a:off x="-32" y="571480"/>
            <a:ext cx="9109604" cy="6000792"/>
          </a:xfrm>
          <a:prstGeom prst="rect">
            <a:avLst/>
          </a:prstGeom>
          <a:noFill/>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graphicFrame>
        <p:nvGraphicFramePr>
          <p:cNvPr id="3" name="Tableau 2"/>
          <p:cNvGraphicFramePr>
            <a:graphicFrameLocks noGrp="1"/>
          </p:cNvGraphicFramePr>
          <p:nvPr/>
        </p:nvGraphicFramePr>
        <p:xfrm>
          <a:off x="1500166" y="1071547"/>
          <a:ext cx="6215106" cy="2000263"/>
        </p:xfrm>
        <a:graphic>
          <a:graphicData uri="http://schemas.openxmlformats.org/drawingml/2006/table">
            <a:tbl>
              <a:tblPr/>
              <a:tblGrid>
                <a:gridCol w="3107553">
                  <a:extLst>
                    <a:ext uri="{9D8B030D-6E8A-4147-A177-3AD203B41FA5}">
                      <a16:colId xmlns="" xmlns:a16="http://schemas.microsoft.com/office/drawing/2014/main" val="20000"/>
                    </a:ext>
                  </a:extLst>
                </a:gridCol>
                <a:gridCol w="3107553">
                  <a:extLst>
                    <a:ext uri="{9D8B030D-6E8A-4147-A177-3AD203B41FA5}">
                      <a16:colId xmlns="" xmlns:a16="http://schemas.microsoft.com/office/drawing/2014/main" val="20001"/>
                    </a:ext>
                  </a:extLst>
                </a:gridCol>
              </a:tblGrid>
              <a:tr h="666755">
                <a:tc>
                  <a:txBody>
                    <a:bodyPr/>
                    <a:lstStyle/>
                    <a:p>
                      <a:pPr algn="ctr">
                        <a:lnSpc>
                          <a:spcPct val="115000"/>
                        </a:lnSpc>
                        <a:spcAft>
                          <a:spcPts val="0"/>
                        </a:spcAft>
                      </a:pPr>
                      <a:r>
                        <a:rPr lang="fr-FR" sz="1800" b="1" dirty="0">
                          <a:solidFill>
                            <a:srgbClr val="000000"/>
                          </a:solidFill>
                          <a:latin typeface="Times New Roman" pitchFamily="18" charset="0"/>
                          <a:ea typeface="Calibri"/>
                          <a:cs typeface="Times New Roman" pitchFamily="18" charset="0"/>
                        </a:rPr>
                        <a:t>Type d'écoulement</a:t>
                      </a:r>
                      <a:endParaRPr lang="fr-FR" sz="1800" dirty="0">
                        <a:solidFill>
                          <a:srgbClr val="31849B"/>
                        </a:solidFill>
                        <a:latin typeface="Times New Roman" pitchFamily="18" charset="0"/>
                        <a:ea typeface="Calibri"/>
                        <a:cs typeface="Times New Roman" pitchFamily="18" charset="0"/>
                      </a:endParaRPr>
                    </a:p>
                  </a:txBody>
                  <a:tcPr marL="68580" marR="68580" marT="0" marB="0">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algn="ctr">
                        <a:lnSpc>
                          <a:spcPct val="115000"/>
                        </a:lnSpc>
                        <a:spcAft>
                          <a:spcPts val="0"/>
                        </a:spcAft>
                      </a:pPr>
                      <a:r>
                        <a:rPr lang="fr-FR" sz="1800" b="1">
                          <a:solidFill>
                            <a:srgbClr val="000000"/>
                          </a:solidFill>
                          <a:latin typeface="Times New Roman" pitchFamily="18" charset="0"/>
                          <a:ea typeface="Calibri"/>
                          <a:cs typeface="Times New Roman" pitchFamily="18" charset="0"/>
                        </a:rPr>
                        <a:t>Ordre de grandeur de h</a:t>
                      </a:r>
                      <a:endParaRPr lang="fr-FR" sz="1800">
                        <a:solidFill>
                          <a:srgbClr val="31849B"/>
                        </a:solidFill>
                        <a:latin typeface="Times New Roman" pitchFamily="18" charset="0"/>
                        <a:ea typeface="Calibri"/>
                        <a:cs typeface="Times New Roman" pitchFamily="18" charset="0"/>
                      </a:endParaRPr>
                    </a:p>
                    <a:p>
                      <a:pPr algn="ctr">
                        <a:lnSpc>
                          <a:spcPct val="115000"/>
                        </a:lnSpc>
                        <a:spcAft>
                          <a:spcPts val="0"/>
                        </a:spcAft>
                      </a:pPr>
                      <a:r>
                        <a:rPr lang="fr-FR" sz="1800" b="1">
                          <a:solidFill>
                            <a:srgbClr val="000000"/>
                          </a:solidFill>
                          <a:latin typeface="Times New Roman" pitchFamily="18" charset="0"/>
                          <a:ea typeface="Calibri"/>
                          <a:cs typeface="Times New Roman" pitchFamily="18" charset="0"/>
                        </a:rPr>
                        <a:t>(W.m-2.K-1)</a:t>
                      </a:r>
                      <a:endParaRPr lang="fr-FR" sz="1800">
                        <a:solidFill>
                          <a:srgbClr val="31849B"/>
                        </a:solidFill>
                        <a:latin typeface="Times New Roman" pitchFamily="18" charset="0"/>
                        <a:ea typeface="Calibri"/>
                        <a:cs typeface="Times New Roman" pitchFamily="18" charset="0"/>
                      </a:endParaRPr>
                    </a:p>
                  </a:txBody>
                  <a:tcPr marL="68580" marR="68580" marT="0" marB="0">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extLst>
                  <a:ext uri="{0D108BD9-81ED-4DB2-BD59-A6C34878D82A}">
                    <a16:rowId xmlns="" xmlns:a16="http://schemas.microsoft.com/office/drawing/2014/main" val="10000"/>
                  </a:ext>
                </a:extLst>
              </a:tr>
              <a:tr h="333377">
                <a:tc>
                  <a:txBody>
                    <a:bodyPr/>
                    <a:lstStyle/>
                    <a:p>
                      <a:pPr algn="ctr">
                        <a:lnSpc>
                          <a:spcPct val="115000"/>
                        </a:lnSpc>
                        <a:spcAft>
                          <a:spcPts val="0"/>
                        </a:spcAft>
                      </a:pPr>
                      <a:r>
                        <a:rPr lang="fr-FR" sz="1800" dirty="0">
                          <a:solidFill>
                            <a:srgbClr val="000000"/>
                          </a:solidFill>
                          <a:latin typeface="Times New Roman" pitchFamily="18" charset="0"/>
                          <a:ea typeface="Calibri"/>
                          <a:cs typeface="Times New Roman" pitchFamily="18" charset="0"/>
                        </a:rPr>
                        <a:t>Eau en convection forcée</a:t>
                      </a:r>
                      <a:endParaRPr lang="fr-FR" sz="1800" dirty="0">
                        <a:solidFill>
                          <a:srgbClr val="31849B"/>
                        </a:solidFill>
                        <a:latin typeface="Times New Roman" pitchFamily="18" charset="0"/>
                        <a:ea typeface="Calibri"/>
                        <a:cs typeface="Times New Roman" pitchFamily="18" charset="0"/>
                      </a:endParaRPr>
                    </a:p>
                  </a:txBody>
                  <a:tcPr marL="68580" marR="68580" marT="0" marB="0">
                    <a:lnL>
                      <a:noFill/>
                    </a:lnL>
                    <a:lnR>
                      <a:noFill/>
                    </a:lnR>
                    <a:lnT w="12700" cap="flat" cmpd="sng" algn="ctr">
                      <a:solidFill>
                        <a:srgbClr val="4BACC6"/>
                      </a:solidFill>
                      <a:prstDash val="solid"/>
                      <a:round/>
                      <a:headEnd type="none" w="med" len="med"/>
                      <a:tailEnd type="none" w="med" len="med"/>
                    </a:lnT>
                    <a:lnB>
                      <a:noFill/>
                    </a:lnB>
                    <a:solidFill>
                      <a:srgbClr val="D2EAF1"/>
                    </a:solidFill>
                  </a:tcPr>
                </a:tc>
                <a:tc>
                  <a:txBody>
                    <a:bodyPr/>
                    <a:lstStyle/>
                    <a:p>
                      <a:pPr algn="ctr">
                        <a:lnSpc>
                          <a:spcPct val="115000"/>
                        </a:lnSpc>
                        <a:spcAft>
                          <a:spcPts val="0"/>
                        </a:spcAft>
                      </a:pPr>
                      <a:r>
                        <a:rPr lang="fr-FR" sz="1800" i="1">
                          <a:solidFill>
                            <a:srgbClr val="000000"/>
                          </a:solidFill>
                          <a:latin typeface="Times New Roman" pitchFamily="18" charset="0"/>
                          <a:ea typeface="Calibri"/>
                          <a:cs typeface="Times New Roman" pitchFamily="18" charset="0"/>
                        </a:rPr>
                        <a:t>1000-10000</a:t>
                      </a:r>
                      <a:endParaRPr lang="fr-FR" sz="1800">
                        <a:solidFill>
                          <a:srgbClr val="31849B"/>
                        </a:solidFill>
                        <a:latin typeface="Times New Roman" pitchFamily="18" charset="0"/>
                        <a:ea typeface="Calibri"/>
                        <a:cs typeface="Times New Roman" pitchFamily="18" charset="0"/>
                      </a:endParaRPr>
                    </a:p>
                  </a:txBody>
                  <a:tcPr marL="68580" marR="68580" marT="0" marB="0">
                    <a:lnL>
                      <a:noFill/>
                    </a:lnL>
                    <a:lnR>
                      <a:noFill/>
                    </a:lnR>
                    <a:lnT w="12700" cap="flat" cmpd="sng" algn="ctr">
                      <a:solidFill>
                        <a:srgbClr val="4BACC6"/>
                      </a:solidFill>
                      <a:prstDash val="solid"/>
                      <a:round/>
                      <a:headEnd type="none" w="med" len="med"/>
                      <a:tailEnd type="none" w="med" len="med"/>
                    </a:lnT>
                    <a:lnB>
                      <a:noFill/>
                    </a:lnB>
                    <a:solidFill>
                      <a:srgbClr val="D2EAF1"/>
                    </a:solidFill>
                  </a:tcPr>
                </a:tc>
                <a:extLst>
                  <a:ext uri="{0D108BD9-81ED-4DB2-BD59-A6C34878D82A}">
                    <a16:rowId xmlns="" xmlns:a16="http://schemas.microsoft.com/office/drawing/2014/main" val="10001"/>
                  </a:ext>
                </a:extLst>
              </a:tr>
              <a:tr h="333377">
                <a:tc>
                  <a:txBody>
                    <a:bodyPr/>
                    <a:lstStyle/>
                    <a:p>
                      <a:pPr algn="ctr">
                        <a:lnSpc>
                          <a:spcPct val="115000"/>
                        </a:lnSpc>
                        <a:spcAft>
                          <a:spcPts val="0"/>
                        </a:spcAft>
                      </a:pPr>
                      <a:r>
                        <a:rPr lang="fr-FR" sz="1800" dirty="0">
                          <a:solidFill>
                            <a:srgbClr val="000000"/>
                          </a:solidFill>
                          <a:latin typeface="Times New Roman" pitchFamily="18" charset="0"/>
                          <a:ea typeface="Calibri"/>
                          <a:cs typeface="Times New Roman" pitchFamily="18" charset="0"/>
                        </a:rPr>
                        <a:t>Eau en convection naturelle</a:t>
                      </a:r>
                      <a:endParaRPr lang="fr-FR" sz="1800" dirty="0">
                        <a:solidFill>
                          <a:srgbClr val="31849B"/>
                        </a:solidFill>
                        <a:latin typeface="Times New Roman" pitchFamily="18" charset="0"/>
                        <a:ea typeface="Calibri"/>
                        <a:cs typeface="Times New Roman" pitchFamily="18" charset="0"/>
                      </a:endParaRPr>
                    </a:p>
                  </a:txBody>
                  <a:tcPr marL="68580" marR="68580" marT="0" marB="0">
                    <a:lnL>
                      <a:noFill/>
                    </a:lnL>
                    <a:lnR>
                      <a:noFill/>
                    </a:lnR>
                    <a:lnT>
                      <a:noFill/>
                    </a:lnT>
                    <a:lnB>
                      <a:noFill/>
                    </a:lnB>
                  </a:tcPr>
                </a:tc>
                <a:tc>
                  <a:txBody>
                    <a:bodyPr/>
                    <a:lstStyle/>
                    <a:p>
                      <a:pPr algn="ctr">
                        <a:lnSpc>
                          <a:spcPct val="115000"/>
                        </a:lnSpc>
                        <a:spcAft>
                          <a:spcPts val="0"/>
                        </a:spcAft>
                      </a:pPr>
                      <a:r>
                        <a:rPr lang="fr-FR" sz="1800" i="1" dirty="0">
                          <a:solidFill>
                            <a:srgbClr val="000000"/>
                          </a:solidFill>
                          <a:latin typeface="Times New Roman" pitchFamily="18" charset="0"/>
                          <a:ea typeface="Calibri"/>
                          <a:cs typeface="Times New Roman" pitchFamily="18" charset="0"/>
                        </a:rPr>
                        <a:t>500-1000</a:t>
                      </a:r>
                      <a:endParaRPr lang="fr-FR" sz="1800" dirty="0">
                        <a:solidFill>
                          <a:srgbClr val="31849B"/>
                        </a:solidFill>
                        <a:latin typeface="Times New Roman" pitchFamily="18" charset="0"/>
                        <a:ea typeface="Calibri"/>
                        <a:cs typeface="Times New Roman" pitchFamily="18" charset="0"/>
                      </a:endParaRPr>
                    </a:p>
                  </a:txBody>
                  <a:tcPr marL="68580" marR="68580" marT="0" marB="0">
                    <a:lnL>
                      <a:noFill/>
                    </a:lnL>
                    <a:lnR>
                      <a:noFill/>
                    </a:lnR>
                    <a:lnT>
                      <a:noFill/>
                    </a:lnT>
                    <a:lnB>
                      <a:noFill/>
                    </a:lnB>
                  </a:tcPr>
                </a:tc>
                <a:extLst>
                  <a:ext uri="{0D108BD9-81ED-4DB2-BD59-A6C34878D82A}">
                    <a16:rowId xmlns="" xmlns:a16="http://schemas.microsoft.com/office/drawing/2014/main" val="10002"/>
                  </a:ext>
                </a:extLst>
              </a:tr>
              <a:tr h="333377">
                <a:tc>
                  <a:txBody>
                    <a:bodyPr/>
                    <a:lstStyle/>
                    <a:p>
                      <a:pPr algn="ctr">
                        <a:lnSpc>
                          <a:spcPct val="115000"/>
                        </a:lnSpc>
                        <a:spcAft>
                          <a:spcPts val="0"/>
                        </a:spcAft>
                      </a:pPr>
                      <a:r>
                        <a:rPr lang="fr-FR" sz="1800" dirty="0">
                          <a:solidFill>
                            <a:srgbClr val="000000"/>
                          </a:solidFill>
                          <a:latin typeface="Times New Roman" pitchFamily="18" charset="0"/>
                          <a:ea typeface="Calibri"/>
                          <a:cs typeface="Times New Roman" pitchFamily="18" charset="0"/>
                        </a:rPr>
                        <a:t>Air en convection forcée</a:t>
                      </a:r>
                      <a:endParaRPr lang="fr-FR" sz="1800" dirty="0">
                        <a:solidFill>
                          <a:srgbClr val="31849B"/>
                        </a:solidFill>
                        <a:latin typeface="Times New Roman" pitchFamily="18" charset="0"/>
                        <a:ea typeface="Calibri"/>
                        <a:cs typeface="Times New Roman" pitchFamily="18" charset="0"/>
                      </a:endParaRPr>
                    </a:p>
                  </a:txBody>
                  <a:tcPr marL="68580" marR="68580" marT="0" marB="0">
                    <a:lnL>
                      <a:noFill/>
                    </a:lnL>
                    <a:lnR>
                      <a:noFill/>
                    </a:lnR>
                    <a:lnT>
                      <a:noFill/>
                    </a:lnT>
                    <a:lnB>
                      <a:noFill/>
                    </a:lnB>
                    <a:solidFill>
                      <a:srgbClr val="D2EAF1"/>
                    </a:solidFill>
                  </a:tcPr>
                </a:tc>
                <a:tc>
                  <a:txBody>
                    <a:bodyPr/>
                    <a:lstStyle/>
                    <a:p>
                      <a:pPr algn="ctr">
                        <a:lnSpc>
                          <a:spcPct val="115000"/>
                        </a:lnSpc>
                        <a:spcAft>
                          <a:spcPts val="0"/>
                        </a:spcAft>
                      </a:pPr>
                      <a:r>
                        <a:rPr lang="fr-FR" sz="1800" i="1" dirty="0">
                          <a:solidFill>
                            <a:srgbClr val="000000"/>
                          </a:solidFill>
                          <a:latin typeface="Times New Roman" pitchFamily="18" charset="0"/>
                          <a:ea typeface="Calibri"/>
                          <a:cs typeface="Times New Roman" pitchFamily="18" charset="0"/>
                        </a:rPr>
                        <a:t>10-100</a:t>
                      </a:r>
                      <a:endParaRPr lang="fr-FR" sz="1800" dirty="0">
                        <a:solidFill>
                          <a:srgbClr val="31849B"/>
                        </a:solidFill>
                        <a:latin typeface="Times New Roman" pitchFamily="18" charset="0"/>
                        <a:ea typeface="Calibri"/>
                        <a:cs typeface="Times New Roman" pitchFamily="18" charset="0"/>
                      </a:endParaRPr>
                    </a:p>
                  </a:txBody>
                  <a:tcPr marL="68580" marR="68580" marT="0" marB="0">
                    <a:lnL>
                      <a:noFill/>
                    </a:lnL>
                    <a:lnR>
                      <a:noFill/>
                    </a:lnR>
                    <a:lnT>
                      <a:noFill/>
                    </a:lnT>
                    <a:lnB>
                      <a:noFill/>
                    </a:lnB>
                    <a:solidFill>
                      <a:srgbClr val="D2EAF1"/>
                    </a:solidFill>
                  </a:tcPr>
                </a:tc>
                <a:extLst>
                  <a:ext uri="{0D108BD9-81ED-4DB2-BD59-A6C34878D82A}">
                    <a16:rowId xmlns="" xmlns:a16="http://schemas.microsoft.com/office/drawing/2014/main" val="10003"/>
                  </a:ext>
                </a:extLst>
              </a:tr>
              <a:tr h="333377">
                <a:tc>
                  <a:txBody>
                    <a:bodyPr/>
                    <a:lstStyle/>
                    <a:p>
                      <a:pPr algn="ctr">
                        <a:lnSpc>
                          <a:spcPct val="115000"/>
                        </a:lnSpc>
                        <a:spcAft>
                          <a:spcPts val="0"/>
                        </a:spcAft>
                      </a:pPr>
                      <a:r>
                        <a:rPr lang="fr-FR" sz="1800">
                          <a:solidFill>
                            <a:srgbClr val="000000"/>
                          </a:solidFill>
                          <a:latin typeface="Times New Roman" pitchFamily="18" charset="0"/>
                          <a:ea typeface="Calibri"/>
                          <a:cs typeface="Times New Roman" pitchFamily="18" charset="0"/>
                        </a:rPr>
                        <a:t>Air en convection naturelle</a:t>
                      </a:r>
                      <a:endParaRPr lang="fr-FR" sz="1800">
                        <a:solidFill>
                          <a:srgbClr val="31849B"/>
                        </a:solidFill>
                        <a:latin typeface="Times New Roman" pitchFamily="18" charset="0"/>
                        <a:ea typeface="Calibri"/>
                        <a:cs typeface="Times New Roman" pitchFamily="18" charset="0"/>
                      </a:endParaRPr>
                    </a:p>
                  </a:txBody>
                  <a:tcPr marL="68580" marR="68580" marT="0" marB="0">
                    <a:lnL>
                      <a:noFill/>
                    </a:lnL>
                    <a:lnR>
                      <a:noFill/>
                    </a:lnR>
                    <a:lnT>
                      <a:noFill/>
                    </a:lnT>
                    <a:lnB w="12700" cap="flat" cmpd="sng" algn="ctr">
                      <a:solidFill>
                        <a:srgbClr val="4BACC6"/>
                      </a:solidFill>
                      <a:prstDash val="solid"/>
                      <a:round/>
                      <a:headEnd type="none" w="med" len="med"/>
                      <a:tailEnd type="none" w="med" len="med"/>
                    </a:lnB>
                  </a:tcPr>
                </a:tc>
                <a:tc>
                  <a:txBody>
                    <a:bodyPr/>
                    <a:lstStyle/>
                    <a:p>
                      <a:pPr algn="ctr">
                        <a:lnSpc>
                          <a:spcPct val="115000"/>
                        </a:lnSpc>
                        <a:spcAft>
                          <a:spcPts val="0"/>
                        </a:spcAft>
                      </a:pPr>
                      <a:r>
                        <a:rPr lang="fr-FR" sz="1800" i="1" dirty="0">
                          <a:solidFill>
                            <a:srgbClr val="000000"/>
                          </a:solidFill>
                          <a:latin typeface="Times New Roman" pitchFamily="18" charset="0"/>
                          <a:ea typeface="Calibri"/>
                          <a:cs typeface="Times New Roman" pitchFamily="18" charset="0"/>
                        </a:rPr>
                        <a:t>1-10</a:t>
                      </a:r>
                      <a:endParaRPr lang="fr-FR" sz="1800" dirty="0">
                        <a:solidFill>
                          <a:srgbClr val="31849B"/>
                        </a:solidFill>
                        <a:latin typeface="Times New Roman" pitchFamily="18" charset="0"/>
                        <a:ea typeface="Calibri"/>
                        <a:cs typeface="Times New Roman" pitchFamily="18" charset="0"/>
                      </a:endParaRPr>
                    </a:p>
                  </a:txBody>
                  <a:tcPr marL="68580" marR="68580" marT="0" marB="0">
                    <a:lnL>
                      <a:noFill/>
                    </a:lnL>
                    <a:lnR>
                      <a:noFill/>
                    </a:lnR>
                    <a:lnT>
                      <a:noFill/>
                    </a:lnT>
                    <a:lnB w="12700" cap="flat" cmpd="sng" algn="ctr">
                      <a:solidFill>
                        <a:srgbClr val="4BACC6"/>
                      </a:solidFill>
                      <a:prstDash val="solid"/>
                      <a:round/>
                      <a:headEnd type="none" w="med" len="med"/>
                      <a:tailEnd type="none" w="med" len="med"/>
                    </a:lnB>
                  </a:tcPr>
                </a:tc>
                <a:extLst>
                  <a:ext uri="{0D108BD9-81ED-4DB2-BD59-A6C34878D82A}">
                    <a16:rowId xmlns="" xmlns:a16="http://schemas.microsoft.com/office/drawing/2014/main" val="10004"/>
                  </a:ext>
                </a:extLst>
              </a:tr>
            </a:tbl>
          </a:graphicData>
        </a:graphic>
      </p:graphicFrame>
      <p:sp>
        <p:nvSpPr>
          <p:cNvPr id="5" name="Rectangle 4"/>
          <p:cNvSpPr/>
          <p:nvPr/>
        </p:nvSpPr>
        <p:spPr>
          <a:xfrm>
            <a:off x="357158" y="500042"/>
            <a:ext cx="6786610" cy="369332"/>
          </a:xfrm>
          <a:prstGeom prst="rect">
            <a:avLst/>
          </a:prstGeom>
        </p:spPr>
        <p:txBody>
          <a:bodyPr wrap="square">
            <a:spAutoFit/>
          </a:bodyPr>
          <a:lstStyle/>
          <a:p>
            <a:r>
              <a:rPr lang="fr-FR" dirty="0">
                <a:latin typeface="Times New Roman" pitchFamily="18" charset="0"/>
                <a:cs typeface="Times New Roman" pitchFamily="18" charset="0"/>
              </a:rPr>
              <a:t>Les ordres de grandeur du coefficient de transfert de chaleur sont :</a:t>
            </a:r>
          </a:p>
        </p:txBody>
      </p:sp>
      <p:sp>
        <p:nvSpPr>
          <p:cNvPr id="6" name="Rectangle 5"/>
          <p:cNvSpPr/>
          <p:nvPr/>
        </p:nvSpPr>
        <p:spPr>
          <a:xfrm>
            <a:off x="357158" y="3500438"/>
            <a:ext cx="8501122" cy="646331"/>
          </a:xfrm>
          <a:prstGeom prst="rect">
            <a:avLst/>
          </a:prstGeom>
        </p:spPr>
        <p:txBody>
          <a:bodyPr wrap="square">
            <a:spAutoFit/>
          </a:bodyPr>
          <a:lstStyle/>
          <a:p>
            <a:pPr algn="just">
              <a:buFont typeface="Wingdings" pitchFamily="2" charset="2"/>
              <a:buChar char="Ø"/>
            </a:pPr>
            <a:r>
              <a:rPr lang="fr-FR" b="1" dirty="0">
                <a:solidFill>
                  <a:srgbClr val="FF0000"/>
                </a:solidFill>
                <a:latin typeface="Times New Roman" pitchFamily="18" charset="0"/>
                <a:cs typeface="Times New Roman" pitchFamily="18" charset="0"/>
              </a:rPr>
              <a:t>Calcul du flux de chaleur en régime permanent dans des </a:t>
            </a:r>
            <a:r>
              <a:rPr lang="fr-FR" b="1" dirty="0" err="1">
                <a:solidFill>
                  <a:srgbClr val="FF0000"/>
                </a:solidFill>
                <a:latin typeface="Times New Roman" pitchFamily="18" charset="0"/>
                <a:cs typeface="Times New Roman" pitchFamily="18" charset="0"/>
              </a:rPr>
              <a:t>geometries</a:t>
            </a:r>
            <a:r>
              <a:rPr lang="fr-FR" b="1" dirty="0">
                <a:solidFill>
                  <a:srgbClr val="FF0000"/>
                </a:solidFill>
                <a:latin typeface="Times New Roman" pitchFamily="18" charset="0"/>
                <a:cs typeface="Times New Roman" pitchFamily="18" charset="0"/>
              </a:rPr>
              <a:t>  multicouches planes et cylindriques</a:t>
            </a:r>
          </a:p>
        </p:txBody>
      </p:sp>
      <p:sp>
        <p:nvSpPr>
          <p:cNvPr id="8" name="Rectangle 7"/>
          <p:cNvSpPr/>
          <p:nvPr/>
        </p:nvSpPr>
        <p:spPr>
          <a:xfrm>
            <a:off x="928662" y="4214818"/>
            <a:ext cx="2173031" cy="369332"/>
          </a:xfrm>
          <a:prstGeom prst="rect">
            <a:avLst/>
          </a:prstGeom>
        </p:spPr>
        <p:txBody>
          <a:bodyPr wrap="none">
            <a:spAutoFit/>
          </a:bodyPr>
          <a:lstStyle/>
          <a:p>
            <a:r>
              <a:rPr lang="fr-FR" b="1" dirty="0">
                <a:solidFill>
                  <a:srgbClr val="FF0000"/>
                </a:solidFill>
                <a:latin typeface="Times New Roman" pitchFamily="18" charset="0"/>
                <a:cs typeface="Times New Roman" pitchFamily="18" charset="0"/>
              </a:rPr>
              <a:t>1-Mur multicouches</a:t>
            </a:r>
            <a:endParaRPr lang="fr-FR" dirty="0">
              <a:solidFill>
                <a:srgbClr val="FF0000"/>
              </a:solidFill>
              <a:latin typeface="Times New Roman" pitchFamily="18" charset="0"/>
              <a:cs typeface="Times New Roman" pitchFamily="18" charset="0"/>
            </a:endParaRPr>
          </a:p>
        </p:txBody>
      </p:sp>
      <p:sp>
        <p:nvSpPr>
          <p:cNvPr id="9" name="Rectangle 8"/>
          <p:cNvSpPr/>
          <p:nvPr/>
        </p:nvSpPr>
        <p:spPr>
          <a:xfrm>
            <a:off x="142844" y="4675070"/>
            <a:ext cx="8858312" cy="1754326"/>
          </a:xfrm>
          <a:prstGeom prst="rect">
            <a:avLst/>
          </a:prstGeom>
        </p:spPr>
        <p:txBody>
          <a:bodyPr wrap="square">
            <a:spAutoFit/>
          </a:bodyPr>
          <a:lstStyle/>
          <a:p>
            <a:pPr algn="just"/>
            <a:r>
              <a:rPr lang="fr-FR" dirty="0">
                <a:latin typeface="Times New Roman" pitchFamily="18" charset="0"/>
                <a:cs typeface="Times New Roman" pitchFamily="18" charset="0"/>
              </a:rPr>
              <a:t>C’est le cas rencontré pour les murs réels constitués de plusieurs couches de matériaux. Les fluides de part et d’autre peuvent être de nature différente et présenter une convection plus ou moins importante.</a:t>
            </a:r>
          </a:p>
          <a:p>
            <a:pPr algn="just"/>
            <a:r>
              <a:rPr lang="fr-FR" dirty="0">
                <a:latin typeface="Times New Roman" pitchFamily="18" charset="0"/>
                <a:cs typeface="Times New Roman" pitchFamily="18" charset="0"/>
              </a:rPr>
              <a:t>Les profils de températures représentés sur la figure suivante, en régime permanent dépendent des modes de transfert convectif et </a:t>
            </a:r>
            <a:r>
              <a:rPr lang="fr-FR" dirty="0" err="1">
                <a:latin typeface="Times New Roman" pitchFamily="18" charset="0"/>
                <a:cs typeface="Times New Roman" pitchFamily="18" charset="0"/>
              </a:rPr>
              <a:t>conductif</a:t>
            </a:r>
            <a:r>
              <a:rPr lang="fr-FR" dirty="0">
                <a:latin typeface="Times New Roman" pitchFamily="18" charset="0"/>
                <a:cs typeface="Times New Roman" pitchFamily="18" charset="0"/>
              </a:rPr>
              <a:t> et de la nature des matériaux et des fluides en présence</a:t>
            </a:r>
            <a:r>
              <a:rPr lang="fr-FR" dirty="0"/>
              <a: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pic>
        <p:nvPicPr>
          <p:cNvPr id="6145" name="Picture 1" descr="C:\Users\sosta\Desktop\multi couche.PNG"/>
          <p:cNvPicPr>
            <a:picLocks noChangeAspect="1" noChangeArrowheads="1"/>
          </p:cNvPicPr>
          <p:nvPr/>
        </p:nvPicPr>
        <p:blipFill>
          <a:blip r:embed="rId2"/>
          <a:srcRect/>
          <a:stretch>
            <a:fillRect/>
          </a:stretch>
        </p:blipFill>
        <p:spPr bwMode="auto">
          <a:xfrm>
            <a:off x="5472144" y="428604"/>
            <a:ext cx="3600450" cy="36290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6146" name="Rectangle 2"/>
          <p:cNvSpPr>
            <a:spLocks noChangeArrowheads="1"/>
          </p:cNvSpPr>
          <p:nvPr/>
        </p:nvSpPr>
        <p:spPr bwMode="auto">
          <a:xfrm>
            <a:off x="142844" y="934034"/>
            <a:ext cx="4643438"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Les parois planes solides et d’épaisseur e</a:t>
            </a:r>
            <a:r>
              <a:rPr kumimoji="0" lang="fr-FR" b="0" i="0" u="none" strike="noStrike" cap="none" normalizeH="0" baseline="-30000" dirty="0">
                <a:ln>
                  <a:noFill/>
                </a:ln>
                <a:solidFill>
                  <a:schemeClr val="tx1"/>
                </a:solidFill>
                <a:effectLst/>
                <a:latin typeface="Times New Roman" pitchFamily="18" charset="0"/>
                <a:ea typeface="Calibri" pitchFamily="34" charset="0"/>
                <a:cs typeface="Times New Roman" pitchFamily="18" charset="0"/>
              </a:rPr>
              <a:t>2</a:t>
            </a: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e</a:t>
            </a:r>
            <a:r>
              <a:rPr kumimoji="0" lang="fr-FR" b="0" i="0" u="none" strike="noStrike" cap="none" normalizeH="0" baseline="-30000" dirty="0">
                <a:ln>
                  <a:noFill/>
                </a:ln>
                <a:solidFill>
                  <a:schemeClr val="tx1"/>
                </a:solidFill>
                <a:effectLst/>
                <a:latin typeface="Times New Roman" pitchFamily="18" charset="0"/>
                <a:ea typeface="Calibri" pitchFamily="34" charset="0"/>
                <a:cs typeface="Times New Roman" pitchFamily="18" charset="0"/>
              </a:rPr>
              <a:t>3</a:t>
            </a: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et e</a:t>
            </a:r>
            <a:r>
              <a:rPr kumimoji="0" lang="fr-FR" b="0" i="0" u="none" strike="noStrike" cap="none" normalizeH="0" baseline="-30000" dirty="0">
                <a:ln>
                  <a:noFill/>
                </a:ln>
                <a:solidFill>
                  <a:schemeClr val="tx1"/>
                </a:solidFill>
                <a:effectLst/>
                <a:latin typeface="Times New Roman" pitchFamily="18" charset="0"/>
                <a:ea typeface="Calibri" pitchFamily="34" charset="0"/>
                <a:cs typeface="Times New Roman" pitchFamily="18" charset="0"/>
              </a:rPr>
              <a:t>4</a:t>
            </a: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sont entourées de deux fluides en mouvement avec des épaisseurs de couches limites e</a:t>
            </a:r>
            <a:r>
              <a:rPr kumimoji="0" lang="fr-FR" b="0" i="0" u="none" strike="noStrike" cap="none" normalizeH="0" baseline="-30000" dirty="0">
                <a:ln>
                  <a:noFill/>
                </a:ln>
                <a:solidFill>
                  <a:schemeClr val="tx1"/>
                </a:solidFill>
                <a:effectLst/>
                <a:latin typeface="Times New Roman" pitchFamily="18" charset="0"/>
                <a:ea typeface="Calibri" pitchFamily="34" charset="0"/>
                <a:cs typeface="Times New Roman" pitchFamily="18" charset="0"/>
              </a:rPr>
              <a:t>1</a:t>
            </a: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et e</a:t>
            </a:r>
            <a:r>
              <a:rPr kumimoji="0" lang="fr-FR" b="0" i="0" u="none" strike="noStrike" cap="none" normalizeH="0" baseline="-30000" dirty="0">
                <a:ln>
                  <a:noFill/>
                </a:ln>
                <a:solidFill>
                  <a:schemeClr val="tx1"/>
                </a:solidFill>
                <a:effectLst/>
                <a:latin typeface="Times New Roman" pitchFamily="18" charset="0"/>
                <a:ea typeface="Calibri" pitchFamily="34" charset="0"/>
                <a:cs typeface="Times New Roman" pitchFamily="18" charset="0"/>
              </a:rPr>
              <a:t>5</a:t>
            </a: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a:t>
            </a:r>
            <a:endParaRPr kumimoji="0" lang="fr-FR"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6147" name="Rectangle 3"/>
          <p:cNvSpPr>
            <a:spLocks noChangeArrowheads="1"/>
          </p:cNvSpPr>
          <p:nvPr/>
        </p:nvSpPr>
        <p:spPr bwMode="auto">
          <a:xfrm>
            <a:off x="214282" y="1928802"/>
            <a:ext cx="4857784"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En régime permanent,  les flux thermiques traversant chaque couche répondent à l’égalité </a:t>
            </a:r>
            <a:r>
              <a:rPr kumimoji="0" lang="fr-FR" b="0" i="0" u="none" strike="noStrike" cap="none" normalizeH="0" baseline="0" dirty="0">
                <a:ln>
                  <a:noFill/>
                </a:ln>
                <a:solidFill>
                  <a:schemeClr val="tx1"/>
                </a:solidFill>
                <a:effectLst/>
                <a:latin typeface="Times New Roman" pitchFamily="18" charset="0"/>
                <a:ea typeface="Arial Unicode MS" pitchFamily="34" charset="-128"/>
                <a:cs typeface="Times New Roman" pitchFamily="18" charset="0"/>
              </a:rPr>
              <a:t>Ø</a:t>
            </a:r>
            <a:r>
              <a:rPr kumimoji="0" lang="fr-FR" b="0" i="0" u="none" strike="noStrike" cap="none" normalizeH="0" baseline="-30000" dirty="0">
                <a:ln>
                  <a:noFill/>
                </a:ln>
                <a:solidFill>
                  <a:schemeClr val="tx1"/>
                </a:solidFill>
                <a:effectLst/>
                <a:latin typeface="Times New Roman" pitchFamily="18" charset="0"/>
                <a:ea typeface="Calibri" pitchFamily="34" charset="0"/>
                <a:cs typeface="Times New Roman" pitchFamily="18" charset="0"/>
              </a:rPr>
              <a:t>1</a:t>
            </a: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 </a:t>
            </a:r>
            <a:r>
              <a:rPr kumimoji="0" lang="fr-FR" b="0" i="0" u="none" strike="noStrike" cap="none" normalizeH="0" baseline="0" dirty="0">
                <a:ln>
                  <a:noFill/>
                </a:ln>
                <a:solidFill>
                  <a:schemeClr val="tx1"/>
                </a:solidFill>
                <a:effectLst/>
                <a:latin typeface="Times New Roman" pitchFamily="18" charset="0"/>
                <a:ea typeface="Arial Unicode MS" pitchFamily="34" charset="-128"/>
                <a:cs typeface="Times New Roman" pitchFamily="18" charset="0"/>
              </a:rPr>
              <a:t>Ø</a:t>
            </a:r>
            <a:r>
              <a:rPr kumimoji="0" lang="fr-FR" b="0" i="0" u="none" strike="noStrike" cap="none" normalizeH="0" baseline="-30000" dirty="0">
                <a:ln>
                  <a:noFill/>
                </a:ln>
                <a:solidFill>
                  <a:schemeClr val="tx1"/>
                </a:solidFill>
                <a:effectLst/>
                <a:latin typeface="Times New Roman" pitchFamily="18" charset="0"/>
                <a:ea typeface="Calibri" pitchFamily="34" charset="0"/>
                <a:cs typeface="Times New Roman" pitchFamily="18" charset="0"/>
              </a:rPr>
              <a:t>2</a:t>
            </a: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 </a:t>
            </a:r>
            <a:r>
              <a:rPr kumimoji="0" lang="fr-FR" b="0" i="0" u="none" strike="noStrike" cap="none" normalizeH="0" baseline="0" dirty="0">
                <a:ln>
                  <a:noFill/>
                </a:ln>
                <a:solidFill>
                  <a:schemeClr val="tx1"/>
                </a:solidFill>
                <a:effectLst/>
                <a:latin typeface="Times New Roman" pitchFamily="18" charset="0"/>
                <a:ea typeface="Arial Unicode MS" pitchFamily="34" charset="-128"/>
                <a:cs typeface="Times New Roman" pitchFamily="18" charset="0"/>
              </a:rPr>
              <a:t>Ø</a:t>
            </a:r>
            <a:r>
              <a:rPr kumimoji="0" lang="fr-FR" b="0" i="0" u="none" strike="noStrike" cap="none" normalizeH="0" baseline="-30000" dirty="0">
                <a:ln>
                  <a:noFill/>
                </a:ln>
                <a:solidFill>
                  <a:schemeClr val="tx1"/>
                </a:solidFill>
                <a:effectLst/>
                <a:latin typeface="Times New Roman" pitchFamily="18" charset="0"/>
                <a:ea typeface="Calibri" pitchFamily="34" charset="0"/>
                <a:cs typeface="Times New Roman" pitchFamily="18" charset="0"/>
              </a:rPr>
              <a:t>3</a:t>
            </a: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 </a:t>
            </a:r>
            <a:r>
              <a:rPr kumimoji="0" lang="fr-FR" b="0" i="0" u="none" strike="noStrike" cap="none" normalizeH="0" baseline="-30000" dirty="0">
                <a:ln>
                  <a:noFill/>
                </a:ln>
                <a:solidFill>
                  <a:schemeClr val="tx1"/>
                </a:solidFill>
                <a:effectLst/>
                <a:latin typeface="Times New Roman" pitchFamily="18" charset="0"/>
                <a:ea typeface="Arial Unicode MS" pitchFamily="34" charset="-128"/>
                <a:cs typeface="Times New Roman" pitchFamily="18" charset="0"/>
              </a:rPr>
              <a:t>Ø</a:t>
            </a:r>
            <a:r>
              <a:rPr kumimoji="0" lang="fr-FR" b="0" i="0" u="none" strike="noStrike" cap="none" normalizeH="0" baseline="-30000" dirty="0">
                <a:ln>
                  <a:noFill/>
                </a:ln>
                <a:solidFill>
                  <a:schemeClr val="tx1"/>
                </a:solidFill>
                <a:effectLst/>
                <a:latin typeface="Times New Roman" pitchFamily="18" charset="0"/>
                <a:ea typeface="Calibri" pitchFamily="34" charset="0"/>
                <a:cs typeface="Times New Roman" pitchFamily="18" charset="0"/>
              </a:rPr>
              <a:t>4</a:t>
            </a: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 </a:t>
            </a:r>
            <a:r>
              <a:rPr kumimoji="0" lang="fr-FR" b="0" i="0" u="none" strike="noStrike" cap="none" normalizeH="0" baseline="0" dirty="0">
                <a:ln>
                  <a:noFill/>
                </a:ln>
                <a:solidFill>
                  <a:schemeClr val="tx1"/>
                </a:solidFill>
                <a:effectLst/>
                <a:latin typeface="Times New Roman" pitchFamily="18" charset="0"/>
                <a:ea typeface="Arial Unicode MS" pitchFamily="34" charset="-128"/>
                <a:cs typeface="Times New Roman" pitchFamily="18" charset="0"/>
              </a:rPr>
              <a:t>Ø</a:t>
            </a:r>
            <a:r>
              <a:rPr kumimoji="0" lang="fr-FR" b="0" i="0" u="none" strike="noStrike" cap="none" normalizeH="0" baseline="-30000" dirty="0">
                <a:ln>
                  <a:noFill/>
                </a:ln>
                <a:solidFill>
                  <a:schemeClr val="tx1"/>
                </a:solidFill>
                <a:effectLst/>
                <a:latin typeface="Times New Roman" pitchFamily="18" charset="0"/>
                <a:ea typeface="Calibri" pitchFamily="34" charset="0"/>
                <a:cs typeface="Times New Roman" pitchFamily="18" charset="0"/>
              </a:rPr>
              <a:t>5</a:t>
            </a: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 </a:t>
            </a:r>
            <a:r>
              <a:rPr kumimoji="0" lang="fr-FR" b="0" i="0" u="none" strike="noStrike" cap="none" normalizeH="0" baseline="0" dirty="0">
                <a:ln>
                  <a:noFill/>
                </a:ln>
                <a:solidFill>
                  <a:schemeClr val="tx1"/>
                </a:solidFill>
                <a:effectLst/>
                <a:latin typeface="Times New Roman" pitchFamily="18" charset="0"/>
                <a:ea typeface="Arial Unicode MS" pitchFamily="34" charset="-128"/>
                <a:cs typeface="Times New Roman" pitchFamily="18" charset="0"/>
              </a:rPr>
              <a:t>Ø</a:t>
            </a: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fr-FR"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Les lois de la conduction et de la convection permettent d’écrire :</a:t>
            </a:r>
            <a:endParaRPr kumimoji="0" lang="fr-FR" b="0" i="0" u="none" strike="noStrike" cap="none" normalizeH="0" baseline="0" dirty="0">
              <a:ln>
                <a:noFill/>
              </a:ln>
              <a:solidFill>
                <a:schemeClr val="tx1"/>
              </a:solidFill>
              <a:effectLst/>
              <a:latin typeface="Times New Roman" pitchFamily="18" charset="0"/>
              <a:cs typeface="Times New Roman" pitchFamily="18" charset="0"/>
            </a:endParaRPr>
          </a:p>
        </p:txBody>
      </p:sp>
      <p:pic>
        <p:nvPicPr>
          <p:cNvPr id="6148" name="Picture 4" descr="C:\Users\sosta\Desktop\capp2.PNG"/>
          <p:cNvPicPr>
            <a:picLocks noChangeAspect="1" noChangeArrowheads="1"/>
          </p:cNvPicPr>
          <p:nvPr/>
        </p:nvPicPr>
        <p:blipFill>
          <a:blip r:embed="rId3"/>
          <a:srcRect/>
          <a:stretch>
            <a:fillRect/>
          </a:stretch>
        </p:blipFill>
        <p:spPr bwMode="auto">
          <a:xfrm>
            <a:off x="500034" y="4214818"/>
            <a:ext cx="8143932" cy="2428892"/>
          </a:xfrm>
          <a:prstGeom prst="rect">
            <a:avLst/>
          </a:prstGeom>
          <a:noFill/>
          <a:ln>
            <a:solidFill>
              <a:srgbClr val="FF0000"/>
            </a:solid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9"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sp>
        <p:nvSpPr>
          <p:cNvPr id="11" name="ZoneTexte 10"/>
          <p:cNvSpPr txBox="1"/>
          <p:nvPr/>
        </p:nvSpPr>
        <p:spPr>
          <a:xfrm>
            <a:off x="0" y="357166"/>
            <a:ext cx="2643206"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b="1" dirty="0"/>
              <a:t>Généralités </a:t>
            </a:r>
          </a:p>
        </p:txBody>
      </p:sp>
      <p:sp>
        <p:nvSpPr>
          <p:cNvPr id="16390" name="Rectangle 6"/>
          <p:cNvSpPr>
            <a:spLocks noChangeArrowheads="1"/>
          </p:cNvSpPr>
          <p:nvPr/>
        </p:nvSpPr>
        <p:spPr bwMode="auto">
          <a:xfrm>
            <a:off x="285720" y="2214554"/>
            <a:ext cx="8572560" cy="1323439"/>
          </a:xfrm>
          <a:prstGeom prst="rect">
            <a:avLst/>
          </a:prstGeom>
          <a:ln>
            <a:no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On distingue : </a:t>
            </a:r>
            <a:endParaRPr kumimoji="0" lang="fr-FR" sz="20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lang="fr-FR" sz="2000" dirty="0">
                <a:latin typeface="Times New Roman" pitchFamily="18" charset="0"/>
                <a:ea typeface="Calibri" pitchFamily="34" charset="0"/>
                <a:cs typeface="Times New Roman" pitchFamily="18" charset="0"/>
              </a:rPr>
              <a:t>L</a:t>
            </a:r>
            <a:r>
              <a:rPr kumimoji="0" lang="fr-FR" sz="20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a capacité thermique molaire (exprimée en joules par mole kelvin, J/K. mol) </a:t>
            </a:r>
            <a:endParaRPr lang="fr-FR" sz="2000" dirty="0">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lang="fr-FR" sz="2000" dirty="0">
                <a:latin typeface="Times New Roman" pitchFamily="18" charset="0"/>
                <a:ea typeface="Calibri" pitchFamily="34" charset="0"/>
                <a:cs typeface="Times New Roman" pitchFamily="18" charset="0"/>
              </a:rPr>
              <a:t>l</a:t>
            </a:r>
            <a:r>
              <a:rPr kumimoji="0" lang="fr-FR" sz="20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a capacité thermique massique (exprimée en joules par kilogramme kelvin, J/K. kg, anciennement appelée chaleur spécifique).</a:t>
            </a:r>
          </a:p>
        </p:txBody>
      </p:sp>
      <p:sp>
        <p:nvSpPr>
          <p:cNvPr id="21" name="Rectangle 20"/>
          <p:cNvSpPr/>
          <p:nvPr/>
        </p:nvSpPr>
        <p:spPr>
          <a:xfrm>
            <a:off x="285720" y="4077072"/>
            <a:ext cx="8643998" cy="1015663"/>
          </a:xfrm>
          <a:prstGeom prst="rect">
            <a:avLst/>
          </a:prstGeom>
          <a:ln>
            <a:solidFill>
              <a:srgbClr val="0070C0"/>
            </a:solidFill>
          </a:ln>
        </p:spPr>
        <p:style>
          <a:lnRef idx="2">
            <a:schemeClr val="accent2"/>
          </a:lnRef>
          <a:fillRef idx="1">
            <a:schemeClr val="lt1"/>
          </a:fillRef>
          <a:effectRef idx="0">
            <a:schemeClr val="accent2"/>
          </a:effectRef>
          <a:fontRef idx="minor">
            <a:schemeClr val="dk1"/>
          </a:fontRef>
        </p:style>
        <p:txBody>
          <a:bodyPr wrap="square">
            <a:spAutoFit/>
          </a:bodyPr>
          <a:lstStyle/>
          <a:p>
            <a:r>
              <a:rPr lang="fr-FR" sz="2000" b="1" dirty="0">
                <a:solidFill>
                  <a:prstClr val="black"/>
                </a:solidFill>
                <a:latin typeface="Times New Roman" pitchFamily="18" charset="0"/>
                <a:ea typeface="Calibri" pitchFamily="34" charset="0"/>
                <a:cs typeface="Times New Roman" pitchFamily="18" charset="0"/>
              </a:rPr>
              <a:t>La capacité thermique</a:t>
            </a:r>
            <a:r>
              <a:rPr lang="fr-FR" sz="2000" dirty="0">
                <a:solidFill>
                  <a:prstClr val="black"/>
                </a:solidFill>
                <a:latin typeface="Times New Roman" pitchFamily="18" charset="0"/>
                <a:ea typeface="Calibri" pitchFamily="34" charset="0"/>
                <a:cs typeface="Times New Roman" pitchFamily="18" charset="0"/>
              </a:rPr>
              <a:t> </a:t>
            </a:r>
            <a:r>
              <a:rPr lang="fr-FR" sz="2000" dirty="0" smtClean="0">
                <a:solidFill>
                  <a:prstClr val="black"/>
                </a:solidFill>
                <a:latin typeface="Times New Roman" pitchFamily="18" charset="0"/>
                <a:ea typeface="Calibri" pitchFamily="34" charset="0"/>
                <a:cs typeface="Times New Roman" pitchFamily="18" charset="0"/>
              </a:rPr>
              <a:t>= </a:t>
            </a:r>
            <a:r>
              <a:rPr lang="fr-FR" sz="2000" b="1" u="sng" dirty="0" smtClean="0">
                <a:solidFill>
                  <a:prstClr val="black"/>
                </a:solidFill>
                <a:latin typeface="Times New Roman" pitchFamily="18" charset="0"/>
                <a:ea typeface="Calibri" pitchFamily="34" charset="0"/>
                <a:cs typeface="Times New Roman" pitchFamily="18" charset="0"/>
              </a:rPr>
              <a:t>capacité calorifique </a:t>
            </a:r>
            <a:r>
              <a:rPr lang="fr-FR" sz="2000" dirty="0" smtClean="0">
                <a:solidFill>
                  <a:prstClr val="black"/>
                </a:solidFill>
                <a:latin typeface="Times New Roman" pitchFamily="18" charset="0"/>
                <a:ea typeface="Calibri" pitchFamily="34" charset="0"/>
                <a:cs typeface="Times New Roman" pitchFamily="18" charset="0"/>
              </a:rPr>
              <a:t>d'un corps, </a:t>
            </a:r>
            <a:r>
              <a:rPr lang="fr-FR" sz="2000" dirty="0">
                <a:solidFill>
                  <a:prstClr val="black"/>
                </a:solidFill>
                <a:latin typeface="Times New Roman" pitchFamily="18" charset="0"/>
                <a:ea typeface="Calibri" pitchFamily="34" charset="0"/>
                <a:cs typeface="Times New Roman" pitchFamily="18" charset="0"/>
              </a:rPr>
              <a:t>est une grandeur qui mesure l'énergie qu'il faut lui transférer pour augmenter sa température d'un kelvin. Elle s'exprime en</a:t>
            </a:r>
            <a:r>
              <a:rPr lang="fr-FR" sz="2000" b="1" dirty="0">
                <a:solidFill>
                  <a:prstClr val="black"/>
                </a:solidFill>
                <a:latin typeface="Times New Roman" pitchFamily="18" charset="0"/>
                <a:ea typeface="Calibri" pitchFamily="34" charset="0"/>
                <a:cs typeface="Times New Roman" pitchFamily="18" charset="0"/>
              </a:rPr>
              <a:t> joules par kelvin (J/K</a:t>
            </a:r>
            <a:r>
              <a:rPr lang="fr-FR" sz="2000" dirty="0">
                <a:solidFill>
                  <a:prstClr val="black"/>
                </a:solidFill>
                <a:latin typeface="Times New Roman" pitchFamily="18" charset="0"/>
                <a:ea typeface="Calibri" pitchFamily="34" charset="0"/>
                <a:cs typeface="Times New Roman" pitchFamily="18" charset="0"/>
              </a:rPr>
              <a:t>).</a:t>
            </a:r>
            <a:endParaRPr lang="fr-FR" dirty="0"/>
          </a:p>
        </p:txBody>
      </p:sp>
      <p:sp>
        <p:nvSpPr>
          <p:cNvPr id="22" name="Rectangle 21"/>
          <p:cNvSpPr/>
          <p:nvPr/>
        </p:nvSpPr>
        <p:spPr>
          <a:xfrm>
            <a:off x="285720" y="1000108"/>
            <a:ext cx="8643998" cy="1015663"/>
          </a:xfrm>
          <a:prstGeom prst="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wrap="square">
            <a:spAutoFit/>
          </a:bodyPr>
          <a:lstStyle/>
          <a:p>
            <a:pPr lvl="0" algn="just" eaLnBrk="0" fontAlgn="base" hangingPunct="0">
              <a:spcBef>
                <a:spcPct val="0"/>
              </a:spcBef>
              <a:spcAft>
                <a:spcPct val="0"/>
              </a:spcAft>
            </a:pPr>
            <a:r>
              <a:rPr lang="fr-FR" sz="2000" b="1" dirty="0">
                <a:solidFill>
                  <a:prstClr val="black"/>
                </a:solidFill>
                <a:latin typeface="Times New Roman" pitchFamily="18" charset="0"/>
                <a:ea typeface="Calibri" pitchFamily="34" charset="0"/>
                <a:cs typeface="Times New Roman" pitchFamily="18" charset="0"/>
              </a:rPr>
              <a:t>La capacité thermique</a:t>
            </a:r>
            <a:r>
              <a:rPr lang="fr-FR" sz="2000" dirty="0">
                <a:solidFill>
                  <a:prstClr val="black"/>
                </a:solidFill>
                <a:latin typeface="Times New Roman" pitchFamily="18" charset="0"/>
                <a:ea typeface="Calibri" pitchFamily="34" charset="0"/>
                <a:cs typeface="Times New Roman" pitchFamily="18" charset="0"/>
              </a:rPr>
              <a:t> permet de quantifier la possibilité pour un corps d'</a:t>
            </a:r>
            <a:r>
              <a:rPr lang="fr-FR" sz="2000" b="1" dirty="0">
                <a:solidFill>
                  <a:srgbClr val="FF0000"/>
                </a:solidFill>
                <a:latin typeface="Times New Roman" pitchFamily="18" charset="0"/>
                <a:ea typeface="Calibri" pitchFamily="34" charset="0"/>
                <a:cs typeface="Times New Roman" pitchFamily="18" charset="0"/>
              </a:rPr>
              <a:t>absorber</a:t>
            </a:r>
            <a:r>
              <a:rPr lang="fr-FR" sz="2000" dirty="0">
                <a:solidFill>
                  <a:prstClr val="black"/>
                </a:solidFill>
                <a:latin typeface="Times New Roman" pitchFamily="18" charset="0"/>
                <a:ea typeface="Calibri" pitchFamily="34" charset="0"/>
                <a:cs typeface="Times New Roman" pitchFamily="18" charset="0"/>
              </a:rPr>
              <a:t> ou de </a:t>
            </a:r>
            <a:r>
              <a:rPr lang="fr-FR" sz="2000" b="1" dirty="0">
                <a:solidFill>
                  <a:srgbClr val="FF0000"/>
                </a:solidFill>
                <a:latin typeface="Times New Roman" pitchFamily="18" charset="0"/>
                <a:ea typeface="Calibri" pitchFamily="34" charset="0"/>
                <a:cs typeface="Times New Roman" pitchFamily="18" charset="0"/>
              </a:rPr>
              <a:t>restituer</a:t>
            </a:r>
            <a:r>
              <a:rPr lang="fr-FR" sz="2000" dirty="0">
                <a:solidFill>
                  <a:prstClr val="black"/>
                </a:solidFill>
                <a:latin typeface="Times New Roman" pitchFamily="18" charset="0"/>
                <a:ea typeface="Calibri" pitchFamily="34" charset="0"/>
                <a:cs typeface="Times New Roman" pitchFamily="18" charset="0"/>
              </a:rPr>
              <a:t> de l'énergie par échange thermique au cours d'une transformation pendant laquelle sa température varie.</a:t>
            </a:r>
            <a:endParaRPr lang="fr-FR" sz="2000" dirty="0">
              <a:solidFill>
                <a:prstClr val="black"/>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fill="hold" grpId="0" nodeType="after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additive="base">
                                        <p:cTn id="7" dur="500" fill="hold"/>
                                        <p:tgtEl>
                                          <p:spTgt spid="22"/>
                                        </p:tgtEl>
                                        <p:attrNameLst>
                                          <p:attrName>ppt_x</p:attrName>
                                        </p:attrNameLst>
                                      </p:cBhvr>
                                      <p:tavLst>
                                        <p:tav tm="0">
                                          <p:val>
                                            <p:strVal val="1+#ppt_w/2"/>
                                          </p:val>
                                        </p:tav>
                                        <p:tav tm="100000">
                                          <p:val>
                                            <p:strVal val="#ppt_x"/>
                                          </p:val>
                                        </p:tav>
                                      </p:tavLst>
                                    </p:anim>
                                    <p:anim calcmode="lin" valueType="num">
                                      <p:cBhvr additive="base">
                                        <p:cTn id="8" dur="500" fill="hold"/>
                                        <p:tgtEl>
                                          <p:spTgt spid="2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16390"/>
                                        </p:tgtEl>
                                        <p:attrNameLst>
                                          <p:attrName>style.visibility</p:attrName>
                                        </p:attrNameLst>
                                      </p:cBhvr>
                                      <p:to>
                                        <p:strVal val="visible"/>
                                      </p:to>
                                    </p:set>
                                    <p:anim calcmode="lin" valueType="num">
                                      <p:cBhvr>
                                        <p:cTn id="13" dur="500" fill="hold"/>
                                        <p:tgtEl>
                                          <p:spTgt spid="16390"/>
                                        </p:tgtEl>
                                        <p:attrNameLst>
                                          <p:attrName>ppt_w</p:attrName>
                                        </p:attrNameLst>
                                      </p:cBhvr>
                                      <p:tavLst>
                                        <p:tav tm="0">
                                          <p:val>
                                            <p:fltVal val="0"/>
                                          </p:val>
                                        </p:tav>
                                        <p:tav tm="100000">
                                          <p:val>
                                            <p:strVal val="#ppt_w"/>
                                          </p:val>
                                        </p:tav>
                                      </p:tavLst>
                                    </p:anim>
                                    <p:anim calcmode="lin" valueType="num">
                                      <p:cBhvr>
                                        <p:cTn id="14" dur="500" fill="hold"/>
                                        <p:tgtEl>
                                          <p:spTgt spid="16390"/>
                                        </p:tgtEl>
                                        <p:attrNameLst>
                                          <p:attrName>ppt_h</p:attrName>
                                        </p:attrNameLst>
                                      </p:cBhvr>
                                      <p:tavLst>
                                        <p:tav tm="0">
                                          <p:val>
                                            <p:fltVal val="0"/>
                                          </p:val>
                                        </p:tav>
                                        <p:tav tm="100000">
                                          <p:val>
                                            <p:strVal val="#ppt_h"/>
                                          </p:val>
                                        </p:tav>
                                      </p:tavLst>
                                    </p:anim>
                                    <p:animEffect transition="in" filter="fade">
                                      <p:cBhvr>
                                        <p:cTn id="15" dur="500"/>
                                        <p:tgtEl>
                                          <p:spTgt spid="16390"/>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grpId="0" nodeType="clickEffect">
                                  <p:stCondLst>
                                    <p:cond delay="0"/>
                                  </p:stCondLst>
                                  <p:childTnLst>
                                    <p:set>
                                      <p:cBhvr>
                                        <p:cTn id="19" dur="1" fill="hold">
                                          <p:stCondLst>
                                            <p:cond delay="0"/>
                                          </p:stCondLst>
                                        </p:cTn>
                                        <p:tgtEl>
                                          <p:spTgt spid="21"/>
                                        </p:tgtEl>
                                        <p:attrNameLst>
                                          <p:attrName>style.visibility</p:attrName>
                                        </p:attrNameLst>
                                      </p:cBhvr>
                                      <p:to>
                                        <p:strVal val="visible"/>
                                      </p:to>
                                    </p:set>
                                    <p:anim calcmode="lin" valueType="num">
                                      <p:cBhvr>
                                        <p:cTn id="20" dur="1000" fill="hold"/>
                                        <p:tgtEl>
                                          <p:spTgt spid="21"/>
                                        </p:tgtEl>
                                        <p:attrNameLst>
                                          <p:attrName>ppt_w</p:attrName>
                                        </p:attrNameLst>
                                      </p:cBhvr>
                                      <p:tavLst>
                                        <p:tav tm="0">
                                          <p:val>
                                            <p:fltVal val="0"/>
                                          </p:val>
                                        </p:tav>
                                        <p:tav tm="100000">
                                          <p:val>
                                            <p:strVal val="#ppt_w"/>
                                          </p:val>
                                        </p:tav>
                                      </p:tavLst>
                                    </p:anim>
                                    <p:anim calcmode="lin" valueType="num">
                                      <p:cBhvr>
                                        <p:cTn id="21" dur="1000" fill="hold"/>
                                        <p:tgtEl>
                                          <p:spTgt spid="21"/>
                                        </p:tgtEl>
                                        <p:attrNameLst>
                                          <p:attrName>ppt_h</p:attrName>
                                        </p:attrNameLst>
                                      </p:cBhvr>
                                      <p:tavLst>
                                        <p:tav tm="0">
                                          <p:val>
                                            <p:fltVal val="0"/>
                                          </p:val>
                                        </p:tav>
                                        <p:tav tm="100000">
                                          <p:val>
                                            <p:strVal val="#ppt_h"/>
                                          </p:val>
                                        </p:tav>
                                      </p:tavLst>
                                    </p:anim>
                                    <p:anim calcmode="lin" valueType="num">
                                      <p:cBhvr>
                                        <p:cTn id="22" dur="1000" fill="hold"/>
                                        <p:tgtEl>
                                          <p:spTgt spid="21"/>
                                        </p:tgtEl>
                                        <p:attrNameLst>
                                          <p:attrName>style.rotation</p:attrName>
                                        </p:attrNameLst>
                                      </p:cBhvr>
                                      <p:tavLst>
                                        <p:tav tm="0">
                                          <p:val>
                                            <p:fltVal val="90"/>
                                          </p:val>
                                        </p:tav>
                                        <p:tav tm="100000">
                                          <p:val>
                                            <p:fltVal val="0"/>
                                          </p:val>
                                        </p:tav>
                                      </p:tavLst>
                                    </p:anim>
                                    <p:animEffect transition="in" filter="fade">
                                      <p:cBhvr>
                                        <p:cTn id="23" dur="1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0" grpId="0" animBg="1"/>
      <p:bldP spid="21" grpId="0" animBg="1"/>
      <p:bldP spid="2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9"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sp>
        <p:nvSpPr>
          <p:cNvPr id="16390" name="Rectangle 6"/>
          <p:cNvSpPr>
            <a:spLocks noChangeArrowheads="1"/>
          </p:cNvSpPr>
          <p:nvPr/>
        </p:nvSpPr>
        <p:spPr bwMode="auto">
          <a:xfrm>
            <a:off x="214282" y="5286388"/>
            <a:ext cx="8643998" cy="1323439"/>
          </a:xfrm>
          <a:prstGeom prst="rect">
            <a:avLst/>
          </a:prstGeom>
          <a:ln w="38100">
            <a:solidFill>
              <a:srgbClr val="FF0000"/>
            </a:solid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lvl="0" algn="just" eaLnBrk="0" fontAlgn="base" hangingPunct="0">
              <a:spcBef>
                <a:spcPct val="0"/>
              </a:spcBef>
              <a:spcAft>
                <a:spcPct val="0"/>
              </a:spcAft>
            </a:pPr>
            <a:r>
              <a:rPr lang="fr-FR" sz="2000" b="1" dirty="0">
                <a:solidFill>
                  <a:schemeClr val="tx1"/>
                </a:solidFill>
                <a:latin typeface="Times New Roman" pitchFamily="18" charset="0"/>
                <a:ea typeface="Calibri" pitchFamily="34" charset="0"/>
                <a:cs typeface="Times New Roman" pitchFamily="18" charset="0"/>
              </a:rPr>
              <a:t>La chaleur latente </a:t>
            </a:r>
            <a:r>
              <a:rPr lang="fr-FR" sz="2000" dirty="0">
                <a:solidFill>
                  <a:schemeClr val="tx1"/>
                </a:solidFill>
                <a:latin typeface="Times New Roman" pitchFamily="18" charset="0"/>
                <a:ea typeface="Calibri" pitchFamily="34" charset="0"/>
                <a:cs typeface="Times New Roman" pitchFamily="18" charset="0"/>
              </a:rPr>
              <a:t>est la quantité de chaleur absorbée par un corps lors d'un changement de phase, sans changement de température : exemple de la chaleur de vaporisation (chaleur nécessaire pour passer de l'état liquide à l'état gazeux).</a:t>
            </a:r>
          </a:p>
          <a:p>
            <a:pPr lvl="0" algn="just" eaLnBrk="0" fontAlgn="base" hangingPunct="0">
              <a:spcBef>
                <a:spcPct val="0"/>
              </a:spcBef>
              <a:spcAft>
                <a:spcPct val="0"/>
              </a:spcAft>
            </a:pPr>
            <a:endParaRPr lang="fr-FR" sz="2000" dirty="0">
              <a:solidFill>
                <a:schemeClr val="tx1"/>
              </a:solidFill>
              <a:latin typeface="Times New Roman" pitchFamily="18" charset="0"/>
              <a:ea typeface="Calibri" pitchFamily="34" charset="0"/>
              <a:cs typeface="Times New Roman" pitchFamily="18" charset="0"/>
            </a:endParaRPr>
          </a:p>
        </p:txBody>
      </p:sp>
      <p:sp>
        <p:nvSpPr>
          <p:cNvPr id="22" name="Rectangle 21"/>
          <p:cNvSpPr/>
          <p:nvPr/>
        </p:nvSpPr>
        <p:spPr>
          <a:xfrm>
            <a:off x="285720" y="571480"/>
            <a:ext cx="8643998" cy="4557145"/>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a:spAutoFit/>
          </a:bodyPr>
          <a:lstStyle/>
          <a:p>
            <a:pPr>
              <a:lnSpc>
                <a:spcPct val="107000"/>
              </a:lnSpc>
              <a:spcAft>
                <a:spcPts val="800"/>
              </a:spcAft>
            </a:pPr>
            <a:r>
              <a:rPr lang="fr-FR" sz="2000" b="1" dirty="0">
                <a:latin typeface="Times New Roman"/>
                <a:ea typeface="Times New Roman"/>
                <a:cs typeface="Times New Roman"/>
              </a:rPr>
              <a:t>La chaleur sensible </a:t>
            </a:r>
            <a:r>
              <a:rPr lang="fr-FR" sz="2000" dirty="0">
                <a:latin typeface="Times New Roman"/>
                <a:ea typeface="Times New Roman"/>
                <a:cs typeface="Times New Roman"/>
              </a:rPr>
              <a:t>est la quantité de chaleur qui est échangée entre deux corps, sans changement de phase. Cet échange de chaleur se traduit par une modification de température des corps.</a:t>
            </a:r>
            <a:endParaRPr lang="fr-FR" sz="2000" dirty="0">
              <a:ea typeface="Calibri"/>
              <a:cs typeface="Times New Roman"/>
            </a:endParaRPr>
          </a:p>
          <a:p>
            <a:pPr>
              <a:lnSpc>
                <a:spcPct val="107000"/>
              </a:lnSpc>
              <a:spcAft>
                <a:spcPts val="800"/>
              </a:spcAft>
            </a:pPr>
            <a:r>
              <a:rPr lang="fr-FR" sz="2000" dirty="0">
                <a:latin typeface="Times New Roman"/>
                <a:ea typeface="Times New Roman"/>
                <a:cs typeface="Times New Roman"/>
              </a:rPr>
              <a:t>La quantité de chaleur sensible Q, échangée par un corps qui passe d'une température T1 à une température T2, est donnée par la relation :</a:t>
            </a:r>
            <a:endParaRPr lang="fr-FR" sz="2000" dirty="0">
              <a:ea typeface="Calibri"/>
              <a:cs typeface="Times New Roman"/>
            </a:endParaRPr>
          </a:p>
          <a:p>
            <a:pPr algn="ctr">
              <a:lnSpc>
                <a:spcPct val="107000"/>
              </a:lnSpc>
              <a:spcAft>
                <a:spcPts val="800"/>
              </a:spcAft>
            </a:pPr>
            <a:r>
              <a:rPr lang="fr-FR" sz="2000" b="1" dirty="0">
                <a:latin typeface="Times New Roman"/>
                <a:ea typeface="Times New Roman"/>
                <a:cs typeface="Times New Roman"/>
              </a:rPr>
              <a:t>Q = </a:t>
            </a:r>
            <a:r>
              <a:rPr lang="fr-FR" sz="2000" b="1" i="1" dirty="0">
                <a:latin typeface="Times New Roman"/>
                <a:ea typeface="Times New Roman"/>
                <a:cs typeface="Times New Roman"/>
              </a:rPr>
              <a:t>m</a:t>
            </a:r>
            <a:r>
              <a:rPr lang="fr-FR" sz="2000" b="1" dirty="0">
                <a:latin typeface="Times New Roman"/>
                <a:ea typeface="Times New Roman"/>
                <a:cs typeface="Times New Roman"/>
              </a:rPr>
              <a:t> C</a:t>
            </a:r>
            <a:r>
              <a:rPr lang="fr-FR" sz="2000" b="1" baseline="-25000" dirty="0">
                <a:latin typeface="Times New Roman"/>
                <a:ea typeface="Times New Roman"/>
                <a:cs typeface="Times New Roman"/>
              </a:rPr>
              <a:t>m</a:t>
            </a:r>
            <a:r>
              <a:rPr lang="fr-FR" sz="2000" b="1" dirty="0">
                <a:latin typeface="Times New Roman"/>
                <a:ea typeface="Times New Roman"/>
                <a:cs typeface="Times New Roman"/>
              </a:rPr>
              <a:t> (T2 – T1)  </a:t>
            </a:r>
            <a:r>
              <a:rPr lang="fr-FR" sz="2000" dirty="0">
                <a:latin typeface="Times New Roman"/>
                <a:ea typeface="Times New Roman"/>
                <a:cs typeface="Times New Roman"/>
              </a:rPr>
              <a:t>et également  </a:t>
            </a:r>
            <a:r>
              <a:rPr lang="fr-FR" sz="2000" b="1" dirty="0">
                <a:latin typeface="Times New Roman"/>
                <a:ea typeface="Times New Roman"/>
                <a:cs typeface="Times New Roman"/>
              </a:rPr>
              <a:t>Q = </a:t>
            </a:r>
            <a:r>
              <a:rPr lang="fr-FR" sz="2000" b="1" i="1" dirty="0">
                <a:latin typeface="Times New Roman"/>
                <a:ea typeface="Times New Roman"/>
                <a:cs typeface="Times New Roman"/>
              </a:rPr>
              <a:t>n</a:t>
            </a:r>
            <a:r>
              <a:rPr lang="fr-FR" sz="2000" b="1" dirty="0">
                <a:latin typeface="Times New Roman"/>
                <a:ea typeface="Times New Roman"/>
                <a:cs typeface="Times New Roman"/>
              </a:rPr>
              <a:t> </a:t>
            </a:r>
            <a:r>
              <a:rPr lang="fr-FR" sz="2000" b="1" dirty="0" err="1">
                <a:latin typeface="Times New Roman"/>
                <a:ea typeface="Times New Roman"/>
                <a:cs typeface="Times New Roman"/>
              </a:rPr>
              <a:t>C</a:t>
            </a:r>
            <a:r>
              <a:rPr lang="fr-FR" sz="2000" b="1" baseline="-25000" dirty="0" err="1">
                <a:latin typeface="Times New Roman"/>
                <a:ea typeface="Times New Roman"/>
                <a:cs typeface="Times New Roman"/>
              </a:rPr>
              <a:t>n</a:t>
            </a:r>
            <a:r>
              <a:rPr lang="fr-FR" sz="2000" b="1" dirty="0">
                <a:latin typeface="Times New Roman"/>
                <a:ea typeface="Times New Roman"/>
                <a:cs typeface="Times New Roman"/>
              </a:rPr>
              <a:t> (T2 – T1) </a:t>
            </a:r>
            <a:endParaRPr lang="fr-FR" sz="2000" b="1" dirty="0">
              <a:ea typeface="Calibri"/>
              <a:cs typeface="Times New Roman"/>
            </a:endParaRPr>
          </a:p>
          <a:p>
            <a:pPr>
              <a:lnSpc>
                <a:spcPct val="107000"/>
              </a:lnSpc>
              <a:spcAft>
                <a:spcPts val="800"/>
              </a:spcAft>
            </a:pPr>
            <a:r>
              <a:rPr lang="fr-FR" sz="2000" dirty="0">
                <a:latin typeface="Times New Roman"/>
                <a:ea typeface="Times New Roman"/>
                <a:cs typeface="Times New Roman"/>
              </a:rPr>
              <a:t>Soit:</a:t>
            </a:r>
          </a:p>
          <a:p>
            <a:pPr>
              <a:lnSpc>
                <a:spcPct val="107000"/>
              </a:lnSpc>
              <a:spcAft>
                <a:spcPts val="800"/>
              </a:spcAft>
            </a:pPr>
            <a:r>
              <a:rPr lang="fr-FR" sz="2000" dirty="0">
                <a:latin typeface="Times New Roman"/>
                <a:ea typeface="Times New Roman"/>
                <a:cs typeface="Times New Roman"/>
              </a:rPr>
              <a:t> Q : la chaleur sensible (J) ;</a:t>
            </a:r>
            <a:br>
              <a:rPr lang="fr-FR" sz="2000" dirty="0">
                <a:latin typeface="Times New Roman"/>
                <a:ea typeface="Times New Roman"/>
                <a:cs typeface="Times New Roman"/>
              </a:rPr>
            </a:br>
            <a:r>
              <a:rPr lang="fr-FR" sz="2000" b="1" i="1" dirty="0">
                <a:latin typeface="Times New Roman"/>
                <a:ea typeface="Times New Roman"/>
                <a:cs typeface="Times New Roman"/>
              </a:rPr>
              <a:t>m</a:t>
            </a:r>
            <a:r>
              <a:rPr lang="fr-FR" sz="2000" dirty="0">
                <a:latin typeface="Times New Roman"/>
                <a:ea typeface="Times New Roman"/>
                <a:cs typeface="Times New Roman"/>
              </a:rPr>
              <a:t> : la masse du corps (kg) ;</a:t>
            </a:r>
            <a:r>
              <a:rPr lang="fr-FR" sz="2000" b="1" i="1" dirty="0">
                <a:latin typeface="Times New Roman"/>
                <a:ea typeface="Times New Roman"/>
                <a:cs typeface="Times New Roman"/>
              </a:rPr>
              <a:t> n</a:t>
            </a:r>
            <a:r>
              <a:rPr lang="fr-FR" sz="2000" dirty="0">
                <a:latin typeface="Times New Roman"/>
                <a:ea typeface="Times New Roman"/>
                <a:cs typeface="Times New Roman"/>
              </a:rPr>
              <a:t> : nombre de mole du corps (mol) ; </a:t>
            </a:r>
            <a:br>
              <a:rPr lang="fr-FR" sz="2000" dirty="0">
                <a:latin typeface="Times New Roman"/>
                <a:ea typeface="Times New Roman"/>
                <a:cs typeface="Times New Roman"/>
              </a:rPr>
            </a:br>
            <a:r>
              <a:rPr lang="fr-FR" sz="2000" b="1" dirty="0">
                <a:latin typeface="Times New Roman"/>
                <a:ea typeface="Times New Roman"/>
                <a:cs typeface="Times New Roman"/>
              </a:rPr>
              <a:t> C</a:t>
            </a:r>
            <a:r>
              <a:rPr lang="fr-FR" sz="2000" b="1" baseline="-25000" dirty="0">
                <a:latin typeface="Times New Roman"/>
                <a:ea typeface="Times New Roman"/>
                <a:cs typeface="Times New Roman"/>
              </a:rPr>
              <a:t>m</a:t>
            </a:r>
            <a:r>
              <a:rPr lang="fr-FR" sz="2000" b="1" dirty="0">
                <a:latin typeface="Times New Roman"/>
                <a:ea typeface="Times New Roman"/>
                <a:cs typeface="Times New Roman"/>
              </a:rPr>
              <a:t> </a:t>
            </a:r>
            <a:r>
              <a:rPr lang="fr-FR" sz="2000" dirty="0">
                <a:latin typeface="Times New Roman"/>
                <a:ea typeface="Times New Roman"/>
                <a:cs typeface="Times New Roman"/>
              </a:rPr>
              <a:t>:  la chaleur massique de ce corps (J.kg</a:t>
            </a:r>
            <a:r>
              <a:rPr lang="fr-FR" sz="2000" baseline="30000" dirty="0">
                <a:latin typeface="Times New Roman"/>
                <a:ea typeface="Times New Roman"/>
                <a:cs typeface="Times New Roman"/>
              </a:rPr>
              <a:t>−1</a:t>
            </a:r>
            <a:r>
              <a:rPr lang="fr-FR" sz="2000" dirty="0">
                <a:latin typeface="Times New Roman"/>
                <a:ea typeface="Times New Roman"/>
                <a:cs typeface="Times New Roman"/>
              </a:rPr>
              <a:t>.K</a:t>
            </a:r>
            <a:r>
              <a:rPr lang="fr-FR" sz="2000" baseline="30000" dirty="0">
                <a:latin typeface="Times New Roman"/>
                <a:ea typeface="Times New Roman"/>
                <a:cs typeface="Times New Roman"/>
              </a:rPr>
              <a:t>−1</a:t>
            </a:r>
            <a:r>
              <a:rPr lang="fr-FR" sz="2000" dirty="0">
                <a:latin typeface="Times New Roman"/>
                <a:ea typeface="Times New Roman"/>
                <a:cs typeface="Times New Roman"/>
              </a:rPr>
              <a:t>) ;</a:t>
            </a:r>
            <a:r>
              <a:rPr lang="fr-FR" sz="2000" b="1" dirty="0">
                <a:latin typeface="Times New Roman"/>
                <a:ea typeface="Times New Roman"/>
                <a:cs typeface="Times New Roman"/>
              </a:rPr>
              <a:t> </a:t>
            </a:r>
          </a:p>
          <a:p>
            <a:pPr>
              <a:lnSpc>
                <a:spcPct val="107000"/>
              </a:lnSpc>
              <a:spcAft>
                <a:spcPts val="800"/>
              </a:spcAft>
            </a:pPr>
            <a:r>
              <a:rPr lang="fr-FR" sz="2000" b="1" dirty="0" err="1">
                <a:latin typeface="Times New Roman"/>
                <a:ea typeface="Times New Roman"/>
                <a:cs typeface="Times New Roman"/>
              </a:rPr>
              <a:t>C</a:t>
            </a:r>
            <a:r>
              <a:rPr lang="fr-FR" sz="2000" b="1" baseline="-25000" dirty="0" err="1">
                <a:latin typeface="Times New Roman"/>
                <a:ea typeface="Times New Roman"/>
                <a:cs typeface="Times New Roman"/>
              </a:rPr>
              <a:t>n</a:t>
            </a:r>
            <a:r>
              <a:rPr lang="fr-FR" sz="2000" b="1" baseline="-25000" dirty="0">
                <a:latin typeface="Times New Roman"/>
                <a:ea typeface="Times New Roman"/>
                <a:cs typeface="Times New Roman"/>
              </a:rPr>
              <a:t> </a:t>
            </a:r>
            <a:r>
              <a:rPr lang="fr-FR" sz="2000" b="1" dirty="0">
                <a:latin typeface="Times New Roman"/>
                <a:ea typeface="Times New Roman"/>
                <a:cs typeface="Times New Roman"/>
              </a:rPr>
              <a:t> :</a:t>
            </a:r>
            <a:r>
              <a:rPr lang="fr-FR" sz="2000" dirty="0">
                <a:latin typeface="Times New Roman"/>
                <a:ea typeface="Times New Roman"/>
                <a:cs typeface="Times New Roman"/>
              </a:rPr>
              <a:t> la chaleur molaire de ce corps (J.mol</a:t>
            </a:r>
            <a:r>
              <a:rPr lang="fr-FR" sz="2000" baseline="30000" dirty="0">
                <a:latin typeface="Times New Roman"/>
                <a:ea typeface="Times New Roman"/>
                <a:cs typeface="Times New Roman"/>
              </a:rPr>
              <a:t>−1</a:t>
            </a:r>
            <a:r>
              <a:rPr lang="fr-FR" sz="2000" dirty="0">
                <a:latin typeface="Times New Roman"/>
                <a:ea typeface="Times New Roman"/>
                <a:cs typeface="Times New Roman"/>
              </a:rPr>
              <a:t>.K</a:t>
            </a:r>
            <a:r>
              <a:rPr lang="fr-FR" sz="2000" baseline="30000" dirty="0">
                <a:latin typeface="Times New Roman"/>
                <a:ea typeface="Times New Roman"/>
                <a:cs typeface="Times New Roman"/>
              </a:rPr>
              <a:t>−1</a:t>
            </a:r>
            <a:r>
              <a:rPr lang="fr-FR" sz="2000" dirty="0">
                <a:latin typeface="Times New Roman"/>
                <a:ea typeface="Times New Roman"/>
                <a:cs typeface="Times New Roman"/>
              </a:rPr>
              <a:t>) ;</a:t>
            </a:r>
            <a:r>
              <a:rPr lang="fr-FR" sz="2000" b="1" dirty="0">
                <a:latin typeface="Times New Roman"/>
                <a:ea typeface="Times New Roman"/>
                <a:cs typeface="Times New Roman"/>
              </a:rPr>
              <a:t> </a:t>
            </a:r>
            <a:r>
              <a:rPr lang="fr-FR" sz="2000" dirty="0">
                <a:latin typeface="Times New Roman"/>
                <a:ea typeface="Times New Roman"/>
                <a:cs typeface="Times New Roman"/>
              </a:rPr>
              <a:t/>
            </a:r>
            <a:br>
              <a:rPr lang="fr-FR" sz="2000" dirty="0">
                <a:latin typeface="Times New Roman"/>
                <a:ea typeface="Times New Roman"/>
                <a:cs typeface="Times New Roman"/>
              </a:rPr>
            </a:br>
            <a:r>
              <a:rPr lang="fr-FR" sz="2000" dirty="0">
                <a:latin typeface="Times New Roman"/>
                <a:ea typeface="Times New Roman"/>
                <a:cs typeface="Times New Roman"/>
              </a:rPr>
              <a:t>T1 et T2 les températures initiales et finales du corps (K).</a:t>
            </a:r>
            <a:endParaRPr lang="fr-FR" sz="2000" dirty="0">
              <a:ea typeface="Calibri"/>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after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additive="base">
                                        <p:cTn id="7" dur="500" fill="hold"/>
                                        <p:tgtEl>
                                          <p:spTgt spid="22"/>
                                        </p:tgtEl>
                                        <p:attrNameLst>
                                          <p:attrName>ppt_x</p:attrName>
                                        </p:attrNameLst>
                                      </p:cBhvr>
                                      <p:tavLst>
                                        <p:tav tm="0">
                                          <p:val>
                                            <p:strVal val="0-#ppt_w/2"/>
                                          </p:val>
                                        </p:tav>
                                        <p:tav tm="100000">
                                          <p:val>
                                            <p:strVal val="#ppt_x"/>
                                          </p:val>
                                        </p:tav>
                                      </p:tavLst>
                                    </p:anim>
                                    <p:anim calcmode="lin" valueType="num">
                                      <p:cBhvr additive="base">
                                        <p:cTn id="8" dur="500" fill="hold"/>
                                        <p:tgtEl>
                                          <p:spTgt spid="2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16390"/>
                                        </p:tgtEl>
                                        <p:attrNameLst>
                                          <p:attrName>style.visibility</p:attrName>
                                        </p:attrNameLst>
                                      </p:cBhvr>
                                      <p:to>
                                        <p:strVal val="visible"/>
                                      </p:to>
                                    </p:set>
                                    <p:anim calcmode="lin" valueType="num">
                                      <p:cBhvr additive="base">
                                        <p:cTn id="13" dur="500" fill="hold"/>
                                        <p:tgtEl>
                                          <p:spTgt spid="16390"/>
                                        </p:tgtEl>
                                        <p:attrNameLst>
                                          <p:attrName>ppt_x</p:attrName>
                                        </p:attrNameLst>
                                      </p:cBhvr>
                                      <p:tavLst>
                                        <p:tav tm="0">
                                          <p:val>
                                            <p:strVal val="1+#ppt_w/2"/>
                                          </p:val>
                                        </p:tav>
                                        <p:tav tm="100000">
                                          <p:val>
                                            <p:strVal val="#ppt_x"/>
                                          </p:val>
                                        </p:tav>
                                      </p:tavLst>
                                    </p:anim>
                                    <p:anim calcmode="lin" valueType="num">
                                      <p:cBhvr additive="base">
                                        <p:cTn id="14" dur="500" fill="hold"/>
                                        <p:tgtEl>
                                          <p:spTgt spid="1639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0" grpId="0" animBg="1"/>
      <p:bldP spid="2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9"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sp>
        <p:nvSpPr>
          <p:cNvPr id="16390" name="Rectangle 6"/>
          <p:cNvSpPr>
            <a:spLocks noChangeArrowheads="1"/>
          </p:cNvSpPr>
          <p:nvPr/>
        </p:nvSpPr>
        <p:spPr bwMode="auto">
          <a:xfrm>
            <a:off x="285720" y="928670"/>
            <a:ext cx="8643998" cy="4401205"/>
          </a:xfrm>
          <a:prstGeom prst="rect">
            <a:avLst/>
          </a:prstGeom>
          <a:ln w="38100">
            <a:solidFill>
              <a:srgbClr val="FF0000"/>
            </a:solid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r>
              <a:rPr lang="fr-FR" sz="2000" b="1" i="1" dirty="0" smtClean="0"/>
              <a:t>Exemple d’application :</a:t>
            </a:r>
            <a:endParaRPr lang="fr-FR" sz="2000" dirty="0" smtClean="0"/>
          </a:p>
          <a:p>
            <a:r>
              <a:rPr lang="fr-FR" sz="2000" i="1" dirty="0" smtClean="0"/>
              <a:t> </a:t>
            </a:r>
            <a:endParaRPr lang="fr-FR" sz="2000" dirty="0" smtClean="0"/>
          </a:p>
          <a:p>
            <a:r>
              <a:rPr lang="fr-FR" sz="2000" i="1" dirty="0" smtClean="0"/>
              <a:t>	</a:t>
            </a:r>
            <a:r>
              <a:rPr lang="fr-FR" sz="2000" dirty="0" smtClean="0"/>
              <a:t>Dans un thermostat, se trouvent 5 litres d’eau et 120 g de glace, en équilibre à 0° C. On y introduit un morceau de plomb de 500 g de température de 100° C.</a:t>
            </a:r>
            <a:br>
              <a:rPr lang="fr-FR" sz="2000" dirty="0" smtClean="0"/>
            </a:br>
            <a:r>
              <a:rPr lang="fr-FR" sz="2000" dirty="0" smtClean="0"/>
              <a:t>Que se passera t-il ? Vers quel état d’équilibre final, le système évolue-t-il ? Y a-t-il encore de la glace ? Quelle serait la température dans le thermostat?</a:t>
            </a:r>
            <a:br>
              <a:rPr lang="fr-FR" sz="2000" dirty="0" smtClean="0"/>
            </a:br>
            <a:r>
              <a:rPr lang="fr-FR" sz="2000" dirty="0" smtClean="0"/>
              <a:t>Cet état final serait il le même si on introduisait dans le Bioréacteur au lieu du plomb, un bloc d’aluminium (500 g) porté a la même température ?</a:t>
            </a:r>
          </a:p>
          <a:p>
            <a:endParaRPr lang="fr-FR" sz="2000" i="1" dirty="0" smtClean="0"/>
          </a:p>
          <a:p>
            <a:r>
              <a:rPr lang="fr-FR" sz="2000" b="1" i="1" dirty="0" smtClean="0"/>
              <a:t>NB</a:t>
            </a:r>
            <a:r>
              <a:rPr lang="fr-FR" sz="2000" i="1" dirty="0" smtClean="0"/>
              <a:t> : Chaleur molaire de Pb=26,4J/</a:t>
            </a:r>
            <a:r>
              <a:rPr lang="fr-FR" sz="2000" i="1" dirty="0" err="1" smtClean="0"/>
              <a:t>mol.K</a:t>
            </a:r>
            <a:r>
              <a:rPr lang="fr-FR" sz="2000" i="1" dirty="0" smtClean="0"/>
              <a:t>                masse molaire </a:t>
            </a:r>
            <a:r>
              <a:rPr lang="fr-FR" sz="2000" i="1" dirty="0" err="1" smtClean="0"/>
              <a:t>M</a:t>
            </a:r>
            <a:r>
              <a:rPr lang="fr-FR" sz="2000" i="1" baseline="-25000" dirty="0" err="1" smtClean="0"/>
              <a:t>Pb</a:t>
            </a:r>
            <a:r>
              <a:rPr lang="fr-FR" sz="2000" i="1" dirty="0" smtClean="0"/>
              <a:t> =207g/mol</a:t>
            </a:r>
            <a:endParaRPr lang="fr-FR" sz="2000" dirty="0" smtClean="0"/>
          </a:p>
          <a:p>
            <a:r>
              <a:rPr lang="fr-FR" sz="2000" i="1" dirty="0" smtClean="0"/>
              <a:t>Chaleur molaire d’Al=24.34J/</a:t>
            </a:r>
            <a:r>
              <a:rPr lang="fr-FR" sz="2000" i="1" dirty="0" err="1" smtClean="0"/>
              <a:t>mol.K</a:t>
            </a:r>
            <a:r>
              <a:rPr lang="fr-FR" sz="2000" i="1" dirty="0" smtClean="0"/>
              <a:t>                       masse molaire M</a:t>
            </a:r>
            <a:r>
              <a:rPr lang="fr-FR" sz="2000" i="1" baseline="-25000" dirty="0" smtClean="0"/>
              <a:t>AL</a:t>
            </a:r>
            <a:r>
              <a:rPr lang="fr-FR" sz="2000" i="1" dirty="0" smtClean="0"/>
              <a:t>=27g/mol</a:t>
            </a:r>
            <a:endParaRPr lang="fr-FR" sz="2000" dirty="0" smtClean="0"/>
          </a:p>
          <a:p>
            <a:r>
              <a:rPr lang="fr-FR" sz="2000" i="1" dirty="0" smtClean="0"/>
              <a:t>Chaleur latente de la glace est de 5,9kJ/mol.</a:t>
            </a:r>
            <a:endParaRPr lang="fr-FR" sz="2000" dirty="0" smtClean="0"/>
          </a:p>
          <a:p>
            <a:pPr lvl="0" algn="just" eaLnBrk="0" fontAlgn="base" hangingPunct="0">
              <a:spcBef>
                <a:spcPct val="0"/>
              </a:spcBef>
              <a:spcAft>
                <a:spcPct val="0"/>
              </a:spcAft>
            </a:pPr>
            <a:endParaRPr lang="fr-FR" sz="2000" dirty="0">
              <a:solidFill>
                <a:schemeClr val="tx1"/>
              </a:solidFill>
              <a:latin typeface="Times New Roman" pitchFamily="18" charset="0"/>
              <a:ea typeface="Calibri" pitchFamily="34"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16390"/>
                                        </p:tgtEl>
                                        <p:attrNameLst>
                                          <p:attrName>style.visibility</p:attrName>
                                        </p:attrNameLst>
                                      </p:cBhvr>
                                      <p:to>
                                        <p:strVal val="visible"/>
                                      </p:to>
                                    </p:set>
                                    <p:anim calcmode="lin" valueType="num">
                                      <p:cBhvr additive="base">
                                        <p:cTn id="7" dur="500" fill="hold"/>
                                        <p:tgtEl>
                                          <p:spTgt spid="16390"/>
                                        </p:tgtEl>
                                        <p:attrNameLst>
                                          <p:attrName>ppt_x</p:attrName>
                                        </p:attrNameLst>
                                      </p:cBhvr>
                                      <p:tavLst>
                                        <p:tav tm="0">
                                          <p:val>
                                            <p:strVal val="1+#ppt_w/2"/>
                                          </p:val>
                                        </p:tav>
                                        <p:tav tm="100000">
                                          <p:val>
                                            <p:strVal val="#ppt_x"/>
                                          </p:val>
                                        </p:tav>
                                      </p:tavLst>
                                    </p:anim>
                                    <p:anim calcmode="lin" valueType="num">
                                      <p:cBhvr additive="base">
                                        <p:cTn id="8" dur="500" fill="hold"/>
                                        <p:tgtEl>
                                          <p:spTgt spid="1639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9"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sp>
        <p:nvSpPr>
          <p:cNvPr id="6" name="Rectangle 5"/>
          <p:cNvSpPr/>
          <p:nvPr/>
        </p:nvSpPr>
        <p:spPr>
          <a:xfrm>
            <a:off x="71406" y="571480"/>
            <a:ext cx="3121367" cy="369332"/>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wrap="none">
            <a:spAutoFit/>
          </a:bodyPr>
          <a:lstStyle/>
          <a:p>
            <a:r>
              <a:rPr lang="fr-FR" b="1" dirty="0">
                <a:latin typeface="Times New Roman" pitchFamily="18" charset="0"/>
                <a:cs typeface="Times New Roman" pitchFamily="18" charset="0"/>
              </a:rPr>
              <a:t>Modes de transfert de chaleur</a:t>
            </a:r>
          </a:p>
        </p:txBody>
      </p:sp>
      <p:sp>
        <p:nvSpPr>
          <p:cNvPr id="7" name="Rectangle 6"/>
          <p:cNvSpPr/>
          <p:nvPr/>
        </p:nvSpPr>
        <p:spPr>
          <a:xfrm>
            <a:off x="214282" y="1142984"/>
            <a:ext cx="8715436" cy="4801314"/>
          </a:xfrm>
          <a:prstGeom prst="rect">
            <a:avLst/>
          </a:prstGeom>
        </p:spPr>
        <p:txBody>
          <a:bodyPr wrap="square">
            <a:spAutoFit/>
          </a:bodyPr>
          <a:lstStyle/>
          <a:p>
            <a:pPr algn="just">
              <a:lnSpc>
                <a:spcPct val="150000"/>
              </a:lnSpc>
            </a:pPr>
            <a:r>
              <a:rPr lang="fr-FR" dirty="0">
                <a:latin typeface="Times New Roman" pitchFamily="18" charset="0"/>
                <a:cs typeface="Times New Roman" pitchFamily="18" charset="0"/>
              </a:rPr>
              <a:t>	De tout temps, les problèmes de transmission d’énergie, et en particulier de la chaleur, ont eu une importance déterminante pour l’étude et le fonctionnement d’appareils (tels que les générateurs de vapeur et chaudières, les fours industriels et laboratoires, les échangeurs de chaleur, les évaporateurs, les condenseurs, etc.), mais aussi pour des opérations de transformations (stérilisation et pasteurisation, appertisation, caramélisation, etc.) et réactions biologiques et chimiques. </a:t>
            </a:r>
          </a:p>
          <a:p>
            <a:pPr algn="just"/>
            <a:endParaRPr lang="fr-FR" dirty="0">
              <a:latin typeface="Times New Roman" pitchFamily="18" charset="0"/>
              <a:cs typeface="Times New Roman" pitchFamily="18" charset="0"/>
            </a:endParaRPr>
          </a:p>
          <a:p>
            <a:pPr algn="just"/>
            <a:r>
              <a:rPr lang="fr-FR" dirty="0">
                <a:latin typeface="Times New Roman" pitchFamily="18" charset="0"/>
                <a:cs typeface="Times New Roman" pitchFamily="18" charset="0"/>
              </a:rPr>
              <a:t>	Les problèmes de transfert de chaleur sont nombreux, et on peut essayer de les différencier par les buts poursuivis dont les principaux sont :</a:t>
            </a:r>
          </a:p>
          <a:p>
            <a:pPr algn="just"/>
            <a:endParaRPr lang="fr-FR" dirty="0">
              <a:latin typeface="Times New Roman" pitchFamily="18" charset="0"/>
              <a:cs typeface="Times New Roman" pitchFamily="18" charset="0"/>
            </a:endParaRPr>
          </a:p>
          <a:p>
            <a:pPr marL="360000">
              <a:buFont typeface="Wingdings" pitchFamily="2" charset="2"/>
              <a:buChar char="Ø"/>
            </a:pPr>
            <a:r>
              <a:rPr lang="fr-FR" dirty="0">
                <a:latin typeface="Times New Roman" pitchFamily="18" charset="0"/>
                <a:cs typeface="Times New Roman" pitchFamily="18" charset="0"/>
              </a:rPr>
              <a:t> l’augmentation de l’énergie transmise ou absorbée par une surface,</a:t>
            </a:r>
          </a:p>
          <a:p>
            <a:pPr marL="360000">
              <a:buFont typeface="Wingdings" pitchFamily="2" charset="2"/>
              <a:buChar char="Ø"/>
            </a:pPr>
            <a:r>
              <a:rPr lang="fr-FR" dirty="0">
                <a:latin typeface="Times New Roman" pitchFamily="18" charset="0"/>
                <a:cs typeface="Times New Roman" pitchFamily="18" charset="0"/>
              </a:rPr>
              <a:t>l’obtention du meilleur rendement d’une source de chaleur,</a:t>
            </a:r>
          </a:p>
          <a:p>
            <a:pPr marL="360000">
              <a:buFont typeface="Wingdings" pitchFamily="2" charset="2"/>
              <a:buChar char="Ø"/>
            </a:pPr>
            <a:r>
              <a:rPr lang="fr-FR" dirty="0">
                <a:latin typeface="Times New Roman" pitchFamily="18" charset="0"/>
                <a:cs typeface="Times New Roman" pitchFamily="18" charset="0"/>
              </a:rPr>
              <a:t>la réduction ou l’augmentation du passage d’un débit de chaleur d’un milieu à un autre.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9"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sp>
        <p:nvSpPr>
          <p:cNvPr id="1025" name="Rectangle 1"/>
          <p:cNvSpPr>
            <a:spLocks noChangeArrowheads="1"/>
          </p:cNvSpPr>
          <p:nvPr/>
        </p:nvSpPr>
        <p:spPr bwMode="auto">
          <a:xfrm>
            <a:off x="2843808" y="535773"/>
            <a:ext cx="3714776" cy="369332"/>
          </a:xfrm>
          <a:prstGeom prst="rect">
            <a:avLst/>
          </a:prstGeom>
          <a:ln>
            <a:solidFill>
              <a:srgbClr val="FF0000"/>
            </a:solid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1" i="0" u="none" strike="noStrike" cap="none" normalizeH="0" baseline="0" dirty="0">
                <a:ln>
                  <a:noFill/>
                </a:ln>
                <a:solidFill>
                  <a:schemeClr val="tx1"/>
                </a:solidFill>
                <a:effectLst/>
                <a:latin typeface="Calibri" pitchFamily="34" charset="0"/>
                <a:ea typeface="Times New Roman" pitchFamily="18" charset="0"/>
                <a:cs typeface="Times New Roman" pitchFamily="18" charset="0"/>
              </a:rPr>
              <a:t>Les modes de transferts thermiques</a:t>
            </a:r>
            <a:endParaRPr kumimoji="0" lang="fr-FR" sz="1800" b="0" i="0" u="none" strike="noStrike" cap="none" normalizeH="0" baseline="0" dirty="0">
              <a:ln>
                <a:noFill/>
              </a:ln>
              <a:solidFill>
                <a:schemeClr val="tx1"/>
              </a:solidFill>
              <a:effectLst/>
              <a:latin typeface="Arial" pitchFamily="34" charset="0"/>
              <a:cs typeface="Arial" pitchFamily="34" charset="0"/>
            </a:endParaRPr>
          </a:p>
        </p:txBody>
      </p:sp>
      <p:sp>
        <p:nvSpPr>
          <p:cNvPr id="19457" name="Rectangle 1"/>
          <p:cNvSpPr>
            <a:spLocks noChangeArrowheads="1"/>
          </p:cNvSpPr>
          <p:nvPr/>
        </p:nvSpPr>
        <p:spPr bwMode="auto">
          <a:xfrm>
            <a:off x="-32" y="1071546"/>
            <a:ext cx="5143536"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Les modes fondamentaux de transfert thermique sont :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fr-FR" b="0" i="0" u="none" strike="noStrike" cap="none" normalizeH="0" baseline="0" dirty="0">
              <a:ln>
                <a:noFill/>
              </a:ln>
              <a:solidFill>
                <a:schemeClr val="tx1"/>
              </a:solidFill>
              <a:effectLst/>
              <a:latin typeface="Times New Roman" pitchFamily="18" charset="0"/>
              <a:cs typeface="Times New Roman" pitchFamily="18" charset="0"/>
            </a:endParaRPr>
          </a:p>
          <a:p>
            <a:pPr marL="36000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fr-FR"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la conduction ou diffusion</a:t>
            </a:r>
            <a:r>
              <a:rPr kumimoji="0" lang="fr-FR"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 le transfert d'énergie entre objets en contact physique. La conductivité thermique est la propriété d'un matériau à conduire la chaleur. </a:t>
            </a:r>
          </a:p>
          <a:p>
            <a:pPr marL="360000" marR="0" lvl="0" indent="0" algn="just" defTabSz="914400" rtl="0" eaLnBrk="0" fontAlgn="base" latinLnBrk="0" hangingPunct="0">
              <a:lnSpc>
                <a:spcPct val="100000"/>
              </a:lnSpc>
              <a:spcBef>
                <a:spcPct val="0"/>
              </a:spcBef>
              <a:spcAft>
                <a:spcPct val="0"/>
              </a:spcAft>
              <a:buClrTx/>
              <a:buSzTx/>
              <a:tabLst/>
            </a:pPr>
            <a:endParaRPr lang="fr-FR" dirty="0">
              <a:latin typeface="Times New Roman" pitchFamily="18" charset="0"/>
              <a:ea typeface="Times New Roman" pitchFamily="18" charset="0"/>
              <a:cs typeface="Times New Roman" pitchFamily="18" charset="0"/>
            </a:endParaRPr>
          </a:p>
          <a:p>
            <a:pPr marL="36000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fr-FR"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la convection</a:t>
            </a:r>
            <a:r>
              <a:rPr kumimoji="0" lang="fr-FR"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 le transfert d'énergie entre un objet et son environnement, dû à un mouvement fluide. La température moyenne est une référence pour évaluer les propriétés liées au transfert thermique par convection ;</a:t>
            </a:r>
          </a:p>
          <a:p>
            <a:pPr marL="360000" marR="0" lvl="0" indent="0" algn="just" defTabSz="914400" rtl="0" eaLnBrk="0" fontAlgn="base" latinLnBrk="0" hangingPunct="0">
              <a:lnSpc>
                <a:spcPct val="100000"/>
              </a:lnSpc>
              <a:spcBef>
                <a:spcPct val="0"/>
              </a:spcBef>
              <a:spcAft>
                <a:spcPct val="0"/>
              </a:spcAft>
              <a:buClrTx/>
              <a:buSzTx/>
              <a:tabLst/>
            </a:pPr>
            <a:endParaRPr lang="fr-FR" dirty="0">
              <a:latin typeface="Times New Roman" pitchFamily="18" charset="0"/>
              <a:ea typeface="Times New Roman" pitchFamily="18" charset="0"/>
              <a:cs typeface="Times New Roman" pitchFamily="18" charset="0"/>
            </a:endParaRPr>
          </a:p>
          <a:p>
            <a:pPr marL="36000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fr-FR"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le rayonnement</a:t>
            </a:r>
            <a:r>
              <a:rPr kumimoji="0" lang="fr-FR"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 le transfert d'énergie par l'émission de rayonnement électromagnétique</a:t>
            </a:r>
            <a:r>
              <a:rPr kumimoji="0" lang="fr-FR" b="0" i="0" u="none" strike="noStrike" cap="none" normalizeH="0" baseline="0" dirty="0">
                <a:ln>
                  <a:noFill/>
                </a:ln>
                <a:solidFill>
                  <a:schemeClr val="tx1"/>
                </a:solidFill>
                <a:effectLst/>
                <a:latin typeface="Times New Roman" pitchFamily="18" charset="0"/>
                <a:cs typeface="Times New Roman" pitchFamily="18" charset="0"/>
              </a:rPr>
              <a:t> </a:t>
            </a:r>
          </a:p>
        </p:txBody>
      </p:sp>
      <p:pic>
        <p:nvPicPr>
          <p:cNvPr id="19458" name="Picture 2" descr="E:\traitement thermique\mode de transfer thermique.PNG"/>
          <p:cNvPicPr>
            <a:picLocks noChangeAspect="1" noChangeArrowheads="1"/>
          </p:cNvPicPr>
          <p:nvPr/>
        </p:nvPicPr>
        <p:blipFill>
          <a:blip r:embed="rId2"/>
          <a:srcRect/>
          <a:stretch>
            <a:fillRect/>
          </a:stretch>
        </p:blipFill>
        <p:spPr bwMode="auto">
          <a:xfrm>
            <a:off x="5214942" y="1928802"/>
            <a:ext cx="3857620" cy="30480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19458"/>
                                        </p:tgtEl>
                                        <p:attrNameLst>
                                          <p:attrName>style.visibility</p:attrName>
                                        </p:attrNameLst>
                                      </p:cBhvr>
                                      <p:to>
                                        <p:strVal val="visible"/>
                                      </p:to>
                                    </p:set>
                                    <p:anim calcmode="lin" valueType="num">
                                      <p:cBhvr>
                                        <p:cTn id="7" dur="500" fill="hold"/>
                                        <p:tgtEl>
                                          <p:spTgt spid="19458"/>
                                        </p:tgtEl>
                                        <p:attrNameLst>
                                          <p:attrName>ppt_w</p:attrName>
                                        </p:attrNameLst>
                                      </p:cBhvr>
                                      <p:tavLst>
                                        <p:tav tm="0">
                                          <p:val>
                                            <p:fltVal val="0"/>
                                          </p:val>
                                        </p:tav>
                                        <p:tav tm="100000">
                                          <p:val>
                                            <p:strVal val="#ppt_w"/>
                                          </p:val>
                                        </p:tav>
                                      </p:tavLst>
                                    </p:anim>
                                    <p:anim calcmode="lin" valueType="num">
                                      <p:cBhvr>
                                        <p:cTn id="8" dur="500" fill="hold"/>
                                        <p:tgtEl>
                                          <p:spTgt spid="19458"/>
                                        </p:tgtEl>
                                        <p:attrNameLst>
                                          <p:attrName>ppt_h</p:attrName>
                                        </p:attrNameLst>
                                      </p:cBhvr>
                                      <p:tavLst>
                                        <p:tav tm="0">
                                          <p:val>
                                            <p:fltVal val="0"/>
                                          </p:val>
                                        </p:tav>
                                        <p:tav tm="100000">
                                          <p:val>
                                            <p:strVal val="#ppt_h"/>
                                          </p:val>
                                        </p:tav>
                                      </p:tavLst>
                                    </p:anim>
                                    <p:animEffect transition="in" filter="fade">
                                      <p:cBhvr>
                                        <p:cTn id="9" dur="500"/>
                                        <p:tgtEl>
                                          <p:spTgt spid="19458"/>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9" fill="hold" grpId="0" nodeType="clickEffect">
                                  <p:stCondLst>
                                    <p:cond delay="0"/>
                                  </p:stCondLst>
                                  <p:childTnLst>
                                    <p:set>
                                      <p:cBhvr>
                                        <p:cTn id="13" dur="1" fill="hold">
                                          <p:stCondLst>
                                            <p:cond delay="0"/>
                                          </p:stCondLst>
                                        </p:cTn>
                                        <p:tgtEl>
                                          <p:spTgt spid="19457"/>
                                        </p:tgtEl>
                                        <p:attrNameLst>
                                          <p:attrName>style.visibility</p:attrName>
                                        </p:attrNameLst>
                                      </p:cBhvr>
                                      <p:to>
                                        <p:strVal val="visible"/>
                                      </p:to>
                                    </p:set>
                                    <p:anim calcmode="lin" valueType="num">
                                      <p:cBhvr additive="base">
                                        <p:cTn id="14" dur="500" fill="hold"/>
                                        <p:tgtEl>
                                          <p:spTgt spid="19457"/>
                                        </p:tgtEl>
                                        <p:attrNameLst>
                                          <p:attrName>ppt_x</p:attrName>
                                        </p:attrNameLst>
                                      </p:cBhvr>
                                      <p:tavLst>
                                        <p:tav tm="0">
                                          <p:val>
                                            <p:strVal val="0-#ppt_w/2"/>
                                          </p:val>
                                        </p:tav>
                                        <p:tav tm="100000">
                                          <p:val>
                                            <p:strVal val="#ppt_x"/>
                                          </p:val>
                                        </p:tav>
                                      </p:tavLst>
                                    </p:anim>
                                    <p:anim calcmode="lin" valueType="num">
                                      <p:cBhvr additive="base">
                                        <p:cTn id="15" dur="500" fill="hold"/>
                                        <p:tgtEl>
                                          <p:spTgt spid="19457"/>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p:cNvSpPr>
            <a:spLocks noChangeArrowheads="1"/>
          </p:cNvSpPr>
          <p:nvPr/>
        </p:nvSpPr>
        <p:spPr bwMode="auto">
          <a:xfrm>
            <a:off x="0" y="0"/>
            <a:ext cx="9144000" cy="369332"/>
          </a:xfrm>
          <a:prstGeom prst="rect">
            <a:avLst/>
          </a:prstGeom>
          <a:solidFill>
            <a:srgbClr val="00B0F0"/>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a:ln>
                  <a:noFill/>
                </a:ln>
                <a:solidFill>
                  <a:srgbClr val="000000"/>
                </a:solidFill>
                <a:effectLst/>
                <a:ea typeface="Calibri" pitchFamily="34" charset="0"/>
                <a:cs typeface="Times New Roman" pitchFamily="18" charset="0"/>
              </a:rPr>
              <a:t>Transferts thermiques                                                                                       master</a:t>
            </a:r>
            <a:r>
              <a:rPr kumimoji="0" lang="fr-FR" b="1" i="1" u="none" strike="noStrike" cap="none" normalizeH="0" dirty="0">
                <a:ln>
                  <a:noFill/>
                </a:ln>
                <a:solidFill>
                  <a:srgbClr val="000000"/>
                </a:solidFill>
                <a:effectLst/>
                <a:ea typeface="Calibri" pitchFamily="34" charset="0"/>
                <a:cs typeface="Times New Roman" pitchFamily="18" charset="0"/>
              </a:rPr>
              <a:t> I QPSA</a:t>
            </a:r>
            <a:endParaRPr kumimoji="0" lang="fr-FR" b="0" i="1" u="none" strike="noStrike" cap="none" normalizeH="0" baseline="0" dirty="0">
              <a:ln>
                <a:noFill/>
              </a:ln>
              <a:solidFill>
                <a:schemeClr val="tx1"/>
              </a:solidFill>
              <a:effectLst/>
              <a:cs typeface="Arial" pitchFamily="34" charset="0"/>
            </a:endParaRPr>
          </a:p>
        </p:txBody>
      </p:sp>
      <p:sp>
        <p:nvSpPr>
          <p:cNvPr id="20481" name="Rectangle 1"/>
          <p:cNvSpPr>
            <a:spLocks noChangeArrowheads="1"/>
          </p:cNvSpPr>
          <p:nvPr/>
        </p:nvSpPr>
        <p:spPr bwMode="auto">
          <a:xfrm>
            <a:off x="2771800" y="504739"/>
            <a:ext cx="3929090" cy="405199"/>
          </a:xfrm>
          <a:prstGeom prst="rect">
            <a:avLst/>
          </a:prstGeom>
          <a:ln>
            <a:solidFill>
              <a:srgbClr val="FF0000"/>
            </a:solidFill>
            <a:headEnd/>
            <a:tailEnd/>
          </a:ln>
        </p:spPr>
        <p:style>
          <a:lnRef idx="2">
            <a:schemeClr val="accent2"/>
          </a:lnRef>
          <a:fillRef idx="1">
            <a:schemeClr val="lt1"/>
          </a:fillRef>
          <a:effectRef idx="0">
            <a:schemeClr val="accent2"/>
          </a:effectRef>
          <a:fontRef idx="minor">
            <a:schemeClr val="dk1"/>
          </a:fontRef>
        </p:style>
        <p:txBody>
          <a:bodyPr vert="horz" wrap="square" lIns="91440" tIns="12696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Comparaison des modes de transfert</a:t>
            </a:r>
            <a:endParaRPr kumimoji="0" lang="fr-FR" b="1" i="0" u="none" strike="noStrike" cap="none" normalizeH="0" baseline="0" dirty="0">
              <a:ln>
                <a:noFill/>
              </a:ln>
              <a:solidFill>
                <a:srgbClr val="4472C4"/>
              </a:solidFill>
              <a:effectLst/>
              <a:latin typeface="Times New Roman" pitchFamily="18" charset="0"/>
              <a:ea typeface="Times New Roman" pitchFamily="18" charset="0"/>
              <a:cs typeface="Times New Roman" pitchFamily="18" charset="0"/>
            </a:endParaRPr>
          </a:p>
        </p:txBody>
      </p:sp>
      <p:graphicFrame>
        <p:nvGraphicFramePr>
          <p:cNvPr id="5" name="Tableau 4"/>
          <p:cNvGraphicFramePr>
            <a:graphicFrameLocks noGrp="1"/>
          </p:cNvGraphicFramePr>
          <p:nvPr/>
        </p:nvGraphicFramePr>
        <p:xfrm>
          <a:off x="357158" y="1450545"/>
          <a:ext cx="8572560" cy="4165600"/>
        </p:xfrm>
        <a:graphic>
          <a:graphicData uri="http://schemas.openxmlformats.org/drawingml/2006/table">
            <a:tbl>
              <a:tblPr/>
              <a:tblGrid>
                <a:gridCol w="2143140">
                  <a:extLst>
                    <a:ext uri="{9D8B030D-6E8A-4147-A177-3AD203B41FA5}">
                      <a16:colId xmlns="" xmlns:a16="http://schemas.microsoft.com/office/drawing/2014/main" val="20000"/>
                    </a:ext>
                  </a:extLst>
                </a:gridCol>
                <a:gridCol w="2143140">
                  <a:extLst>
                    <a:ext uri="{9D8B030D-6E8A-4147-A177-3AD203B41FA5}">
                      <a16:colId xmlns="" xmlns:a16="http://schemas.microsoft.com/office/drawing/2014/main" val="20001"/>
                    </a:ext>
                  </a:extLst>
                </a:gridCol>
                <a:gridCol w="2714644">
                  <a:extLst>
                    <a:ext uri="{9D8B030D-6E8A-4147-A177-3AD203B41FA5}">
                      <a16:colId xmlns="" xmlns:a16="http://schemas.microsoft.com/office/drawing/2014/main" val="20002"/>
                    </a:ext>
                  </a:extLst>
                </a:gridCol>
                <a:gridCol w="1571636">
                  <a:extLst>
                    <a:ext uri="{9D8B030D-6E8A-4147-A177-3AD203B41FA5}">
                      <a16:colId xmlns="" xmlns:a16="http://schemas.microsoft.com/office/drawing/2014/main" val="20003"/>
                    </a:ext>
                  </a:extLst>
                </a:gridCol>
              </a:tblGrid>
              <a:tr h="714380">
                <a:tc>
                  <a:txBody>
                    <a:bodyPr/>
                    <a:lstStyle/>
                    <a:p>
                      <a:pPr algn="ctr">
                        <a:lnSpc>
                          <a:spcPct val="150000"/>
                        </a:lnSpc>
                        <a:spcBef>
                          <a:spcPts val="370"/>
                        </a:spcBef>
                        <a:spcAft>
                          <a:spcPts val="0"/>
                        </a:spcAft>
                      </a:pPr>
                      <a:r>
                        <a:rPr lang="fr-FR" sz="1800" b="1" dirty="0">
                          <a:solidFill>
                            <a:srgbClr val="000000"/>
                          </a:solidFill>
                          <a:latin typeface="Times New Roman"/>
                          <a:ea typeface="Calibri"/>
                          <a:cs typeface="Times New Roman"/>
                        </a:rPr>
                        <a:t>Mode </a:t>
                      </a:r>
                    </a:p>
                    <a:p>
                      <a:pPr algn="ctr">
                        <a:lnSpc>
                          <a:spcPct val="150000"/>
                        </a:lnSpc>
                        <a:spcBef>
                          <a:spcPts val="370"/>
                        </a:spcBef>
                        <a:spcAft>
                          <a:spcPts val="0"/>
                        </a:spcAft>
                      </a:pPr>
                      <a:r>
                        <a:rPr lang="fr-FR" sz="1800" b="1" dirty="0">
                          <a:solidFill>
                            <a:srgbClr val="000000"/>
                          </a:solidFill>
                          <a:latin typeface="Times New Roman"/>
                          <a:ea typeface="Calibri"/>
                          <a:cs typeface="Times New Roman"/>
                        </a:rPr>
                        <a:t>de transfert</a:t>
                      </a:r>
                      <a:endParaRPr lang="fr-FR" sz="1800" dirty="0">
                        <a:solidFill>
                          <a:srgbClr val="000000"/>
                        </a:solidFill>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Bef>
                          <a:spcPts val="370"/>
                        </a:spcBef>
                        <a:spcAft>
                          <a:spcPts val="0"/>
                        </a:spcAft>
                      </a:pPr>
                      <a:r>
                        <a:rPr lang="fr-FR" sz="1800" b="1" dirty="0">
                          <a:solidFill>
                            <a:srgbClr val="000000"/>
                          </a:solidFill>
                          <a:latin typeface="Times New Roman"/>
                          <a:ea typeface="Calibri"/>
                          <a:cs typeface="Times New Roman"/>
                        </a:rPr>
                        <a:t>Matière </a:t>
                      </a:r>
                    </a:p>
                    <a:p>
                      <a:pPr algn="ctr">
                        <a:lnSpc>
                          <a:spcPct val="150000"/>
                        </a:lnSpc>
                        <a:spcBef>
                          <a:spcPts val="370"/>
                        </a:spcBef>
                        <a:spcAft>
                          <a:spcPts val="0"/>
                        </a:spcAft>
                      </a:pPr>
                      <a:r>
                        <a:rPr lang="fr-FR" sz="1800" b="1" dirty="0">
                          <a:solidFill>
                            <a:srgbClr val="000000"/>
                          </a:solidFill>
                          <a:latin typeface="Times New Roman"/>
                          <a:ea typeface="Calibri"/>
                          <a:cs typeface="Times New Roman"/>
                        </a:rPr>
                        <a:t>de transfert</a:t>
                      </a:r>
                      <a:endParaRPr lang="fr-FR" sz="1800" dirty="0">
                        <a:solidFill>
                          <a:srgbClr val="000000"/>
                        </a:solidFill>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Bef>
                          <a:spcPts val="370"/>
                        </a:spcBef>
                        <a:spcAft>
                          <a:spcPts val="0"/>
                        </a:spcAft>
                      </a:pPr>
                      <a:r>
                        <a:rPr lang="fr-FR" sz="1800" b="1" dirty="0">
                          <a:solidFill>
                            <a:srgbClr val="000000"/>
                          </a:solidFill>
                          <a:latin typeface="Times New Roman"/>
                          <a:ea typeface="Calibri"/>
                          <a:cs typeface="Times New Roman"/>
                        </a:rPr>
                        <a:t>Milieu</a:t>
                      </a:r>
                    </a:p>
                    <a:p>
                      <a:pPr algn="ctr">
                        <a:lnSpc>
                          <a:spcPct val="150000"/>
                        </a:lnSpc>
                        <a:spcBef>
                          <a:spcPts val="370"/>
                        </a:spcBef>
                        <a:spcAft>
                          <a:spcPts val="0"/>
                        </a:spcAft>
                      </a:pPr>
                      <a:r>
                        <a:rPr lang="fr-FR" sz="1800" b="1" dirty="0">
                          <a:solidFill>
                            <a:srgbClr val="000000"/>
                          </a:solidFill>
                          <a:latin typeface="Times New Roman"/>
                          <a:ea typeface="Calibri"/>
                          <a:cs typeface="Times New Roman"/>
                        </a:rPr>
                        <a:t> de transfert</a:t>
                      </a:r>
                      <a:endParaRPr lang="fr-FR" sz="1800" dirty="0">
                        <a:solidFill>
                          <a:srgbClr val="000000"/>
                        </a:solidFill>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Bef>
                          <a:spcPts val="370"/>
                        </a:spcBef>
                        <a:spcAft>
                          <a:spcPts val="0"/>
                        </a:spcAft>
                      </a:pPr>
                      <a:r>
                        <a:rPr lang="fr-FR" sz="1800" b="1" dirty="0">
                          <a:solidFill>
                            <a:srgbClr val="000000"/>
                          </a:solidFill>
                          <a:latin typeface="Times New Roman"/>
                          <a:ea typeface="Calibri"/>
                          <a:cs typeface="Times New Roman"/>
                        </a:rPr>
                        <a:t>Transport </a:t>
                      </a:r>
                    </a:p>
                    <a:p>
                      <a:pPr algn="ctr">
                        <a:lnSpc>
                          <a:spcPct val="150000"/>
                        </a:lnSpc>
                        <a:spcBef>
                          <a:spcPts val="370"/>
                        </a:spcBef>
                        <a:spcAft>
                          <a:spcPts val="0"/>
                        </a:spcAft>
                      </a:pPr>
                      <a:r>
                        <a:rPr lang="fr-FR" sz="1800" b="1" dirty="0">
                          <a:solidFill>
                            <a:srgbClr val="000000"/>
                          </a:solidFill>
                          <a:latin typeface="Times New Roman"/>
                          <a:ea typeface="Calibri"/>
                          <a:cs typeface="Times New Roman"/>
                        </a:rPr>
                        <a:t>de matière </a:t>
                      </a:r>
                      <a:endParaRPr lang="fr-FR" sz="1800" dirty="0">
                        <a:solidFill>
                          <a:srgbClr val="000000"/>
                        </a:solidFill>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0">
                <a:tc>
                  <a:txBody>
                    <a:bodyPr/>
                    <a:lstStyle/>
                    <a:p>
                      <a:pPr algn="just">
                        <a:lnSpc>
                          <a:spcPct val="150000"/>
                        </a:lnSpc>
                        <a:spcBef>
                          <a:spcPts val="370"/>
                        </a:spcBef>
                        <a:spcAft>
                          <a:spcPts val="0"/>
                        </a:spcAft>
                      </a:pPr>
                      <a:r>
                        <a:rPr lang="fr-FR" sz="1800" b="1" dirty="0">
                          <a:solidFill>
                            <a:srgbClr val="000000"/>
                          </a:solidFill>
                          <a:latin typeface="Times New Roman"/>
                          <a:ea typeface="Calibri"/>
                          <a:cs typeface="Times New Roman"/>
                        </a:rPr>
                        <a:t>Conduction</a:t>
                      </a:r>
                      <a:endParaRPr lang="fr-FR" sz="1800" dirty="0">
                        <a:solidFill>
                          <a:srgbClr val="000000"/>
                        </a:solidFill>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solidFill>
                      <a:srgbClr val="C0C0C0"/>
                    </a:solidFill>
                  </a:tcPr>
                </a:tc>
                <a:tc>
                  <a:txBody>
                    <a:bodyPr/>
                    <a:lstStyle/>
                    <a:p>
                      <a:pPr algn="ctr">
                        <a:lnSpc>
                          <a:spcPct val="150000"/>
                        </a:lnSpc>
                        <a:spcBef>
                          <a:spcPts val="370"/>
                        </a:spcBef>
                        <a:spcAft>
                          <a:spcPts val="0"/>
                        </a:spcAft>
                      </a:pPr>
                      <a:r>
                        <a:rPr lang="fr-FR" sz="1800" dirty="0">
                          <a:solidFill>
                            <a:srgbClr val="000000"/>
                          </a:solidFill>
                          <a:latin typeface="Times New Roman"/>
                          <a:ea typeface="Calibri"/>
                          <a:cs typeface="Times New Roman"/>
                        </a:rPr>
                        <a:t>Solides et fluides</a:t>
                      </a:r>
                      <a:endParaRPr lang="fr-FR" sz="1800" dirty="0">
                        <a:solidFill>
                          <a:srgbClr val="000000"/>
                        </a:solidFill>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solidFill>
                      <a:srgbClr val="C0C0C0"/>
                    </a:solidFill>
                  </a:tcPr>
                </a:tc>
                <a:tc>
                  <a:txBody>
                    <a:bodyPr/>
                    <a:lstStyle/>
                    <a:p>
                      <a:pPr algn="just">
                        <a:lnSpc>
                          <a:spcPct val="150000"/>
                        </a:lnSpc>
                        <a:spcBef>
                          <a:spcPts val="370"/>
                        </a:spcBef>
                        <a:spcAft>
                          <a:spcPts val="0"/>
                        </a:spcAft>
                      </a:pPr>
                      <a:r>
                        <a:rPr lang="fr-FR" sz="1800" dirty="0">
                          <a:solidFill>
                            <a:srgbClr val="000000"/>
                          </a:solidFill>
                          <a:latin typeface="Times New Roman"/>
                          <a:ea typeface="Calibri"/>
                          <a:cs typeface="Times New Roman"/>
                        </a:rPr>
                        <a:t>Au sein d'un seul corps ou par contact entre deux corps</a:t>
                      </a:r>
                      <a:endParaRPr lang="fr-FR" sz="1800" dirty="0">
                        <a:solidFill>
                          <a:srgbClr val="000000"/>
                        </a:solidFill>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solidFill>
                      <a:srgbClr val="C0C0C0"/>
                    </a:solidFill>
                  </a:tcPr>
                </a:tc>
                <a:tc>
                  <a:txBody>
                    <a:bodyPr/>
                    <a:lstStyle/>
                    <a:p>
                      <a:pPr algn="ctr">
                        <a:lnSpc>
                          <a:spcPct val="150000"/>
                        </a:lnSpc>
                        <a:spcBef>
                          <a:spcPts val="370"/>
                        </a:spcBef>
                        <a:spcAft>
                          <a:spcPts val="0"/>
                        </a:spcAft>
                      </a:pPr>
                      <a:r>
                        <a:rPr lang="fr-FR" sz="1800" dirty="0">
                          <a:solidFill>
                            <a:srgbClr val="000000"/>
                          </a:solidFill>
                          <a:latin typeface="Times New Roman"/>
                          <a:ea typeface="Calibri"/>
                          <a:cs typeface="Times New Roman"/>
                        </a:rPr>
                        <a:t>Non</a:t>
                      </a:r>
                      <a:endParaRPr lang="fr-FR" sz="1800" dirty="0">
                        <a:solidFill>
                          <a:srgbClr val="000000"/>
                        </a:solidFill>
                        <a:latin typeface="Calibri"/>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solidFill>
                      <a:srgbClr val="C0C0C0"/>
                    </a:solidFill>
                  </a:tcPr>
                </a:tc>
                <a:extLst>
                  <a:ext uri="{0D108BD9-81ED-4DB2-BD59-A6C34878D82A}">
                    <a16:rowId xmlns="" xmlns:a16="http://schemas.microsoft.com/office/drawing/2014/main" val="10001"/>
                  </a:ext>
                </a:extLst>
              </a:tr>
              <a:tr h="0">
                <a:tc>
                  <a:txBody>
                    <a:bodyPr/>
                    <a:lstStyle/>
                    <a:p>
                      <a:pPr algn="just">
                        <a:lnSpc>
                          <a:spcPct val="150000"/>
                        </a:lnSpc>
                        <a:spcBef>
                          <a:spcPts val="370"/>
                        </a:spcBef>
                        <a:spcAft>
                          <a:spcPts val="0"/>
                        </a:spcAft>
                      </a:pPr>
                      <a:r>
                        <a:rPr lang="fr-FR" sz="1800" b="1">
                          <a:solidFill>
                            <a:srgbClr val="000000"/>
                          </a:solidFill>
                          <a:latin typeface="Times New Roman"/>
                          <a:ea typeface="Calibri"/>
                          <a:cs typeface="Times New Roman"/>
                        </a:rPr>
                        <a:t>Convection</a:t>
                      </a:r>
                      <a:endParaRPr lang="fr-FR" sz="1800">
                        <a:solidFill>
                          <a:srgbClr val="000000"/>
                        </a:solidFill>
                        <a:latin typeface="Calibri"/>
                        <a:ea typeface="Calibri"/>
                        <a:cs typeface="Times New Roman"/>
                      </a:endParaRPr>
                    </a:p>
                  </a:txBody>
                  <a:tcPr marL="68580" marR="68580" marT="0" marB="0">
                    <a:lnL>
                      <a:noFill/>
                    </a:lnL>
                    <a:lnR>
                      <a:noFill/>
                    </a:lnR>
                    <a:lnT>
                      <a:noFill/>
                    </a:lnT>
                    <a:lnB>
                      <a:noFill/>
                    </a:lnB>
                  </a:tcPr>
                </a:tc>
                <a:tc>
                  <a:txBody>
                    <a:bodyPr/>
                    <a:lstStyle/>
                    <a:p>
                      <a:pPr algn="ctr">
                        <a:lnSpc>
                          <a:spcPct val="150000"/>
                        </a:lnSpc>
                        <a:spcBef>
                          <a:spcPts val="370"/>
                        </a:spcBef>
                        <a:spcAft>
                          <a:spcPts val="0"/>
                        </a:spcAft>
                      </a:pPr>
                      <a:r>
                        <a:rPr lang="fr-FR" sz="1800">
                          <a:solidFill>
                            <a:srgbClr val="000000"/>
                          </a:solidFill>
                          <a:latin typeface="Times New Roman"/>
                          <a:ea typeface="Calibri"/>
                          <a:cs typeface="Times New Roman"/>
                        </a:rPr>
                        <a:t>Fluides</a:t>
                      </a:r>
                      <a:endParaRPr lang="fr-FR" sz="1800">
                        <a:solidFill>
                          <a:srgbClr val="000000"/>
                        </a:solidFill>
                        <a:latin typeface="Calibri"/>
                        <a:ea typeface="Calibri"/>
                        <a:cs typeface="Times New Roman"/>
                      </a:endParaRPr>
                    </a:p>
                  </a:txBody>
                  <a:tcPr marL="68580" marR="68580" marT="0" marB="0">
                    <a:lnL>
                      <a:noFill/>
                    </a:lnL>
                    <a:lnR>
                      <a:noFill/>
                    </a:lnR>
                    <a:lnT>
                      <a:noFill/>
                    </a:lnT>
                    <a:lnB>
                      <a:noFill/>
                    </a:lnB>
                  </a:tcPr>
                </a:tc>
                <a:tc>
                  <a:txBody>
                    <a:bodyPr/>
                    <a:lstStyle/>
                    <a:p>
                      <a:pPr algn="just">
                        <a:lnSpc>
                          <a:spcPct val="150000"/>
                        </a:lnSpc>
                        <a:spcBef>
                          <a:spcPts val="370"/>
                        </a:spcBef>
                        <a:spcAft>
                          <a:spcPts val="0"/>
                        </a:spcAft>
                      </a:pPr>
                      <a:r>
                        <a:rPr lang="fr-FR" sz="1800" dirty="0">
                          <a:solidFill>
                            <a:srgbClr val="000000"/>
                          </a:solidFill>
                          <a:latin typeface="Times New Roman"/>
                          <a:ea typeface="Calibri"/>
                          <a:cs typeface="Times New Roman"/>
                        </a:rPr>
                        <a:t>Au sein d'un seul fluide ou au contact entre un solide et un fluide</a:t>
                      </a:r>
                      <a:endParaRPr lang="fr-FR" sz="1800" dirty="0">
                        <a:solidFill>
                          <a:srgbClr val="000000"/>
                        </a:solidFill>
                        <a:latin typeface="Calibri"/>
                        <a:ea typeface="Calibri"/>
                        <a:cs typeface="Times New Roman"/>
                      </a:endParaRPr>
                    </a:p>
                  </a:txBody>
                  <a:tcPr marL="68580" marR="68580" marT="0" marB="0">
                    <a:lnL>
                      <a:noFill/>
                    </a:lnL>
                    <a:lnR>
                      <a:noFill/>
                    </a:lnR>
                    <a:lnT>
                      <a:noFill/>
                    </a:lnT>
                    <a:lnB>
                      <a:noFill/>
                    </a:lnB>
                  </a:tcPr>
                </a:tc>
                <a:tc>
                  <a:txBody>
                    <a:bodyPr/>
                    <a:lstStyle/>
                    <a:p>
                      <a:pPr algn="ctr">
                        <a:lnSpc>
                          <a:spcPct val="150000"/>
                        </a:lnSpc>
                        <a:spcBef>
                          <a:spcPts val="370"/>
                        </a:spcBef>
                        <a:spcAft>
                          <a:spcPts val="0"/>
                        </a:spcAft>
                      </a:pPr>
                      <a:r>
                        <a:rPr lang="fr-FR" sz="1800" dirty="0">
                          <a:solidFill>
                            <a:srgbClr val="000000"/>
                          </a:solidFill>
                          <a:latin typeface="Times New Roman"/>
                          <a:ea typeface="Calibri"/>
                          <a:cs typeface="Times New Roman"/>
                        </a:rPr>
                        <a:t>Oui</a:t>
                      </a:r>
                      <a:endParaRPr lang="fr-FR" sz="1800" dirty="0">
                        <a:solidFill>
                          <a:srgbClr val="000000"/>
                        </a:solidFill>
                        <a:latin typeface="Calibri"/>
                        <a:ea typeface="Calibri"/>
                        <a:cs typeface="Times New Roman"/>
                      </a:endParaRPr>
                    </a:p>
                  </a:txBody>
                  <a:tcPr marL="68580" marR="68580" marT="0" marB="0">
                    <a:lnL>
                      <a:noFill/>
                    </a:lnL>
                    <a:lnR>
                      <a:noFill/>
                    </a:lnR>
                    <a:lnT>
                      <a:noFill/>
                    </a:lnT>
                    <a:lnB>
                      <a:noFill/>
                    </a:lnB>
                  </a:tcPr>
                </a:tc>
                <a:extLst>
                  <a:ext uri="{0D108BD9-81ED-4DB2-BD59-A6C34878D82A}">
                    <a16:rowId xmlns="" xmlns:a16="http://schemas.microsoft.com/office/drawing/2014/main" val="10002"/>
                  </a:ext>
                </a:extLst>
              </a:tr>
              <a:tr h="0">
                <a:tc>
                  <a:txBody>
                    <a:bodyPr/>
                    <a:lstStyle/>
                    <a:p>
                      <a:pPr algn="just">
                        <a:lnSpc>
                          <a:spcPct val="150000"/>
                        </a:lnSpc>
                        <a:spcBef>
                          <a:spcPts val="370"/>
                        </a:spcBef>
                        <a:spcAft>
                          <a:spcPts val="0"/>
                        </a:spcAft>
                      </a:pPr>
                      <a:r>
                        <a:rPr lang="fr-FR" sz="1800" b="1">
                          <a:solidFill>
                            <a:srgbClr val="000000"/>
                          </a:solidFill>
                          <a:latin typeface="Times New Roman"/>
                          <a:ea typeface="Calibri"/>
                          <a:cs typeface="Times New Roman"/>
                        </a:rPr>
                        <a:t>Rayonnement</a:t>
                      </a:r>
                      <a:endParaRPr lang="fr-FR" sz="1800">
                        <a:solidFill>
                          <a:srgbClr val="000000"/>
                        </a:solidFill>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50000"/>
                        </a:lnSpc>
                        <a:spcBef>
                          <a:spcPts val="370"/>
                        </a:spcBef>
                        <a:spcAft>
                          <a:spcPts val="0"/>
                        </a:spcAft>
                      </a:pPr>
                      <a:r>
                        <a:rPr lang="fr-FR" sz="1800" dirty="0">
                          <a:solidFill>
                            <a:srgbClr val="000000"/>
                          </a:solidFill>
                          <a:latin typeface="Times New Roman"/>
                          <a:ea typeface="Calibri"/>
                          <a:cs typeface="Times New Roman"/>
                        </a:rPr>
                        <a:t>Solides, fluides et vide</a:t>
                      </a:r>
                      <a:endParaRPr lang="fr-FR" sz="1800" dirty="0">
                        <a:solidFill>
                          <a:srgbClr val="000000"/>
                        </a:solidFill>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solidFill>
                      <a:srgbClr val="C0C0C0"/>
                    </a:solidFill>
                  </a:tcPr>
                </a:tc>
                <a:tc>
                  <a:txBody>
                    <a:bodyPr/>
                    <a:lstStyle/>
                    <a:p>
                      <a:pPr algn="just">
                        <a:lnSpc>
                          <a:spcPct val="150000"/>
                        </a:lnSpc>
                        <a:spcBef>
                          <a:spcPts val="370"/>
                        </a:spcBef>
                        <a:spcAft>
                          <a:spcPts val="0"/>
                        </a:spcAft>
                      </a:pPr>
                      <a:r>
                        <a:rPr lang="fr-FR" sz="1800" dirty="0">
                          <a:solidFill>
                            <a:srgbClr val="000000"/>
                          </a:solidFill>
                          <a:latin typeface="Times New Roman"/>
                          <a:ea typeface="Calibri"/>
                          <a:cs typeface="Times New Roman"/>
                        </a:rPr>
                        <a:t>A partir d'un corps rayonnant vers un autre</a:t>
                      </a:r>
                      <a:endParaRPr lang="fr-FR" sz="1800" dirty="0">
                        <a:solidFill>
                          <a:srgbClr val="000000"/>
                        </a:solidFill>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solidFill>
                      <a:srgbClr val="C0C0C0"/>
                    </a:solidFill>
                  </a:tcPr>
                </a:tc>
                <a:tc>
                  <a:txBody>
                    <a:bodyPr/>
                    <a:lstStyle/>
                    <a:p>
                      <a:pPr algn="ctr">
                        <a:lnSpc>
                          <a:spcPct val="150000"/>
                        </a:lnSpc>
                        <a:spcBef>
                          <a:spcPts val="370"/>
                        </a:spcBef>
                        <a:spcAft>
                          <a:spcPts val="0"/>
                        </a:spcAft>
                      </a:pPr>
                      <a:r>
                        <a:rPr lang="fr-FR" sz="1800" dirty="0">
                          <a:solidFill>
                            <a:srgbClr val="000000"/>
                          </a:solidFill>
                          <a:latin typeface="Times New Roman"/>
                          <a:ea typeface="Calibri"/>
                          <a:cs typeface="Times New Roman"/>
                        </a:rPr>
                        <a:t>Non</a:t>
                      </a:r>
                      <a:endParaRPr lang="fr-FR" sz="1800" dirty="0">
                        <a:solidFill>
                          <a:srgbClr val="000000"/>
                        </a:solidFill>
                        <a:latin typeface="Calibri"/>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solidFill>
                      <a:srgbClr val="C0C0C0"/>
                    </a:solidFill>
                  </a:tcPr>
                </a:tc>
                <a:extLst>
                  <a:ext uri="{0D108BD9-81ED-4DB2-BD59-A6C34878D82A}">
                    <a16:rowId xmlns="" xmlns:a16="http://schemas.microsoft.com/office/drawing/2014/main" val="10003"/>
                  </a:ext>
                </a:extLst>
              </a:tr>
            </a:tbl>
          </a:graphicData>
        </a:graphic>
      </p:graphicFrame>
      <p:sp>
        <p:nvSpPr>
          <p:cNvPr id="2048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0481"/>
                                        </p:tgtEl>
                                        <p:attrNameLst>
                                          <p:attrName>style.visibility</p:attrName>
                                        </p:attrNameLst>
                                      </p:cBhvr>
                                      <p:to>
                                        <p:strVal val="visible"/>
                                      </p:to>
                                    </p:set>
                                    <p:anim calcmode="lin" valueType="num">
                                      <p:cBhvr>
                                        <p:cTn id="7" dur="500" fill="hold"/>
                                        <p:tgtEl>
                                          <p:spTgt spid="20481"/>
                                        </p:tgtEl>
                                        <p:attrNameLst>
                                          <p:attrName>ppt_w</p:attrName>
                                        </p:attrNameLst>
                                      </p:cBhvr>
                                      <p:tavLst>
                                        <p:tav tm="0">
                                          <p:val>
                                            <p:fltVal val="0"/>
                                          </p:val>
                                        </p:tav>
                                        <p:tav tm="100000">
                                          <p:val>
                                            <p:strVal val="#ppt_w"/>
                                          </p:val>
                                        </p:tav>
                                      </p:tavLst>
                                    </p:anim>
                                    <p:anim calcmode="lin" valueType="num">
                                      <p:cBhvr>
                                        <p:cTn id="8" dur="500" fill="hold"/>
                                        <p:tgtEl>
                                          <p:spTgt spid="20481"/>
                                        </p:tgtEl>
                                        <p:attrNameLst>
                                          <p:attrName>ppt_h</p:attrName>
                                        </p:attrNameLst>
                                      </p:cBhvr>
                                      <p:tavLst>
                                        <p:tav tm="0">
                                          <p:val>
                                            <p:fltVal val="0"/>
                                          </p:val>
                                        </p:tav>
                                        <p:tav tm="100000">
                                          <p:val>
                                            <p:strVal val="#ppt_h"/>
                                          </p:val>
                                        </p:tav>
                                      </p:tavLst>
                                    </p:anim>
                                    <p:animEffect transition="in" filter="fade">
                                      <p:cBhvr>
                                        <p:cTn id="9" dur="500"/>
                                        <p:tgtEl>
                                          <p:spTgt spid="20481"/>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1000" fill="hold"/>
                                        <p:tgtEl>
                                          <p:spTgt spid="5"/>
                                        </p:tgtEl>
                                        <p:attrNameLst>
                                          <p:attrName>ppt_w</p:attrName>
                                        </p:attrNameLst>
                                      </p:cBhvr>
                                      <p:tavLst>
                                        <p:tav tm="0">
                                          <p:val>
                                            <p:fltVal val="0"/>
                                          </p:val>
                                        </p:tav>
                                        <p:tav tm="100000">
                                          <p:val>
                                            <p:strVal val="#ppt_w"/>
                                          </p:val>
                                        </p:tav>
                                      </p:tavLst>
                                    </p:anim>
                                    <p:anim calcmode="lin" valueType="num">
                                      <p:cBhvr>
                                        <p:cTn id="15" dur="1000" fill="hold"/>
                                        <p:tgtEl>
                                          <p:spTgt spid="5"/>
                                        </p:tgtEl>
                                        <p:attrNameLst>
                                          <p:attrName>ppt_h</p:attrName>
                                        </p:attrNameLst>
                                      </p:cBhvr>
                                      <p:tavLst>
                                        <p:tav tm="0">
                                          <p:val>
                                            <p:fltVal val="0"/>
                                          </p:val>
                                        </p:tav>
                                        <p:tav tm="100000">
                                          <p:val>
                                            <p:strVal val="#ppt_h"/>
                                          </p:val>
                                        </p:tav>
                                      </p:tavLst>
                                    </p:anim>
                                    <p:anim calcmode="lin" valueType="num">
                                      <p:cBhvr>
                                        <p:cTn id="16" dur="1000" fill="hold"/>
                                        <p:tgtEl>
                                          <p:spTgt spid="5"/>
                                        </p:tgtEl>
                                        <p:attrNameLst>
                                          <p:attrName>style.rotation</p:attrName>
                                        </p:attrNameLst>
                                      </p:cBhvr>
                                      <p:tavLst>
                                        <p:tav tm="0">
                                          <p:val>
                                            <p:fltVal val="90"/>
                                          </p:val>
                                        </p:tav>
                                        <p:tav tm="100000">
                                          <p:val>
                                            <p:fltVal val="0"/>
                                          </p:val>
                                        </p:tav>
                                      </p:tavLst>
                                    </p:anim>
                                    <p:animEffect transition="in" filter="fade">
                                      <p:cBhvr>
                                        <p:cTn id="1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1"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00B0F0"/>
        </a:solidFill>
        <a:ln w="9525">
          <a:noFill/>
          <a:miter lim="800000"/>
          <a:headEnd/>
          <a:tailEnd/>
        </a:ln>
        <a:effectLst/>
      </a:spPr>
      <a:bodyPr vert="horz" wrap="square" lIns="91440" tIns="45720" rIns="91440" bIns="45720" numCol="1" anchor="ctr"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b="1" i="1" u="none" strike="noStrike" cap="none" normalizeH="0" baseline="0" dirty="0" smtClean="0">
            <a:ln>
              <a:noFill/>
            </a:ln>
            <a:solidFill>
              <a:srgbClr val="000000"/>
            </a:solidFill>
            <a:effectLst/>
            <a:ea typeface="Calibri" pitchFamily="34" charset="0"/>
            <a:cs typeface="Times New Roman" pitchFamily="18" charset="0"/>
          </a:defRPr>
        </a:defPPr>
      </a:lstStyle>
    </a:spDef>
  </a:objectDefaults>
  <a:extraClrSchemeLst/>
</a:theme>
</file>

<file path=docProps/app.xml><?xml version="1.0" encoding="utf-8"?>
<Properties xmlns="http://schemas.openxmlformats.org/officeDocument/2006/extended-properties" xmlns:vt="http://schemas.openxmlformats.org/officeDocument/2006/docPropsVTypes">
  <TotalTime>2344</TotalTime>
  <Words>2793</Words>
  <Application>Microsoft Office PowerPoint</Application>
  <PresentationFormat>Affichage à l'écran (4:3)</PresentationFormat>
  <Paragraphs>268</Paragraphs>
  <Slides>35</Slides>
  <Notes>0</Notes>
  <HiddenSlides>0</HiddenSlides>
  <MMClips>0</MMClips>
  <ScaleCrop>false</ScaleCrop>
  <HeadingPairs>
    <vt:vector size="4" baseType="variant">
      <vt:variant>
        <vt:lpstr>Thème</vt:lpstr>
      </vt:variant>
      <vt:variant>
        <vt:i4>1</vt:i4>
      </vt:variant>
      <vt:variant>
        <vt:lpstr>Titres des diapositives</vt:lpstr>
      </vt:variant>
      <vt:variant>
        <vt:i4>35</vt:i4>
      </vt:variant>
    </vt:vector>
  </HeadingPairs>
  <TitlesOfParts>
    <vt:vector size="36"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HP</dc:creator>
  <cp:lastModifiedBy>Biofood66</cp:lastModifiedBy>
  <cp:revision>53</cp:revision>
  <dcterms:created xsi:type="dcterms:W3CDTF">2020-04-09T12:57:51Z</dcterms:created>
  <dcterms:modified xsi:type="dcterms:W3CDTF">2022-05-21T09:17:56Z</dcterms:modified>
</cp:coreProperties>
</file>