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60" r:id="rId3"/>
    <p:sldId id="262" r:id="rId4"/>
    <p:sldId id="263" r:id="rId5"/>
    <p:sldId id="261" r:id="rId6"/>
    <p:sldId id="267" r:id="rId7"/>
    <p:sldId id="265" r:id="rId8"/>
    <p:sldId id="268" r:id="rId9"/>
    <p:sldId id="284" r:id="rId10"/>
    <p:sldId id="264" r:id="rId11"/>
    <p:sldId id="285" r:id="rId12"/>
    <p:sldId id="286" r:id="rId13"/>
    <p:sldId id="266" r:id="rId14"/>
    <p:sldId id="269" r:id="rId15"/>
    <p:sldId id="270" r:id="rId16"/>
    <p:sldId id="271" r:id="rId17"/>
    <p:sldId id="274" r:id="rId18"/>
    <p:sldId id="273" r:id="rId19"/>
    <p:sldId id="275" r:id="rId20"/>
    <p:sldId id="277" r:id="rId21"/>
    <p:sldId id="278" r:id="rId22"/>
    <p:sldId id="276" r:id="rId23"/>
    <p:sldId id="279" r:id="rId24"/>
    <p:sldId id="280" r:id="rId25"/>
    <p:sldId id="281" r:id="rId26"/>
    <p:sldId id="282" r:id="rId27"/>
    <p:sldId id="258"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CC8D"/>
    <a:srgbClr val="BB946A"/>
    <a:srgbClr val="FFFADF"/>
    <a:srgbClr val="B2B08C"/>
    <a:srgbClr val="5F6F52"/>
    <a:srgbClr val="6E7563"/>
    <a:srgbClr val="E5D6B7"/>
    <a:srgbClr val="006B45"/>
    <a:srgbClr val="D0DCBA"/>
    <a:srgbClr val="DCD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95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AF7E94-270B-4EC4-AA5C-7D688619527B}" type="datetimeFigureOut">
              <a:rPr lang="en-GB" smtClean="0"/>
              <a:t>08/01/2025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17D2DC-8A7F-4856-907B-B303A0446405}" type="slidenum">
              <a:rPr lang="en-GB" smtClean="0"/>
              <a:t>‹N°›</a:t>
            </a:fld>
            <a:endParaRPr lang="en-GB"/>
          </a:p>
        </p:txBody>
      </p:sp>
    </p:spTree>
    <p:extLst>
      <p:ext uri="{BB962C8B-B14F-4D97-AF65-F5344CB8AC3E}">
        <p14:creationId xmlns:p14="http://schemas.microsoft.com/office/powerpoint/2010/main" val="357406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8717D2DC-8A7F-4856-907B-B303A0446405}" type="slidenum">
              <a:rPr lang="en-GB" smtClean="0"/>
              <a:t>28</a:t>
            </a:fld>
            <a:endParaRPr lang="en-GB"/>
          </a:p>
        </p:txBody>
      </p:sp>
    </p:spTree>
    <p:extLst>
      <p:ext uri="{BB962C8B-B14F-4D97-AF65-F5344CB8AC3E}">
        <p14:creationId xmlns:p14="http://schemas.microsoft.com/office/powerpoint/2010/main" val="2529875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23D3-7287-4C2D-1BF3-460DECF3F8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E001DE-075C-5090-C511-22AC8BCFD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AB047B-8A0F-A3D6-86D1-8F3FED7CA75F}"/>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5" name="Footer Placeholder 4">
            <a:extLst>
              <a:ext uri="{FF2B5EF4-FFF2-40B4-BE49-F238E27FC236}">
                <a16:creationId xmlns:a16="http://schemas.microsoft.com/office/drawing/2014/main" id="{330EAC31-E87E-8CA6-0C42-C77127817E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0694D0-FB62-BD15-636D-EDB1F3DBD773}"/>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403631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DC4D7-3AC5-5D99-8025-1D075F695B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C99AB5-1087-C456-A822-B24C12CD58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BB7645-24D1-B0FE-9971-DFAC765DFA48}"/>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5" name="Footer Placeholder 4">
            <a:extLst>
              <a:ext uri="{FF2B5EF4-FFF2-40B4-BE49-F238E27FC236}">
                <a16:creationId xmlns:a16="http://schemas.microsoft.com/office/drawing/2014/main" id="{00B3CA62-AF91-E5D6-1D1B-CC68148088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61A587-FD30-CE9B-B5D9-846FCE9336D6}"/>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263557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1F5A73-2FE8-A8C3-9173-A51CC78E92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E91F38-B41B-45E5-78BE-2E5F43DDF7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24692E-ABC8-606F-6B1B-9782A352BC63}"/>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5" name="Footer Placeholder 4">
            <a:extLst>
              <a:ext uri="{FF2B5EF4-FFF2-40B4-BE49-F238E27FC236}">
                <a16:creationId xmlns:a16="http://schemas.microsoft.com/office/drawing/2014/main" id="{8F7C694B-26B3-1BBC-05FB-586632E91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7BAFCE-02B9-D963-F05C-BB23FA99401C}"/>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90462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25935-419C-C1FC-283F-76B83B2A38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0B1E2F-0F85-9773-F5D2-C0F4123D6E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FEF933-3569-C4DF-C995-6884D7CD19A1}"/>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5" name="Footer Placeholder 4">
            <a:extLst>
              <a:ext uri="{FF2B5EF4-FFF2-40B4-BE49-F238E27FC236}">
                <a16:creationId xmlns:a16="http://schemas.microsoft.com/office/drawing/2014/main" id="{DACC3B44-9583-D56C-8190-3D866066DB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9F48AC-3BDF-BF9D-87F0-8FBC3A63DCB7}"/>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241526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88F49-F741-B69A-14DC-B6BCA3F3B4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DC598B-7EBA-6867-2EDD-7AE36CD677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3D107-C7E4-15BC-D71C-D34E39E70139}"/>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5" name="Footer Placeholder 4">
            <a:extLst>
              <a:ext uri="{FF2B5EF4-FFF2-40B4-BE49-F238E27FC236}">
                <a16:creationId xmlns:a16="http://schemas.microsoft.com/office/drawing/2014/main" id="{02948AC0-FDF8-5D6E-7C6E-A0A3B3E260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0A805A-B438-8BFA-3DBB-5FEF9B3DC848}"/>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65995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F3EE-B6E8-5D04-8DF2-0E9992FC32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FCF3FD-33AD-3655-1EF9-58F8694ABC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ED6D86-8C8D-B929-89FA-02C2C3EFD5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5A91F8-CC72-0965-4BBF-AB5440B3F26E}"/>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6" name="Footer Placeholder 5">
            <a:extLst>
              <a:ext uri="{FF2B5EF4-FFF2-40B4-BE49-F238E27FC236}">
                <a16:creationId xmlns:a16="http://schemas.microsoft.com/office/drawing/2014/main" id="{BCB0467D-85FC-E340-6788-3B90B93EB5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CA9512-053C-3EA9-701B-8BD76F8E6A47}"/>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3437077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EB65B-F6A2-971E-BD35-06433726D27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68E450-CACB-538C-29A2-D046730CEF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5B02C9-CEE4-5349-4FB6-E1231B176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B6DD22C-2EB3-5ED2-0DE7-01D8BD6C5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03C284-EB8F-763E-1DE4-8BDC6D29A8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CF0BFD-6090-D974-5174-04436D3D429B}"/>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8" name="Footer Placeholder 7">
            <a:extLst>
              <a:ext uri="{FF2B5EF4-FFF2-40B4-BE49-F238E27FC236}">
                <a16:creationId xmlns:a16="http://schemas.microsoft.com/office/drawing/2014/main" id="{1A7AC004-387D-F7CF-597C-D4A52C9122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C859DF-F212-9405-9F7E-99FE574FCB5D}"/>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387402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7871D-DC04-E4B1-121A-AE9D22BEF15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E8686BC-B3C9-6A8A-EC29-DEB68BAF68D4}"/>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4" name="Footer Placeholder 3">
            <a:extLst>
              <a:ext uri="{FF2B5EF4-FFF2-40B4-BE49-F238E27FC236}">
                <a16:creationId xmlns:a16="http://schemas.microsoft.com/office/drawing/2014/main" id="{709C01B2-3882-76C6-B5A7-B6D1D22578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97D04BA-E58F-AD33-6881-394DC393E62C}"/>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2948736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F2E361-3A9C-FC7C-3EA8-43F5900727AE}"/>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3" name="Footer Placeholder 2">
            <a:extLst>
              <a:ext uri="{FF2B5EF4-FFF2-40B4-BE49-F238E27FC236}">
                <a16:creationId xmlns:a16="http://schemas.microsoft.com/office/drawing/2014/main" id="{3C4F1542-30D2-8B61-33F9-F4E5BA80728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68A3C1-CCEB-D007-8E79-C63C248A6FEA}"/>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50642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5951-6795-7B5E-A1E8-11081F452F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D51F11-761A-D928-9C74-164456AD5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C8D31B-C099-62C9-6F7E-4B7192A56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5754C-A492-2E4E-23C3-25A3598FA94A}"/>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6" name="Footer Placeholder 5">
            <a:extLst>
              <a:ext uri="{FF2B5EF4-FFF2-40B4-BE49-F238E27FC236}">
                <a16:creationId xmlns:a16="http://schemas.microsoft.com/office/drawing/2014/main" id="{ABE0E784-E8F4-331A-37A7-2717E437BE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2E4D96-1653-279E-5308-FFEA25D3CAFD}"/>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420155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4651-283D-2933-CD22-9EC916941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DB6FA92-AECD-25F7-2F5B-00CDA1D6F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D4D522-1A08-F671-27FE-CDAB50D44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E82541-D1EF-4641-EE78-4F613F59597D}"/>
              </a:ext>
            </a:extLst>
          </p:cNvPr>
          <p:cNvSpPr>
            <a:spLocks noGrp="1"/>
          </p:cNvSpPr>
          <p:nvPr>
            <p:ph type="dt" sz="half" idx="10"/>
          </p:nvPr>
        </p:nvSpPr>
        <p:spPr/>
        <p:txBody>
          <a:bodyPr/>
          <a:lstStyle/>
          <a:p>
            <a:fld id="{8C093B1E-D74B-47C5-B52F-780E209DEBB9}" type="datetimeFigureOut">
              <a:rPr lang="en-GB" smtClean="0"/>
              <a:pPr/>
              <a:t>08/01/2025</a:t>
            </a:fld>
            <a:endParaRPr lang="en-GB"/>
          </a:p>
        </p:txBody>
      </p:sp>
      <p:sp>
        <p:nvSpPr>
          <p:cNvPr id="6" name="Footer Placeholder 5">
            <a:extLst>
              <a:ext uri="{FF2B5EF4-FFF2-40B4-BE49-F238E27FC236}">
                <a16:creationId xmlns:a16="http://schemas.microsoft.com/office/drawing/2014/main" id="{6C6DB86D-DAE7-F571-F0D9-F1BEC4CC18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7AB5C2-7786-4494-F375-D6F66F0B6DC7}"/>
              </a:ext>
            </a:extLst>
          </p:cNvPr>
          <p:cNvSpPr>
            <a:spLocks noGrp="1"/>
          </p:cNvSpPr>
          <p:nvPr>
            <p:ph type="sldNum" sz="quarter" idx="12"/>
          </p:nvPr>
        </p:nvSpPr>
        <p:spPr/>
        <p:txBody>
          <a:bodyPr/>
          <a:lstStyle/>
          <a:p>
            <a:fld id="{E15A42EC-1A14-41FB-9741-CAB494A8E76B}" type="slidenum">
              <a:rPr lang="en-GB" smtClean="0"/>
              <a:pPr/>
              <a:t>‹N°›</a:t>
            </a:fld>
            <a:endParaRPr lang="en-GB"/>
          </a:p>
        </p:txBody>
      </p:sp>
    </p:spTree>
    <p:extLst>
      <p:ext uri="{BB962C8B-B14F-4D97-AF65-F5344CB8AC3E}">
        <p14:creationId xmlns:p14="http://schemas.microsoft.com/office/powerpoint/2010/main" val="1908580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62DD5-435C-1921-878D-AD20B0C21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92C97-05B6-3828-8506-16CA806C2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C20384-3C5E-F522-3099-C51662C65C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093B1E-D74B-47C5-B52F-780E209DEBB9}" type="datetimeFigureOut">
              <a:rPr lang="en-GB" smtClean="0"/>
              <a:pPr/>
              <a:t>08/01/2025</a:t>
            </a:fld>
            <a:endParaRPr lang="en-GB"/>
          </a:p>
        </p:txBody>
      </p:sp>
      <p:sp>
        <p:nvSpPr>
          <p:cNvPr id="5" name="Footer Placeholder 4">
            <a:extLst>
              <a:ext uri="{FF2B5EF4-FFF2-40B4-BE49-F238E27FC236}">
                <a16:creationId xmlns:a16="http://schemas.microsoft.com/office/drawing/2014/main" id="{91F1DC0F-D197-8931-6495-ABD23F414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D502553-1981-B99D-57F5-D6F1B08054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A42EC-1A14-41FB-9741-CAB494A8E76B}" type="slidenum">
              <a:rPr lang="en-GB" smtClean="0"/>
              <a:pPr/>
              <a:t>‹N°›</a:t>
            </a:fld>
            <a:endParaRPr lang="en-GB"/>
          </a:p>
        </p:txBody>
      </p:sp>
    </p:spTree>
    <p:extLst>
      <p:ext uri="{BB962C8B-B14F-4D97-AF65-F5344CB8AC3E}">
        <p14:creationId xmlns:p14="http://schemas.microsoft.com/office/powerpoint/2010/main" val="3037256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monde-epicerie-fine.fr/emballages-reemployables-alimentaires/" TargetMode="External"/><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hyperlink" Target="https://french.alibaba.com/wholesale/Vente-en-gros-emballage-alimentaire,-pots-verre.html" TargetMode="Externa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hyperlink" Target="https://lacentraleduverre.com/articles/verre-trempe-tout-savoir-sur-le-verre-securit-b15.html" TargetMode="External"/><Relationship Id="rId3" Type="http://schemas.microsoft.com/office/2007/relationships/hdphoto" Target="../media/hdphoto6.wdp"/><Relationship Id="rId7" Type="http://schemas.openxmlformats.org/officeDocument/2006/relationships/image" Target="../media/image23.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www.fishersci.fr/shop/products/borosilicate-glass-tall-form-beaker-with-spout-1/15449093" TargetMode="External"/><Relationship Id="rId5" Type="http://schemas.openxmlformats.org/officeDocument/2006/relationships/image" Target="../media/image22.jpg"/><Relationship Id="rId4" Type="http://schemas.openxmlformats.org/officeDocument/2006/relationships/hyperlink" Target="https://www.glassexperts.com/fr/produits/residentiel/dessus-de-table-en-verre-montreal.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hyperlink" Target="https://www.snfbm.fr/lemballage-metallique/emballage-et-contact-alimentaire/" TargetMode="External"/><Relationship Id="rId5" Type="http://schemas.openxmlformats.org/officeDocument/2006/relationships/image" Target="../media/image27.png"/><Relationship Id="rId4" Type="http://schemas.openxmlformats.org/officeDocument/2006/relationships/hyperlink" Target="https://demainlaterre.fr/breve/la-vie-des-d%C3%A9chets-lacier-et-laluminium" TargetMode="External"/><Relationship Id="rId9" Type="http://schemas.openxmlformats.org/officeDocument/2006/relationships/hyperlink" Target="https://www.ria.fr/actualites/lemballage-metallique-redore-son-imag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microsoft.com/office/2007/relationships/hdphoto" Target="../media/hdphoto11.wdp"/></Relationships>
</file>

<file path=ppt/slides/_rels/slide15.xml.rels><?xml version="1.0" encoding="UTF-8" standalone="yes"?>
<Relationships xmlns="http://schemas.openxmlformats.org/package/2006/relationships"><Relationship Id="rId3" Type="http://schemas.openxmlformats.org/officeDocument/2006/relationships/hyperlink" Target="https://atlasofthefuture.org/es/project/ecovative-design/" TargetMode="External"/><Relationship Id="rId7" Type="http://schemas.openxmlformats.org/officeDocument/2006/relationships/hyperlink" Target="https://pa-fr.kaxitech.com/m_article/81-Industry-New-Product-Fully-Biodegradable-Material.html" TargetMode="Externa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hyperlink" Target="https://www.latestmagazine.net/post/mycelium-the-solution-to-beauty-products-pollution/" TargetMode="Externa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statistix.fr/comment-rendre-vos-emballages-plus-durables/"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sofamer.com/la-conception-de-lemballage-plastiqu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fity.club/lists/suggestions/thermoplastic/" TargetMode="External"/><Relationship Id="rId7" Type="http://schemas.openxmlformats.org/officeDocument/2006/relationships/hyperlink" Target="https://www.crosemballage.com/industrie-grande-surface/" TargetMode="Externa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www.techniques-ingenieur.fr/actualite/articles/une-methode-innovante-pour-ameliorer-la-recyclabilite-des-thermodurcissables-82425/"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hyperlink" Target="https://www.salpacemballage.com/" TargetMode="External"/><Relationship Id="rId3" Type="http://schemas.openxmlformats.org/officeDocument/2006/relationships/hyperlink" Target="https://www.behance.net/gallery/156152705/ifruit-digital-2021" TargetMode="External"/><Relationship Id="rId7" Type="http://schemas.openxmlformats.org/officeDocument/2006/relationships/image" Target="../media/image18.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topribejaia.com/product/ifri-eau-minerale-0-5l/" TargetMode="External"/><Relationship Id="rId5" Type="http://schemas.microsoft.com/office/2007/relationships/hdphoto" Target="../media/hdphoto5.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F7FB2-3EB4-B443-9B35-6DD7A555C60C}"/>
              </a:ext>
            </a:extLst>
          </p:cNvPr>
          <p:cNvSpPr/>
          <p:nvPr/>
        </p:nvSpPr>
        <p:spPr>
          <a:xfrm>
            <a:off x="0" y="0"/>
            <a:ext cx="12192000" cy="6858000"/>
          </a:xfrm>
          <a:prstGeom prst="rect">
            <a:avLst/>
          </a:prstGeom>
          <a:solidFill>
            <a:srgbClr val="FFFA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D920A152-647A-2CF7-E301-FC4A0B3D11E0}"/>
              </a:ext>
            </a:extLst>
          </p:cNvPr>
          <p:cNvSpPr/>
          <p:nvPr/>
        </p:nvSpPr>
        <p:spPr>
          <a:xfrm>
            <a:off x="7145336" y="3141980"/>
            <a:ext cx="2016126" cy="2032000"/>
          </a:xfrm>
          <a:prstGeom prst="ellipse">
            <a:avLst/>
          </a:prstGeom>
          <a:solidFill>
            <a:srgbClr val="9C9A6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2F5C739A-6969-E501-340A-A4768ADDCC82}"/>
              </a:ext>
            </a:extLst>
          </p:cNvPr>
          <p:cNvSpPr/>
          <p:nvPr/>
        </p:nvSpPr>
        <p:spPr>
          <a:xfrm>
            <a:off x="3752850" y="914400"/>
            <a:ext cx="4686300" cy="4491990"/>
          </a:xfrm>
          <a:prstGeom prst="ellipse">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B6260CC-3614-5D84-FDFE-83EBE6F2A96E}"/>
              </a:ext>
            </a:extLst>
          </p:cNvPr>
          <p:cNvSpPr/>
          <p:nvPr/>
        </p:nvSpPr>
        <p:spPr>
          <a:xfrm>
            <a:off x="3876674" y="4157980"/>
            <a:ext cx="1101725" cy="1074420"/>
          </a:xfrm>
          <a:prstGeom prst="ellipse">
            <a:avLst/>
          </a:prstGeom>
          <a:solidFill>
            <a:srgbClr val="5F6F52"/>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ABAF5E9A-3C0F-2652-E86B-1AF7D08C607A}"/>
              </a:ext>
            </a:extLst>
          </p:cNvPr>
          <p:cNvSpPr/>
          <p:nvPr/>
        </p:nvSpPr>
        <p:spPr>
          <a:xfrm>
            <a:off x="7145336" y="962660"/>
            <a:ext cx="690564" cy="657860"/>
          </a:xfrm>
          <a:prstGeom prst="ellipse">
            <a:avLst/>
          </a:prstGeom>
          <a:solidFill>
            <a:srgbClr val="BB946A"/>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65C1C4E0-428D-E1F1-2181-E438ACEF40D1}"/>
              </a:ext>
            </a:extLst>
          </p:cNvPr>
          <p:cNvSpPr/>
          <p:nvPr/>
        </p:nvSpPr>
        <p:spPr>
          <a:xfrm>
            <a:off x="1366043" y="1605915"/>
            <a:ext cx="690564" cy="657860"/>
          </a:xfrm>
          <a:prstGeom prst="ellipse">
            <a:avLst/>
          </a:prstGeom>
          <a:solidFill>
            <a:srgbClr val="9C9A6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A87AEC21-3109-7A26-0DDF-EABE5C6B7541}"/>
              </a:ext>
            </a:extLst>
          </p:cNvPr>
          <p:cNvSpPr/>
          <p:nvPr/>
        </p:nvSpPr>
        <p:spPr>
          <a:xfrm>
            <a:off x="3329779" y="6108065"/>
            <a:ext cx="423071" cy="425450"/>
          </a:xfrm>
          <a:prstGeom prst="ellipse">
            <a:avLst/>
          </a:prstGeom>
          <a:noFill/>
          <a:ln w="76200">
            <a:solidFill>
              <a:srgbClr val="DCD7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DB9F7DC2-E2C2-1764-B403-9A587AFD512F}"/>
              </a:ext>
            </a:extLst>
          </p:cNvPr>
          <p:cNvGrpSpPr/>
          <p:nvPr/>
        </p:nvGrpSpPr>
        <p:grpSpPr>
          <a:xfrm>
            <a:off x="9475264" y="368320"/>
            <a:ext cx="1101725" cy="1074420"/>
            <a:chOff x="9464674" y="425450"/>
            <a:chExt cx="1101725" cy="1074420"/>
          </a:xfrm>
        </p:grpSpPr>
        <p:sp>
          <p:nvSpPr>
            <p:cNvPr id="10" name="Oval 9">
              <a:extLst>
                <a:ext uri="{FF2B5EF4-FFF2-40B4-BE49-F238E27FC236}">
                  <a16:creationId xmlns:a16="http://schemas.microsoft.com/office/drawing/2014/main" id="{B0A42F86-A9A4-6CDF-0A30-C0D3CC8107C2}"/>
                </a:ext>
              </a:extLst>
            </p:cNvPr>
            <p:cNvSpPr/>
            <p:nvPr/>
          </p:nvSpPr>
          <p:spPr>
            <a:xfrm>
              <a:off x="9464674" y="425450"/>
              <a:ext cx="1101725" cy="1074420"/>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96C73C9-3B39-E0EA-B88E-CACBFB20CD41}"/>
                </a:ext>
              </a:extLst>
            </p:cNvPr>
            <p:cNvSpPr/>
            <p:nvPr/>
          </p:nvSpPr>
          <p:spPr>
            <a:xfrm>
              <a:off x="9670254" y="633730"/>
              <a:ext cx="690564" cy="657860"/>
            </a:xfrm>
            <a:prstGeom prst="ellipse">
              <a:avLst/>
            </a:prstGeom>
            <a:solidFill>
              <a:srgbClr val="FFFAD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7FED01FB-3A81-4FEB-EBED-37FA2D8409D5}"/>
              </a:ext>
            </a:extLst>
          </p:cNvPr>
          <p:cNvGrpSpPr/>
          <p:nvPr/>
        </p:nvGrpSpPr>
        <p:grpSpPr>
          <a:xfrm>
            <a:off x="-2417568" y="4157980"/>
            <a:ext cx="5364562" cy="5093970"/>
            <a:chOff x="9464674" y="425450"/>
            <a:chExt cx="1101725" cy="1074420"/>
          </a:xfrm>
        </p:grpSpPr>
        <p:sp>
          <p:nvSpPr>
            <p:cNvPr id="14" name="Oval 13">
              <a:extLst>
                <a:ext uri="{FF2B5EF4-FFF2-40B4-BE49-F238E27FC236}">
                  <a16:creationId xmlns:a16="http://schemas.microsoft.com/office/drawing/2014/main" id="{F7AE7314-39E9-E975-342F-A62FB92A778D}"/>
                </a:ext>
              </a:extLst>
            </p:cNvPr>
            <p:cNvSpPr/>
            <p:nvPr/>
          </p:nvSpPr>
          <p:spPr>
            <a:xfrm>
              <a:off x="9464674" y="425450"/>
              <a:ext cx="1101725" cy="1074420"/>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4095454-E3E5-D9CD-BBCB-97F5C3AD82E3}"/>
                </a:ext>
              </a:extLst>
            </p:cNvPr>
            <p:cNvSpPr/>
            <p:nvPr/>
          </p:nvSpPr>
          <p:spPr>
            <a:xfrm>
              <a:off x="9670254" y="633730"/>
              <a:ext cx="690564" cy="657860"/>
            </a:xfrm>
            <a:prstGeom prst="ellipse">
              <a:avLst/>
            </a:prstGeom>
            <a:solidFill>
              <a:srgbClr val="FFFAD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 name="Group 15">
            <a:extLst>
              <a:ext uri="{FF2B5EF4-FFF2-40B4-BE49-F238E27FC236}">
                <a16:creationId xmlns:a16="http://schemas.microsoft.com/office/drawing/2014/main" id="{E3C8159E-8BC1-5646-CFC8-2AE5C8FBA7FD}"/>
              </a:ext>
            </a:extLst>
          </p:cNvPr>
          <p:cNvGrpSpPr/>
          <p:nvPr/>
        </p:nvGrpSpPr>
        <p:grpSpPr>
          <a:xfrm rot="5400000">
            <a:off x="10791189" y="4577091"/>
            <a:ext cx="1074420" cy="373358"/>
            <a:chOff x="2717800" y="2159000"/>
            <a:chExt cx="1905000" cy="584200"/>
          </a:xfrm>
        </p:grpSpPr>
        <p:sp>
          <p:nvSpPr>
            <p:cNvPr id="17" name="Arrow: Chevron 16">
              <a:extLst>
                <a:ext uri="{FF2B5EF4-FFF2-40B4-BE49-F238E27FC236}">
                  <a16:creationId xmlns:a16="http://schemas.microsoft.com/office/drawing/2014/main" id="{3B1F8459-3AF4-2603-53D7-58B9FB74D54D}"/>
                </a:ext>
              </a:extLst>
            </p:cNvPr>
            <p:cNvSpPr/>
            <p:nvPr/>
          </p:nvSpPr>
          <p:spPr>
            <a:xfrm>
              <a:off x="27178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Arrow: Chevron 17">
              <a:extLst>
                <a:ext uri="{FF2B5EF4-FFF2-40B4-BE49-F238E27FC236}">
                  <a16:creationId xmlns:a16="http://schemas.microsoft.com/office/drawing/2014/main" id="{67CBB38E-4C0E-E590-07ED-288F1D683164}"/>
                </a:ext>
              </a:extLst>
            </p:cNvPr>
            <p:cNvSpPr/>
            <p:nvPr/>
          </p:nvSpPr>
          <p:spPr>
            <a:xfrm>
              <a:off x="33655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Arrow: Chevron 18">
              <a:extLst>
                <a:ext uri="{FF2B5EF4-FFF2-40B4-BE49-F238E27FC236}">
                  <a16:creationId xmlns:a16="http://schemas.microsoft.com/office/drawing/2014/main" id="{4D10490C-0D13-3BEF-2B02-B8B2258A2E6D}"/>
                </a:ext>
              </a:extLst>
            </p:cNvPr>
            <p:cNvSpPr/>
            <p:nvPr/>
          </p:nvSpPr>
          <p:spPr>
            <a:xfrm>
              <a:off x="40132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14" name="TextBox 313">
            <a:extLst>
              <a:ext uri="{FF2B5EF4-FFF2-40B4-BE49-F238E27FC236}">
                <a16:creationId xmlns:a16="http://schemas.microsoft.com/office/drawing/2014/main" id="{94C22519-ABB0-DF15-D6AF-77FCCB57EEDA}"/>
              </a:ext>
            </a:extLst>
          </p:cNvPr>
          <p:cNvSpPr txBox="1"/>
          <p:nvPr/>
        </p:nvSpPr>
        <p:spPr>
          <a:xfrm>
            <a:off x="3640067" y="1775479"/>
            <a:ext cx="4936401" cy="1015663"/>
          </a:xfrm>
          <a:prstGeom prst="rect">
            <a:avLst/>
          </a:prstGeom>
          <a:noFill/>
        </p:spPr>
        <p:txBody>
          <a:bodyPr wrap="square" rtlCol="0">
            <a:spAutoFit/>
          </a:bodyPr>
          <a:lstStyle/>
          <a:p>
            <a:pPr algn="ctr"/>
            <a:r>
              <a:rPr lang="fr-FR" sz="6000" b="1" dirty="0">
                <a:solidFill>
                  <a:schemeClr val="bg1"/>
                </a:solidFill>
              </a:rPr>
              <a:t>EMBALLAGE </a:t>
            </a:r>
          </a:p>
        </p:txBody>
      </p:sp>
      <p:sp>
        <p:nvSpPr>
          <p:cNvPr id="316" name="TextBox 315">
            <a:extLst>
              <a:ext uri="{FF2B5EF4-FFF2-40B4-BE49-F238E27FC236}">
                <a16:creationId xmlns:a16="http://schemas.microsoft.com/office/drawing/2014/main" id="{9ACE3DB8-EB72-1B35-7144-31D880568BB0}"/>
              </a:ext>
            </a:extLst>
          </p:cNvPr>
          <p:cNvSpPr txBox="1"/>
          <p:nvPr/>
        </p:nvSpPr>
        <p:spPr>
          <a:xfrm>
            <a:off x="3329780" y="2751513"/>
            <a:ext cx="5364562" cy="1938992"/>
          </a:xfrm>
          <a:prstGeom prst="rect">
            <a:avLst/>
          </a:prstGeom>
          <a:noFill/>
        </p:spPr>
        <p:txBody>
          <a:bodyPr wrap="square">
            <a:spAutoFit/>
          </a:bodyPr>
          <a:lstStyle/>
          <a:p>
            <a:pPr algn="ctr"/>
            <a:r>
              <a:rPr lang="fr-FR" sz="4000" b="1" dirty="0">
                <a:solidFill>
                  <a:schemeClr val="bg1"/>
                </a:solidFill>
                <a:latin typeface="Bradley Hand ITC" panose="03070402050302030203" pitchFamily="66" charset="0"/>
              </a:rPr>
              <a:t>Quels matériaux pour répondre aux défis actuels </a:t>
            </a:r>
            <a:endParaRPr lang="en-GB" sz="4000" b="1" dirty="0">
              <a:solidFill>
                <a:schemeClr val="bg1"/>
              </a:solidFill>
              <a:latin typeface="Bradley Hand ITC" panose="03070402050302030203" pitchFamily="66" charset="0"/>
              <a:cs typeface="Arial" panose="020B0604020202020204" pitchFamily="34" charset="0"/>
            </a:endParaRPr>
          </a:p>
        </p:txBody>
      </p:sp>
      <p:sp>
        <p:nvSpPr>
          <p:cNvPr id="317" name="TextBox 316">
            <a:extLst>
              <a:ext uri="{FF2B5EF4-FFF2-40B4-BE49-F238E27FC236}">
                <a16:creationId xmlns:a16="http://schemas.microsoft.com/office/drawing/2014/main" id="{A900EE6A-6749-A5B3-EECB-6DEABF360A36}"/>
              </a:ext>
            </a:extLst>
          </p:cNvPr>
          <p:cNvSpPr txBox="1"/>
          <p:nvPr/>
        </p:nvSpPr>
        <p:spPr>
          <a:xfrm>
            <a:off x="2890558" y="43756"/>
            <a:ext cx="6071421" cy="861774"/>
          </a:xfrm>
          <a:prstGeom prst="rect">
            <a:avLst/>
          </a:prstGeom>
          <a:noFill/>
        </p:spPr>
        <p:txBody>
          <a:bodyPr wrap="square">
            <a:spAutoFit/>
          </a:bodyPr>
          <a:lstStyle/>
          <a:p>
            <a:pPr marL="0" lvl="0" indent="0" algn="ctr" rtl="0">
              <a:spcBef>
                <a:spcPts val="0"/>
              </a:spcBef>
              <a:spcAft>
                <a:spcPts val="0"/>
              </a:spcAft>
              <a:buNone/>
            </a:pPr>
            <a:r>
              <a:rPr lang="en-GB" sz="1200" b="1" dirty="0">
                <a:solidFill>
                  <a:srgbClr val="070601"/>
                </a:solidFill>
                <a:latin typeface="Arial" panose="020B0604020202020204" pitchFamily="34" charset="0"/>
                <a:cs typeface="Arial" panose="020B0604020202020204" pitchFamily="34" charset="0"/>
              </a:rPr>
              <a:t>Université Abd </a:t>
            </a:r>
            <a:r>
              <a:rPr lang="en-GB" sz="1200" b="1" dirty="0" err="1">
                <a:solidFill>
                  <a:srgbClr val="070601"/>
                </a:solidFill>
                <a:latin typeface="Arial" panose="020B0604020202020204" pitchFamily="34" charset="0"/>
                <a:cs typeface="Arial" panose="020B0604020202020204" pitchFamily="34" charset="0"/>
              </a:rPr>
              <a:t>Errahmen</a:t>
            </a:r>
            <a:r>
              <a:rPr lang="en-GB" sz="1200" b="1" dirty="0">
                <a:solidFill>
                  <a:srgbClr val="070601"/>
                </a:solidFill>
                <a:latin typeface="Arial" panose="020B0604020202020204" pitchFamily="34" charset="0"/>
                <a:cs typeface="Arial" panose="020B0604020202020204" pitchFamily="34" charset="0"/>
              </a:rPr>
              <a:t> Mira - </a:t>
            </a:r>
            <a:r>
              <a:rPr lang="en-GB" sz="1200" b="1" dirty="0" err="1">
                <a:solidFill>
                  <a:srgbClr val="070601"/>
                </a:solidFill>
                <a:latin typeface="Arial" panose="020B0604020202020204" pitchFamily="34" charset="0"/>
                <a:cs typeface="Arial" panose="020B0604020202020204" pitchFamily="34" charset="0"/>
              </a:rPr>
              <a:t>Bejaia</a:t>
            </a:r>
            <a:endParaRPr lang="en-GB" sz="1200" b="1" dirty="0">
              <a:solidFill>
                <a:srgbClr val="07060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GB" sz="1200" b="1" dirty="0">
                <a:solidFill>
                  <a:srgbClr val="070601"/>
                </a:solidFill>
                <a:latin typeface="Arial" panose="020B0604020202020204" pitchFamily="34" charset="0"/>
                <a:cs typeface="Arial" panose="020B0604020202020204" pitchFamily="34" charset="0"/>
              </a:rPr>
              <a:t>Faculté des sciences de la nature et de la vie </a:t>
            </a:r>
          </a:p>
          <a:p>
            <a:pPr marL="0" lvl="0" indent="0" algn="ctr" rtl="0">
              <a:spcBef>
                <a:spcPts val="0"/>
              </a:spcBef>
              <a:spcAft>
                <a:spcPts val="0"/>
              </a:spcAft>
              <a:buNone/>
            </a:pPr>
            <a:r>
              <a:rPr lang="en-GB" sz="1200" b="1" dirty="0">
                <a:solidFill>
                  <a:srgbClr val="070601"/>
                </a:solidFill>
                <a:latin typeface="Arial" panose="020B0604020202020204" pitchFamily="34" charset="0"/>
                <a:cs typeface="Arial" panose="020B0604020202020204" pitchFamily="34" charset="0"/>
              </a:rPr>
              <a:t>Département des sciences </a:t>
            </a:r>
            <a:r>
              <a:rPr lang="en-GB" sz="1200" b="1" dirty="0" err="1">
                <a:solidFill>
                  <a:srgbClr val="070601"/>
                </a:solidFill>
                <a:latin typeface="Arial" panose="020B0604020202020204" pitchFamily="34" charset="0"/>
                <a:cs typeface="Arial" panose="020B0604020202020204" pitchFamily="34" charset="0"/>
              </a:rPr>
              <a:t>alimentaires</a:t>
            </a:r>
            <a:endParaRPr lang="en-GB" sz="1200" b="1" dirty="0">
              <a:solidFill>
                <a:srgbClr val="07060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GB" sz="1200" b="1" dirty="0">
                <a:solidFill>
                  <a:srgbClr val="070601"/>
                </a:solidFill>
                <a:latin typeface="Arial" panose="020B0604020202020204" pitchFamily="34" charset="0"/>
                <a:cs typeface="Arial" panose="020B0604020202020204" pitchFamily="34" charset="0"/>
              </a:rPr>
              <a:t>L3 EQ</a:t>
            </a:r>
          </a:p>
        </p:txBody>
      </p:sp>
      <p:sp>
        <p:nvSpPr>
          <p:cNvPr id="318" name="TextBox 317">
            <a:extLst>
              <a:ext uri="{FF2B5EF4-FFF2-40B4-BE49-F238E27FC236}">
                <a16:creationId xmlns:a16="http://schemas.microsoft.com/office/drawing/2014/main" id="{A005A496-AA3F-07A0-988E-C3DD7D1641AC}"/>
              </a:ext>
            </a:extLst>
          </p:cNvPr>
          <p:cNvSpPr txBox="1"/>
          <p:nvPr/>
        </p:nvSpPr>
        <p:spPr>
          <a:xfrm>
            <a:off x="3672840" y="6513722"/>
            <a:ext cx="4846320" cy="307777"/>
          </a:xfrm>
          <a:prstGeom prst="rect">
            <a:avLst/>
          </a:prstGeom>
          <a:noFill/>
        </p:spPr>
        <p:txBody>
          <a:bodyPr wrap="square">
            <a:spAutoFit/>
          </a:bodyPr>
          <a:lstStyle/>
          <a:p>
            <a:pPr marL="0" lvl="0" indent="0" algn="ctr" rtl="0">
              <a:spcBef>
                <a:spcPts val="0"/>
              </a:spcBef>
              <a:spcAft>
                <a:spcPts val="0"/>
              </a:spcAft>
              <a:buNone/>
            </a:pPr>
            <a:r>
              <a:rPr lang="en-GB" sz="1400" b="1" dirty="0">
                <a:solidFill>
                  <a:srgbClr val="070601"/>
                </a:solidFill>
                <a:latin typeface="Arial" panose="020B0604020202020204" pitchFamily="34" charset="0"/>
                <a:cs typeface="Arial" panose="020B0604020202020204" pitchFamily="34" charset="0"/>
              </a:rPr>
              <a:t>2024/2025</a:t>
            </a:r>
          </a:p>
        </p:txBody>
      </p:sp>
      <p:sp>
        <p:nvSpPr>
          <p:cNvPr id="319" name="TextBox 318">
            <a:extLst>
              <a:ext uri="{FF2B5EF4-FFF2-40B4-BE49-F238E27FC236}">
                <a16:creationId xmlns:a16="http://schemas.microsoft.com/office/drawing/2014/main" id="{198341B9-941B-EC6F-ADFB-CBA620B2AF48}"/>
              </a:ext>
            </a:extLst>
          </p:cNvPr>
          <p:cNvSpPr txBox="1"/>
          <p:nvPr/>
        </p:nvSpPr>
        <p:spPr>
          <a:xfrm>
            <a:off x="8734948" y="1724830"/>
            <a:ext cx="7146741" cy="1200329"/>
          </a:xfrm>
          <a:prstGeom prst="rect">
            <a:avLst/>
          </a:prstGeom>
          <a:noFill/>
        </p:spPr>
        <p:txBody>
          <a:bodyPr wrap="square">
            <a:spAutoFit/>
          </a:bodyPr>
          <a:lstStyle/>
          <a:p>
            <a:r>
              <a:rPr lang="en-GB" sz="1200" dirty="0" err="1">
                <a:latin typeface="Bahnschrift" panose="020B0502040204020203" pitchFamily="34" charset="0"/>
                <a:cs typeface="Arial" panose="020B0604020202020204" pitchFamily="34" charset="0"/>
              </a:rPr>
              <a:t>Présenté</a:t>
            </a:r>
            <a:r>
              <a:rPr lang="en-GB" sz="1200" dirty="0">
                <a:latin typeface="Bahnschrift" panose="020B0502040204020203" pitchFamily="34" charset="0"/>
                <a:cs typeface="Arial" panose="020B0604020202020204" pitchFamily="34" charset="0"/>
              </a:rPr>
              <a:t> par:</a:t>
            </a:r>
          </a:p>
          <a:p>
            <a:r>
              <a:rPr lang="en-GB" sz="1200" dirty="0">
                <a:latin typeface="Bahnschrift" panose="020B0502040204020203" pitchFamily="34" charset="0"/>
                <a:cs typeface="Arial" panose="020B0604020202020204" pitchFamily="34" charset="0"/>
              </a:rPr>
              <a:t>-HARMALI </a:t>
            </a:r>
            <a:r>
              <a:rPr lang="en-GB" sz="1200" dirty="0" err="1">
                <a:latin typeface="Bahnschrift" panose="020B0502040204020203" pitchFamily="34" charset="0"/>
                <a:cs typeface="Arial" panose="020B0604020202020204" pitchFamily="34" charset="0"/>
              </a:rPr>
              <a:t>Youba</a:t>
            </a:r>
            <a:r>
              <a:rPr lang="en-GB" sz="1200" dirty="0">
                <a:latin typeface="Bahnschrift" panose="020B0502040204020203" pitchFamily="34" charset="0"/>
                <a:cs typeface="Arial" panose="020B0604020202020204" pitchFamily="34" charset="0"/>
              </a:rPr>
              <a:t> </a:t>
            </a:r>
          </a:p>
          <a:p>
            <a:r>
              <a:rPr lang="en-GB" sz="1200" dirty="0">
                <a:latin typeface="Bahnschrift" panose="020B0502040204020203" pitchFamily="34" charset="0"/>
                <a:cs typeface="Arial" panose="020B0604020202020204" pitchFamily="34" charset="0"/>
              </a:rPr>
              <a:t>-BENNIA Chaima</a:t>
            </a:r>
          </a:p>
          <a:p>
            <a:r>
              <a:rPr lang="en-GB" sz="1200" dirty="0">
                <a:latin typeface="Bahnschrift" panose="020B0502040204020203" pitchFamily="34" charset="0"/>
                <a:cs typeface="Arial" panose="020B0604020202020204" pitchFamily="34" charset="0"/>
              </a:rPr>
              <a:t>-NACEREDDINE Hamza</a:t>
            </a:r>
          </a:p>
          <a:p>
            <a:r>
              <a:rPr lang="en-GB" sz="1200" dirty="0">
                <a:latin typeface="Bahnschrift" panose="020B0502040204020203" pitchFamily="34" charset="0"/>
                <a:cs typeface="Arial" panose="020B0604020202020204" pitchFamily="34" charset="0"/>
              </a:rPr>
              <a:t>-CHEBOUB Sara Souad</a:t>
            </a:r>
          </a:p>
          <a:p>
            <a:r>
              <a:rPr lang="en-GB" sz="1200" dirty="0">
                <a:latin typeface="Bahnschrift" panose="020B0502040204020203" pitchFamily="34" charset="0"/>
                <a:cs typeface="Arial" panose="020B0604020202020204" pitchFamily="34" charset="0"/>
              </a:rPr>
              <a:t>-DEGHIMA Adem Ayoub</a:t>
            </a:r>
          </a:p>
        </p:txBody>
      </p:sp>
      <p:pic>
        <p:nvPicPr>
          <p:cNvPr id="321" name="Picture 320">
            <a:extLst>
              <a:ext uri="{FF2B5EF4-FFF2-40B4-BE49-F238E27FC236}">
                <a16:creationId xmlns:a16="http://schemas.microsoft.com/office/drawing/2014/main" id="{077B7D02-12C3-5710-0F49-4B4224EB729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78" b="98667" l="1778" r="89778">
                        <a14:foregroundMark x1="51111" y1="94222" x2="24000" y2="12000"/>
                        <a14:foregroundMark x1="46667" y1="94222" x2="28000" y2="72444"/>
                        <a14:foregroundMark x1="28000" y1="72444" x2="17204" y2="47718"/>
                        <a14:foregroundMark x1="14736" y1="38550" x2="18222" y2="22667"/>
                        <a14:foregroundMark x1="26222" y1="28444" x2="76000" y2="21778"/>
                        <a14:foregroundMark x1="76000" y1="21778" x2="77778" y2="21778"/>
                        <a14:foregroundMark x1="77778" y1="21778" x2="55556" y2="81778"/>
                        <a14:foregroundMark x1="55556" y1="81778" x2="52444" y2="84889"/>
                        <a14:foregroundMark x1="40444" y1="96000" x2="15243" y2="61714"/>
                        <a14:foregroundMark x1="16723" y1="60240" x2="35556" y2="81333"/>
                        <a14:foregroundMark x1="35556" y1="81333" x2="36889" y2="81333"/>
                        <a14:foregroundMark x1="25333" y1="15556" x2="73333" y2="8444"/>
                        <a14:foregroundMark x1="73333" y1="8444" x2="81778" y2="36889"/>
                        <a14:foregroundMark x1="81778" y1="36889" x2="56889" y2="98667"/>
                        <a14:foregroundMark x1="56889" y1="98667" x2="56889" y2="98667"/>
                        <a14:foregroundMark x1="52000" y1="23556" x2="43111" y2="67556"/>
                        <a14:foregroundMark x1="33778" y1="24000" x2="68000" y2="42667"/>
                        <a14:foregroundMark x1="76444" y1="57333" x2="68889" y2="85333"/>
                        <a14:backgroundMark x1="6222" y1="38222" x2="5333" y2="61333"/>
                      </a14:backgroundRemoval>
                    </a14:imgEffect>
                  </a14:imgLayer>
                </a14:imgProps>
              </a:ext>
              <a:ext uri="{28A0092B-C50C-407E-A947-70E740481C1C}">
                <a14:useLocalDpi xmlns:a14="http://schemas.microsoft.com/office/drawing/2010/main" val="0"/>
              </a:ext>
            </a:extLst>
          </a:blip>
          <a:stretch>
            <a:fillRect/>
          </a:stretch>
        </p:blipFill>
        <p:spPr>
          <a:xfrm>
            <a:off x="55353" y="0"/>
            <a:ext cx="958780" cy="958780"/>
          </a:xfrm>
          <a:prstGeom prst="rect">
            <a:avLst/>
          </a:prstGeom>
        </p:spPr>
      </p:pic>
    </p:spTree>
    <p:extLst>
      <p:ext uri="{BB962C8B-B14F-4D97-AF65-F5344CB8AC3E}">
        <p14:creationId xmlns:p14="http://schemas.microsoft.com/office/powerpoint/2010/main" val="734683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E666-CD37-ED6A-336C-A2BC0C2A01A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C001B6-3DF1-6895-F902-C11E95C54635}"/>
              </a:ext>
            </a:extLst>
          </p:cNvPr>
          <p:cNvSpPr/>
          <p:nvPr/>
        </p:nvSpPr>
        <p:spPr>
          <a:xfrm>
            <a:off x="-5766" y="0"/>
            <a:ext cx="12192000" cy="6858000"/>
          </a:xfrm>
          <a:prstGeom prst="rect">
            <a:avLst/>
          </a:prstGeom>
          <a:solidFill>
            <a:srgbClr val="FFFA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a:effectLst>
                  <a:outerShdw blurRad="38100" dist="38100" dir="2700000" algn="tl">
                    <a:srgbClr val="000000">
                      <a:alpha val="43137"/>
                    </a:srgbClr>
                  </a:outerShdw>
                </a:effectLst>
                <a:latin typeface="Algerian" panose="04020705040A02060702" pitchFamily="82" charset="0"/>
              </a:rPr>
              <a:t>PLASTIQUE</a:t>
            </a:r>
            <a:endParaRPr lang="fr-FR" b="1" dirty="0">
              <a:effectLst>
                <a:outerShdw blurRad="38100" dist="38100" dir="2700000" algn="tl">
                  <a:srgbClr val="000000">
                    <a:alpha val="43137"/>
                  </a:srgbClr>
                </a:outerShdw>
              </a:effectLst>
              <a:latin typeface="Algerian" panose="04020705040A02060702" pitchFamily="82" charset="0"/>
            </a:endParaRPr>
          </a:p>
        </p:txBody>
      </p:sp>
      <p:grpSp>
        <p:nvGrpSpPr>
          <p:cNvPr id="4" name="Group 3">
            <a:extLst>
              <a:ext uri="{FF2B5EF4-FFF2-40B4-BE49-F238E27FC236}">
                <a16:creationId xmlns:a16="http://schemas.microsoft.com/office/drawing/2014/main" id="{F94FDD76-AADD-7AE1-5C38-BF7161EE788C}"/>
              </a:ext>
            </a:extLst>
          </p:cNvPr>
          <p:cNvGrpSpPr/>
          <p:nvPr/>
        </p:nvGrpSpPr>
        <p:grpSpPr>
          <a:xfrm rot="19365958">
            <a:off x="-2227536" y="-2223737"/>
            <a:ext cx="4455073" cy="4447476"/>
            <a:chOff x="9464674" y="425450"/>
            <a:chExt cx="1101725" cy="1074420"/>
          </a:xfrm>
          <a:solidFill>
            <a:srgbClr val="B2B08C"/>
          </a:solidFill>
        </p:grpSpPr>
        <p:sp>
          <p:nvSpPr>
            <p:cNvPr id="5" name="Oval 4">
              <a:extLst>
                <a:ext uri="{FF2B5EF4-FFF2-40B4-BE49-F238E27FC236}">
                  <a16:creationId xmlns:a16="http://schemas.microsoft.com/office/drawing/2014/main" id="{84605CEC-CA74-77DB-31F3-1A3BDFD7A8D0}"/>
                </a:ext>
              </a:extLst>
            </p:cNvPr>
            <p:cNvSpPr/>
            <p:nvPr/>
          </p:nvSpPr>
          <p:spPr>
            <a:xfrm>
              <a:off x="9464674" y="425450"/>
              <a:ext cx="1101725" cy="107442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3B00C984-7B27-88BC-6CBE-C702CEFC115E}"/>
                </a:ext>
              </a:extLst>
            </p:cNvPr>
            <p:cNvSpPr/>
            <p:nvPr/>
          </p:nvSpPr>
          <p:spPr>
            <a:xfrm>
              <a:off x="9670254" y="633730"/>
              <a:ext cx="690564" cy="65786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ctangle 20">
            <a:extLst>
              <a:ext uri="{FF2B5EF4-FFF2-40B4-BE49-F238E27FC236}">
                <a16:creationId xmlns:a16="http://schemas.microsoft.com/office/drawing/2014/main" id="{2E629C85-91D5-D3C4-EDAC-5B816AB9021E}"/>
              </a:ext>
            </a:extLst>
          </p:cNvPr>
          <p:cNvSpPr/>
          <p:nvPr/>
        </p:nvSpPr>
        <p:spPr>
          <a:xfrm>
            <a:off x="513601" y="3168884"/>
            <a:ext cx="6761748" cy="3758658"/>
          </a:xfrm>
          <a:prstGeom prst="rect">
            <a:avLst/>
          </a:prstGeom>
          <a:solidFill>
            <a:srgbClr val="DCD7B9"/>
          </a:solidFill>
          <a:ln>
            <a:solidFill>
              <a:srgbClr val="5F6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dirty="0"/>
              <a:t>:</a:t>
            </a:r>
          </a:p>
          <a:p>
            <a:pPr algn="ctr"/>
            <a:r>
              <a:rPr lang="fr-FR" sz="2800" b="1" dirty="0">
                <a:solidFill>
                  <a:schemeClr val="tx1"/>
                </a:solidFill>
                <a:effectLst>
                  <a:outerShdw blurRad="38100" dist="38100" dir="2700000" algn="tl">
                    <a:srgbClr val="000000">
                      <a:alpha val="43137"/>
                    </a:srgbClr>
                  </a:outerShdw>
                </a:effectLst>
              </a:rPr>
              <a:t>Le verre est un matériau solide et transparent que l'on utilise pour fabriquer une multitude d'objets, comme les fenêtres, les bouteilles et les verres à boire. Il est composé principalement de dioxyde de silicium (silice), que l'on trouve couramment dans le sable</a:t>
            </a:r>
            <a:endParaRPr lang="en-GB" sz="2800" b="1" dirty="0">
              <a:solidFill>
                <a:schemeClr val="tx1"/>
              </a:solidFill>
              <a:effectLst>
                <a:outerShdw blurRad="38100" dist="38100" dir="2700000" algn="tl">
                  <a:srgbClr val="000000">
                    <a:alpha val="43137"/>
                  </a:srgbClr>
                </a:outerShdw>
              </a:effectLst>
            </a:endParaRPr>
          </a:p>
        </p:txBody>
      </p:sp>
      <p:pic>
        <p:nvPicPr>
          <p:cNvPr id="20" name="Image 19">
            <a:extLst>
              <a:ext uri="{FF2B5EF4-FFF2-40B4-BE49-F238E27FC236}">
                <a16:creationId xmlns:a16="http://schemas.microsoft.com/office/drawing/2014/main" id="{456CCC99-53F7-1792-9005-42536B9D959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9891" y="274661"/>
            <a:ext cx="6162401" cy="314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5" name="Group 12">
            <a:extLst>
              <a:ext uri="{FF2B5EF4-FFF2-40B4-BE49-F238E27FC236}">
                <a16:creationId xmlns:a16="http://schemas.microsoft.com/office/drawing/2014/main" id="{5A293162-BCE3-5B44-9218-BD0255AFC63F}"/>
              </a:ext>
            </a:extLst>
          </p:cNvPr>
          <p:cNvGrpSpPr/>
          <p:nvPr/>
        </p:nvGrpSpPr>
        <p:grpSpPr>
          <a:xfrm>
            <a:off x="8517083" y="5099829"/>
            <a:ext cx="7234711" cy="7061931"/>
            <a:chOff x="9515060" y="619630"/>
            <a:chExt cx="937560" cy="862615"/>
          </a:xfrm>
        </p:grpSpPr>
        <p:sp>
          <p:nvSpPr>
            <p:cNvPr id="27" name="Oval 13">
              <a:extLst>
                <a:ext uri="{FF2B5EF4-FFF2-40B4-BE49-F238E27FC236}">
                  <a16:creationId xmlns:a16="http://schemas.microsoft.com/office/drawing/2014/main" id="{80B95F55-2A91-780E-0EF3-42D5B993DAD2}"/>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14">
              <a:extLst>
                <a:ext uri="{FF2B5EF4-FFF2-40B4-BE49-F238E27FC236}">
                  <a16:creationId xmlns:a16="http://schemas.microsoft.com/office/drawing/2014/main" id="{81FD6B82-E884-082E-11A3-227423EC8F63}"/>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9" name="Groupe 48">
            <a:extLst>
              <a:ext uri="{FF2B5EF4-FFF2-40B4-BE49-F238E27FC236}">
                <a16:creationId xmlns:a16="http://schemas.microsoft.com/office/drawing/2014/main" id="{0D15E125-279C-9EF4-DECE-6B33894F140A}"/>
              </a:ext>
            </a:extLst>
          </p:cNvPr>
          <p:cNvGrpSpPr/>
          <p:nvPr/>
        </p:nvGrpSpPr>
        <p:grpSpPr>
          <a:xfrm>
            <a:off x="10015429" y="-2950184"/>
            <a:ext cx="4686300" cy="4491990"/>
            <a:chOff x="10015429" y="-2950184"/>
            <a:chExt cx="4686300" cy="4491990"/>
          </a:xfrm>
        </p:grpSpPr>
        <p:sp>
          <p:nvSpPr>
            <p:cNvPr id="41" name="Oval 3">
              <a:extLst>
                <a:ext uri="{FF2B5EF4-FFF2-40B4-BE49-F238E27FC236}">
                  <a16:creationId xmlns:a16="http://schemas.microsoft.com/office/drawing/2014/main" id="{FA1BE220-8A17-6F7B-0C4A-50FE516FB507}"/>
                </a:ext>
              </a:extLst>
            </p:cNvPr>
            <p:cNvSpPr/>
            <p:nvPr/>
          </p:nvSpPr>
          <p:spPr>
            <a:xfrm>
              <a:off x="10015429" y="-2950184"/>
              <a:ext cx="4686300" cy="4491990"/>
            </a:xfrm>
            <a:prstGeom prst="ellipse">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
              <a:extLst>
                <a:ext uri="{FF2B5EF4-FFF2-40B4-BE49-F238E27FC236}">
                  <a16:creationId xmlns:a16="http://schemas.microsoft.com/office/drawing/2014/main" id="{1C075E49-BD39-2672-E0A8-744717822AAB}"/>
                </a:ext>
              </a:extLst>
            </p:cNvPr>
            <p:cNvSpPr/>
            <p:nvPr/>
          </p:nvSpPr>
          <p:spPr>
            <a:xfrm>
              <a:off x="10223669" y="425383"/>
              <a:ext cx="1101725" cy="1074420"/>
            </a:xfrm>
            <a:prstGeom prst="ellipse">
              <a:avLst/>
            </a:prstGeom>
            <a:solidFill>
              <a:srgbClr val="5F6F52"/>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3" name="ZoneTexte 42">
            <a:extLst>
              <a:ext uri="{FF2B5EF4-FFF2-40B4-BE49-F238E27FC236}">
                <a16:creationId xmlns:a16="http://schemas.microsoft.com/office/drawing/2014/main" id="{4F2AD28A-7DA9-CA2A-2321-02C5A939BE8B}"/>
              </a:ext>
            </a:extLst>
          </p:cNvPr>
          <p:cNvSpPr txBox="1"/>
          <p:nvPr/>
        </p:nvSpPr>
        <p:spPr>
          <a:xfrm>
            <a:off x="10587852" y="608650"/>
            <a:ext cx="373358" cy="707886"/>
          </a:xfrm>
          <a:prstGeom prst="rect">
            <a:avLst/>
          </a:prstGeom>
          <a:noFill/>
        </p:spPr>
        <p:txBody>
          <a:bodyPr wrap="square" rtlCol="0">
            <a:spAutoFit/>
          </a:bodyPr>
          <a:lstStyle/>
          <a:p>
            <a:r>
              <a:rPr lang="fr-FR" sz="4000" b="1" dirty="0">
                <a:effectLst>
                  <a:outerShdw blurRad="38100" dist="38100" dir="2700000" algn="tl">
                    <a:srgbClr val="000000">
                      <a:alpha val="43137"/>
                    </a:srgbClr>
                  </a:outerShdw>
                </a:effectLst>
                <a:latin typeface="Algerian" panose="04020705040A02060702" pitchFamily="82" charset="0"/>
              </a:rPr>
              <a:t>3</a:t>
            </a:r>
            <a:endParaRPr lang="en-GB" sz="4000" b="1" dirty="0">
              <a:effectLst>
                <a:outerShdw blurRad="38100" dist="38100" dir="2700000" algn="tl">
                  <a:srgbClr val="000000">
                    <a:alpha val="43137"/>
                  </a:srgbClr>
                </a:outerShdw>
              </a:effectLst>
              <a:latin typeface="Algerian" panose="04020705040A02060702" pitchFamily="82" charset="0"/>
            </a:endParaRPr>
          </a:p>
        </p:txBody>
      </p:sp>
      <p:pic>
        <p:nvPicPr>
          <p:cNvPr id="48" name="Image 47">
            <a:extLst>
              <a:ext uri="{FF2B5EF4-FFF2-40B4-BE49-F238E27FC236}">
                <a16:creationId xmlns:a16="http://schemas.microsoft.com/office/drawing/2014/main" id="{19A9E46C-3C5E-BFD5-74D3-E95312CB04F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155899" y="1497476"/>
            <a:ext cx="3602352" cy="3602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1" name="Group 15">
            <a:extLst>
              <a:ext uri="{FF2B5EF4-FFF2-40B4-BE49-F238E27FC236}">
                <a16:creationId xmlns:a16="http://schemas.microsoft.com/office/drawing/2014/main" id="{A8C9BE9C-D506-142D-A687-ED7768E15382}"/>
              </a:ext>
            </a:extLst>
          </p:cNvPr>
          <p:cNvGrpSpPr/>
          <p:nvPr/>
        </p:nvGrpSpPr>
        <p:grpSpPr>
          <a:xfrm rot="10800000">
            <a:off x="10897823" y="2744939"/>
            <a:ext cx="1074420" cy="373358"/>
            <a:chOff x="2717800" y="2159000"/>
            <a:chExt cx="1905000" cy="584200"/>
          </a:xfrm>
        </p:grpSpPr>
        <p:sp>
          <p:nvSpPr>
            <p:cNvPr id="52" name="Arrow: Chevron 16">
              <a:extLst>
                <a:ext uri="{FF2B5EF4-FFF2-40B4-BE49-F238E27FC236}">
                  <a16:creationId xmlns:a16="http://schemas.microsoft.com/office/drawing/2014/main" id="{7BBEA36D-ABB3-4BB4-AF31-084F9A8EF1D4}"/>
                </a:ext>
              </a:extLst>
            </p:cNvPr>
            <p:cNvSpPr/>
            <p:nvPr/>
          </p:nvSpPr>
          <p:spPr>
            <a:xfrm>
              <a:off x="27178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3" name="Arrow: Chevron 17">
              <a:extLst>
                <a:ext uri="{FF2B5EF4-FFF2-40B4-BE49-F238E27FC236}">
                  <a16:creationId xmlns:a16="http://schemas.microsoft.com/office/drawing/2014/main" id="{4C37ECC0-B95C-A6D4-55BF-6EC0E4C8894F}"/>
                </a:ext>
              </a:extLst>
            </p:cNvPr>
            <p:cNvSpPr/>
            <p:nvPr/>
          </p:nvSpPr>
          <p:spPr>
            <a:xfrm>
              <a:off x="33655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Arrow: Chevron 18">
              <a:extLst>
                <a:ext uri="{FF2B5EF4-FFF2-40B4-BE49-F238E27FC236}">
                  <a16:creationId xmlns:a16="http://schemas.microsoft.com/office/drawing/2014/main" id="{3B1BEAEC-BAE6-021F-8DC0-4A88641D0D65}"/>
                </a:ext>
              </a:extLst>
            </p:cNvPr>
            <p:cNvSpPr/>
            <p:nvPr/>
          </p:nvSpPr>
          <p:spPr>
            <a:xfrm>
              <a:off x="40132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55" name="Group 15">
            <a:extLst>
              <a:ext uri="{FF2B5EF4-FFF2-40B4-BE49-F238E27FC236}">
                <a16:creationId xmlns:a16="http://schemas.microsoft.com/office/drawing/2014/main" id="{E75157F9-055F-84EB-3B9D-BF4C4916AFBC}"/>
              </a:ext>
            </a:extLst>
          </p:cNvPr>
          <p:cNvGrpSpPr/>
          <p:nvPr/>
        </p:nvGrpSpPr>
        <p:grpSpPr>
          <a:xfrm>
            <a:off x="7525659" y="2737286"/>
            <a:ext cx="1074420" cy="373358"/>
            <a:chOff x="2717800" y="2159000"/>
            <a:chExt cx="1905000" cy="584200"/>
          </a:xfrm>
        </p:grpSpPr>
        <p:sp>
          <p:nvSpPr>
            <p:cNvPr id="56" name="Arrow: Chevron 16">
              <a:extLst>
                <a:ext uri="{FF2B5EF4-FFF2-40B4-BE49-F238E27FC236}">
                  <a16:creationId xmlns:a16="http://schemas.microsoft.com/office/drawing/2014/main" id="{8AE5F87C-F00D-55E0-A908-07EFC735C2E9}"/>
                </a:ext>
              </a:extLst>
            </p:cNvPr>
            <p:cNvSpPr/>
            <p:nvPr/>
          </p:nvSpPr>
          <p:spPr>
            <a:xfrm>
              <a:off x="27178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7" name="Arrow: Chevron 17">
              <a:extLst>
                <a:ext uri="{FF2B5EF4-FFF2-40B4-BE49-F238E27FC236}">
                  <a16:creationId xmlns:a16="http://schemas.microsoft.com/office/drawing/2014/main" id="{2ED651C5-AE82-6049-9D94-3C78E5001CA6}"/>
                </a:ext>
              </a:extLst>
            </p:cNvPr>
            <p:cNvSpPr/>
            <p:nvPr/>
          </p:nvSpPr>
          <p:spPr>
            <a:xfrm>
              <a:off x="33655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8" name="Arrow: Chevron 18">
              <a:extLst>
                <a:ext uri="{FF2B5EF4-FFF2-40B4-BE49-F238E27FC236}">
                  <a16:creationId xmlns:a16="http://schemas.microsoft.com/office/drawing/2014/main" id="{3EB199CF-D4CB-8E80-3780-B7E1FE917996}"/>
                </a:ext>
              </a:extLst>
            </p:cNvPr>
            <p:cNvSpPr/>
            <p:nvPr/>
          </p:nvSpPr>
          <p:spPr>
            <a:xfrm>
              <a:off x="40132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59" name="ZoneTexte 58">
            <a:extLst>
              <a:ext uri="{FF2B5EF4-FFF2-40B4-BE49-F238E27FC236}">
                <a16:creationId xmlns:a16="http://schemas.microsoft.com/office/drawing/2014/main" id="{BCCA3A65-8E8E-649D-745B-D8E2B2E9FBA4}"/>
              </a:ext>
            </a:extLst>
          </p:cNvPr>
          <p:cNvSpPr txBox="1"/>
          <p:nvPr/>
        </p:nvSpPr>
        <p:spPr>
          <a:xfrm>
            <a:off x="7890962" y="596440"/>
            <a:ext cx="2265153" cy="707886"/>
          </a:xfrm>
          <a:prstGeom prst="rect">
            <a:avLst/>
          </a:prstGeom>
          <a:noFill/>
        </p:spPr>
        <p:txBody>
          <a:bodyPr wrap="square" rtlCol="0">
            <a:spAutoFit/>
          </a:bodyPr>
          <a:lstStyle/>
          <a:p>
            <a:r>
              <a:rPr lang="fr-FR" sz="4000" b="1" dirty="0">
                <a:effectLst>
                  <a:outerShdw blurRad="38100" dist="38100" dir="2700000" algn="tl">
                    <a:srgbClr val="000000">
                      <a:alpha val="43137"/>
                    </a:srgbClr>
                  </a:outerShdw>
                </a:effectLst>
                <a:latin typeface="Algerian" panose="04020705040A02060702" pitchFamily="82" charset="0"/>
              </a:rPr>
              <a:t>verre</a:t>
            </a:r>
            <a:endParaRPr lang="en-GB" sz="4000" b="1" dirty="0">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3887904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par>
                                <p:cTn id="8" presetID="6" presetClass="entr" presetSubtype="16"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circle(in)">
                                      <p:cBhvr>
                                        <p:cTn id="10"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E2D72-D759-C48B-45D1-B9C371CF78F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23104D-102C-C94D-18D7-44E97B2000AE}"/>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CBAE1AEE-8DB0-3056-F10D-84A0F96BF39C}"/>
              </a:ext>
            </a:extLst>
          </p:cNvPr>
          <p:cNvSpPr txBox="1"/>
          <p:nvPr/>
        </p:nvSpPr>
        <p:spPr>
          <a:xfrm>
            <a:off x="3499296" y="221983"/>
            <a:ext cx="4519635" cy="646331"/>
          </a:xfrm>
          <a:prstGeom prst="rect">
            <a:avLst/>
          </a:prstGeom>
          <a:noFill/>
        </p:spPr>
        <p:txBody>
          <a:bodyPr wrap="square" rtlCol="0">
            <a:spAutoFit/>
          </a:bodyPr>
          <a:lstStyle/>
          <a:p>
            <a:pPr algn="ctr"/>
            <a:r>
              <a:rPr lang="fr-FR" sz="3600" b="1" dirty="0">
                <a:effectLst>
                  <a:outerShdw blurRad="38100" dist="38100" dir="2700000" algn="tl">
                    <a:srgbClr val="000000">
                      <a:alpha val="43137"/>
                    </a:srgbClr>
                  </a:outerShdw>
                </a:effectLst>
                <a:latin typeface="Algerian" panose="04020705040A02060702" pitchFamily="82" charset="0"/>
              </a:rPr>
              <a:t>Types de verre</a:t>
            </a:r>
          </a:p>
        </p:txBody>
      </p:sp>
      <p:sp>
        <p:nvSpPr>
          <p:cNvPr id="4" name="ZoneTexte 3">
            <a:extLst>
              <a:ext uri="{FF2B5EF4-FFF2-40B4-BE49-F238E27FC236}">
                <a16:creationId xmlns:a16="http://schemas.microsoft.com/office/drawing/2014/main" id="{4D25FF24-ED66-DEC1-776C-06DF07886DA8}"/>
              </a:ext>
            </a:extLst>
          </p:cNvPr>
          <p:cNvSpPr txBox="1"/>
          <p:nvPr/>
        </p:nvSpPr>
        <p:spPr>
          <a:xfrm>
            <a:off x="400050" y="1243013"/>
            <a:ext cx="11558588" cy="4524315"/>
          </a:xfrm>
          <a:prstGeom prst="rect">
            <a:avLst/>
          </a:prstGeom>
          <a:noFill/>
        </p:spPr>
        <p:txBody>
          <a:bodyPr wrap="square" rtlCol="0">
            <a:spAutoFit/>
          </a:bodyPr>
          <a:lstStyle/>
          <a:p>
            <a:r>
              <a:rPr lang="fr-FR" sz="3600" b="1" dirty="0">
                <a:effectLst>
                  <a:outerShdw blurRad="38100" dist="38100" dir="2700000" algn="tl">
                    <a:srgbClr val="000000">
                      <a:alpha val="43137"/>
                    </a:srgbClr>
                  </a:outerShdw>
                </a:effectLst>
              </a:rPr>
              <a:t>1-Verre a vitre</a:t>
            </a:r>
          </a:p>
          <a:p>
            <a:endParaRPr lang="fr-FR" sz="3600" b="1" dirty="0">
              <a:effectLst>
                <a:outerShdw blurRad="38100" dist="38100" dir="2700000" algn="tl">
                  <a:srgbClr val="000000">
                    <a:alpha val="43137"/>
                  </a:srgbClr>
                </a:outerShdw>
              </a:effectLst>
            </a:endParaRPr>
          </a:p>
          <a:p>
            <a:endParaRPr lang="fr-FR" sz="3600" b="1" dirty="0">
              <a:effectLst>
                <a:outerShdw blurRad="38100" dist="38100" dir="2700000" algn="tl">
                  <a:srgbClr val="000000">
                    <a:alpha val="43137"/>
                  </a:srgbClr>
                </a:outerShdw>
              </a:effectLst>
            </a:endParaRPr>
          </a:p>
          <a:p>
            <a:endParaRPr lang="fr-FR" sz="3600" b="1" dirty="0">
              <a:effectLst>
                <a:outerShdw blurRad="38100" dist="38100" dir="2700000" algn="tl">
                  <a:srgbClr val="000000">
                    <a:alpha val="43137"/>
                  </a:srgbClr>
                </a:outerShdw>
              </a:effectLst>
            </a:endParaRPr>
          </a:p>
          <a:p>
            <a:r>
              <a:rPr lang="fr-FR" sz="3600" b="1" dirty="0">
                <a:effectLst>
                  <a:outerShdw blurRad="38100" dist="38100" dir="2700000" algn="tl">
                    <a:srgbClr val="000000">
                      <a:alpha val="43137"/>
                    </a:srgbClr>
                  </a:outerShdw>
                </a:effectLst>
              </a:rPr>
              <a:t>2-Verre borosilicate</a:t>
            </a:r>
          </a:p>
          <a:p>
            <a:endParaRPr lang="fr-FR" sz="3600" b="1" dirty="0">
              <a:effectLst>
                <a:outerShdw blurRad="38100" dist="38100" dir="2700000" algn="tl">
                  <a:srgbClr val="000000">
                    <a:alpha val="43137"/>
                  </a:srgbClr>
                </a:outerShdw>
              </a:effectLst>
            </a:endParaRPr>
          </a:p>
          <a:p>
            <a:endParaRPr lang="fr-FR" sz="3600" b="1" dirty="0">
              <a:effectLst>
                <a:outerShdw blurRad="38100" dist="38100" dir="2700000" algn="tl">
                  <a:srgbClr val="000000">
                    <a:alpha val="43137"/>
                  </a:srgbClr>
                </a:outerShdw>
              </a:effectLst>
            </a:endParaRPr>
          </a:p>
          <a:p>
            <a:r>
              <a:rPr lang="fr-FR" sz="3600" b="1" dirty="0">
                <a:effectLst>
                  <a:outerShdw blurRad="38100" dist="38100" dir="2700000" algn="tl">
                    <a:srgbClr val="000000">
                      <a:alpha val="43137"/>
                    </a:srgbClr>
                  </a:outerShdw>
                </a:effectLst>
              </a:rPr>
              <a:t>3-Verre trempé</a:t>
            </a:r>
            <a:endParaRPr lang="en-GB" sz="3600" b="1" dirty="0">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025E5DA0-BF16-8492-4E90-ECAD6B84176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352" b="98148" l="10000" r="99028">
                        <a14:foregroundMark x1="51319" y1="12685" x2="79722" y2="2037"/>
                        <a14:foregroundMark x1="79722" y1="2037" x2="95208" y2="5741"/>
                        <a14:foregroundMark x1="95208" y1="5741" x2="98403" y2="21574"/>
                        <a14:foregroundMark x1="98403" y1="21574" x2="97917" y2="47500"/>
                        <a14:foregroundMark x1="97917" y1="47500" x2="94861" y2="55833"/>
                        <a14:foregroundMark x1="94861" y1="55833" x2="91458" y2="59352"/>
                        <a14:foregroundMark x1="93958" y1="60000" x2="98889" y2="56574"/>
                        <a14:foregroundMark x1="98889" y1="56574" x2="98958" y2="7778"/>
                        <a14:foregroundMark x1="98958" y1="7778" x2="94236" y2="1296"/>
                        <a14:foregroundMark x1="94236" y1="1296" x2="71806" y2="5926"/>
                        <a14:foregroundMark x1="71806" y1="5926" x2="69444" y2="4352"/>
                        <a14:foregroundMark x1="24097" y1="29630" x2="33750" y2="40741"/>
                        <a14:foregroundMark x1="33750" y1="40741" x2="33681" y2="40833"/>
                        <a14:foregroundMark x1="64722" y1="80833" x2="92500" y2="72222"/>
                        <a14:foregroundMark x1="92500" y1="72222" x2="97153" y2="64630"/>
                        <a14:foregroundMark x1="97153" y1="64630" x2="97708" y2="64352"/>
                        <a14:foregroundMark x1="63333" y1="84815" x2="69236" y2="88241"/>
                        <a14:foregroundMark x1="69236" y1="88241" x2="83264" y2="87407"/>
                        <a14:foregroundMark x1="83264" y1="87407" x2="99097" y2="75463"/>
                        <a14:foregroundMark x1="63819" y1="87130" x2="66875" y2="93056"/>
                        <a14:foregroundMark x1="66875" y1="93056" x2="79097" y2="9814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40670" y="868315"/>
            <a:ext cx="3414247" cy="2560686"/>
          </a:xfrm>
          <a:prstGeom prst="rect">
            <a:avLst/>
          </a:prstGeom>
        </p:spPr>
      </p:pic>
      <p:pic>
        <p:nvPicPr>
          <p:cNvPr id="8" name="Image 7">
            <a:extLst>
              <a:ext uri="{FF2B5EF4-FFF2-40B4-BE49-F238E27FC236}">
                <a16:creationId xmlns:a16="http://schemas.microsoft.com/office/drawing/2014/main" id="{D79A65FC-C398-FA88-C448-6C2E7133A7D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018931" y="2373928"/>
            <a:ext cx="3160352" cy="2110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a:extLst>
              <a:ext uri="{FF2B5EF4-FFF2-40B4-BE49-F238E27FC236}">
                <a16:creationId xmlns:a16="http://schemas.microsoft.com/office/drawing/2014/main" id="{638F81BA-D546-47F2-6052-74F1EC6971D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985083" y="4484071"/>
            <a:ext cx="3548060" cy="2128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8181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DA777-39ED-4484-C942-FBA043C006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48C8F7A-6E6A-55CE-3D5D-DF91DB788CA1}"/>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AB0EF2D7-A6A2-BA44-9475-A0A4FEA8DBD1}"/>
              </a:ext>
            </a:extLst>
          </p:cNvPr>
          <p:cNvSpPr txBox="1"/>
          <p:nvPr/>
        </p:nvSpPr>
        <p:spPr>
          <a:xfrm>
            <a:off x="4908884" y="0"/>
            <a:ext cx="2374232" cy="584775"/>
          </a:xfrm>
          <a:prstGeom prst="rect">
            <a:avLst/>
          </a:prstGeom>
          <a:solidFill>
            <a:schemeClr val="bg2"/>
          </a:solidFill>
          <a:ln>
            <a:solidFill>
              <a:schemeClr val="bg1"/>
            </a:solidFill>
          </a:ln>
        </p:spPr>
        <p:txBody>
          <a:bodyPr wrap="square" rtlCol="0">
            <a:spAutoFit/>
          </a:bodyPr>
          <a:lstStyle/>
          <a:p>
            <a:r>
              <a:rPr lang="fr-FR" sz="2400" dirty="0"/>
              <a:t>  </a:t>
            </a:r>
            <a:r>
              <a:rPr lang="fr-FR" sz="3200" b="1" dirty="0">
                <a:effectLst>
                  <a:outerShdw blurRad="38100" dist="38100" dir="2700000" algn="tl">
                    <a:srgbClr val="000000">
                      <a:alpha val="43137"/>
                    </a:srgbClr>
                  </a:outerShdw>
                </a:effectLst>
                <a:latin typeface="Algerian" panose="04020705040A02060702" pitchFamily="82" charset="0"/>
              </a:rPr>
              <a:t>exemples</a:t>
            </a:r>
            <a:endParaRPr lang="en-GB" sz="2400" dirty="0"/>
          </a:p>
        </p:txBody>
      </p:sp>
      <p:pic>
        <p:nvPicPr>
          <p:cNvPr id="8" name="Image 7">
            <a:extLst>
              <a:ext uri="{FF2B5EF4-FFF2-40B4-BE49-F238E27FC236}">
                <a16:creationId xmlns:a16="http://schemas.microsoft.com/office/drawing/2014/main" id="{1DE77E5F-D042-B4CA-9FD5-E33377700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113" y="1133475"/>
            <a:ext cx="4952999" cy="4952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11">
            <a:extLst>
              <a:ext uri="{FF2B5EF4-FFF2-40B4-BE49-F238E27FC236}">
                <a16:creationId xmlns:a16="http://schemas.microsoft.com/office/drawing/2014/main" id="{8A1E0004-362F-A6F9-9AD2-7AA95DC96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774" y="1550192"/>
            <a:ext cx="4119563" cy="4119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8948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C2FFEE-8621-085A-EB9E-6B75575AEAA7}"/>
              </a:ext>
            </a:extLst>
          </p:cNvPr>
          <p:cNvSpPr/>
          <p:nvPr/>
        </p:nvSpPr>
        <p:spPr>
          <a:xfrm>
            <a:off x="-1" y="0"/>
            <a:ext cx="12192000" cy="6858000"/>
          </a:xfrm>
          <a:prstGeom prst="rect">
            <a:avLst/>
          </a:prstGeom>
          <a:solidFill>
            <a:srgbClr val="DCD7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12">
            <a:extLst>
              <a:ext uri="{FF2B5EF4-FFF2-40B4-BE49-F238E27FC236}">
                <a16:creationId xmlns:a16="http://schemas.microsoft.com/office/drawing/2014/main" id="{87BBD72C-A4FB-B0C6-FFFD-7A9B2EAC5711}"/>
              </a:ext>
            </a:extLst>
          </p:cNvPr>
          <p:cNvGrpSpPr/>
          <p:nvPr/>
        </p:nvGrpSpPr>
        <p:grpSpPr>
          <a:xfrm>
            <a:off x="-4332643" y="-4727806"/>
            <a:ext cx="7234711" cy="7061931"/>
            <a:chOff x="9515060" y="619630"/>
            <a:chExt cx="937560" cy="862615"/>
          </a:xfrm>
        </p:grpSpPr>
        <p:sp>
          <p:nvSpPr>
            <p:cNvPr id="4" name="Oval 13">
              <a:extLst>
                <a:ext uri="{FF2B5EF4-FFF2-40B4-BE49-F238E27FC236}">
                  <a16:creationId xmlns:a16="http://schemas.microsoft.com/office/drawing/2014/main" id="{6CCFCF13-1EFF-AAF2-E45A-6F4816BC9CA3}"/>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14">
              <a:extLst>
                <a:ext uri="{FF2B5EF4-FFF2-40B4-BE49-F238E27FC236}">
                  <a16:creationId xmlns:a16="http://schemas.microsoft.com/office/drawing/2014/main" id="{85C643F4-E968-015D-9460-E379C92266A2}"/>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Oval 1">
            <a:extLst>
              <a:ext uri="{FF2B5EF4-FFF2-40B4-BE49-F238E27FC236}">
                <a16:creationId xmlns:a16="http://schemas.microsoft.com/office/drawing/2014/main" id="{D5351822-D29B-B5C6-7B41-0DBC161AE426}"/>
              </a:ext>
            </a:extLst>
          </p:cNvPr>
          <p:cNvSpPr/>
          <p:nvPr/>
        </p:nvSpPr>
        <p:spPr>
          <a:xfrm>
            <a:off x="10902448" y="5397048"/>
            <a:ext cx="2579103" cy="2551815"/>
          </a:xfrm>
          <a:prstGeom prst="ellipse">
            <a:avLst/>
          </a:prstGeom>
          <a:solidFill>
            <a:srgbClr val="B2B08C"/>
          </a:solidFill>
          <a:ln w="76200">
            <a:solidFill>
              <a:srgbClr val="B2B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e 6">
            <a:extLst>
              <a:ext uri="{FF2B5EF4-FFF2-40B4-BE49-F238E27FC236}">
                <a16:creationId xmlns:a16="http://schemas.microsoft.com/office/drawing/2014/main" id="{A63558A5-D1C2-DC48-63A9-E55D13AEB788}"/>
              </a:ext>
            </a:extLst>
          </p:cNvPr>
          <p:cNvGrpSpPr/>
          <p:nvPr/>
        </p:nvGrpSpPr>
        <p:grpSpPr>
          <a:xfrm>
            <a:off x="10493626" y="-2525605"/>
            <a:ext cx="4686300" cy="4491990"/>
            <a:chOff x="10015429" y="-2950184"/>
            <a:chExt cx="4686300" cy="4491990"/>
          </a:xfrm>
        </p:grpSpPr>
        <p:sp>
          <p:nvSpPr>
            <p:cNvPr id="8" name="Oval 3">
              <a:extLst>
                <a:ext uri="{FF2B5EF4-FFF2-40B4-BE49-F238E27FC236}">
                  <a16:creationId xmlns:a16="http://schemas.microsoft.com/office/drawing/2014/main" id="{7F18AB62-1784-2E50-433C-CE544AFF7328}"/>
                </a:ext>
              </a:extLst>
            </p:cNvPr>
            <p:cNvSpPr/>
            <p:nvPr/>
          </p:nvSpPr>
          <p:spPr>
            <a:xfrm>
              <a:off x="10015429" y="-2950184"/>
              <a:ext cx="4686300" cy="4491990"/>
            </a:xfrm>
            <a:prstGeom prst="ellipse">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4">
              <a:extLst>
                <a:ext uri="{FF2B5EF4-FFF2-40B4-BE49-F238E27FC236}">
                  <a16:creationId xmlns:a16="http://schemas.microsoft.com/office/drawing/2014/main" id="{10568D40-5F93-04FC-B51D-A60998AC5A0D}"/>
                </a:ext>
              </a:extLst>
            </p:cNvPr>
            <p:cNvSpPr/>
            <p:nvPr/>
          </p:nvSpPr>
          <p:spPr>
            <a:xfrm>
              <a:off x="10223669" y="425383"/>
              <a:ext cx="1101725" cy="1074420"/>
            </a:xfrm>
            <a:prstGeom prst="ellipse">
              <a:avLst/>
            </a:prstGeom>
            <a:solidFill>
              <a:srgbClr val="5F6F52"/>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4</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pic>
        <p:nvPicPr>
          <p:cNvPr id="11" name="Image 10">
            <a:extLst>
              <a:ext uri="{FF2B5EF4-FFF2-40B4-BE49-F238E27FC236}">
                <a16:creationId xmlns:a16="http://schemas.microsoft.com/office/drawing/2014/main" id="{EECEFC48-E2B1-DBCA-09F7-FE017B04525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610" b="89940" l="3000" r="90300">
                        <a14:foregroundMark x1="34600" y1="78378" x2="21100" y2="54204"/>
                        <a14:foregroundMark x1="21100" y1="54204" x2="20900" y2="44444"/>
                        <a14:foregroundMark x1="15600" y1="60961" x2="40900" y2="38138"/>
                        <a14:foregroundMark x1="14600" y1="51502" x2="14600" y2="51502"/>
                        <a14:foregroundMark x1="10300" y1="47598" x2="5600" y2="69670"/>
                        <a14:foregroundMark x1="63500" y1="85435" x2="66700" y2="86336"/>
                        <a14:foregroundMark x1="64000" y1="81532" x2="69300" y2="86336"/>
                        <a14:foregroundMark x1="86700" y1="45946" x2="90300" y2="67267"/>
                        <a14:foregroundMark x1="78800" y1="33333" x2="89800" y2="38138"/>
                        <a14:foregroundMark x1="40300" y1="26276" x2="30900" y2="46547"/>
                        <a14:foregroundMark x1="30900" y1="46547" x2="40300" y2="63363"/>
                        <a14:foregroundMark x1="47200" y1="27027" x2="37200" y2="23123"/>
                        <a14:foregroundMark x1="44000" y1="39640" x2="40900" y2="23874"/>
                        <a14:foregroundMark x1="43000" y1="20721" x2="59300" y2="12763"/>
                        <a14:foregroundMark x1="59300" y1="12763" x2="59800" y2="11261"/>
                        <a14:foregroundMark x1="40300" y1="19069" x2="24900" y2="25526"/>
                        <a14:foregroundMark x1="24900" y1="25526" x2="22400" y2="35736"/>
                        <a14:foregroundMark x1="23000" y1="26276" x2="5700" y2="38739"/>
                        <a14:foregroundMark x1="5700" y1="38739" x2="5100" y2="49099"/>
                        <a14:foregroundMark x1="76100" y1="27027" x2="93000" y2="37087"/>
                        <a14:foregroundMark x1="93000" y1="37087" x2="95700" y2="69970"/>
                        <a14:foregroundMark x1="95700" y1="69970" x2="78900" y2="93844"/>
                        <a14:foregroundMark x1="78900" y1="93844" x2="19500" y2="84535"/>
                        <a14:foregroundMark x1="19500" y1="84535" x2="3700" y2="71922"/>
                        <a14:foregroundMark x1="3700" y1="71922" x2="3000" y2="40390"/>
                        <a14:foregroundMark x1="93000" y1="34835" x2="74300" y2="15616"/>
                        <a14:foregroundMark x1="74300" y1="15616" x2="63000" y2="9610"/>
                        <a14:foregroundMark x1="48200" y1="80781" x2="60900" y2="7282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83281" y="2613437"/>
            <a:ext cx="3420689" cy="2278179"/>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797D0223-61A0-27E0-88EA-E577ED3829ED}"/>
              </a:ext>
            </a:extLst>
          </p:cNvPr>
          <p:cNvSpPr/>
          <p:nvPr/>
        </p:nvSpPr>
        <p:spPr>
          <a:xfrm>
            <a:off x="753978" y="2174160"/>
            <a:ext cx="7143659" cy="4403103"/>
          </a:xfrm>
          <a:prstGeom prst="rect">
            <a:avLst/>
          </a:prstGeom>
          <a:solidFill>
            <a:srgbClr val="FFFA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b="1" dirty="0">
                <a:solidFill>
                  <a:schemeClr val="tx1"/>
                </a:solidFill>
                <a:effectLst>
                  <a:outerShdw blurRad="38100" dist="38100" dir="2700000" algn="tl">
                    <a:srgbClr val="000000">
                      <a:alpha val="43137"/>
                    </a:srgbClr>
                  </a:outerShdw>
                </a:effectLst>
              </a:rPr>
              <a:t>Un métal est un élément chimique ou un alliage qui possède des propriétés spécifiques, telles que la conductivité électrique et thermique élevée, la malléabilité, la ductilité et un éclat caractéristique souvent brillant. </a:t>
            </a:r>
            <a:endParaRPr lang="en-GB" sz="3600" b="1" dirty="0">
              <a:solidFill>
                <a:schemeClr val="tx1"/>
              </a:solidFill>
              <a:effectLst>
                <a:outerShdw blurRad="38100" dist="38100" dir="2700000" algn="tl">
                  <a:srgbClr val="000000">
                    <a:alpha val="43137"/>
                  </a:srgbClr>
                </a:outerShdw>
              </a:effectLst>
            </a:endParaRPr>
          </a:p>
        </p:txBody>
      </p:sp>
      <p:pic>
        <p:nvPicPr>
          <p:cNvPr id="13" name="Image 12">
            <a:extLst>
              <a:ext uri="{FF2B5EF4-FFF2-40B4-BE49-F238E27FC236}">
                <a16:creationId xmlns:a16="http://schemas.microsoft.com/office/drawing/2014/main" id="{F2511080-A20E-4FBF-762F-71E16E649295}"/>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278212" y="41161"/>
            <a:ext cx="3102501" cy="2618947"/>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1FFC5518-2E6B-5C4F-E7F3-A7166EFD2AF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7820" y1="76758" x2="68479" y2="65527"/>
                        <a14:foregroundMark x1="24108" y1="25488" x2="24108" y2="8418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187190" y="4694621"/>
            <a:ext cx="2387047" cy="1722502"/>
          </a:xfrm>
          <a:prstGeom prst="rect">
            <a:avLst/>
          </a:prstGeom>
          <a:ln>
            <a:noFill/>
          </a:ln>
          <a:effectLst>
            <a:outerShdw blurRad="292100" dist="139700" dir="2700000" algn="tl" rotWithShape="0">
              <a:srgbClr val="333333">
                <a:alpha val="65000"/>
              </a:srgbClr>
            </a:outerShdw>
          </a:effectLst>
        </p:spPr>
      </p:pic>
      <p:sp>
        <p:nvSpPr>
          <p:cNvPr id="17" name="ZoneTexte 16">
            <a:extLst>
              <a:ext uri="{FF2B5EF4-FFF2-40B4-BE49-F238E27FC236}">
                <a16:creationId xmlns:a16="http://schemas.microsoft.com/office/drawing/2014/main" id="{3FBA58BA-4060-BB74-FCE9-45125B40F6FC}"/>
              </a:ext>
            </a:extLst>
          </p:cNvPr>
          <p:cNvSpPr txBox="1"/>
          <p:nvPr/>
        </p:nvSpPr>
        <p:spPr>
          <a:xfrm>
            <a:off x="3371767" y="996691"/>
            <a:ext cx="2265153" cy="707886"/>
          </a:xfrm>
          <a:prstGeom prst="rect">
            <a:avLst/>
          </a:prstGeom>
          <a:noFill/>
        </p:spPr>
        <p:txBody>
          <a:bodyPr wrap="square" rtlCol="0">
            <a:spAutoFit/>
          </a:bodyPr>
          <a:lstStyle/>
          <a:p>
            <a:r>
              <a:rPr lang="fr-FR" sz="4000" b="1" dirty="0">
                <a:effectLst>
                  <a:outerShdw blurRad="38100" dist="38100" dir="2700000" algn="tl">
                    <a:srgbClr val="000000">
                      <a:alpha val="43137"/>
                    </a:srgbClr>
                  </a:outerShdw>
                </a:effectLst>
                <a:latin typeface="Algerian" panose="04020705040A02060702" pitchFamily="82" charset="0"/>
              </a:rPr>
              <a:t>métal</a:t>
            </a:r>
            <a:endParaRPr lang="en-GB" sz="4000" b="1" dirty="0">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1891419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DE28E-98FD-6CD2-8093-DD0E4CD1F94D}"/>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32A7A800-C883-521F-978C-262B9CE3D4C4}"/>
              </a:ext>
            </a:extLst>
          </p:cNvPr>
          <p:cNvSpPr txBox="1"/>
          <p:nvPr/>
        </p:nvSpPr>
        <p:spPr>
          <a:xfrm>
            <a:off x="4908884" y="0"/>
            <a:ext cx="2374232" cy="584775"/>
          </a:xfrm>
          <a:prstGeom prst="rect">
            <a:avLst/>
          </a:prstGeom>
          <a:solidFill>
            <a:schemeClr val="bg2"/>
          </a:solidFill>
          <a:ln>
            <a:solidFill>
              <a:schemeClr val="bg1"/>
            </a:solidFill>
          </a:ln>
        </p:spPr>
        <p:txBody>
          <a:bodyPr wrap="square" rtlCol="0">
            <a:spAutoFit/>
          </a:bodyPr>
          <a:lstStyle/>
          <a:p>
            <a:r>
              <a:rPr lang="fr-FR" sz="2400" dirty="0"/>
              <a:t>  </a:t>
            </a:r>
            <a:r>
              <a:rPr lang="fr-FR" sz="3200" b="1" dirty="0">
                <a:effectLst>
                  <a:outerShdw blurRad="38100" dist="38100" dir="2700000" algn="tl">
                    <a:srgbClr val="000000">
                      <a:alpha val="43137"/>
                    </a:srgbClr>
                  </a:outerShdw>
                </a:effectLst>
                <a:latin typeface="Algerian" panose="04020705040A02060702" pitchFamily="82" charset="0"/>
              </a:rPr>
              <a:t>exemples</a:t>
            </a:r>
            <a:endParaRPr lang="en-GB" sz="2400" dirty="0"/>
          </a:p>
        </p:txBody>
      </p:sp>
      <p:pic>
        <p:nvPicPr>
          <p:cNvPr id="7" name="Image 6">
            <a:extLst>
              <a:ext uri="{FF2B5EF4-FFF2-40B4-BE49-F238E27FC236}">
                <a16:creationId xmlns:a16="http://schemas.microsoft.com/office/drawing/2014/main" id="{590A6937-A033-D0A3-3FCE-10A2BF2D793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355" l="308" r="89231">
                        <a14:foregroundMark x1="10154" y1="15484" x2="9231" y2="79355"/>
                        <a14:foregroundMark x1="4615" y1="8387" x2="3692" y2="89032"/>
                        <a14:foregroundMark x1="8308" y1="16129" x2="2462" y2="56774"/>
                        <a14:foregroundMark x1="2462" y1="56774" x2="3077" y2="78065"/>
                        <a14:foregroundMark x1="3077" y1="78065" x2="8308" y2="94194"/>
                        <a14:foregroundMark x1="8308" y1="94194" x2="8308" y2="94194"/>
                        <a14:foregroundMark x1="30154" y1="18710" x2="32615" y2="76129"/>
                        <a14:foregroundMark x1="32615" y1="76129" x2="33846" y2="43871"/>
                        <a14:foregroundMark x1="33846" y1="43871" x2="33231" y2="40645"/>
                        <a14:foregroundMark x1="47385" y1="3226" x2="60923" y2="5806"/>
                        <a14:foregroundMark x1="79385" y1="5161" x2="76000" y2="86452"/>
                        <a14:foregroundMark x1="76000" y1="86452" x2="68923" y2="29677"/>
                        <a14:foregroundMark x1="68923" y1="29677" x2="71692" y2="7742"/>
                        <a14:foregroundMark x1="72308" y1="1935" x2="76000" y2="2581"/>
                        <a14:foregroundMark x1="81538" y1="4516" x2="70769" y2="3871"/>
                        <a14:foregroundMark x1="80615" y1="3226" x2="70769" y2="3226"/>
                        <a14:foregroundMark x1="83077" y1="5806" x2="73846" y2="1935"/>
                        <a14:foregroundMark x1="73846" y1="1935" x2="72000" y2="2581"/>
                        <a14:foregroundMark x1="72308" y1="3226" x2="69231" y2="4516"/>
                        <a14:foregroundMark x1="60308" y1="645" x2="47692" y2="645"/>
                        <a14:foregroundMark x1="37231" y1="3226" x2="37846" y2="85161"/>
                        <a14:foregroundMark x1="37846" y1="85161" x2="26769" y2="84516"/>
                        <a14:foregroundMark x1="26769" y1="84516" x2="24923" y2="5806"/>
                        <a14:foregroundMark x1="35385" y1="76774" x2="27385" y2="78710"/>
                        <a14:foregroundMark x1="24615" y1="94839" x2="37538" y2="96774"/>
                        <a14:foregroundMark x1="17231" y1="4516" x2="2462" y2="2581"/>
                        <a14:foregroundMark x1="2154" y1="96129" x2="11692" y2="97419"/>
                        <a14:foregroundMark x1="11692" y1="97419" x2="16000" y2="96774"/>
                        <a14:foregroundMark x1="11077" y1="97419" x2="308" y2="95484"/>
                        <a14:foregroundMark x1="12923" y1="5161" x2="17846" y2="53548"/>
                        <a14:foregroundMark x1="17846" y1="53548" x2="16000" y2="98710"/>
                        <a14:foregroundMark x1="16000" y1="98710" x2="15692" y2="99355"/>
                      </a14:backgroundRemoval>
                    </a14:imgEffect>
                  </a14:imgLayer>
                </a14:imgProps>
              </a:ext>
              <a:ext uri="{28A0092B-C50C-407E-A947-70E740481C1C}">
                <a14:useLocalDpi xmlns:a14="http://schemas.microsoft.com/office/drawing/2010/main" val="0"/>
              </a:ext>
            </a:extLst>
          </a:blip>
          <a:stretch>
            <a:fillRect/>
          </a:stretch>
        </p:blipFill>
        <p:spPr>
          <a:xfrm>
            <a:off x="7397416" y="4292266"/>
            <a:ext cx="5379764" cy="2565734"/>
          </a:xfrm>
          <a:prstGeom prst="rect">
            <a:avLst/>
          </a:prstGeom>
        </p:spPr>
      </p:pic>
      <p:pic>
        <p:nvPicPr>
          <p:cNvPr id="9" name="Image 8">
            <a:extLst>
              <a:ext uri="{FF2B5EF4-FFF2-40B4-BE49-F238E27FC236}">
                <a16:creationId xmlns:a16="http://schemas.microsoft.com/office/drawing/2014/main" id="{10388B88-0963-E153-1991-80BEA852D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2" y="23835"/>
            <a:ext cx="3208421" cy="3208421"/>
          </a:xfrm>
          <a:prstGeom prst="rect">
            <a:avLst/>
          </a:prstGeom>
        </p:spPr>
      </p:pic>
      <p:pic>
        <p:nvPicPr>
          <p:cNvPr id="11" name="Image 10">
            <a:extLst>
              <a:ext uri="{FF2B5EF4-FFF2-40B4-BE49-F238E27FC236}">
                <a16:creationId xmlns:a16="http://schemas.microsoft.com/office/drawing/2014/main" id="{E34BB56C-3380-77FA-2B96-BB7AC4254A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4695" y="805354"/>
            <a:ext cx="3208421" cy="3208421"/>
          </a:xfrm>
          <a:prstGeom prst="rect">
            <a:avLst/>
          </a:prstGeom>
        </p:spPr>
      </p:pic>
      <p:pic>
        <p:nvPicPr>
          <p:cNvPr id="13" name="Image 12">
            <a:extLst>
              <a:ext uri="{FF2B5EF4-FFF2-40B4-BE49-F238E27FC236}">
                <a16:creationId xmlns:a16="http://schemas.microsoft.com/office/drawing/2014/main" id="{2F1D8FF3-E747-F57F-BEDD-A059CB40EBC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511716" y="-220579"/>
            <a:ext cx="4451684" cy="4451684"/>
          </a:xfrm>
          <a:prstGeom prst="rect">
            <a:avLst/>
          </a:prstGeom>
        </p:spPr>
      </p:pic>
      <p:pic>
        <p:nvPicPr>
          <p:cNvPr id="15" name="Image 14">
            <a:extLst>
              <a:ext uri="{FF2B5EF4-FFF2-40B4-BE49-F238E27FC236}">
                <a16:creationId xmlns:a16="http://schemas.microsoft.com/office/drawing/2014/main" id="{A041117C-9594-A3B0-2585-9EC1E34A29D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382" y="3256091"/>
            <a:ext cx="4388972" cy="4388972"/>
          </a:xfrm>
          <a:prstGeom prst="rect">
            <a:avLst/>
          </a:prstGeom>
        </p:spPr>
      </p:pic>
    </p:spTree>
    <p:extLst>
      <p:ext uri="{BB962C8B-B14F-4D97-AF65-F5344CB8AC3E}">
        <p14:creationId xmlns:p14="http://schemas.microsoft.com/office/powerpoint/2010/main" val="150940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78797A-8925-81C3-49BB-77192793233A}"/>
              </a:ext>
            </a:extLst>
          </p:cNvPr>
          <p:cNvSpPr/>
          <p:nvPr/>
        </p:nvSpPr>
        <p:spPr>
          <a:xfrm>
            <a:off x="3055" y="-25183"/>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e 2">
            <a:extLst>
              <a:ext uri="{FF2B5EF4-FFF2-40B4-BE49-F238E27FC236}">
                <a16:creationId xmlns:a16="http://schemas.microsoft.com/office/drawing/2014/main" id="{95D9C891-C996-64F2-D217-A2B4E397075A}"/>
              </a:ext>
            </a:extLst>
          </p:cNvPr>
          <p:cNvGrpSpPr/>
          <p:nvPr/>
        </p:nvGrpSpPr>
        <p:grpSpPr>
          <a:xfrm>
            <a:off x="10493626" y="-2525605"/>
            <a:ext cx="4686300" cy="4491990"/>
            <a:chOff x="10015429" y="-2950184"/>
            <a:chExt cx="4686300" cy="4491990"/>
          </a:xfrm>
        </p:grpSpPr>
        <p:sp>
          <p:nvSpPr>
            <p:cNvPr id="4" name="Oval 3">
              <a:extLst>
                <a:ext uri="{FF2B5EF4-FFF2-40B4-BE49-F238E27FC236}">
                  <a16:creationId xmlns:a16="http://schemas.microsoft.com/office/drawing/2014/main" id="{40542382-5245-E800-6330-E00F4D8C9A58}"/>
                </a:ext>
              </a:extLst>
            </p:cNvPr>
            <p:cNvSpPr/>
            <p:nvPr/>
          </p:nvSpPr>
          <p:spPr>
            <a:xfrm>
              <a:off x="10015429" y="-2950184"/>
              <a:ext cx="4686300" cy="4491990"/>
            </a:xfrm>
            <a:prstGeom prst="ellipse">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BBB2A4F-A9DC-C8B9-5C53-9440D0652276}"/>
                </a:ext>
              </a:extLst>
            </p:cNvPr>
            <p:cNvSpPr/>
            <p:nvPr/>
          </p:nvSpPr>
          <p:spPr>
            <a:xfrm>
              <a:off x="10223669" y="425383"/>
              <a:ext cx="1101725" cy="1074420"/>
            </a:xfrm>
            <a:prstGeom prst="ellipse">
              <a:avLst/>
            </a:prstGeom>
            <a:solidFill>
              <a:srgbClr val="5F6F52"/>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5</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16" name="Rectangle 15">
            <a:extLst>
              <a:ext uri="{FF2B5EF4-FFF2-40B4-BE49-F238E27FC236}">
                <a16:creationId xmlns:a16="http://schemas.microsoft.com/office/drawing/2014/main" id="{E8AAD237-0F55-FF18-2FA9-A608A6CAE27E}"/>
              </a:ext>
            </a:extLst>
          </p:cNvPr>
          <p:cNvSpPr/>
          <p:nvPr/>
        </p:nvSpPr>
        <p:spPr>
          <a:xfrm>
            <a:off x="674695" y="1598542"/>
            <a:ext cx="6416564" cy="4203031"/>
          </a:xfrm>
          <a:prstGeom prst="rect">
            <a:avLst/>
          </a:prstGeom>
          <a:solidFill>
            <a:srgbClr val="6E75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SzPts val="1000"/>
              <a:buFont typeface="Symbol" panose="05050102010706020507" pitchFamily="18" charset="2"/>
              <a:buChar char=""/>
              <a:tabLst>
                <a:tab pos="457200" algn="l"/>
              </a:tabLst>
            </a:pPr>
            <a:r>
              <a:rPr lang="fr-FR" sz="2400" b="1" u="sng"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Matériaux biodégradables </a:t>
            </a:r>
            <a:r>
              <a:rPr lang="fr-FR"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 Ces matériaux se décomposent naturellement par l'action des micro-organismes en composants naturels sans nuire à l'environnement.</a:t>
            </a:r>
            <a:endParaRPr lang="en-GB"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400" b="1" u="sng"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Importance </a:t>
            </a:r>
            <a:r>
              <a:rPr lang="fr-FR"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 Réduire l'impact environnemental, diminuer les déchets plastiques, et favoriser un cycle de vie plus durable pour les produits.</a:t>
            </a:r>
            <a:endParaRPr lang="en-GB" sz="2400" b="1" kern="1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a:p>
            <a:pPr algn="ctr"/>
            <a:endParaRPr lang="en-GB" dirty="0"/>
          </a:p>
        </p:txBody>
      </p:sp>
      <p:grpSp>
        <p:nvGrpSpPr>
          <p:cNvPr id="6" name="Group 12">
            <a:extLst>
              <a:ext uri="{FF2B5EF4-FFF2-40B4-BE49-F238E27FC236}">
                <a16:creationId xmlns:a16="http://schemas.microsoft.com/office/drawing/2014/main" id="{550EF2B9-B418-801A-6AB1-E16E4F9282C0}"/>
              </a:ext>
            </a:extLst>
          </p:cNvPr>
          <p:cNvGrpSpPr/>
          <p:nvPr/>
        </p:nvGrpSpPr>
        <p:grpSpPr>
          <a:xfrm>
            <a:off x="-4958790" y="-4405735"/>
            <a:ext cx="7234711" cy="7061931"/>
            <a:chOff x="9515060" y="619630"/>
            <a:chExt cx="937560" cy="862615"/>
          </a:xfrm>
        </p:grpSpPr>
        <p:sp>
          <p:nvSpPr>
            <p:cNvPr id="7" name="Oval 13">
              <a:extLst>
                <a:ext uri="{FF2B5EF4-FFF2-40B4-BE49-F238E27FC236}">
                  <a16:creationId xmlns:a16="http://schemas.microsoft.com/office/drawing/2014/main" id="{BFDBF75B-B430-FEA9-6755-466616D3AEC9}"/>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14">
              <a:extLst>
                <a:ext uri="{FF2B5EF4-FFF2-40B4-BE49-F238E27FC236}">
                  <a16:creationId xmlns:a16="http://schemas.microsoft.com/office/drawing/2014/main" id="{9B9BF441-A1EF-D2F0-A928-FFBF52D602F7}"/>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Oval 1">
            <a:extLst>
              <a:ext uri="{FF2B5EF4-FFF2-40B4-BE49-F238E27FC236}">
                <a16:creationId xmlns:a16="http://schemas.microsoft.com/office/drawing/2014/main" id="{FAF3AFFB-DC39-C413-E83F-9562ACDEB75C}"/>
              </a:ext>
            </a:extLst>
          </p:cNvPr>
          <p:cNvSpPr/>
          <p:nvPr/>
        </p:nvSpPr>
        <p:spPr>
          <a:xfrm>
            <a:off x="-1289552" y="5582092"/>
            <a:ext cx="2579103" cy="2551815"/>
          </a:xfrm>
          <a:prstGeom prst="ellipse">
            <a:avLst/>
          </a:prstGeom>
          <a:solidFill>
            <a:srgbClr val="B2B08C"/>
          </a:solidFill>
          <a:ln w="76200">
            <a:solidFill>
              <a:srgbClr val="B2B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Image 12">
            <a:extLst>
              <a:ext uri="{FF2B5EF4-FFF2-40B4-BE49-F238E27FC236}">
                <a16:creationId xmlns:a16="http://schemas.microsoft.com/office/drawing/2014/main" id="{DC19F2E2-E1C9-474F-5183-62C1307EC2F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21785" y="3875768"/>
            <a:ext cx="4870215" cy="2957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 14">
            <a:extLst>
              <a:ext uri="{FF2B5EF4-FFF2-40B4-BE49-F238E27FC236}">
                <a16:creationId xmlns:a16="http://schemas.microsoft.com/office/drawing/2014/main" id="{BFE367ED-80B3-9E1D-C37A-C5117FE3D17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362498" y="3921952"/>
            <a:ext cx="1829502" cy="2957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 17">
            <a:extLst>
              <a:ext uri="{FF2B5EF4-FFF2-40B4-BE49-F238E27FC236}">
                <a16:creationId xmlns:a16="http://schemas.microsoft.com/office/drawing/2014/main" id="{7673813A-1417-5AE8-DD19-9B198A27CB1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660575" y="50119"/>
            <a:ext cx="2742941" cy="3649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ZoneTexte 18">
            <a:extLst>
              <a:ext uri="{FF2B5EF4-FFF2-40B4-BE49-F238E27FC236}">
                <a16:creationId xmlns:a16="http://schemas.microsoft.com/office/drawing/2014/main" id="{AE4A71B9-C4AD-730A-E4EC-94C9DB3DD94D}"/>
              </a:ext>
            </a:extLst>
          </p:cNvPr>
          <p:cNvSpPr txBox="1"/>
          <p:nvPr/>
        </p:nvSpPr>
        <p:spPr>
          <a:xfrm>
            <a:off x="1439762" y="795049"/>
            <a:ext cx="7767375" cy="584775"/>
          </a:xfrm>
          <a:prstGeom prst="rect">
            <a:avLst/>
          </a:prstGeom>
          <a:noFill/>
        </p:spPr>
        <p:txBody>
          <a:bodyPr wrap="square" rtlCol="0">
            <a:spAutoFit/>
          </a:bodyPr>
          <a:lstStyle/>
          <a:p>
            <a:r>
              <a:rPr lang="fr-FR" sz="3200" b="1" kern="100" dirty="0">
                <a:effectLst>
                  <a:outerShdw blurRad="38100" dist="38100" dir="2700000" algn="tl">
                    <a:srgbClr val="000000">
                      <a:alpha val="43137"/>
                    </a:srgbClr>
                  </a:outerShdw>
                </a:effectLst>
                <a:latin typeface="Algerian" panose="04020705040A02060702" pitchFamily="82" charset="0"/>
                <a:ea typeface="Calibri" panose="020F0502020204030204" pitchFamily="34" charset="0"/>
                <a:cs typeface="Arial" panose="020B0604020202020204" pitchFamily="34" charset="0"/>
              </a:rPr>
              <a:t>Matériaux biodégradables</a:t>
            </a:r>
            <a:endParaRPr lang="en-GB" sz="3200" b="1" dirty="0">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478346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A2065E-45B4-473C-86B2-791A6E050A71}"/>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B319E7B4-B86F-0A0C-BC54-D25DB878BD45}"/>
              </a:ext>
            </a:extLst>
          </p:cNvPr>
          <p:cNvSpPr txBox="1"/>
          <p:nvPr/>
        </p:nvSpPr>
        <p:spPr>
          <a:xfrm>
            <a:off x="2338120" y="121281"/>
            <a:ext cx="8859270" cy="523220"/>
          </a:xfrm>
          <a:prstGeom prst="rect">
            <a:avLst/>
          </a:prstGeom>
          <a:noFill/>
        </p:spPr>
        <p:txBody>
          <a:bodyPr wrap="square" rtlCol="0">
            <a:spAutoFit/>
          </a:bodyPr>
          <a:lstStyle/>
          <a:p>
            <a:r>
              <a:rPr lang="fr-FR" sz="2800" b="1" kern="100" dirty="0">
                <a:effectLst>
                  <a:outerShdw blurRad="38100" dist="38100" dir="2700000" algn="tl">
                    <a:srgbClr val="000000">
                      <a:alpha val="43137"/>
                    </a:srgbClr>
                  </a:outerShdw>
                </a:effectLst>
                <a:latin typeface="Algerian" panose="04020705040A02060702" pitchFamily="82" charset="0"/>
                <a:ea typeface="Calibri" panose="020F0502020204030204" pitchFamily="34" charset="0"/>
                <a:cs typeface="Arial" panose="020B0604020202020204" pitchFamily="34" charset="0"/>
              </a:rPr>
              <a:t>TYPES DES Matériaux biodégradables</a:t>
            </a:r>
            <a:endParaRPr lang="en-GB" sz="2800" b="1" dirty="0">
              <a:effectLst>
                <a:outerShdw blurRad="38100" dist="38100" dir="2700000" algn="tl">
                  <a:srgbClr val="000000">
                    <a:alpha val="43137"/>
                  </a:srgbClr>
                </a:outerShdw>
              </a:effectLst>
              <a:latin typeface="Algerian" panose="04020705040A02060702" pitchFamily="82" charset="0"/>
            </a:endParaRPr>
          </a:p>
        </p:txBody>
      </p:sp>
      <p:sp>
        <p:nvSpPr>
          <p:cNvPr id="4" name="Rectangle : coins arrondis 3">
            <a:extLst>
              <a:ext uri="{FF2B5EF4-FFF2-40B4-BE49-F238E27FC236}">
                <a16:creationId xmlns:a16="http://schemas.microsoft.com/office/drawing/2014/main" id="{48AC9193-93EC-6324-0022-47F23D0073BA}"/>
              </a:ext>
            </a:extLst>
          </p:cNvPr>
          <p:cNvSpPr/>
          <p:nvPr/>
        </p:nvSpPr>
        <p:spPr>
          <a:xfrm>
            <a:off x="248653" y="671666"/>
            <a:ext cx="2502568" cy="786063"/>
          </a:xfrm>
          <a:prstGeom prst="roundRect">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Papier et Carton</a:t>
            </a:r>
            <a:endParaRPr lang="en-GB" sz="2400" b="1" dirty="0">
              <a:effectLst>
                <a:outerShdw blurRad="38100" dist="38100" dir="2700000" algn="tl">
                  <a:srgbClr val="000000">
                    <a:alpha val="43137"/>
                  </a:srgbClr>
                </a:outerShdw>
              </a:effectLst>
            </a:endParaRPr>
          </a:p>
        </p:txBody>
      </p:sp>
      <p:pic>
        <p:nvPicPr>
          <p:cNvPr id="6" name="Image 5">
            <a:extLst>
              <a:ext uri="{FF2B5EF4-FFF2-40B4-BE49-F238E27FC236}">
                <a16:creationId xmlns:a16="http://schemas.microsoft.com/office/drawing/2014/main" id="{9F23FC5B-257D-B046-CFEA-4735C09C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9" y="1528621"/>
            <a:ext cx="2844755" cy="2378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 coins arrondis 6">
            <a:extLst>
              <a:ext uri="{FF2B5EF4-FFF2-40B4-BE49-F238E27FC236}">
                <a16:creationId xmlns:a16="http://schemas.microsoft.com/office/drawing/2014/main" id="{74E37784-925D-D41B-44B7-0CF7B5B37DD4}"/>
              </a:ext>
            </a:extLst>
          </p:cNvPr>
          <p:cNvSpPr/>
          <p:nvPr/>
        </p:nvSpPr>
        <p:spPr>
          <a:xfrm>
            <a:off x="4688456" y="1779324"/>
            <a:ext cx="2502568" cy="786063"/>
          </a:xfrm>
          <a:prstGeom prst="roundRect">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Bioplastique</a:t>
            </a:r>
            <a:endParaRPr lang="en-GB" sz="2400" b="1" dirty="0">
              <a:effectLst>
                <a:outerShdw blurRad="38100" dist="38100" dir="2700000" algn="tl">
                  <a:srgbClr val="000000">
                    <a:alpha val="43137"/>
                  </a:srgbClr>
                </a:outerShdw>
              </a:effectLst>
            </a:endParaRPr>
          </a:p>
        </p:txBody>
      </p:sp>
      <p:pic>
        <p:nvPicPr>
          <p:cNvPr id="9" name="Image 8">
            <a:extLst>
              <a:ext uri="{FF2B5EF4-FFF2-40B4-BE49-F238E27FC236}">
                <a16:creationId xmlns:a16="http://schemas.microsoft.com/office/drawing/2014/main" id="{B7348B23-F21D-CC3D-1F24-D223CA4F3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323" y="3077747"/>
            <a:ext cx="3234834" cy="23654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ctangle : coins arrondis 13">
            <a:extLst>
              <a:ext uri="{FF2B5EF4-FFF2-40B4-BE49-F238E27FC236}">
                <a16:creationId xmlns:a16="http://schemas.microsoft.com/office/drawing/2014/main" id="{64829D52-2354-9D61-E88C-708E06A627A0}"/>
              </a:ext>
            </a:extLst>
          </p:cNvPr>
          <p:cNvSpPr/>
          <p:nvPr/>
        </p:nvSpPr>
        <p:spPr>
          <a:xfrm>
            <a:off x="9320140" y="2814540"/>
            <a:ext cx="2502568" cy="628459"/>
          </a:xfrm>
          <a:prstGeom prst="roundRect">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Fibres Naturelles</a:t>
            </a:r>
          </a:p>
          <a:p>
            <a:pPr algn="ctr"/>
            <a:endParaRPr lang="en-GB" sz="2400" b="1" dirty="0">
              <a:effectLst>
                <a:outerShdw blurRad="38100" dist="38100" dir="2700000" algn="tl">
                  <a:srgbClr val="000000">
                    <a:alpha val="43137"/>
                  </a:srgbClr>
                </a:outerShdw>
              </a:effectLst>
            </a:endParaRPr>
          </a:p>
        </p:txBody>
      </p:sp>
      <p:pic>
        <p:nvPicPr>
          <p:cNvPr id="16" name="Image 15">
            <a:extLst>
              <a:ext uri="{FF2B5EF4-FFF2-40B4-BE49-F238E27FC236}">
                <a16:creationId xmlns:a16="http://schemas.microsoft.com/office/drawing/2014/main" id="{97542A97-55D8-8F12-B862-26483643E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4320" y="3743740"/>
            <a:ext cx="2815160" cy="2799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409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1663D0-2E24-9D25-424A-40FCDA94B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4" name="Rectangle 3">
            <a:extLst>
              <a:ext uri="{FF2B5EF4-FFF2-40B4-BE49-F238E27FC236}">
                <a16:creationId xmlns:a16="http://schemas.microsoft.com/office/drawing/2014/main" id="{0EA12D6E-2777-0FF2-B959-55CE5FF102C0}"/>
              </a:ext>
            </a:extLst>
          </p:cNvPr>
          <p:cNvSpPr/>
          <p:nvPr/>
        </p:nvSpPr>
        <p:spPr>
          <a:xfrm>
            <a:off x="0" y="0"/>
            <a:ext cx="12192000" cy="6858000"/>
          </a:xfrm>
          <a:prstGeom prst="rect">
            <a:avLst/>
          </a:prstGeom>
          <a:solidFill>
            <a:schemeClr val="dk1">
              <a:alpha val="50000"/>
            </a:schemeClr>
          </a:solidFill>
          <a:ln w="6350">
            <a:solidFill>
              <a:srgbClr val="6E7563"/>
            </a:solid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rtlCol="0" anchor="ctr"/>
          <a:lstStyle/>
          <a:p>
            <a:pPr marL="180000" algn="ctr">
              <a:lnSpc>
                <a:spcPct val="150000"/>
              </a:lnSpc>
            </a:pPr>
            <a:r>
              <a:rPr lang="fr-FR" sz="4400" b="1" dirty="0" err="1">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Criteres</a:t>
            </a:r>
            <a:r>
              <a:rPr lang="en-US" sz="44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 de</a:t>
            </a:r>
            <a:r>
              <a:rPr lang="fr-FR" sz="44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 Choix des Matériaux </a:t>
            </a:r>
            <a:endParaRPr lang="en-GB" sz="44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p:txBody>
      </p:sp>
      <p:grpSp>
        <p:nvGrpSpPr>
          <p:cNvPr id="2" name="Group 12">
            <a:extLst>
              <a:ext uri="{FF2B5EF4-FFF2-40B4-BE49-F238E27FC236}">
                <a16:creationId xmlns:a16="http://schemas.microsoft.com/office/drawing/2014/main" id="{CDA1244D-F386-06AF-F954-658D64A18021}"/>
              </a:ext>
            </a:extLst>
          </p:cNvPr>
          <p:cNvGrpSpPr/>
          <p:nvPr/>
        </p:nvGrpSpPr>
        <p:grpSpPr>
          <a:xfrm>
            <a:off x="-3088105" y="-3192380"/>
            <a:ext cx="5342020" cy="5005137"/>
            <a:chOff x="9515060" y="619630"/>
            <a:chExt cx="937560" cy="862615"/>
          </a:xfrm>
        </p:grpSpPr>
        <p:sp>
          <p:nvSpPr>
            <p:cNvPr id="6" name="Oval 13">
              <a:extLst>
                <a:ext uri="{FF2B5EF4-FFF2-40B4-BE49-F238E27FC236}">
                  <a16:creationId xmlns:a16="http://schemas.microsoft.com/office/drawing/2014/main" id="{8A2B35A2-F7F6-4C9B-F719-59E12799DDEC}"/>
                </a:ext>
              </a:extLst>
            </p:cNvPr>
            <p:cNvSpPr/>
            <p:nvPr/>
          </p:nvSpPr>
          <p:spPr>
            <a:xfrm>
              <a:off x="9515060" y="619630"/>
              <a:ext cx="937560" cy="862615"/>
            </a:xfrm>
            <a:prstGeom prst="ellipse">
              <a:avLst/>
            </a:prstGeom>
            <a:solidFill>
              <a:schemeClr val="accent6">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14">
              <a:extLst>
                <a:ext uri="{FF2B5EF4-FFF2-40B4-BE49-F238E27FC236}">
                  <a16:creationId xmlns:a16="http://schemas.microsoft.com/office/drawing/2014/main" id="{8CA455FF-F7D7-8AF1-33C7-3995F3D6C6C6}"/>
                </a:ext>
              </a:extLst>
            </p:cNvPr>
            <p:cNvSpPr/>
            <p:nvPr/>
          </p:nvSpPr>
          <p:spPr>
            <a:xfrm>
              <a:off x="9638558" y="722007"/>
              <a:ext cx="690564" cy="657860"/>
            </a:xfrm>
            <a:prstGeom prst="ellipse">
              <a:avLst/>
            </a:prstGeom>
            <a:solidFill>
              <a:srgbClr val="BCCC8D"/>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12">
            <a:extLst>
              <a:ext uri="{FF2B5EF4-FFF2-40B4-BE49-F238E27FC236}">
                <a16:creationId xmlns:a16="http://schemas.microsoft.com/office/drawing/2014/main" id="{ED4900E9-8B15-AE20-880F-99630871B597}"/>
              </a:ext>
            </a:extLst>
          </p:cNvPr>
          <p:cNvGrpSpPr/>
          <p:nvPr/>
        </p:nvGrpSpPr>
        <p:grpSpPr>
          <a:xfrm>
            <a:off x="9520990" y="5350042"/>
            <a:ext cx="5342020" cy="5005137"/>
            <a:chOff x="9515060" y="619630"/>
            <a:chExt cx="937560" cy="862615"/>
          </a:xfrm>
        </p:grpSpPr>
        <p:sp>
          <p:nvSpPr>
            <p:cNvPr id="9" name="Oval 13">
              <a:extLst>
                <a:ext uri="{FF2B5EF4-FFF2-40B4-BE49-F238E27FC236}">
                  <a16:creationId xmlns:a16="http://schemas.microsoft.com/office/drawing/2014/main" id="{9F0A9B93-27E7-6380-B92C-0BA99DEEB0B1}"/>
                </a:ext>
              </a:extLst>
            </p:cNvPr>
            <p:cNvSpPr/>
            <p:nvPr/>
          </p:nvSpPr>
          <p:spPr>
            <a:xfrm>
              <a:off x="9515060" y="619630"/>
              <a:ext cx="937560" cy="862615"/>
            </a:xfrm>
            <a:prstGeom prst="ellipse">
              <a:avLst/>
            </a:prstGeom>
            <a:solidFill>
              <a:schemeClr val="accent6">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14">
              <a:extLst>
                <a:ext uri="{FF2B5EF4-FFF2-40B4-BE49-F238E27FC236}">
                  <a16:creationId xmlns:a16="http://schemas.microsoft.com/office/drawing/2014/main" id="{8C0042EE-2B2D-6A17-0A10-361146B4874A}"/>
                </a:ext>
              </a:extLst>
            </p:cNvPr>
            <p:cNvSpPr/>
            <p:nvPr/>
          </p:nvSpPr>
          <p:spPr>
            <a:xfrm>
              <a:off x="9638558" y="722007"/>
              <a:ext cx="690564" cy="657860"/>
            </a:xfrm>
            <a:prstGeom prst="ellipse">
              <a:avLst/>
            </a:prstGeom>
            <a:solidFill>
              <a:srgbClr val="BCCC8D"/>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28259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2F56D-797F-494E-BFF9-4E446A0E9DF0}"/>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12">
            <a:extLst>
              <a:ext uri="{FF2B5EF4-FFF2-40B4-BE49-F238E27FC236}">
                <a16:creationId xmlns:a16="http://schemas.microsoft.com/office/drawing/2014/main" id="{4817EB06-A505-216D-E711-378939F11FDB}"/>
              </a:ext>
            </a:extLst>
          </p:cNvPr>
          <p:cNvGrpSpPr/>
          <p:nvPr/>
        </p:nvGrpSpPr>
        <p:grpSpPr>
          <a:xfrm>
            <a:off x="-4156684" y="-4870956"/>
            <a:ext cx="7234711" cy="7061931"/>
            <a:chOff x="9515060" y="619630"/>
            <a:chExt cx="937560" cy="862615"/>
          </a:xfrm>
        </p:grpSpPr>
        <p:sp>
          <p:nvSpPr>
            <p:cNvPr id="4"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Groupe 5">
            <a:extLst>
              <a:ext uri="{FF2B5EF4-FFF2-40B4-BE49-F238E27FC236}">
                <a16:creationId xmlns:a16="http://schemas.microsoft.com/office/drawing/2014/main" id="{6822D7D5-1B1E-D326-66D0-0B675262A019}"/>
              </a:ext>
            </a:extLst>
          </p:cNvPr>
          <p:cNvGrpSpPr/>
          <p:nvPr/>
        </p:nvGrpSpPr>
        <p:grpSpPr>
          <a:xfrm>
            <a:off x="10477584" y="-2798321"/>
            <a:ext cx="4686300" cy="4491990"/>
            <a:chOff x="10015429" y="-2950184"/>
            <a:chExt cx="4686300" cy="4491990"/>
          </a:xfrm>
        </p:grpSpPr>
        <p:sp>
          <p:nvSpPr>
            <p:cNvPr id="7" name="Oval 3">
              <a:extLst>
                <a:ext uri="{FF2B5EF4-FFF2-40B4-BE49-F238E27FC236}">
                  <a16:creationId xmlns:a16="http://schemas.microsoft.com/office/drawing/2014/main" id="{070BA698-D80C-8036-0DC3-F304E0CE6BC6}"/>
                </a:ext>
              </a:extLst>
            </p:cNvPr>
            <p:cNvSpPr/>
            <p:nvPr/>
          </p:nvSpPr>
          <p:spPr>
            <a:xfrm>
              <a:off x="10015429" y="-2950184"/>
              <a:ext cx="4686300" cy="4491990"/>
            </a:xfrm>
            <a:prstGeom prst="ellipse">
              <a:avLst/>
            </a:prstGeom>
            <a:solidFill>
              <a:srgbClr val="BB9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4">
              <a:extLst>
                <a:ext uri="{FF2B5EF4-FFF2-40B4-BE49-F238E27FC236}">
                  <a16:creationId xmlns:a16="http://schemas.microsoft.com/office/drawing/2014/main" id="{35DD7B8E-60CD-5D3F-2393-D51EA5A1108B}"/>
                </a:ext>
              </a:extLst>
            </p:cNvPr>
            <p:cNvSpPr/>
            <p:nvPr/>
          </p:nvSpPr>
          <p:spPr>
            <a:xfrm>
              <a:off x="10223669" y="425383"/>
              <a:ext cx="1101725" cy="1074420"/>
            </a:xfrm>
            <a:prstGeom prst="ellipse">
              <a:avLst/>
            </a:prstGeom>
            <a:solidFill>
              <a:srgbClr val="BB946A"/>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1</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9" name="ZoneTexte 8">
            <a:extLst>
              <a:ext uri="{FF2B5EF4-FFF2-40B4-BE49-F238E27FC236}">
                <a16:creationId xmlns:a16="http://schemas.microsoft.com/office/drawing/2014/main" id="{2EBB2975-1C92-E4A4-7FBF-5C9A6F0CA5EA}"/>
              </a:ext>
            </a:extLst>
          </p:cNvPr>
          <p:cNvSpPr txBox="1"/>
          <p:nvPr/>
        </p:nvSpPr>
        <p:spPr>
          <a:xfrm>
            <a:off x="3629753" y="148576"/>
            <a:ext cx="5947383" cy="1323439"/>
          </a:xfrm>
          <a:prstGeom prst="rect">
            <a:avLst/>
          </a:prstGeom>
          <a:noFill/>
        </p:spPr>
        <p:txBody>
          <a:bodyPr wrap="square" rtlCol="0">
            <a:spAutoFit/>
          </a:bodyPr>
          <a:lstStyle/>
          <a:p>
            <a:pPr algn="ctr"/>
            <a:r>
              <a:rPr lang="fr-FR" sz="4000" b="1" dirty="0">
                <a:effectLst>
                  <a:outerShdw blurRad="38100" dist="38100" dir="2700000" algn="tl">
                    <a:srgbClr val="000000">
                      <a:alpha val="43137"/>
                    </a:srgbClr>
                  </a:outerShdw>
                </a:effectLst>
                <a:latin typeface="Algerian" panose="04020705040A02060702" pitchFamily="82" charset="0"/>
              </a:rPr>
              <a:t>Résistance et durabilité</a:t>
            </a:r>
          </a:p>
        </p:txBody>
      </p:sp>
      <p:sp>
        <p:nvSpPr>
          <p:cNvPr id="10" name="Oval 1">
            <a:extLst>
              <a:ext uri="{FF2B5EF4-FFF2-40B4-BE49-F238E27FC236}">
                <a16:creationId xmlns:a16="http://schemas.microsoft.com/office/drawing/2014/main" id="{AB4ACD7F-B2C3-8741-BCA2-0F6A1607C37F}"/>
              </a:ext>
            </a:extLst>
          </p:cNvPr>
          <p:cNvSpPr/>
          <p:nvPr/>
        </p:nvSpPr>
        <p:spPr>
          <a:xfrm>
            <a:off x="10902448" y="5582092"/>
            <a:ext cx="2579103" cy="2551815"/>
          </a:xfrm>
          <a:prstGeom prst="ellipse">
            <a:avLst/>
          </a:prstGeom>
          <a:solidFill>
            <a:srgbClr val="BB946A"/>
          </a:solidFill>
          <a:ln w="76200">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36C6D18D-1A43-3C61-852D-7448EFD720A8}"/>
              </a:ext>
            </a:extLst>
          </p:cNvPr>
          <p:cNvSpPr/>
          <p:nvPr/>
        </p:nvSpPr>
        <p:spPr>
          <a:xfrm>
            <a:off x="1986455" y="1592317"/>
            <a:ext cx="8702566" cy="4955949"/>
          </a:xfrm>
          <a:prstGeom prst="rect">
            <a:avLst/>
          </a:prstGeom>
          <a:solidFill>
            <a:srgbClr val="B2B08C"/>
          </a:solidFill>
          <a:ln>
            <a:solidFill>
              <a:srgbClr val="E5D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24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Résistance et Durabilité</a:t>
            </a:r>
            <a:endParaRPr lang="en-GB" sz="24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fr-FR" sz="24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1. Définition de la Résistance et de la Durabilité</a:t>
            </a:r>
            <a:endParaRPr lang="en-GB" sz="24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4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Résistance</a:t>
            </a:r>
            <a:r>
              <a:rPr lang="fr-FR" sz="24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 capacité d’un matériau à supporter des contraintes physiques telles que les chocs, les pressions ou les manipulations répétées.</a:t>
            </a:r>
            <a:endParaRPr lang="en-GB" sz="24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fr-FR" sz="2400" b="1"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Durabilité</a:t>
            </a:r>
            <a:r>
              <a:rPr lang="fr-FR" sz="24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rPr>
              <a:t> : aptitude d’un matériau à conserver ses propriétés au fil du temps et dans des conditions variées (humidité, températures extrêmes, exposition aux produits chimiques, etc.).</a:t>
            </a:r>
            <a:endParaRPr lang="en-GB" sz="24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gn="ctr"/>
            <a:endParaRPr lang="en-GB"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1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2F56D-797F-494E-BFF9-4E446A0E9DF0}"/>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12">
            <a:extLst>
              <a:ext uri="{FF2B5EF4-FFF2-40B4-BE49-F238E27FC236}">
                <a16:creationId xmlns:a16="http://schemas.microsoft.com/office/drawing/2014/main" id="{4817EB06-A505-216D-E711-378939F11FDB}"/>
              </a:ext>
            </a:extLst>
          </p:cNvPr>
          <p:cNvGrpSpPr/>
          <p:nvPr/>
        </p:nvGrpSpPr>
        <p:grpSpPr>
          <a:xfrm>
            <a:off x="9315623" y="3595048"/>
            <a:ext cx="7234711" cy="7061931"/>
            <a:chOff x="9515060" y="619630"/>
            <a:chExt cx="937560" cy="862615"/>
          </a:xfrm>
        </p:grpSpPr>
        <p:sp>
          <p:nvSpPr>
            <p:cNvPr id="4"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Groupe 5">
            <a:extLst>
              <a:ext uri="{FF2B5EF4-FFF2-40B4-BE49-F238E27FC236}">
                <a16:creationId xmlns:a16="http://schemas.microsoft.com/office/drawing/2014/main" id="{6822D7D5-1B1E-D326-66D0-0B675262A019}"/>
              </a:ext>
            </a:extLst>
          </p:cNvPr>
          <p:cNvGrpSpPr/>
          <p:nvPr/>
        </p:nvGrpSpPr>
        <p:grpSpPr>
          <a:xfrm>
            <a:off x="10477584" y="-2798321"/>
            <a:ext cx="4686300" cy="4491990"/>
            <a:chOff x="10015429" y="-2950184"/>
            <a:chExt cx="4686300" cy="4491990"/>
          </a:xfrm>
        </p:grpSpPr>
        <p:sp>
          <p:nvSpPr>
            <p:cNvPr id="7" name="Oval 3">
              <a:extLst>
                <a:ext uri="{FF2B5EF4-FFF2-40B4-BE49-F238E27FC236}">
                  <a16:creationId xmlns:a16="http://schemas.microsoft.com/office/drawing/2014/main" id="{070BA698-D80C-8036-0DC3-F304E0CE6BC6}"/>
                </a:ext>
              </a:extLst>
            </p:cNvPr>
            <p:cNvSpPr/>
            <p:nvPr/>
          </p:nvSpPr>
          <p:spPr>
            <a:xfrm>
              <a:off x="10015429" y="-2950184"/>
              <a:ext cx="4686300" cy="4491990"/>
            </a:xfrm>
            <a:prstGeom prst="ellipse">
              <a:avLst/>
            </a:prstGeom>
            <a:solidFill>
              <a:srgbClr val="BB9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4">
              <a:extLst>
                <a:ext uri="{FF2B5EF4-FFF2-40B4-BE49-F238E27FC236}">
                  <a16:creationId xmlns:a16="http://schemas.microsoft.com/office/drawing/2014/main" id="{35DD7B8E-60CD-5D3F-2393-D51EA5A1108B}"/>
                </a:ext>
              </a:extLst>
            </p:cNvPr>
            <p:cNvSpPr/>
            <p:nvPr/>
          </p:nvSpPr>
          <p:spPr>
            <a:xfrm>
              <a:off x="10223669" y="425383"/>
              <a:ext cx="1101725" cy="1074420"/>
            </a:xfrm>
            <a:prstGeom prst="ellipse">
              <a:avLst/>
            </a:prstGeom>
            <a:solidFill>
              <a:srgbClr val="BB946A"/>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2</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9" name="ZoneTexte 8">
            <a:extLst>
              <a:ext uri="{FF2B5EF4-FFF2-40B4-BE49-F238E27FC236}">
                <a16:creationId xmlns:a16="http://schemas.microsoft.com/office/drawing/2014/main" id="{2EBB2975-1C92-E4A4-7FBF-5C9A6F0CA5EA}"/>
              </a:ext>
            </a:extLst>
          </p:cNvPr>
          <p:cNvSpPr txBox="1"/>
          <p:nvPr/>
        </p:nvSpPr>
        <p:spPr>
          <a:xfrm>
            <a:off x="2652292" y="252248"/>
            <a:ext cx="5947383" cy="707886"/>
          </a:xfrm>
          <a:prstGeom prst="rect">
            <a:avLst/>
          </a:prstGeom>
          <a:noFill/>
        </p:spPr>
        <p:txBody>
          <a:bodyPr wrap="square" rtlCol="0">
            <a:spAutoFit/>
          </a:bodyPr>
          <a:lstStyle/>
          <a:p>
            <a:pPr algn="ctr"/>
            <a:r>
              <a:rPr lang="fr-FR" sz="4000" b="1" dirty="0">
                <a:effectLst>
                  <a:outerShdw blurRad="38100" dist="38100" dir="2700000" algn="tl">
                    <a:srgbClr val="000000">
                      <a:alpha val="43137"/>
                    </a:srgbClr>
                  </a:outerShdw>
                </a:effectLst>
                <a:latin typeface="Algerian" panose="04020705040A02060702" pitchFamily="82" charset="0"/>
              </a:rPr>
              <a:t>Cout et Accessibilité</a:t>
            </a:r>
          </a:p>
        </p:txBody>
      </p:sp>
      <p:sp>
        <p:nvSpPr>
          <p:cNvPr id="10" name="Oval 1">
            <a:extLst>
              <a:ext uri="{FF2B5EF4-FFF2-40B4-BE49-F238E27FC236}">
                <a16:creationId xmlns:a16="http://schemas.microsoft.com/office/drawing/2014/main" id="{AB4ACD7F-B2C3-8741-BCA2-0F6A1607C37F}"/>
              </a:ext>
            </a:extLst>
          </p:cNvPr>
          <p:cNvSpPr/>
          <p:nvPr/>
        </p:nvSpPr>
        <p:spPr>
          <a:xfrm>
            <a:off x="-1289552" y="-1275908"/>
            <a:ext cx="2579103" cy="2551815"/>
          </a:xfrm>
          <a:prstGeom prst="ellipse">
            <a:avLst/>
          </a:prstGeom>
          <a:solidFill>
            <a:srgbClr val="BB946A"/>
          </a:solidFill>
          <a:ln w="76200">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36C6D18D-1A43-3C61-852D-7448EFD720A8}"/>
              </a:ext>
            </a:extLst>
          </p:cNvPr>
          <p:cNvSpPr/>
          <p:nvPr/>
        </p:nvSpPr>
        <p:spPr>
          <a:xfrm>
            <a:off x="488730" y="1555210"/>
            <a:ext cx="8702566" cy="4955949"/>
          </a:xfrm>
          <a:prstGeom prst="rect">
            <a:avLst/>
          </a:prstGeom>
          <a:solidFill>
            <a:srgbClr val="B2B08C"/>
          </a:solidFill>
          <a:ln>
            <a:solidFill>
              <a:srgbClr val="E5D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Le coût de l'emballage dépend des matériaux, de la conception, de la taille, de la personnalisation, et des processus logistiques. L'accessibilité est améliorée par l'innovation, les économies d'échelle et la responsabilité environnementale, qui poussent les entreprises à équilibrer coûts et durabilité</a:t>
            </a:r>
            <a:r>
              <a:rPr lang="fr-FR" sz="2400" b="1" dirty="0">
                <a:solidFill>
                  <a:schemeClr val="tx1"/>
                </a:solidFill>
                <a:effectLst>
                  <a:outerShdw blurRad="38100" dist="38100" dir="2700000" algn="tl">
                    <a:srgbClr val="000000">
                      <a:alpha val="43137"/>
                    </a:srgbClr>
                  </a:outerShdw>
                </a:effectLst>
              </a:rPr>
              <a:t>.</a:t>
            </a:r>
            <a:endParaRPr lang="en-GB"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1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52A9F5-C6EB-C190-603A-8D00218274EE}"/>
              </a:ext>
            </a:extLst>
          </p:cNvPr>
          <p:cNvSpPr/>
          <p:nvPr/>
        </p:nvSpPr>
        <p:spPr>
          <a:xfrm>
            <a:off x="0" y="0"/>
            <a:ext cx="12192000" cy="6858000"/>
          </a:xfrm>
          <a:prstGeom prst="rect">
            <a:avLst/>
          </a:prstGeom>
          <a:solidFill>
            <a:srgbClr val="FFFA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a:extLst>
              <a:ext uri="{FF2B5EF4-FFF2-40B4-BE49-F238E27FC236}">
                <a16:creationId xmlns:a16="http://schemas.microsoft.com/office/drawing/2014/main" id="{1EEE981D-1A18-27F2-77DA-F895C63A95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150" y="1433832"/>
            <a:ext cx="3912021" cy="4890026"/>
          </a:xfrm>
          <a:prstGeom prst="rect">
            <a:avLst/>
          </a:prstGeom>
        </p:spPr>
      </p:pic>
      <p:sp>
        <p:nvSpPr>
          <p:cNvPr id="3" name="Rectangle 2">
            <a:extLst>
              <a:ext uri="{FF2B5EF4-FFF2-40B4-BE49-F238E27FC236}">
                <a16:creationId xmlns:a16="http://schemas.microsoft.com/office/drawing/2014/main" id="{C8F029C7-D945-4299-473B-9B3E24645A9B}"/>
              </a:ext>
            </a:extLst>
          </p:cNvPr>
          <p:cNvSpPr/>
          <p:nvPr/>
        </p:nvSpPr>
        <p:spPr>
          <a:xfrm>
            <a:off x="0" y="0"/>
            <a:ext cx="1384300" cy="6858000"/>
          </a:xfrm>
          <a:prstGeom prst="rect">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DFFF43F-6135-3CFB-12DF-42FD67A9648B}"/>
              </a:ext>
            </a:extLst>
          </p:cNvPr>
          <p:cNvSpPr txBox="1"/>
          <p:nvPr/>
        </p:nvSpPr>
        <p:spPr>
          <a:xfrm rot="16200000">
            <a:off x="-2534083" y="3143418"/>
            <a:ext cx="6413501" cy="1015663"/>
          </a:xfrm>
          <a:prstGeom prst="rect">
            <a:avLst/>
          </a:prstGeom>
          <a:noFill/>
        </p:spPr>
        <p:txBody>
          <a:bodyPr wrap="square" rtlCol="0">
            <a:spAutoFit/>
          </a:bodyPr>
          <a:lstStyle/>
          <a:p>
            <a:pPr algn="ctr"/>
            <a:r>
              <a:rPr lang="fr-FR" sz="6000" b="1" dirty="0">
                <a:solidFill>
                  <a:schemeClr val="bg1"/>
                </a:solidFill>
                <a:latin typeface="Bauhaus 93" panose="04030905020B02020C02" pitchFamily="82" charset="0"/>
              </a:rPr>
              <a:t>PLAN DE TRAVAIL </a:t>
            </a:r>
          </a:p>
        </p:txBody>
      </p:sp>
      <p:grpSp>
        <p:nvGrpSpPr>
          <p:cNvPr id="5" name="Group 4">
            <a:extLst>
              <a:ext uri="{FF2B5EF4-FFF2-40B4-BE49-F238E27FC236}">
                <a16:creationId xmlns:a16="http://schemas.microsoft.com/office/drawing/2014/main" id="{633D7854-546A-2A77-1E99-9BB673F6B488}"/>
              </a:ext>
            </a:extLst>
          </p:cNvPr>
          <p:cNvGrpSpPr/>
          <p:nvPr/>
        </p:nvGrpSpPr>
        <p:grpSpPr>
          <a:xfrm>
            <a:off x="9459775" y="4060785"/>
            <a:ext cx="5364562" cy="5093970"/>
            <a:chOff x="9464674" y="425450"/>
            <a:chExt cx="1101725" cy="1074420"/>
          </a:xfrm>
        </p:grpSpPr>
        <p:sp>
          <p:nvSpPr>
            <p:cNvPr id="6" name="Oval 5">
              <a:extLst>
                <a:ext uri="{FF2B5EF4-FFF2-40B4-BE49-F238E27FC236}">
                  <a16:creationId xmlns:a16="http://schemas.microsoft.com/office/drawing/2014/main" id="{498474D9-455A-5F3F-7096-7DB273372C4A}"/>
                </a:ext>
              </a:extLst>
            </p:cNvPr>
            <p:cNvSpPr/>
            <p:nvPr/>
          </p:nvSpPr>
          <p:spPr>
            <a:xfrm>
              <a:off x="9464674" y="425450"/>
              <a:ext cx="1101725" cy="1074420"/>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6F66C08-A078-30D4-8299-1B1E9B1E6179}"/>
                </a:ext>
              </a:extLst>
            </p:cNvPr>
            <p:cNvSpPr/>
            <p:nvPr/>
          </p:nvSpPr>
          <p:spPr>
            <a:xfrm>
              <a:off x="9670254" y="633730"/>
              <a:ext cx="690564" cy="657860"/>
            </a:xfrm>
            <a:prstGeom prst="ellipse">
              <a:avLst/>
            </a:prstGeom>
            <a:solidFill>
              <a:srgbClr val="FFFAD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 name="Group 7">
            <a:extLst>
              <a:ext uri="{FF2B5EF4-FFF2-40B4-BE49-F238E27FC236}">
                <a16:creationId xmlns:a16="http://schemas.microsoft.com/office/drawing/2014/main" id="{008DBD85-00E4-9A6E-8290-6BA18E22C9EB}"/>
              </a:ext>
            </a:extLst>
          </p:cNvPr>
          <p:cNvGrpSpPr/>
          <p:nvPr/>
        </p:nvGrpSpPr>
        <p:grpSpPr>
          <a:xfrm>
            <a:off x="2416313" y="-1887219"/>
            <a:ext cx="3469382" cy="3321051"/>
            <a:chOff x="9464674" y="425450"/>
            <a:chExt cx="1101725" cy="1074420"/>
          </a:xfrm>
        </p:grpSpPr>
        <p:sp>
          <p:nvSpPr>
            <p:cNvPr id="9" name="Oval 8">
              <a:extLst>
                <a:ext uri="{FF2B5EF4-FFF2-40B4-BE49-F238E27FC236}">
                  <a16:creationId xmlns:a16="http://schemas.microsoft.com/office/drawing/2014/main" id="{C04EC77F-64C3-A62D-0A13-EA634008812B}"/>
                </a:ext>
              </a:extLst>
            </p:cNvPr>
            <p:cNvSpPr/>
            <p:nvPr/>
          </p:nvSpPr>
          <p:spPr>
            <a:xfrm>
              <a:off x="9464674" y="425450"/>
              <a:ext cx="1101725" cy="1074420"/>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6F618403-FDE9-1050-985E-6B775E5D031C}"/>
                </a:ext>
              </a:extLst>
            </p:cNvPr>
            <p:cNvSpPr/>
            <p:nvPr/>
          </p:nvSpPr>
          <p:spPr>
            <a:xfrm>
              <a:off x="9670254" y="633730"/>
              <a:ext cx="690564" cy="657860"/>
            </a:xfrm>
            <a:prstGeom prst="ellipse">
              <a:avLst/>
            </a:prstGeom>
            <a:solidFill>
              <a:srgbClr val="FFFAD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Oval 14">
            <a:extLst>
              <a:ext uri="{FF2B5EF4-FFF2-40B4-BE49-F238E27FC236}">
                <a16:creationId xmlns:a16="http://schemas.microsoft.com/office/drawing/2014/main" id="{6B223686-35CC-B833-3DF8-A8F9AF1269D3}"/>
              </a:ext>
            </a:extLst>
          </p:cNvPr>
          <p:cNvSpPr/>
          <p:nvPr/>
        </p:nvSpPr>
        <p:spPr>
          <a:xfrm>
            <a:off x="4209087" y="5994928"/>
            <a:ext cx="690564" cy="657860"/>
          </a:xfrm>
          <a:prstGeom prst="ellipse">
            <a:avLst/>
          </a:prstGeom>
          <a:solidFill>
            <a:srgbClr val="9C9A6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03F1EF96-CE86-DEE0-F6E6-FF7835B5E981}"/>
              </a:ext>
            </a:extLst>
          </p:cNvPr>
          <p:cNvGrpSpPr/>
          <p:nvPr/>
        </p:nvGrpSpPr>
        <p:grpSpPr>
          <a:xfrm rot="5400000">
            <a:off x="4466911" y="4001780"/>
            <a:ext cx="1074420" cy="373358"/>
            <a:chOff x="2717800" y="2159000"/>
            <a:chExt cx="1905000" cy="584200"/>
          </a:xfrm>
        </p:grpSpPr>
        <p:sp>
          <p:nvSpPr>
            <p:cNvPr id="17" name="Arrow: Chevron 16">
              <a:extLst>
                <a:ext uri="{FF2B5EF4-FFF2-40B4-BE49-F238E27FC236}">
                  <a16:creationId xmlns:a16="http://schemas.microsoft.com/office/drawing/2014/main" id="{6BF1CBC4-C92D-C0DE-927F-8A885AC24B9D}"/>
                </a:ext>
              </a:extLst>
            </p:cNvPr>
            <p:cNvSpPr/>
            <p:nvPr/>
          </p:nvSpPr>
          <p:spPr>
            <a:xfrm>
              <a:off x="27178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hevron 17">
              <a:extLst>
                <a:ext uri="{FF2B5EF4-FFF2-40B4-BE49-F238E27FC236}">
                  <a16:creationId xmlns:a16="http://schemas.microsoft.com/office/drawing/2014/main" id="{5D9067F3-EECB-11E5-BF1B-235DB14F4A6E}"/>
                </a:ext>
              </a:extLst>
            </p:cNvPr>
            <p:cNvSpPr/>
            <p:nvPr/>
          </p:nvSpPr>
          <p:spPr>
            <a:xfrm>
              <a:off x="33655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hevron 18">
              <a:extLst>
                <a:ext uri="{FF2B5EF4-FFF2-40B4-BE49-F238E27FC236}">
                  <a16:creationId xmlns:a16="http://schemas.microsoft.com/office/drawing/2014/main" id="{15AE9619-67C4-1917-2DAC-1F3C8022F78F}"/>
                </a:ext>
              </a:extLst>
            </p:cNvPr>
            <p:cNvSpPr/>
            <p:nvPr/>
          </p:nvSpPr>
          <p:spPr>
            <a:xfrm>
              <a:off x="40132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2" name="Rectangle: Rounded Corners 21">
            <a:extLst>
              <a:ext uri="{FF2B5EF4-FFF2-40B4-BE49-F238E27FC236}">
                <a16:creationId xmlns:a16="http://schemas.microsoft.com/office/drawing/2014/main" id="{7264B564-5B8E-37C8-5A7D-15075CBA17DF}"/>
              </a:ext>
            </a:extLst>
          </p:cNvPr>
          <p:cNvSpPr/>
          <p:nvPr/>
        </p:nvSpPr>
        <p:spPr>
          <a:xfrm>
            <a:off x="900507" y="7230175"/>
            <a:ext cx="5734481" cy="990468"/>
          </a:xfrm>
          <a:prstGeom prst="roundRect">
            <a:avLst/>
          </a:prstGeom>
          <a:solidFill>
            <a:srgbClr val="B2B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A2216960-6104-52DB-672D-BFB1049D88C2}"/>
              </a:ext>
            </a:extLst>
          </p:cNvPr>
          <p:cNvSpPr txBox="1"/>
          <p:nvPr/>
        </p:nvSpPr>
        <p:spPr>
          <a:xfrm>
            <a:off x="5483944" y="775023"/>
            <a:ext cx="5614155" cy="584775"/>
          </a:xfrm>
          <a:prstGeom prst="rect">
            <a:avLst/>
          </a:prstGeom>
          <a:noFill/>
        </p:spPr>
        <p:txBody>
          <a:bodyPr wrap="square" rtlCol="0">
            <a:spAutoFit/>
          </a:bodyPr>
          <a:lstStyle/>
          <a:p>
            <a:r>
              <a:rPr lang="en-GB" sz="3200" b="1" dirty="0">
                <a:solidFill>
                  <a:srgbClr val="5F6F52"/>
                </a:solidFill>
                <a:latin typeface="Bauhaus 93" panose="04030905020B02020C02" pitchFamily="82" charset="0"/>
              </a:rPr>
              <a:t>introduction</a:t>
            </a:r>
            <a:endParaRPr lang="en-GB" sz="3600" b="1" dirty="0">
              <a:solidFill>
                <a:srgbClr val="5F6F52"/>
              </a:solidFill>
              <a:latin typeface="Bauhaus 93" panose="04030905020B02020C02" pitchFamily="82" charset="0"/>
            </a:endParaRPr>
          </a:p>
        </p:txBody>
      </p:sp>
      <p:sp>
        <p:nvSpPr>
          <p:cNvPr id="27" name="TextBox 26">
            <a:extLst>
              <a:ext uri="{FF2B5EF4-FFF2-40B4-BE49-F238E27FC236}">
                <a16:creationId xmlns:a16="http://schemas.microsoft.com/office/drawing/2014/main" id="{B4C527FC-676B-87A5-B448-9FDE8890E7FF}"/>
              </a:ext>
            </a:extLst>
          </p:cNvPr>
          <p:cNvSpPr txBox="1"/>
          <p:nvPr/>
        </p:nvSpPr>
        <p:spPr>
          <a:xfrm>
            <a:off x="5404071" y="1698752"/>
            <a:ext cx="10060856" cy="584775"/>
          </a:xfrm>
          <a:prstGeom prst="rect">
            <a:avLst/>
          </a:prstGeom>
          <a:noFill/>
        </p:spPr>
        <p:txBody>
          <a:bodyPr wrap="square" rtlCol="0">
            <a:spAutoFit/>
          </a:bodyPr>
          <a:lstStyle/>
          <a:p>
            <a:r>
              <a:rPr lang="en-GB" sz="3200" b="1" dirty="0">
                <a:solidFill>
                  <a:srgbClr val="5F6F52"/>
                </a:solidFill>
                <a:latin typeface="Bauhaus 93" panose="04030905020B02020C02" pitchFamily="82" charset="0"/>
              </a:rPr>
              <a:t>Types des </a:t>
            </a:r>
            <a:r>
              <a:rPr lang="en-GB" sz="3200" b="1" dirty="0" err="1">
                <a:solidFill>
                  <a:srgbClr val="5F6F52"/>
                </a:solidFill>
                <a:latin typeface="Bauhaus 93" panose="04030905020B02020C02" pitchFamily="82" charset="0"/>
              </a:rPr>
              <a:t>matériaux</a:t>
            </a:r>
            <a:r>
              <a:rPr lang="en-GB" sz="3200" b="1" dirty="0">
                <a:solidFill>
                  <a:srgbClr val="5F6F52"/>
                </a:solidFill>
                <a:latin typeface="Bauhaus 93" panose="04030905020B02020C02" pitchFamily="82" charset="0"/>
              </a:rPr>
              <a:t> </a:t>
            </a:r>
            <a:r>
              <a:rPr lang="en-GB" sz="3200" b="1" dirty="0" err="1">
                <a:solidFill>
                  <a:srgbClr val="5F6F52"/>
                </a:solidFill>
                <a:latin typeface="Bauhaus 93" panose="04030905020B02020C02" pitchFamily="82" charset="0"/>
              </a:rPr>
              <a:t>d’emballages</a:t>
            </a:r>
            <a:endParaRPr lang="en-GB" sz="3200" b="1" dirty="0">
              <a:solidFill>
                <a:srgbClr val="5F6F52"/>
              </a:solidFill>
              <a:latin typeface="Bauhaus 93" panose="04030905020B02020C02" pitchFamily="82" charset="0"/>
            </a:endParaRPr>
          </a:p>
        </p:txBody>
      </p:sp>
      <p:sp>
        <p:nvSpPr>
          <p:cNvPr id="28" name="TextBox 27">
            <a:extLst>
              <a:ext uri="{FF2B5EF4-FFF2-40B4-BE49-F238E27FC236}">
                <a16:creationId xmlns:a16="http://schemas.microsoft.com/office/drawing/2014/main" id="{F9C8C0F7-4D76-2DBE-94B4-FBD128F4E5F0}"/>
              </a:ext>
            </a:extLst>
          </p:cNvPr>
          <p:cNvSpPr txBox="1"/>
          <p:nvPr/>
        </p:nvSpPr>
        <p:spPr>
          <a:xfrm>
            <a:off x="5404071" y="2736276"/>
            <a:ext cx="10060856" cy="584775"/>
          </a:xfrm>
          <a:prstGeom prst="rect">
            <a:avLst/>
          </a:prstGeom>
          <a:noFill/>
        </p:spPr>
        <p:txBody>
          <a:bodyPr wrap="square" rtlCol="0">
            <a:spAutoFit/>
          </a:bodyPr>
          <a:lstStyle/>
          <a:p>
            <a:r>
              <a:rPr lang="en-GB" sz="3200" b="1" dirty="0" err="1">
                <a:solidFill>
                  <a:srgbClr val="5F6F52"/>
                </a:solidFill>
                <a:latin typeface="Bauhaus 93" panose="04030905020B02020C02" pitchFamily="82" charset="0"/>
              </a:rPr>
              <a:t>Critéres</a:t>
            </a:r>
            <a:r>
              <a:rPr lang="en-GB" sz="3200" b="1" dirty="0">
                <a:solidFill>
                  <a:srgbClr val="5F6F52"/>
                </a:solidFill>
                <a:latin typeface="Bauhaus 93" panose="04030905020B02020C02" pitchFamily="82" charset="0"/>
              </a:rPr>
              <a:t> de choix des </a:t>
            </a:r>
            <a:r>
              <a:rPr lang="en-GB" sz="3200" b="1" dirty="0" err="1">
                <a:solidFill>
                  <a:srgbClr val="5F6F52"/>
                </a:solidFill>
                <a:latin typeface="Bauhaus 93" panose="04030905020B02020C02" pitchFamily="82" charset="0"/>
              </a:rPr>
              <a:t>matériaux</a:t>
            </a:r>
            <a:r>
              <a:rPr lang="en-GB" sz="3200" b="1" dirty="0">
                <a:solidFill>
                  <a:srgbClr val="5F6F52"/>
                </a:solidFill>
                <a:latin typeface="Bauhaus 93" panose="04030905020B02020C02" pitchFamily="82" charset="0"/>
              </a:rPr>
              <a:t> </a:t>
            </a:r>
          </a:p>
        </p:txBody>
      </p:sp>
      <p:sp>
        <p:nvSpPr>
          <p:cNvPr id="29" name="TextBox 28">
            <a:extLst>
              <a:ext uri="{FF2B5EF4-FFF2-40B4-BE49-F238E27FC236}">
                <a16:creationId xmlns:a16="http://schemas.microsoft.com/office/drawing/2014/main" id="{BB59F47D-799D-85C0-EB5B-577CE8DCABAA}"/>
              </a:ext>
            </a:extLst>
          </p:cNvPr>
          <p:cNvSpPr txBox="1"/>
          <p:nvPr/>
        </p:nvSpPr>
        <p:spPr>
          <a:xfrm>
            <a:off x="5404071" y="3800483"/>
            <a:ext cx="10060856" cy="584775"/>
          </a:xfrm>
          <a:prstGeom prst="rect">
            <a:avLst/>
          </a:prstGeom>
          <a:noFill/>
        </p:spPr>
        <p:txBody>
          <a:bodyPr wrap="square" rtlCol="0">
            <a:spAutoFit/>
          </a:bodyPr>
          <a:lstStyle/>
          <a:p>
            <a:r>
              <a:rPr lang="en-GB" sz="3200" b="1" dirty="0">
                <a:solidFill>
                  <a:srgbClr val="5F6F52"/>
                </a:solidFill>
                <a:latin typeface="Bauhaus 93" panose="04030905020B02020C02" pitchFamily="82" charset="0"/>
              </a:rPr>
              <a:t>Evolution et tendences </a:t>
            </a:r>
            <a:r>
              <a:rPr lang="en-GB" sz="3200" b="1" dirty="0" err="1">
                <a:solidFill>
                  <a:srgbClr val="5F6F52"/>
                </a:solidFill>
                <a:latin typeface="Bauhaus 93" panose="04030905020B02020C02" pitchFamily="82" charset="0"/>
              </a:rPr>
              <a:t>actuels</a:t>
            </a:r>
            <a:endParaRPr lang="en-GB" sz="3200" b="1" dirty="0">
              <a:solidFill>
                <a:srgbClr val="5F6F52"/>
              </a:solidFill>
              <a:latin typeface="Bauhaus 93" panose="04030905020B02020C02" pitchFamily="82" charset="0"/>
            </a:endParaRPr>
          </a:p>
        </p:txBody>
      </p:sp>
      <p:sp>
        <p:nvSpPr>
          <p:cNvPr id="30" name="TextBox 29">
            <a:extLst>
              <a:ext uri="{FF2B5EF4-FFF2-40B4-BE49-F238E27FC236}">
                <a16:creationId xmlns:a16="http://schemas.microsoft.com/office/drawing/2014/main" id="{9C9E9ABE-7D53-FDB6-AD21-23E6A19267AE}"/>
              </a:ext>
            </a:extLst>
          </p:cNvPr>
          <p:cNvSpPr txBox="1"/>
          <p:nvPr/>
        </p:nvSpPr>
        <p:spPr>
          <a:xfrm>
            <a:off x="5483944" y="4757433"/>
            <a:ext cx="10060856" cy="584775"/>
          </a:xfrm>
          <a:prstGeom prst="rect">
            <a:avLst/>
          </a:prstGeom>
          <a:noFill/>
        </p:spPr>
        <p:txBody>
          <a:bodyPr wrap="square" rtlCol="0">
            <a:spAutoFit/>
          </a:bodyPr>
          <a:lstStyle/>
          <a:p>
            <a:r>
              <a:rPr lang="en-GB" sz="3200" b="1" dirty="0">
                <a:solidFill>
                  <a:srgbClr val="5F6F52"/>
                </a:solidFill>
                <a:latin typeface="Bauhaus 93" panose="04030905020B02020C02" pitchFamily="82" charset="0"/>
              </a:rPr>
              <a:t>conclusion</a:t>
            </a:r>
          </a:p>
        </p:txBody>
      </p:sp>
    </p:spTree>
    <p:extLst>
      <p:ext uri="{BB962C8B-B14F-4D97-AF65-F5344CB8AC3E}">
        <p14:creationId xmlns:p14="http://schemas.microsoft.com/office/powerpoint/2010/main" val="735825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2F56D-797F-494E-BFF9-4E446A0E9DF0}"/>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12">
            <a:extLst>
              <a:ext uri="{FF2B5EF4-FFF2-40B4-BE49-F238E27FC236}">
                <a16:creationId xmlns:a16="http://schemas.microsoft.com/office/drawing/2014/main" id="{4817EB06-A505-216D-E711-378939F11FDB}"/>
              </a:ext>
            </a:extLst>
          </p:cNvPr>
          <p:cNvGrpSpPr/>
          <p:nvPr/>
        </p:nvGrpSpPr>
        <p:grpSpPr>
          <a:xfrm>
            <a:off x="-4563287" y="-4382304"/>
            <a:ext cx="7234711" cy="7061931"/>
            <a:chOff x="9515060" y="619630"/>
            <a:chExt cx="937560" cy="862615"/>
          </a:xfrm>
        </p:grpSpPr>
        <p:sp>
          <p:nvSpPr>
            <p:cNvPr id="4"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Groupe 5">
            <a:extLst>
              <a:ext uri="{FF2B5EF4-FFF2-40B4-BE49-F238E27FC236}">
                <a16:creationId xmlns:a16="http://schemas.microsoft.com/office/drawing/2014/main" id="{6822D7D5-1B1E-D326-66D0-0B675262A019}"/>
              </a:ext>
            </a:extLst>
          </p:cNvPr>
          <p:cNvGrpSpPr/>
          <p:nvPr/>
        </p:nvGrpSpPr>
        <p:grpSpPr>
          <a:xfrm>
            <a:off x="10477584" y="-2798321"/>
            <a:ext cx="4686300" cy="4491990"/>
            <a:chOff x="10015429" y="-2950184"/>
            <a:chExt cx="4686300" cy="4491990"/>
          </a:xfrm>
        </p:grpSpPr>
        <p:sp>
          <p:nvSpPr>
            <p:cNvPr id="7" name="Oval 3">
              <a:extLst>
                <a:ext uri="{FF2B5EF4-FFF2-40B4-BE49-F238E27FC236}">
                  <a16:creationId xmlns:a16="http://schemas.microsoft.com/office/drawing/2014/main" id="{070BA698-D80C-8036-0DC3-F304E0CE6BC6}"/>
                </a:ext>
              </a:extLst>
            </p:cNvPr>
            <p:cNvSpPr/>
            <p:nvPr/>
          </p:nvSpPr>
          <p:spPr>
            <a:xfrm>
              <a:off x="10015429" y="-2950184"/>
              <a:ext cx="4686300" cy="4491990"/>
            </a:xfrm>
            <a:prstGeom prst="ellipse">
              <a:avLst/>
            </a:prstGeom>
            <a:solidFill>
              <a:srgbClr val="BB9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4">
              <a:extLst>
                <a:ext uri="{FF2B5EF4-FFF2-40B4-BE49-F238E27FC236}">
                  <a16:creationId xmlns:a16="http://schemas.microsoft.com/office/drawing/2014/main" id="{35DD7B8E-60CD-5D3F-2393-D51EA5A1108B}"/>
                </a:ext>
              </a:extLst>
            </p:cNvPr>
            <p:cNvSpPr/>
            <p:nvPr/>
          </p:nvSpPr>
          <p:spPr>
            <a:xfrm>
              <a:off x="10223669" y="425383"/>
              <a:ext cx="1101725" cy="1074420"/>
            </a:xfrm>
            <a:prstGeom prst="ellipse">
              <a:avLst/>
            </a:prstGeom>
            <a:solidFill>
              <a:srgbClr val="BB946A"/>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3</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9" name="ZoneTexte 8">
            <a:extLst>
              <a:ext uri="{FF2B5EF4-FFF2-40B4-BE49-F238E27FC236}">
                <a16:creationId xmlns:a16="http://schemas.microsoft.com/office/drawing/2014/main" id="{2EBB2975-1C92-E4A4-7FBF-5C9A6F0CA5EA}"/>
              </a:ext>
            </a:extLst>
          </p:cNvPr>
          <p:cNvSpPr txBox="1"/>
          <p:nvPr/>
        </p:nvSpPr>
        <p:spPr>
          <a:xfrm>
            <a:off x="2636526" y="0"/>
            <a:ext cx="7090798" cy="1323439"/>
          </a:xfrm>
          <a:prstGeom prst="rect">
            <a:avLst/>
          </a:prstGeom>
          <a:noFill/>
        </p:spPr>
        <p:txBody>
          <a:bodyPr wrap="square" rtlCol="0">
            <a:spAutoFit/>
          </a:bodyPr>
          <a:lstStyle/>
          <a:p>
            <a:pPr algn="ctr"/>
            <a:r>
              <a:rPr lang="fr-FR" sz="4000" b="1" dirty="0">
                <a:effectLst>
                  <a:outerShdw blurRad="38100" dist="38100" dir="2700000" algn="tl">
                    <a:srgbClr val="000000">
                      <a:alpha val="43137"/>
                    </a:srgbClr>
                  </a:outerShdw>
                </a:effectLst>
                <a:latin typeface="Algerian" panose="04020705040A02060702" pitchFamily="82" charset="0"/>
              </a:rPr>
              <a:t>Poids et transportabilité</a:t>
            </a:r>
          </a:p>
        </p:txBody>
      </p:sp>
      <p:sp>
        <p:nvSpPr>
          <p:cNvPr id="10" name="Oval 1">
            <a:extLst>
              <a:ext uri="{FF2B5EF4-FFF2-40B4-BE49-F238E27FC236}">
                <a16:creationId xmlns:a16="http://schemas.microsoft.com/office/drawing/2014/main" id="{AB4ACD7F-B2C3-8741-BCA2-0F6A1607C37F}"/>
              </a:ext>
            </a:extLst>
          </p:cNvPr>
          <p:cNvSpPr/>
          <p:nvPr/>
        </p:nvSpPr>
        <p:spPr>
          <a:xfrm>
            <a:off x="10902448" y="5582092"/>
            <a:ext cx="2579103" cy="2551815"/>
          </a:xfrm>
          <a:prstGeom prst="ellipse">
            <a:avLst/>
          </a:prstGeom>
          <a:solidFill>
            <a:srgbClr val="BB946A"/>
          </a:solidFill>
          <a:ln w="76200">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36C6D18D-1A43-3C61-852D-7448EFD720A8}"/>
              </a:ext>
            </a:extLst>
          </p:cNvPr>
          <p:cNvSpPr/>
          <p:nvPr/>
        </p:nvSpPr>
        <p:spPr>
          <a:xfrm>
            <a:off x="1797268" y="1492148"/>
            <a:ext cx="8702566" cy="4955949"/>
          </a:xfrm>
          <a:prstGeom prst="rect">
            <a:avLst/>
          </a:prstGeom>
          <a:solidFill>
            <a:srgbClr val="B2B08C"/>
          </a:solidFill>
          <a:ln>
            <a:solidFill>
              <a:srgbClr val="E5D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choisir le bon matériau d'emballage en fonction du poids et de la transportabilité peut avoir un impact significatif sur les coûts, l'efficacité logistique et l'empreinte environnementale. Il est important de considérer ces facteurs pour optimiser la chaîne d'approvisionnement et minimiser l'impact écologique.</a:t>
            </a:r>
            <a:endParaRPr lang="en-GB"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1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2F56D-797F-494E-BFF9-4E446A0E9DF0}"/>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12">
            <a:extLst>
              <a:ext uri="{FF2B5EF4-FFF2-40B4-BE49-F238E27FC236}">
                <a16:creationId xmlns:a16="http://schemas.microsoft.com/office/drawing/2014/main" id="{4817EB06-A505-216D-E711-378939F11FDB}"/>
              </a:ext>
            </a:extLst>
          </p:cNvPr>
          <p:cNvGrpSpPr/>
          <p:nvPr/>
        </p:nvGrpSpPr>
        <p:grpSpPr>
          <a:xfrm>
            <a:off x="9315623" y="3595048"/>
            <a:ext cx="7234711" cy="7061931"/>
            <a:chOff x="9515060" y="619630"/>
            <a:chExt cx="937560" cy="862615"/>
          </a:xfrm>
        </p:grpSpPr>
        <p:sp>
          <p:nvSpPr>
            <p:cNvPr id="4"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 name="Groupe 5">
            <a:extLst>
              <a:ext uri="{FF2B5EF4-FFF2-40B4-BE49-F238E27FC236}">
                <a16:creationId xmlns:a16="http://schemas.microsoft.com/office/drawing/2014/main" id="{6822D7D5-1B1E-D326-66D0-0B675262A019}"/>
              </a:ext>
            </a:extLst>
          </p:cNvPr>
          <p:cNvGrpSpPr/>
          <p:nvPr/>
        </p:nvGrpSpPr>
        <p:grpSpPr>
          <a:xfrm>
            <a:off x="10477584" y="-2798321"/>
            <a:ext cx="4686300" cy="4491990"/>
            <a:chOff x="10015429" y="-2950184"/>
            <a:chExt cx="4686300" cy="4491990"/>
          </a:xfrm>
        </p:grpSpPr>
        <p:sp>
          <p:nvSpPr>
            <p:cNvPr id="7" name="Oval 3">
              <a:extLst>
                <a:ext uri="{FF2B5EF4-FFF2-40B4-BE49-F238E27FC236}">
                  <a16:creationId xmlns:a16="http://schemas.microsoft.com/office/drawing/2014/main" id="{070BA698-D80C-8036-0DC3-F304E0CE6BC6}"/>
                </a:ext>
              </a:extLst>
            </p:cNvPr>
            <p:cNvSpPr/>
            <p:nvPr/>
          </p:nvSpPr>
          <p:spPr>
            <a:xfrm>
              <a:off x="10015429" y="-2950184"/>
              <a:ext cx="4686300" cy="4491990"/>
            </a:xfrm>
            <a:prstGeom prst="ellipse">
              <a:avLst/>
            </a:prstGeom>
            <a:solidFill>
              <a:srgbClr val="BB9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4">
              <a:extLst>
                <a:ext uri="{FF2B5EF4-FFF2-40B4-BE49-F238E27FC236}">
                  <a16:creationId xmlns:a16="http://schemas.microsoft.com/office/drawing/2014/main" id="{35DD7B8E-60CD-5D3F-2393-D51EA5A1108B}"/>
                </a:ext>
              </a:extLst>
            </p:cNvPr>
            <p:cNvSpPr/>
            <p:nvPr/>
          </p:nvSpPr>
          <p:spPr>
            <a:xfrm>
              <a:off x="10223669" y="425383"/>
              <a:ext cx="1101725" cy="1074420"/>
            </a:xfrm>
            <a:prstGeom prst="ellipse">
              <a:avLst/>
            </a:prstGeom>
            <a:solidFill>
              <a:srgbClr val="BB946A"/>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4</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9" name="ZoneTexte 8">
            <a:extLst>
              <a:ext uri="{FF2B5EF4-FFF2-40B4-BE49-F238E27FC236}">
                <a16:creationId xmlns:a16="http://schemas.microsoft.com/office/drawing/2014/main" id="{2EBB2975-1C92-E4A4-7FBF-5C9A6F0CA5EA}"/>
              </a:ext>
            </a:extLst>
          </p:cNvPr>
          <p:cNvSpPr txBox="1"/>
          <p:nvPr/>
        </p:nvSpPr>
        <p:spPr>
          <a:xfrm>
            <a:off x="2652292" y="252248"/>
            <a:ext cx="5947383" cy="1323439"/>
          </a:xfrm>
          <a:prstGeom prst="rect">
            <a:avLst/>
          </a:prstGeom>
          <a:noFill/>
        </p:spPr>
        <p:txBody>
          <a:bodyPr wrap="square" rtlCol="0">
            <a:spAutoFit/>
          </a:bodyPr>
          <a:lstStyle/>
          <a:p>
            <a:pPr algn="ctr"/>
            <a:r>
              <a:rPr lang="fr-FR" sz="4000" b="1" dirty="0" err="1">
                <a:effectLst>
                  <a:outerShdw blurRad="38100" dist="38100" dir="2700000" algn="tl">
                    <a:srgbClr val="000000">
                      <a:alpha val="43137"/>
                    </a:srgbClr>
                  </a:outerShdw>
                </a:effectLst>
                <a:latin typeface="Algerian" panose="04020705040A02060702" pitchFamily="82" charset="0"/>
              </a:rPr>
              <a:t>Adapatation</a:t>
            </a:r>
            <a:r>
              <a:rPr lang="fr-FR" sz="4000" b="1" dirty="0">
                <a:effectLst>
                  <a:outerShdw blurRad="38100" dist="38100" dir="2700000" algn="tl">
                    <a:srgbClr val="000000">
                      <a:alpha val="43137"/>
                    </a:srgbClr>
                  </a:outerShdw>
                </a:effectLst>
                <a:latin typeface="Algerian" panose="04020705040A02060702" pitchFamily="82" charset="0"/>
              </a:rPr>
              <a:t> aux besoins</a:t>
            </a:r>
          </a:p>
        </p:txBody>
      </p:sp>
      <p:sp>
        <p:nvSpPr>
          <p:cNvPr id="10" name="Oval 1">
            <a:extLst>
              <a:ext uri="{FF2B5EF4-FFF2-40B4-BE49-F238E27FC236}">
                <a16:creationId xmlns:a16="http://schemas.microsoft.com/office/drawing/2014/main" id="{AB4ACD7F-B2C3-8741-BCA2-0F6A1607C37F}"/>
              </a:ext>
            </a:extLst>
          </p:cNvPr>
          <p:cNvSpPr/>
          <p:nvPr/>
        </p:nvSpPr>
        <p:spPr>
          <a:xfrm>
            <a:off x="-1289552" y="-1275908"/>
            <a:ext cx="2579103" cy="2551815"/>
          </a:xfrm>
          <a:prstGeom prst="ellipse">
            <a:avLst/>
          </a:prstGeom>
          <a:solidFill>
            <a:srgbClr val="BB946A"/>
          </a:solidFill>
          <a:ln w="76200">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36C6D18D-1A43-3C61-852D-7448EFD720A8}"/>
              </a:ext>
            </a:extLst>
          </p:cNvPr>
          <p:cNvSpPr/>
          <p:nvPr/>
        </p:nvSpPr>
        <p:spPr>
          <a:xfrm>
            <a:off x="488729" y="1555210"/>
            <a:ext cx="8939049" cy="4955949"/>
          </a:xfrm>
          <a:prstGeom prst="rect">
            <a:avLst/>
          </a:prstGeom>
          <a:solidFill>
            <a:srgbClr val="B2B08C"/>
          </a:solidFill>
          <a:ln>
            <a:solidFill>
              <a:srgbClr val="E5D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2800" b="1" dirty="0">
                <a:solidFill>
                  <a:schemeClr val="tx1"/>
                </a:solidFill>
                <a:effectLst>
                  <a:outerShdw blurRad="38100" dist="38100" dir="2700000" algn="tl">
                    <a:srgbClr val="000000">
                      <a:alpha val="43137"/>
                    </a:srgbClr>
                  </a:outerShdw>
                </a:effectLst>
              </a:rPr>
              <a:t>L'adaptation aux besoins spécifiques du produit est un critère crucial lors du choix des matériaux d'emballage. Voici quelques points à considérer :</a:t>
            </a:r>
          </a:p>
          <a:p>
            <a:pPr>
              <a:lnSpc>
                <a:spcPct val="107000"/>
              </a:lnSpc>
              <a:spcAft>
                <a:spcPts val="800"/>
              </a:spcAft>
              <a:buFontTx/>
              <a:buChar char="-"/>
            </a:pPr>
            <a:r>
              <a:rPr lang="fr-FR" sz="3200" b="1" dirty="0">
                <a:solidFill>
                  <a:schemeClr val="tx1"/>
                </a:solidFill>
                <a:effectLst>
                  <a:outerShdw blurRad="38100" dist="38100" dir="2700000" algn="tl">
                    <a:srgbClr val="000000">
                      <a:alpha val="43137"/>
                    </a:srgbClr>
                  </a:outerShdw>
                </a:effectLst>
              </a:rPr>
              <a:t>La nature de produit</a:t>
            </a:r>
          </a:p>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-La protection et </a:t>
            </a:r>
            <a:r>
              <a:rPr lang="fr-FR" sz="3200" b="1" dirty="0" err="1">
                <a:solidFill>
                  <a:schemeClr val="tx1"/>
                </a:solidFill>
                <a:effectLst>
                  <a:outerShdw blurRad="38100" dist="38100" dir="2700000" algn="tl">
                    <a:srgbClr val="000000">
                      <a:alpha val="43137"/>
                    </a:srgbClr>
                  </a:outerShdw>
                </a:effectLst>
              </a:rPr>
              <a:t>securité</a:t>
            </a:r>
            <a:endParaRPr lang="fr-FR" sz="3200" b="1" dirty="0">
              <a:solidFill>
                <a:schemeClr val="tx1"/>
              </a:solidFill>
              <a:effectLst>
                <a:outerShdw blurRad="38100" dist="38100" dir="2700000" algn="tl">
                  <a:srgbClr val="000000">
                    <a:alpha val="43137"/>
                  </a:srgbClr>
                </a:outerShdw>
              </a:effectLst>
            </a:endParaRPr>
          </a:p>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-La fonctionnalité et praticité </a:t>
            </a:r>
          </a:p>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-La communication et marketing</a:t>
            </a:r>
          </a:p>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-l’impact </a:t>
            </a:r>
            <a:r>
              <a:rPr lang="fr-FR" sz="3200" b="1" dirty="0" err="1">
                <a:solidFill>
                  <a:schemeClr val="tx1"/>
                </a:solidFill>
                <a:effectLst>
                  <a:outerShdw blurRad="38100" dist="38100" dir="2700000" algn="tl">
                    <a:srgbClr val="000000">
                      <a:alpha val="43137"/>
                    </a:srgbClr>
                  </a:outerShdw>
                </a:effectLst>
              </a:rPr>
              <a:t>environemental</a:t>
            </a:r>
            <a:endParaRPr lang="fr-FR" sz="3200" b="1" dirty="0">
              <a:solidFill>
                <a:schemeClr val="tx1"/>
              </a:solidFill>
              <a:effectLst>
                <a:outerShdw blurRad="38100" dist="38100" dir="2700000" algn="tl">
                  <a:srgbClr val="000000">
                    <a:alpha val="43137"/>
                  </a:srgbClr>
                </a:outerShdw>
              </a:effectLst>
            </a:endParaRPr>
          </a:p>
          <a:p>
            <a:pPr>
              <a:lnSpc>
                <a:spcPct val="107000"/>
              </a:lnSpc>
              <a:spcAft>
                <a:spcPts val="800"/>
              </a:spcAft>
            </a:pPr>
            <a:endParaRPr lang="en-GB" sz="2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1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92F56D-797F-494E-BFF9-4E446A0E9DF0}"/>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e 5">
            <a:extLst>
              <a:ext uri="{FF2B5EF4-FFF2-40B4-BE49-F238E27FC236}">
                <a16:creationId xmlns:a16="http://schemas.microsoft.com/office/drawing/2014/main" id="{6822D7D5-1B1E-D326-66D0-0B675262A019}"/>
              </a:ext>
            </a:extLst>
          </p:cNvPr>
          <p:cNvGrpSpPr/>
          <p:nvPr/>
        </p:nvGrpSpPr>
        <p:grpSpPr>
          <a:xfrm>
            <a:off x="10477584" y="-2798321"/>
            <a:ext cx="4686300" cy="4491990"/>
            <a:chOff x="10015429" y="-2950184"/>
            <a:chExt cx="4686300" cy="4491990"/>
          </a:xfrm>
        </p:grpSpPr>
        <p:sp>
          <p:nvSpPr>
            <p:cNvPr id="7" name="Oval 3">
              <a:extLst>
                <a:ext uri="{FF2B5EF4-FFF2-40B4-BE49-F238E27FC236}">
                  <a16:creationId xmlns:a16="http://schemas.microsoft.com/office/drawing/2014/main" id="{070BA698-D80C-8036-0DC3-F304E0CE6BC6}"/>
                </a:ext>
              </a:extLst>
            </p:cNvPr>
            <p:cNvSpPr/>
            <p:nvPr/>
          </p:nvSpPr>
          <p:spPr>
            <a:xfrm>
              <a:off x="10015429" y="-2950184"/>
              <a:ext cx="4686300" cy="4491990"/>
            </a:xfrm>
            <a:prstGeom prst="ellipse">
              <a:avLst/>
            </a:prstGeom>
            <a:solidFill>
              <a:srgbClr val="BB9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4">
              <a:extLst>
                <a:ext uri="{FF2B5EF4-FFF2-40B4-BE49-F238E27FC236}">
                  <a16:creationId xmlns:a16="http://schemas.microsoft.com/office/drawing/2014/main" id="{35DD7B8E-60CD-5D3F-2393-D51EA5A1108B}"/>
                </a:ext>
              </a:extLst>
            </p:cNvPr>
            <p:cNvSpPr/>
            <p:nvPr/>
          </p:nvSpPr>
          <p:spPr>
            <a:xfrm>
              <a:off x="10223669" y="425383"/>
              <a:ext cx="1101725" cy="1074420"/>
            </a:xfrm>
            <a:prstGeom prst="ellipse">
              <a:avLst/>
            </a:prstGeom>
            <a:solidFill>
              <a:srgbClr val="BB946A"/>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5</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9" name="ZoneTexte 8">
            <a:extLst>
              <a:ext uri="{FF2B5EF4-FFF2-40B4-BE49-F238E27FC236}">
                <a16:creationId xmlns:a16="http://schemas.microsoft.com/office/drawing/2014/main" id="{2EBB2975-1C92-E4A4-7FBF-5C9A6F0CA5EA}"/>
              </a:ext>
            </a:extLst>
          </p:cNvPr>
          <p:cNvSpPr txBox="1"/>
          <p:nvPr/>
        </p:nvSpPr>
        <p:spPr>
          <a:xfrm>
            <a:off x="2652292" y="0"/>
            <a:ext cx="5947383" cy="954107"/>
          </a:xfrm>
          <a:prstGeom prst="rect">
            <a:avLst/>
          </a:prstGeom>
          <a:noFill/>
        </p:spPr>
        <p:txBody>
          <a:bodyPr wrap="square" rtlCol="0">
            <a:spAutoFit/>
          </a:bodyPr>
          <a:lstStyle/>
          <a:p>
            <a:pPr algn="ctr"/>
            <a:r>
              <a:rPr lang="fr-FR" sz="2800" b="1" dirty="0">
                <a:effectLst>
                  <a:outerShdw blurRad="38100" dist="38100" dir="2700000" algn="tl">
                    <a:srgbClr val="000000">
                      <a:alpha val="43137"/>
                    </a:srgbClr>
                  </a:outerShdw>
                </a:effectLst>
                <a:latin typeface="Algerian" pitchFamily="82" charset="0"/>
              </a:rPr>
              <a:t>Impact Environnemental des Matériaux d'Emballage</a:t>
            </a:r>
          </a:p>
        </p:txBody>
      </p:sp>
      <p:sp>
        <p:nvSpPr>
          <p:cNvPr id="10" name="Oval 1">
            <a:extLst>
              <a:ext uri="{FF2B5EF4-FFF2-40B4-BE49-F238E27FC236}">
                <a16:creationId xmlns:a16="http://schemas.microsoft.com/office/drawing/2014/main" id="{AB4ACD7F-B2C3-8741-BCA2-0F6A1607C37F}"/>
              </a:ext>
            </a:extLst>
          </p:cNvPr>
          <p:cNvSpPr/>
          <p:nvPr/>
        </p:nvSpPr>
        <p:spPr>
          <a:xfrm>
            <a:off x="10902448" y="5329843"/>
            <a:ext cx="2579103" cy="2551815"/>
          </a:xfrm>
          <a:prstGeom prst="ellipse">
            <a:avLst/>
          </a:prstGeom>
          <a:solidFill>
            <a:srgbClr val="BB946A"/>
          </a:solidFill>
          <a:ln w="76200">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36C6D18D-1A43-3C61-852D-7448EFD720A8}"/>
              </a:ext>
            </a:extLst>
          </p:cNvPr>
          <p:cNvSpPr/>
          <p:nvPr/>
        </p:nvSpPr>
        <p:spPr>
          <a:xfrm>
            <a:off x="646387" y="1665568"/>
            <a:ext cx="10137228" cy="4955949"/>
          </a:xfrm>
          <a:prstGeom prst="rect">
            <a:avLst/>
          </a:prstGeom>
          <a:solidFill>
            <a:srgbClr val="B2B08C"/>
          </a:solidFill>
          <a:ln>
            <a:solidFill>
              <a:srgbClr val="E5D6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L'impact environnemental des matériaux d'emballage varie en fonction de plusieurs facteurs, y compris leur production, utilisation et fin de vie. </a:t>
            </a:r>
          </a:p>
          <a:p>
            <a:pPr>
              <a:lnSpc>
                <a:spcPct val="107000"/>
              </a:lnSpc>
              <a:spcAft>
                <a:spcPts val="800"/>
              </a:spcAft>
            </a:pPr>
            <a:r>
              <a:rPr lang="fr-FR" sz="3200" b="1" dirty="0">
                <a:solidFill>
                  <a:schemeClr val="tx1"/>
                </a:solidFill>
                <a:effectLst>
                  <a:outerShdw blurRad="38100" dist="38100" dir="2700000" algn="tl">
                    <a:srgbClr val="000000">
                      <a:alpha val="43137"/>
                    </a:srgbClr>
                  </a:outerShdw>
                </a:effectLst>
              </a:rPr>
              <a:t>Chaque type de matériau d'emballage présente des avantages et des inconvénients environnementaux. Le choix optimal dépend des besoins spécifiques du produit, de la chaîne d'approvisionnement, et des objectifs de durabilité de l'entreprise.</a:t>
            </a:r>
            <a:endParaRPr lang="en-GB" sz="3200" b="1" dirty="0">
              <a:solidFill>
                <a:schemeClr val="tx1"/>
              </a:solidFill>
              <a:effectLst>
                <a:outerShdw blurRad="38100" dist="38100" dir="2700000" algn="tl">
                  <a:srgbClr val="000000">
                    <a:alpha val="43137"/>
                  </a:srgbClr>
                </a:outerShdw>
              </a:effectLst>
            </a:endParaRPr>
          </a:p>
        </p:txBody>
      </p:sp>
      <p:grpSp>
        <p:nvGrpSpPr>
          <p:cNvPr id="12" name="Group 12">
            <a:extLst>
              <a:ext uri="{FF2B5EF4-FFF2-40B4-BE49-F238E27FC236}">
                <a16:creationId xmlns:a16="http://schemas.microsoft.com/office/drawing/2014/main" id="{4817EB06-A505-216D-E711-378939F11FDB}"/>
              </a:ext>
            </a:extLst>
          </p:cNvPr>
          <p:cNvGrpSpPr/>
          <p:nvPr/>
        </p:nvGrpSpPr>
        <p:grpSpPr>
          <a:xfrm>
            <a:off x="-4484459" y="-4634553"/>
            <a:ext cx="7234711" cy="7061931"/>
            <a:chOff x="9515060" y="619630"/>
            <a:chExt cx="937560" cy="862615"/>
          </a:xfrm>
        </p:grpSpPr>
        <p:sp>
          <p:nvSpPr>
            <p:cNvPr id="13"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917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1663D0-2E24-9D25-424A-40FCDA94B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4" name="Rectangle 3">
            <a:extLst>
              <a:ext uri="{FF2B5EF4-FFF2-40B4-BE49-F238E27FC236}">
                <a16:creationId xmlns:a16="http://schemas.microsoft.com/office/drawing/2014/main" id="{0EA12D6E-2777-0FF2-B959-55CE5FF102C0}"/>
              </a:ext>
            </a:extLst>
          </p:cNvPr>
          <p:cNvSpPr/>
          <p:nvPr/>
        </p:nvSpPr>
        <p:spPr>
          <a:xfrm>
            <a:off x="0" y="0"/>
            <a:ext cx="12192000" cy="6858000"/>
          </a:xfrm>
          <a:prstGeom prst="rect">
            <a:avLst/>
          </a:prstGeom>
          <a:solidFill>
            <a:schemeClr val="dk1">
              <a:alpha val="50000"/>
            </a:schemeClr>
          </a:solidFill>
          <a:ln w="6350">
            <a:solidFill>
              <a:srgbClr val="6E7563"/>
            </a:solid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rtlCol="0" anchor="ctr"/>
          <a:lstStyle/>
          <a:p>
            <a:pPr marL="180000" algn="ctr">
              <a:lnSpc>
                <a:spcPct val="150000"/>
              </a:lnSpc>
            </a:pPr>
            <a:r>
              <a:rPr lang="fr-FR" sz="44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Évolutions et Tendances Actuelles</a:t>
            </a:r>
            <a:endParaRPr lang="en-GB" sz="44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p:txBody>
      </p:sp>
      <p:grpSp>
        <p:nvGrpSpPr>
          <p:cNvPr id="2" name="Group 12">
            <a:extLst>
              <a:ext uri="{FF2B5EF4-FFF2-40B4-BE49-F238E27FC236}">
                <a16:creationId xmlns:a16="http://schemas.microsoft.com/office/drawing/2014/main" id="{CDA1244D-F386-06AF-F954-658D64A18021}"/>
              </a:ext>
            </a:extLst>
          </p:cNvPr>
          <p:cNvGrpSpPr/>
          <p:nvPr/>
        </p:nvGrpSpPr>
        <p:grpSpPr>
          <a:xfrm>
            <a:off x="-3088105" y="-3192380"/>
            <a:ext cx="5342020" cy="5005137"/>
            <a:chOff x="9515060" y="619630"/>
            <a:chExt cx="937560" cy="862615"/>
          </a:xfrm>
        </p:grpSpPr>
        <p:sp>
          <p:nvSpPr>
            <p:cNvPr id="6" name="Oval 13">
              <a:extLst>
                <a:ext uri="{FF2B5EF4-FFF2-40B4-BE49-F238E27FC236}">
                  <a16:creationId xmlns:a16="http://schemas.microsoft.com/office/drawing/2014/main" id="{8A2B35A2-F7F6-4C9B-F719-59E12799DDEC}"/>
                </a:ext>
              </a:extLst>
            </p:cNvPr>
            <p:cNvSpPr/>
            <p:nvPr/>
          </p:nvSpPr>
          <p:spPr>
            <a:xfrm>
              <a:off x="9515060" y="619630"/>
              <a:ext cx="937560" cy="862615"/>
            </a:xfrm>
            <a:prstGeom prst="ellipse">
              <a:avLst/>
            </a:prstGeom>
            <a:solidFill>
              <a:schemeClr val="accent6">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14">
              <a:extLst>
                <a:ext uri="{FF2B5EF4-FFF2-40B4-BE49-F238E27FC236}">
                  <a16:creationId xmlns:a16="http://schemas.microsoft.com/office/drawing/2014/main" id="{8CA455FF-F7D7-8AF1-33C7-3995F3D6C6C6}"/>
                </a:ext>
              </a:extLst>
            </p:cNvPr>
            <p:cNvSpPr/>
            <p:nvPr/>
          </p:nvSpPr>
          <p:spPr>
            <a:xfrm>
              <a:off x="9638558" y="722007"/>
              <a:ext cx="690564" cy="657860"/>
            </a:xfrm>
            <a:prstGeom prst="ellipse">
              <a:avLst/>
            </a:prstGeom>
            <a:solidFill>
              <a:srgbClr val="BCCC8D"/>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5" name="Group 12">
            <a:extLst>
              <a:ext uri="{FF2B5EF4-FFF2-40B4-BE49-F238E27FC236}">
                <a16:creationId xmlns:a16="http://schemas.microsoft.com/office/drawing/2014/main" id="{ED4900E9-8B15-AE20-880F-99630871B597}"/>
              </a:ext>
            </a:extLst>
          </p:cNvPr>
          <p:cNvGrpSpPr/>
          <p:nvPr/>
        </p:nvGrpSpPr>
        <p:grpSpPr>
          <a:xfrm>
            <a:off x="9520990" y="5350042"/>
            <a:ext cx="5342020" cy="5005137"/>
            <a:chOff x="9515060" y="619630"/>
            <a:chExt cx="937560" cy="862615"/>
          </a:xfrm>
        </p:grpSpPr>
        <p:sp>
          <p:nvSpPr>
            <p:cNvPr id="9" name="Oval 13">
              <a:extLst>
                <a:ext uri="{FF2B5EF4-FFF2-40B4-BE49-F238E27FC236}">
                  <a16:creationId xmlns:a16="http://schemas.microsoft.com/office/drawing/2014/main" id="{9F0A9B93-27E7-6380-B92C-0BA99DEEB0B1}"/>
                </a:ext>
              </a:extLst>
            </p:cNvPr>
            <p:cNvSpPr/>
            <p:nvPr/>
          </p:nvSpPr>
          <p:spPr>
            <a:xfrm>
              <a:off x="9515060" y="619630"/>
              <a:ext cx="937560" cy="862615"/>
            </a:xfrm>
            <a:prstGeom prst="ellipse">
              <a:avLst/>
            </a:prstGeom>
            <a:solidFill>
              <a:schemeClr val="accent6">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14">
              <a:extLst>
                <a:ext uri="{FF2B5EF4-FFF2-40B4-BE49-F238E27FC236}">
                  <a16:creationId xmlns:a16="http://schemas.microsoft.com/office/drawing/2014/main" id="{8C0042EE-2B2D-6A17-0A10-361146B4874A}"/>
                </a:ext>
              </a:extLst>
            </p:cNvPr>
            <p:cNvSpPr/>
            <p:nvPr/>
          </p:nvSpPr>
          <p:spPr>
            <a:xfrm>
              <a:off x="9638558" y="722007"/>
              <a:ext cx="690564" cy="657860"/>
            </a:xfrm>
            <a:prstGeom prst="ellipse">
              <a:avLst/>
            </a:prstGeom>
            <a:solidFill>
              <a:srgbClr val="BCCC8D"/>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28259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D0DC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A63558A5-D1C2-DC48-63A9-E55D13AEB788}"/>
              </a:ext>
            </a:extLst>
          </p:cNvPr>
          <p:cNvGrpSpPr/>
          <p:nvPr/>
        </p:nvGrpSpPr>
        <p:grpSpPr>
          <a:xfrm flipH="1">
            <a:off x="-2579633" y="-2813553"/>
            <a:ext cx="4686300" cy="4491990"/>
            <a:chOff x="10015429" y="-2950184"/>
            <a:chExt cx="4686300" cy="4491990"/>
          </a:xfrm>
          <a:solidFill>
            <a:srgbClr val="006B45"/>
          </a:solidFill>
        </p:grpSpPr>
        <p:sp>
          <p:nvSpPr>
            <p:cNvPr id="4" name="Oval 3">
              <a:extLst>
                <a:ext uri="{FF2B5EF4-FFF2-40B4-BE49-F238E27FC236}">
                  <a16:creationId xmlns:a16="http://schemas.microsoft.com/office/drawing/2014/main" id="{7F18AB62-1784-2E50-433C-CE544AFF7328}"/>
                </a:ext>
              </a:extLst>
            </p:cNvPr>
            <p:cNvSpPr/>
            <p:nvPr/>
          </p:nvSpPr>
          <p:spPr>
            <a:xfrm>
              <a:off x="10015429" y="-2950184"/>
              <a:ext cx="4686300" cy="44919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0568D40-5F93-04FC-B51D-A60998AC5A0D}"/>
                </a:ext>
              </a:extLst>
            </p:cNvPr>
            <p:cNvSpPr/>
            <p:nvPr/>
          </p:nvSpPr>
          <p:spPr>
            <a:xfrm>
              <a:off x="10223669" y="425383"/>
              <a:ext cx="1101725" cy="1074420"/>
            </a:xfrm>
            <a:prstGeom prst="ellipse">
              <a:avLst/>
            </a:prstGeom>
            <a:grp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1</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7" name="Organigramme : Alternative 6"/>
          <p:cNvSpPr/>
          <p:nvPr/>
        </p:nvSpPr>
        <p:spPr>
          <a:xfrm>
            <a:off x="4035972" y="0"/>
            <a:ext cx="5171089" cy="1450428"/>
          </a:xfrm>
          <a:prstGeom prst="flowChartAlternateProcess">
            <a:avLst/>
          </a:prstGeom>
          <a:solidFill>
            <a:srgbClr val="006B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err="1">
                <a:effectLst>
                  <a:outerShdw blurRad="38100" dist="38100" dir="2700000" algn="tl">
                    <a:srgbClr val="000000">
                      <a:alpha val="43137"/>
                    </a:srgbClr>
                  </a:outerShdw>
                </a:effectLst>
                <a:latin typeface="Algerian" pitchFamily="82" charset="0"/>
              </a:rPr>
              <a:t>INNOVAtions</a:t>
            </a:r>
            <a:r>
              <a:rPr lang="fr-FR" sz="2800" b="1" dirty="0">
                <a:effectLst>
                  <a:outerShdw blurRad="38100" dist="38100" dir="2700000" algn="tl">
                    <a:srgbClr val="000000">
                      <a:alpha val="43137"/>
                    </a:srgbClr>
                  </a:outerShdw>
                </a:effectLst>
                <a:latin typeface="Algerian" pitchFamily="82" charset="0"/>
              </a:rPr>
              <a:t> dans les matériaux d’emballage</a:t>
            </a:r>
          </a:p>
        </p:txBody>
      </p:sp>
      <p:sp>
        <p:nvSpPr>
          <p:cNvPr id="8" name="ZoneTexte 7"/>
          <p:cNvSpPr txBox="1"/>
          <p:nvPr/>
        </p:nvSpPr>
        <p:spPr>
          <a:xfrm>
            <a:off x="0" y="1860332"/>
            <a:ext cx="9128234" cy="4585871"/>
          </a:xfrm>
          <a:prstGeom prst="rect">
            <a:avLst/>
          </a:prstGeom>
          <a:noFill/>
        </p:spPr>
        <p:txBody>
          <a:bodyPr wrap="square" rtlCol="0">
            <a:spAutoFit/>
          </a:bodyPr>
          <a:lstStyle/>
          <a:p>
            <a:br>
              <a:rPr lang="fr-FR" sz="1600" dirty="0"/>
            </a:br>
            <a:r>
              <a:rPr lang="fr-FR" sz="2400" b="1" dirty="0">
                <a:effectLst>
                  <a:outerShdw blurRad="38100" dist="38100" dir="2700000" algn="tl">
                    <a:srgbClr val="000000">
                      <a:alpha val="43137"/>
                    </a:srgbClr>
                  </a:outerShdw>
                </a:effectLst>
              </a:rPr>
              <a:t>1. Emballage biodégradable : </a:t>
            </a:r>
            <a:r>
              <a:rPr lang="fr-FR" sz="2400" dirty="0">
                <a:effectLst>
                  <a:outerShdw blurRad="38100" dist="38100" dir="2700000" algn="tl">
                    <a:srgbClr val="000000">
                      <a:alpha val="43137"/>
                    </a:srgbClr>
                  </a:outerShdw>
                </a:effectLst>
              </a:rPr>
              <a:t>Utilisation de matériaux comme les plastiques à base de plantes, le bambou et les champignons pour réduire l'impact environnemental.</a:t>
            </a:r>
            <a:br>
              <a:rPr lang="fr-FR" sz="2400" dirty="0">
                <a:effectLst>
                  <a:outerShdw blurRad="38100" dist="38100" dir="2700000" algn="tl">
                    <a:srgbClr val="000000">
                      <a:alpha val="43137"/>
                    </a:srgbClr>
                  </a:outerShdw>
                </a:effectLst>
              </a:rPr>
            </a:br>
            <a:r>
              <a:rPr lang="fr-FR" sz="2400" b="1" dirty="0">
                <a:effectLst>
                  <a:outerShdw blurRad="38100" dist="38100" dir="2700000" algn="tl">
                    <a:srgbClr val="000000">
                      <a:alpha val="43137"/>
                    </a:srgbClr>
                  </a:outerShdw>
                </a:effectLst>
              </a:rPr>
              <a:t>2. Internet de l'Emballage (</a:t>
            </a:r>
            <a:r>
              <a:rPr lang="fr-FR" sz="2400" b="1" dirty="0" err="1">
                <a:effectLst>
                  <a:outerShdw blurRad="38100" dist="38100" dir="2700000" algn="tl">
                    <a:srgbClr val="000000">
                      <a:alpha val="43137"/>
                    </a:srgbClr>
                  </a:outerShdw>
                </a:effectLst>
              </a:rPr>
              <a:t>IoP</a:t>
            </a:r>
            <a:r>
              <a:rPr lang="fr-FR" sz="2400" b="1" dirty="0">
                <a:effectLst>
                  <a:outerShdw blurRad="38100" dist="38100" dir="2700000" algn="tl">
                    <a:srgbClr val="000000">
                      <a:alpha val="43137"/>
                    </a:srgbClr>
                  </a:outerShdw>
                </a:effectLst>
              </a:rPr>
              <a:t>) : </a:t>
            </a:r>
            <a:r>
              <a:rPr lang="fr-FR" sz="2400" dirty="0">
                <a:effectLst>
                  <a:outerShdw blurRad="38100" dist="38100" dir="2700000" algn="tl">
                    <a:srgbClr val="000000">
                      <a:alpha val="43137"/>
                    </a:srgbClr>
                  </a:outerShdw>
                </a:effectLst>
              </a:rPr>
              <a:t>Technologies connectées permettant aux emballages de communiquer des informations utiles via des codes QR et autres moyens.</a:t>
            </a:r>
            <a:br>
              <a:rPr lang="fr-FR" sz="2400" dirty="0">
                <a:effectLst>
                  <a:outerShdw blurRad="38100" dist="38100" dir="2700000" algn="tl">
                    <a:srgbClr val="000000">
                      <a:alpha val="43137"/>
                    </a:srgbClr>
                  </a:outerShdw>
                </a:effectLst>
              </a:rPr>
            </a:br>
            <a:r>
              <a:rPr lang="fr-FR" sz="2400" b="1" dirty="0">
                <a:effectLst>
                  <a:outerShdw blurRad="38100" dist="38100" dir="2700000" algn="tl">
                    <a:srgbClr val="000000">
                      <a:alpha val="43137"/>
                    </a:srgbClr>
                  </a:outerShdw>
                </a:effectLst>
              </a:rPr>
              <a:t>3. Impression numérique et 3D : </a:t>
            </a:r>
            <a:r>
              <a:rPr lang="fr-FR" sz="2400" dirty="0">
                <a:effectLst>
                  <a:outerShdw blurRad="38100" dist="38100" dir="2700000" algn="tl">
                    <a:srgbClr val="000000">
                      <a:alpha val="43137"/>
                    </a:srgbClr>
                  </a:outerShdw>
                </a:effectLst>
              </a:rPr>
              <a:t>Permet personnalisation accrue et flexibilité dans la conception des emballages.</a:t>
            </a:r>
            <a:br>
              <a:rPr lang="fr-FR" sz="2400" dirty="0">
                <a:effectLst>
                  <a:outerShdw blurRad="38100" dist="38100" dir="2700000" algn="tl">
                    <a:srgbClr val="000000">
                      <a:alpha val="43137"/>
                    </a:srgbClr>
                  </a:outerShdw>
                </a:effectLst>
              </a:rPr>
            </a:br>
            <a:r>
              <a:rPr lang="fr-FR" sz="2400" b="1" dirty="0">
                <a:effectLst>
                  <a:outerShdw blurRad="38100" dist="38100" dir="2700000" algn="tl">
                    <a:srgbClr val="000000">
                      <a:alpha val="43137"/>
                    </a:srgbClr>
                  </a:outerShdw>
                </a:effectLst>
              </a:rPr>
              <a:t>4. Emballages alimentaires actifs : </a:t>
            </a:r>
            <a:r>
              <a:rPr lang="fr-FR" sz="2400" dirty="0">
                <a:effectLst>
                  <a:outerShdw blurRad="38100" dist="38100" dir="2700000" algn="tl">
                    <a:srgbClr val="000000">
                      <a:alpha val="43137"/>
                    </a:srgbClr>
                  </a:outerShdw>
                </a:effectLst>
              </a:rPr>
              <a:t>Prolongent la durée de vie des produits en régulant les conditions internes (humidité, oxygène)</a:t>
            </a:r>
            <a:endParaRPr lang="fr-FR" sz="1600" dirty="0">
              <a:effectLst>
                <a:outerShdw blurRad="38100" dist="38100" dir="2700000" algn="tl">
                  <a:srgbClr val="000000">
                    <a:alpha val="43137"/>
                  </a:srgbClr>
                </a:outerShdw>
              </a:effectLst>
            </a:endParaRPr>
          </a:p>
          <a:p>
            <a:br>
              <a:rPr lang="fr-FR" sz="1600" dirty="0"/>
            </a:br>
            <a:endParaRPr lang="fr-FR" sz="1600" dirty="0"/>
          </a:p>
        </p:txBody>
      </p:sp>
      <p:grpSp>
        <p:nvGrpSpPr>
          <p:cNvPr id="9" name="Group 12">
            <a:extLst>
              <a:ext uri="{FF2B5EF4-FFF2-40B4-BE49-F238E27FC236}">
                <a16:creationId xmlns:a16="http://schemas.microsoft.com/office/drawing/2014/main" id="{4817EB06-A505-216D-E711-378939F11FDB}"/>
              </a:ext>
            </a:extLst>
          </p:cNvPr>
          <p:cNvGrpSpPr/>
          <p:nvPr/>
        </p:nvGrpSpPr>
        <p:grpSpPr>
          <a:xfrm>
            <a:off x="9315623" y="3752703"/>
            <a:ext cx="7234711" cy="7061931"/>
            <a:chOff x="9515060" y="619630"/>
            <a:chExt cx="937560" cy="862615"/>
          </a:xfrm>
          <a:solidFill>
            <a:srgbClr val="006B45"/>
          </a:solidFill>
        </p:grpSpPr>
        <p:sp>
          <p:nvSpPr>
            <p:cNvPr id="10"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grpFill/>
            <a:ln w="76200">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ln>
              <a:solidFill>
                <a:srgbClr val="006B4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rgbClr val="006B45"/>
                  </a:solidFill>
                </a:ln>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D0DC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A63558A5-D1C2-DC48-63A9-E55D13AEB788}"/>
              </a:ext>
            </a:extLst>
          </p:cNvPr>
          <p:cNvGrpSpPr/>
          <p:nvPr/>
        </p:nvGrpSpPr>
        <p:grpSpPr>
          <a:xfrm flipH="1">
            <a:off x="-2579633" y="-2813553"/>
            <a:ext cx="4686300" cy="4491990"/>
            <a:chOff x="10015429" y="-2950184"/>
            <a:chExt cx="4686300" cy="4491990"/>
          </a:xfrm>
          <a:solidFill>
            <a:srgbClr val="006B45"/>
          </a:solidFill>
        </p:grpSpPr>
        <p:sp>
          <p:nvSpPr>
            <p:cNvPr id="4" name="Oval 3">
              <a:extLst>
                <a:ext uri="{FF2B5EF4-FFF2-40B4-BE49-F238E27FC236}">
                  <a16:creationId xmlns:a16="http://schemas.microsoft.com/office/drawing/2014/main" id="{7F18AB62-1784-2E50-433C-CE544AFF7328}"/>
                </a:ext>
              </a:extLst>
            </p:cNvPr>
            <p:cNvSpPr/>
            <p:nvPr/>
          </p:nvSpPr>
          <p:spPr>
            <a:xfrm>
              <a:off x="10015429" y="-2950184"/>
              <a:ext cx="4686300" cy="44919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0568D40-5F93-04FC-B51D-A60998AC5A0D}"/>
                </a:ext>
              </a:extLst>
            </p:cNvPr>
            <p:cNvSpPr/>
            <p:nvPr/>
          </p:nvSpPr>
          <p:spPr>
            <a:xfrm>
              <a:off x="10223669" y="425383"/>
              <a:ext cx="1101725" cy="1074420"/>
            </a:xfrm>
            <a:prstGeom prst="ellipse">
              <a:avLst/>
            </a:prstGeom>
            <a:grp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2</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7" name="Organigramme : Alternative 6"/>
          <p:cNvSpPr/>
          <p:nvPr/>
        </p:nvSpPr>
        <p:spPr>
          <a:xfrm>
            <a:off x="4035972" y="0"/>
            <a:ext cx="6227380" cy="1450428"/>
          </a:xfrm>
          <a:prstGeom prst="flowChartAlternateProcess">
            <a:avLst/>
          </a:prstGeom>
          <a:solidFill>
            <a:srgbClr val="006B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effectLst>
                  <a:outerShdw blurRad="38100" dist="38100" dir="2700000" algn="tl">
                    <a:srgbClr val="000000">
                      <a:alpha val="43137"/>
                    </a:srgbClr>
                  </a:outerShdw>
                </a:effectLst>
                <a:latin typeface="Algerian" pitchFamily="82" charset="0"/>
              </a:rPr>
              <a:t>Emballage </a:t>
            </a:r>
            <a:r>
              <a:rPr lang="fr-FR" sz="2800" b="1" dirty="0" err="1">
                <a:effectLst>
                  <a:outerShdw blurRad="38100" dist="38100" dir="2700000" algn="tl">
                    <a:srgbClr val="000000">
                      <a:alpha val="43137"/>
                    </a:srgbClr>
                  </a:outerShdw>
                </a:effectLst>
                <a:latin typeface="Algerian" pitchFamily="82" charset="0"/>
              </a:rPr>
              <a:t>eco</a:t>
            </a:r>
            <a:r>
              <a:rPr lang="fr-FR" sz="2800" b="1" dirty="0">
                <a:effectLst>
                  <a:outerShdw blurRad="38100" dist="38100" dir="2700000" algn="tl">
                    <a:srgbClr val="000000">
                      <a:alpha val="43137"/>
                    </a:srgbClr>
                  </a:outerShdw>
                </a:effectLst>
                <a:latin typeface="Algerian" pitchFamily="82" charset="0"/>
              </a:rPr>
              <a:t>-responsable</a:t>
            </a:r>
          </a:p>
        </p:txBody>
      </p:sp>
      <p:sp>
        <p:nvSpPr>
          <p:cNvPr id="8" name="ZoneTexte 7"/>
          <p:cNvSpPr txBox="1"/>
          <p:nvPr/>
        </p:nvSpPr>
        <p:spPr>
          <a:xfrm>
            <a:off x="0" y="1876098"/>
            <a:ext cx="9128234" cy="5509200"/>
          </a:xfrm>
          <a:prstGeom prst="rect">
            <a:avLst/>
          </a:prstGeom>
          <a:noFill/>
        </p:spPr>
        <p:txBody>
          <a:bodyPr wrap="square" rtlCol="0">
            <a:spAutoFit/>
          </a:bodyPr>
          <a:lstStyle/>
          <a:p>
            <a:br>
              <a:rPr lang="fr-FR" sz="1600" dirty="0"/>
            </a:br>
            <a:r>
              <a:rPr lang="fr-FR" sz="2400" dirty="0"/>
              <a:t> </a:t>
            </a:r>
            <a:r>
              <a:rPr lang="fr-FR" sz="2400" b="1" dirty="0">
                <a:effectLst>
                  <a:outerShdw blurRad="38100" dist="38100" dir="2700000" algn="tl">
                    <a:srgbClr val="000000">
                      <a:alpha val="43137"/>
                    </a:srgbClr>
                  </a:outerShdw>
                </a:effectLst>
              </a:rPr>
              <a:t>Des recherches sont en cours pour développer de nouveaux matériaux d'emballage à partir de ressources naturelles, comme les algues, les champignons et les protéines végétales. Ces innovations visent à offrir des solutions d'emballage respectueuses de l'environnement tout en étant fonctionnelles et efficaces.</a:t>
            </a:r>
          </a:p>
          <a:p>
            <a:endParaRPr lang="fr-FR" sz="2400" b="1" dirty="0">
              <a:effectLst>
                <a:outerShdw blurRad="38100" dist="38100" dir="2700000" algn="tl">
                  <a:srgbClr val="000000">
                    <a:alpha val="43137"/>
                  </a:srgbClr>
                </a:outerShdw>
              </a:effectLst>
            </a:endParaRPr>
          </a:p>
          <a:p>
            <a:r>
              <a:rPr lang="fr-FR" sz="2400" b="1" dirty="0">
                <a:effectLst>
                  <a:outerShdw blurRad="38100" dist="38100" dir="2700000" algn="tl">
                    <a:srgbClr val="000000">
                      <a:alpha val="43137"/>
                    </a:srgbClr>
                  </a:outerShdw>
                </a:effectLst>
              </a:rPr>
              <a:t>On a </a:t>
            </a:r>
            <a:r>
              <a:rPr lang="fr-FR" sz="2400" b="1" dirty="0" err="1">
                <a:effectLst>
                  <a:outerShdw blurRad="38100" dist="38100" dir="2700000" algn="tl">
                    <a:srgbClr val="000000">
                      <a:alpha val="43137"/>
                    </a:srgbClr>
                  </a:outerShdw>
                </a:effectLst>
              </a:rPr>
              <a:t>pleusieurs</a:t>
            </a:r>
            <a:r>
              <a:rPr lang="fr-FR" sz="2400" b="1" dirty="0">
                <a:effectLst>
                  <a:outerShdw blurRad="38100" dist="38100" dir="2700000" algn="tl">
                    <a:srgbClr val="000000">
                      <a:alpha val="43137"/>
                    </a:srgbClr>
                  </a:outerShdw>
                </a:effectLst>
              </a:rPr>
              <a:t> entreprises a citer comme des exemples actuels:</a:t>
            </a:r>
          </a:p>
          <a:p>
            <a:r>
              <a:rPr lang="fr-FR" sz="2400" b="1" dirty="0"/>
              <a:t>TIPA</a:t>
            </a:r>
          </a:p>
          <a:p>
            <a:r>
              <a:rPr lang="fr-FR" sz="2400" b="1" dirty="0"/>
              <a:t>         BIOBAG</a:t>
            </a:r>
          </a:p>
          <a:p>
            <a:r>
              <a:rPr lang="fr-FR" sz="2400" b="1" dirty="0"/>
              <a:t>                         </a:t>
            </a:r>
            <a:r>
              <a:rPr lang="fr-FR" sz="2400" b="1" dirty="0" err="1"/>
              <a:t>Ecovative</a:t>
            </a:r>
            <a:r>
              <a:rPr lang="fr-FR" sz="2400" b="1" dirty="0"/>
              <a:t> Design</a:t>
            </a:r>
          </a:p>
          <a:p>
            <a:endParaRPr lang="fr-FR" sz="2400" b="1" dirty="0">
              <a:effectLst>
                <a:outerShdw blurRad="38100" dist="38100" dir="2700000" algn="tl">
                  <a:srgbClr val="000000">
                    <a:alpha val="43137"/>
                  </a:srgbClr>
                </a:outerShdw>
              </a:effectLst>
            </a:endParaRPr>
          </a:p>
          <a:p>
            <a:br>
              <a:rPr lang="fr-FR" sz="2400" dirty="0"/>
            </a:br>
            <a:endParaRPr lang="fr-FR" sz="1600" dirty="0">
              <a:effectLst>
                <a:outerShdw blurRad="38100" dist="38100" dir="2700000" algn="tl">
                  <a:srgbClr val="000000">
                    <a:alpha val="43137"/>
                  </a:srgbClr>
                </a:outerShdw>
              </a:effectLst>
            </a:endParaRPr>
          </a:p>
          <a:p>
            <a:br>
              <a:rPr lang="fr-FR" sz="1600" dirty="0"/>
            </a:br>
            <a:endParaRPr lang="fr-FR" sz="1600" dirty="0"/>
          </a:p>
        </p:txBody>
      </p:sp>
      <p:grpSp>
        <p:nvGrpSpPr>
          <p:cNvPr id="6" name="Group 12">
            <a:extLst>
              <a:ext uri="{FF2B5EF4-FFF2-40B4-BE49-F238E27FC236}">
                <a16:creationId xmlns:a16="http://schemas.microsoft.com/office/drawing/2014/main" id="{4817EB06-A505-216D-E711-378939F11FDB}"/>
              </a:ext>
            </a:extLst>
          </p:cNvPr>
          <p:cNvGrpSpPr/>
          <p:nvPr/>
        </p:nvGrpSpPr>
        <p:grpSpPr>
          <a:xfrm>
            <a:off x="9315623" y="3752703"/>
            <a:ext cx="7234711" cy="7061931"/>
            <a:chOff x="9515060" y="619630"/>
            <a:chExt cx="937560" cy="862615"/>
          </a:xfrm>
          <a:solidFill>
            <a:srgbClr val="006B45"/>
          </a:solidFill>
        </p:grpSpPr>
        <p:sp>
          <p:nvSpPr>
            <p:cNvPr id="10"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grpFill/>
            <a:ln w="76200">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ln>
              <a:solidFill>
                <a:srgbClr val="006B4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rgbClr val="006B45"/>
                  </a:solidFill>
                </a:ln>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D0DC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a:extLst>
              <a:ext uri="{FF2B5EF4-FFF2-40B4-BE49-F238E27FC236}">
                <a16:creationId xmlns:a16="http://schemas.microsoft.com/office/drawing/2014/main" id="{A63558A5-D1C2-DC48-63A9-E55D13AEB788}"/>
              </a:ext>
            </a:extLst>
          </p:cNvPr>
          <p:cNvGrpSpPr/>
          <p:nvPr/>
        </p:nvGrpSpPr>
        <p:grpSpPr>
          <a:xfrm flipH="1">
            <a:off x="-2579633" y="-2813553"/>
            <a:ext cx="4686300" cy="4491990"/>
            <a:chOff x="10015429" y="-2950184"/>
            <a:chExt cx="4686300" cy="4491990"/>
          </a:xfrm>
          <a:solidFill>
            <a:srgbClr val="006B45"/>
          </a:solidFill>
        </p:grpSpPr>
        <p:sp>
          <p:nvSpPr>
            <p:cNvPr id="4" name="Oval 3">
              <a:extLst>
                <a:ext uri="{FF2B5EF4-FFF2-40B4-BE49-F238E27FC236}">
                  <a16:creationId xmlns:a16="http://schemas.microsoft.com/office/drawing/2014/main" id="{7F18AB62-1784-2E50-433C-CE544AFF7328}"/>
                </a:ext>
              </a:extLst>
            </p:cNvPr>
            <p:cNvSpPr/>
            <p:nvPr/>
          </p:nvSpPr>
          <p:spPr>
            <a:xfrm>
              <a:off x="10015429" y="-2950184"/>
              <a:ext cx="4686300" cy="44919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0568D40-5F93-04FC-B51D-A60998AC5A0D}"/>
                </a:ext>
              </a:extLst>
            </p:cNvPr>
            <p:cNvSpPr/>
            <p:nvPr/>
          </p:nvSpPr>
          <p:spPr>
            <a:xfrm>
              <a:off x="10223669" y="425383"/>
              <a:ext cx="1101725" cy="1074420"/>
            </a:xfrm>
            <a:prstGeom prst="ellipse">
              <a:avLst/>
            </a:prstGeom>
            <a:grp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3</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7" name="Organigramme : Alternative 6"/>
          <p:cNvSpPr/>
          <p:nvPr/>
        </p:nvSpPr>
        <p:spPr>
          <a:xfrm>
            <a:off x="4035971" y="0"/>
            <a:ext cx="6432331" cy="1450428"/>
          </a:xfrm>
          <a:prstGeom prst="flowChartAlternateProcess">
            <a:avLst/>
          </a:prstGeom>
          <a:solidFill>
            <a:srgbClr val="006B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effectLst>
                  <a:outerShdw blurRad="38100" dist="38100" dir="2700000" algn="tl">
                    <a:srgbClr val="000000">
                      <a:alpha val="43137"/>
                    </a:srgbClr>
                  </a:outerShdw>
                </a:effectLst>
                <a:latin typeface="Algerian" pitchFamily="82" charset="0"/>
              </a:rPr>
              <a:t>Adaptations </a:t>
            </a:r>
            <a:r>
              <a:rPr lang="fr-FR" sz="2800" b="1">
                <a:effectLst>
                  <a:outerShdw blurRad="38100" dist="38100" dir="2700000" algn="tl">
                    <a:srgbClr val="000000">
                      <a:alpha val="43137"/>
                    </a:srgbClr>
                  </a:outerShdw>
                </a:effectLst>
                <a:latin typeface="Algerian" pitchFamily="82" charset="0"/>
              </a:rPr>
              <a:t>au réglementations</a:t>
            </a:r>
            <a:endParaRPr lang="fr-FR" sz="2800" b="1" dirty="0">
              <a:effectLst>
                <a:outerShdw blurRad="38100" dist="38100" dir="2700000" algn="tl">
                  <a:srgbClr val="000000">
                    <a:alpha val="43137"/>
                  </a:srgbClr>
                </a:outerShdw>
              </a:effectLst>
              <a:latin typeface="Algerian" pitchFamily="82" charset="0"/>
            </a:endParaRPr>
          </a:p>
        </p:txBody>
      </p:sp>
      <p:sp>
        <p:nvSpPr>
          <p:cNvPr id="8" name="ZoneTexte 7"/>
          <p:cNvSpPr txBox="1"/>
          <p:nvPr/>
        </p:nvSpPr>
        <p:spPr>
          <a:xfrm>
            <a:off x="236483" y="1964353"/>
            <a:ext cx="9128234" cy="4893647"/>
          </a:xfrm>
          <a:prstGeom prst="rect">
            <a:avLst/>
          </a:prstGeom>
          <a:noFill/>
        </p:spPr>
        <p:txBody>
          <a:bodyPr wrap="square" rtlCol="0">
            <a:spAutoFit/>
          </a:bodyPr>
          <a:lstStyle/>
          <a:p>
            <a:br>
              <a:rPr lang="fr-FR" sz="1600" dirty="0"/>
            </a:br>
            <a:r>
              <a:rPr lang="fr-FR" sz="2400" dirty="0"/>
              <a:t> </a:t>
            </a:r>
            <a:r>
              <a:rPr lang="fr-FR" sz="3200" b="1" dirty="0">
                <a:effectLst>
                  <a:outerShdw blurRad="38100" dist="38100" dir="2700000" algn="tl">
                    <a:srgbClr val="000000">
                      <a:alpha val="43137"/>
                    </a:srgbClr>
                  </a:outerShdw>
                </a:effectLst>
              </a:rPr>
              <a:t>Les entreprises adaptent leurs emballages pour respecter les réglementations en matière de sécurité, d’environnement et de durabilité, en utilisant des matériaux sûrs, recyclables, et en remplaçant les substances interdites. Elles optimisent la conception pour réduire les déchets tout en assurant leur conformité aux normes.</a:t>
            </a:r>
            <a:endParaRPr lang="fr-FR" sz="2400" b="1" dirty="0">
              <a:effectLst>
                <a:outerShdw blurRad="38100" dist="38100" dir="2700000" algn="tl">
                  <a:srgbClr val="000000">
                    <a:alpha val="43137"/>
                  </a:srgbClr>
                </a:outerShdw>
              </a:effectLst>
            </a:endParaRPr>
          </a:p>
          <a:p>
            <a:br>
              <a:rPr lang="fr-FR" sz="2400" dirty="0"/>
            </a:br>
            <a:endParaRPr lang="fr-FR" sz="1600" dirty="0">
              <a:effectLst>
                <a:outerShdw blurRad="38100" dist="38100" dir="2700000" algn="tl">
                  <a:srgbClr val="000000">
                    <a:alpha val="43137"/>
                  </a:srgbClr>
                </a:outerShdw>
              </a:effectLst>
            </a:endParaRPr>
          </a:p>
          <a:p>
            <a:br>
              <a:rPr lang="fr-FR" sz="1600" dirty="0"/>
            </a:br>
            <a:endParaRPr lang="fr-FR" sz="1600" dirty="0"/>
          </a:p>
        </p:txBody>
      </p:sp>
      <p:grpSp>
        <p:nvGrpSpPr>
          <p:cNvPr id="6" name="Group 12">
            <a:extLst>
              <a:ext uri="{FF2B5EF4-FFF2-40B4-BE49-F238E27FC236}">
                <a16:creationId xmlns:a16="http://schemas.microsoft.com/office/drawing/2014/main" id="{4817EB06-A505-216D-E711-378939F11FDB}"/>
              </a:ext>
            </a:extLst>
          </p:cNvPr>
          <p:cNvGrpSpPr/>
          <p:nvPr/>
        </p:nvGrpSpPr>
        <p:grpSpPr>
          <a:xfrm>
            <a:off x="9315623" y="3752703"/>
            <a:ext cx="7234711" cy="7061931"/>
            <a:chOff x="9515060" y="619630"/>
            <a:chExt cx="937560" cy="862615"/>
          </a:xfrm>
          <a:solidFill>
            <a:srgbClr val="006B45"/>
          </a:solidFill>
        </p:grpSpPr>
        <p:sp>
          <p:nvSpPr>
            <p:cNvPr id="10" name="Oval 13">
              <a:extLst>
                <a:ext uri="{FF2B5EF4-FFF2-40B4-BE49-F238E27FC236}">
                  <a16:creationId xmlns:a16="http://schemas.microsoft.com/office/drawing/2014/main" id="{F4011917-4D70-91A1-77C7-9ED0A9731E8C}"/>
                </a:ext>
              </a:extLst>
            </p:cNvPr>
            <p:cNvSpPr/>
            <p:nvPr/>
          </p:nvSpPr>
          <p:spPr>
            <a:xfrm>
              <a:off x="9515060" y="619630"/>
              <a:ext cx="937560" cy="862615"/>
            </a:xfrm>
            <a:prstGeom prst="ellipse">
              <a:avLst/>
            </a:prstGeom>
            <a:grpFill/>
            <a:ln w="76200">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4">
              <a:extLst>
                <a:ext uri="{FF2B5EF4-FFF2-40B4-BE49-F238E27FC236}">
                  <a16:creationId xmlns:a16="http://schemas.microsoft.com/office/drawing/2014/main" id="{65BA96EE-DCB1-6866-8F7E-F4FF1C9F2C5C}"/>
                </a:ext>
              </a:extLst>
            </p:cNvPr>
            <p:cNvSpPr/>
            <p:nvPr/>
          </p:nvSpPr>
          <p:spPr>
            <a:xfrm>
              <a:off x="9651139" y="753285"/>
              <a:ext cx="665401" cy="595305"/>
            </a:xfrm>
            <a:prstGeom prst="ellipse">
              <a:avLst/>
            </a:prstGeom>
            <a:ln>
              <a:solidFill>
                <a:srgbClr val="006B4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rgbClr val="006B45"/>
                  </a:solidFill>
                </a:ln>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E5D6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 12">
            <a:extLst>
              <a:ext uri="{FF2B5EF4-FFF2-40B4-BE49-F238E27FC236}">
                <a16:creationId xmlns:a16="http://schemas.microsoft.com/office/drawing/2014/main" id="{0A8F68C6-66A7-64A6-1717-965BAEB44786}"/>
              </a:ext>
            </a:extLst>
          </p:cNvPr>
          <p:cNvGrpSpPr/>
          <p:nvPr/>
        </p:nvGrpSpPr>
        <p:grpSpPr>
          <a:xfrm>
            <a:off x="9719187" y="4094653"/>
            <a:ext cx="7234711" cy="7061931"/>
            <a:chOff x="9515060" y="619630"/>
            <a:chExt cx="937560" cy="862615"/>
          </a:xfrm>
          <a:solidFill>
            <a:srgbClr val="006B45"/>
          </a:solidFill>
        </p:grpSpPr>
        <p:sp>
          <p:nvSpPr>
            <p:cNvPr id="3" name="Oval 13">
              <a:extLst>
                <a:ext uri="{FF2B5EF4-FFF2-40B4-BE49-F238E27FC236}">
                  <a16:creationId xmlns:a16="http://schemas.microsoft.com/office/drawing/2014/main" id="{3FD381A6-A74C-49A1-D27A-886029488E55}"/>
                </a:ext>
              </a:extLst>
            </p:cNvPr>
            <p:cNvSpPr/>
            <p:nvPr/>
          </p:nvSpPr>
          <p:spPr>
            <a:xfrm>
              <a:off x="9515060" y="619630"/>
              <a:ext cx="937560" cy="862615"/>
            </a:xfrm>
            <a:prstGeom prst="ellipse">
              <a:avLst/>
            </a:prstGeom>
            <a:grpFill/>
            <a:ln w="76200">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14">
              <a:extLst>
                <a:ext uri="{FF2B5EF4-FFF2-40B4-BE49-F238E27FC236}">
                  <a16:creationId xmlns:a16="http://schemas.microsoft.com/office/drawing/2014/main" id="{64EBA02F-F6A8-7FB9-95C5-4D1EB9369869}"/>
                </a:ext>
              </a:extLst>
            </p:cNvPr>
            <p:cNvSpPr/>
            <p:nvPr/>
          </p:nvSpPr>
          <p:spPr>
            <a:xfrm>
              <a:off x="9651139" y="753285"/>
              <a:ext cx="665401" cy="595305"/>
            </a:xfrm>
            <a:prstGeom prst="ellipse">
              <a:avLst/>
            </a:prstGeom>
            <a:ln>
              <a:solidFill>
                <a:srgbClr val="006B4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rgbClr val="006B45"/>
                  </a:solidFill>
                </a:ln>
              </a:endParaRPr>
            </a:p>
          </p:txBody>
        </p:sp>
      </p:grpSp>
      <p:grpSp>
        <p:nvGrpSpPr>
          <p:cNvPr id="6" name="Group 12">
            <a:extLst>
              <a:ext uri="{FF2B5EF4-FFF2-40B4-BE49-F238E27FC236}">
                <a16:creationId xmlns:a16="http://schemas.microsoft.com/office/drawing/2014/main" id="{D9ED46D8-A073-6C2E-5C7F-9AE7FF2BD075}"/>
              </a:ext>
            </a:extLst>
          </p:cNvPr>
          <p:cNvGrpSpPr/>
          <p:nvPr/>
        </p:nvGrpSpPr>
        <p:grpSpPr>
          <a:xfrm>
            <a:off x="-4202375" y="-4427441"/>
            <a:ext cx="7234711" cy="7061931"/>
            <a:chOff x="9515060" y="619630"/>
            <a:chExt cx="937560" cy="862615"/>
          </a:xfrm>
          <a:solidFill>
            <a:srgbClr val="006B45"/>
          </a:solidFill>
        </p:grpSpPr>
        <p:sp>
          <p:nvSpPr>
            <p:cNvPr id="7" name="Oval 13">
              <a:extLst>
                <a:ext uri="{FF2B5EF4-FFF2-40B4-BE49-F238E27FC236}">
                  <a16:creationId xmlns:a16="http://schemas.microsoft.com/office/drawing/2014/main" id="{AF49E110-A718-CB79-C527-1F4D809CDE10}"/>
                </a:ext>
              </a:extLst>
            </p:cNvPr>
            <p:cNvSpPr/>
            <p:nvPr/>
          </p:nvSpPr>
          <p:spPr>
            <a:xfrm>
              <a:off x="9515060" y="619630"/>
              <a:ext cx="937560" cy="862615"/>
            </a:xfrm>
            <a:prstGeom prst="ellipse">
              <a:avLst/>
            </a:prstGeom>
            <a:grpFill/>
            <a:ln w="76200">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14">
              <a:extLst>
                <a:ext uri="{FF2B5EF4-FFF2-40B4-BE49-F238E27FC236}">
                  <a16:creationId xmlns:a16="http://schemas.microsoft.com/office/drawing/2014/main" id="{F8101C48-C42A-D4B2-5A9A-91E82B922734}"/>
                </a:ext>
              </a:extLst>
            </p:cNvPr>
            <p:cNvSpPr/>
            <p:nvPr/>
          </p:nvSpPr>
          <p:spPr>
            <a:xfrm>
              <a:off x="9651139" y="753285"/>
              <a:ext cx="665401" cy="595305"/>
            </a:xfrm>
            <a:prstGeom prst="ellipse">
              <a:avLst/>
            </a:prstGeom>
            <a:ln>
              <a:solidFill>
                <a:srgbClr val="006B4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rgbClr val="006B45"/>
                  </a:solidFill>
                </a:ln>
              </a:endParaRPr>
            </a:p>
          </p:txBody>
        </p:sp>
      </p:grpSp>
      <p:sp>
        <p:nvSpPr>
          <p:cNvPr id="9" name="Demi-cadre 8">
            <a:extLst>
              <a:ext uri="{FF2B5EF4-FFF2-40B4-BE49-F238E27FC236}">
                <a16:creationId xmlns:a16="http://schemas.microsoft.com/office/drawing/2014/main" id="{1C71501A-A136-7565-EABB-6679B4BFC439}"/>
              </a:ext>
            </a:extLst>
          </p:cNvPr>
          <p:cNvSpPr/>
          <p:nvPr/>
        </p:nvSpPr>
        <p:spPr>
          <a:xfrm flipV="1">
            <a:off x="0" y="5530645"/>
            <a:ext cx="1268361" cy="1327355"/>
          </a:xfrm>
          <a:prstGeom prst="halfFrame">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Demi-cadre 9">
            <a:extLst>
              <a:ext uri="{FF2B5EF4-FFF2-40B4-BE49-F238E27FC236}">
                <a16:creationId xmlns:a16="http://schemas.microsoft.com/office/drawing/2014/main" id="{1A74449D-4B5F-4224-C59B-9BFF70C6D65E}"/>
              </a:ext>
            </a:extLst>
          </p:cNvPr>
          <p:cNvSpPr/>
          <p:nvPr/>
        </p:nvSpPr>
        <p:spPr>
          <a:xfrm rot="16200000" flipH="1" flipV="1">
            <a:off x="10894142" y="-29497"/>
            <a:ext cx="1268361" cy="1327355"/>
          </a:xfrm>
          <a:prstGeom prst="halfFrame">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rganigramme : Terminateur 10">
            <a:extLst>
              <a:ext uri="{FF2B5EF4-FFF2-40B4-BE49-F238E27FC236}">
                <a16:creationId xmlns:a16="http://schemas.microsoft.com/office/drawing/2014/main" id="{CA446937-C10F-0B80-84FA-F6C777B71A75}"/>
              </a:ext>
            </a:extLst>
          </p:cNvPr>
          <p:cNvSpPr/>
          <p:nvPr/>
        </p:nvSpPr>
        <p:spPr>
          <a:xfrm>
            <a:off x="1887793" y="1268361"/>
            <a:ext cx="8881451" cy="4699381"/>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400" b="1" dirty="0">
                <a:effectLst>
                  <a:outerShdw blurRad="38100" dist="38100" dir="2700000" algn="tl">
                    <a:srgbClr val="000000">
                      <a:alpha val="43137"/>
                    </a:srgbClr>
                  </a:outerShdw>
                </a:effectLst>
              </a:rPr>
              <a:t>En conclusion, l’adoption de matériaux d'emballage durables et écologiques est essentielle pour protéger notre environnement. Les matériaux traditionnels posent des défis écologiques, tandis que les alternatives biodégradables et compostables offrent des solutions innovantes pour réduire les déchets et soutenir une économie circulaire. En choisissant des emballages responsables, nous pouvons préserver notre planète tout en répondant efficacement aux besoins logistiques et spécifiques des produits. Ce faisant, nous faisons un pas crucial vers un avenir plus vert et durable.</a:t>
            </a:r>
            <a:endParaRPr lang="en-GB" sz="2400" b="1" dirty="0">
              <a:effectLst>
                <a:outerShdw blurRad="38100" dist="38100" dir="2700000" algn="tl">
                  <a:srgbClr val="000000">
                    <a:alpha val="43137"/>
                  </a:srgbClr>
                </a:outerShdw>
              </a:effectLst>
            </a:endParaRPr>
          </a:p>
        </p:txBody>
      </p:sp>
      <p:sp>
        <p:nvSpPr>
          <p:cNvPr id="12" name="Organigramme : Alternative 11">
            <a:extLst>
              <a:ext uri="{FF2B5EF4-FFF2-40B4-BE49-F238E27FC236}">
                <a16:creationId xmlns:a16="http://schemas.microsoft.com/office/drawing/2014/main" id="{18DEA600-A414-D6A6-8D3C-9C211B553EAB}"/>
              </a:ext>
            </a:extLst>
          </p:cNvPr>
          <p:cNvSpPr/>
          <p:nvPr/>
        </p:nvSpPr>
        <p:spPr>
          <a:xfrm>
            <a:off x="4940710" y="125417"/>
            <a:ext cx="3480620" cy="1017525"/>
          </a:xfrm>
          <a:prstGeom prst="flowChartAlternateProcess">
            <a:avLst/>
          </a:prstGeom>
          <a:solidFill>
            <a:srgbClr val="006B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effectLst>
                  <a:outerShdw blurRad="38100" dist="38100" dir="2700000" algn="tl">
                    <a:srgbClr val="000000">
                      <a:alpha val="43137"/>
                    </a:srgbClr>
                  </a:outerShdw>
                </a:effectLst>
                <a:latin typeface="Algerian" pitchFamily="82" charset="0"/>
              </a:rPr>
              <a:t>conclusion</a:t>
            </a:r>
          </a:p>
        </p:txBody>
      </p:sp>
    </p:spTree>
    <p:extLst>
      <p:ext uri="{BB962C8B-B14F-4D97-AF65-F5344CB8AC3E}">
        <p14:creationId xmlns:p14="http://schemas.microsoft.com/office/powerpoint/2010/main" val="2390451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BECEF9-1787-BB3D-69E9-E7C3F5B2669B}"/>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4">
            <a:extLst>
              <a:ext uri="{FF2B5EF4-FFF2-40B4-BE49-F238E27FC236}">
                <a16:creationId xmlns:a16="http://schemas.microsoft.com/office/drawing/2014/main" id="{BD8E1BBA-E8C4-7CAC-95EA-3E5377166497}"/>
              </a:ext>
            </a:extLst>
          </p:cNvPr>
          <p:cNvSpPr/>
          <p:nvPr/>
        </p:nvSpPr>
        <p:spPr>
          <a:xfrm>
            <a:off x="9401174" y="4057650"/>
            <a:ext cx="2066925" cy="1857374"/>
          </a:xfrm>
          <a:prstGeom prst="ellipse">
            <a:avLst/>
          </a:prstGeom>
          <a:solidFill>
            <a:srgbClr val="B2B08C"/>
          </a:solidFill>
          <a:ln w="76200">
            <a:solidFill>
              <a:srgbClr val="B2B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nvGrpSpPr>
          <p:cNvPr id="3" name="Groupe 2">
            <a:extLst>
              <a:ext uri="{FF2B5EF4-FFF2-40B4-BE49-F238E27FC236}">
                <a16:creationId xmlns:a16="http://schemas.microsoft.com/office/drawing/2014/main" id="{7A833EB2-DCCB-A2AD-F32F-E14F1CA5CD51}"/>
              </a:ext>
            </a:extLst>
          </p:cNvPr>
          <p:cNvGrpSpPr/>
          <p:nvPr/>
        </p:nvGrpSpPr>
        <p:grpSpPr>
          <a:xfrm>
            <a:off x="1914525" y="-1243013"/>
            <a:ext cx="8886825" cy="8886826"/>
            <a:chOff x="10015429" y="-2950184"/>
            <a:chExt cx="4686300" cy="4491990"/>
          </a:xfrm>
          <a:solidFill>
            <a:srgbClr val="5F6F52"/>
          </a:solidFill>
        </p:grpSpPr>
        <p:sp>
          <p:nvSpPr>
            <p:cNvPr id="4" name="Oval 3">
              <a:extLst>
                <a:ext uri="{FF2B5EF4-FFF2-40B4-BE49-F238E27FC236}">
                  <a16:creationId xmlns:a16="http://schemas.microsoft.com/office/drawing/2014/main" id="{61A69E58-B79B-CEEB-D9F8-B2D03DE449E0}"/>
                </a:ext>
              </a:extLst>
            </p:cNvPr>
            <p:cNvSpPr/>
            <p:nvPr/>
          </p:nvSpPr>
          <p:spPr>
            <a:xfrm>
              <a:off x="10015429" y="-2950184"/>
              <a:ext cx="4686300" cy="449199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600" b="1" dirty="0">
                  <a:effectLst>
                    <a:outerShdw blurRad="38100" dist="38100" dir="2700000" algn="tl">
                      <a:srgbClr val="000000">
                        <a:alpha val="43137"/>
                      </a:srgbClr>
                    </a:outerShdw>
                  </a:effectLst>
                  <a:latin typeface="Algerian" panose="04020705040A02060702" pitchFamily="82" charset="0"/>
                </a:rPr>
                <a:t>merci</a:t>
              </a:r>
              <a:endParaRPr lang="en-GB" sz="16600" b="1" dirty="0">
                <a:effectLst>
                  <a:outerShdw blurRad="38100" dist="38100" dir="2700000" algn="tl">
                    <a:srgbClr val="000000">
                      <a:alpha val="43137"/>
                    </a:srgbClr>
                  </a:outerShdw>
                </a:effectLst>
                <a:latin typeface="Algerian" panose="04020705040A02060702" pitchFamily="82" charset="0"/>
              </a:endParaRPr>
            </a:p>
          </p:txBody>
        </p:sp>
        <p:sp>
          <p:nvSpPr>
            <p:cNvPr id="5" name="Oval 4">
              <a:extLst>
                <a:ext uri="{FF2B5EF4-FFF2-40B4-BE49-F238E27FC236}">
                  <a16:creationId xmlns:a16="http://schemas.microsoft.com/office/drawing/2014/main" id="{28AC9F3E-494F-448F-6340-EBBDAB92076E}"/>
                </a:ext>
              </a:extLst>
            </p:cNvPr>
            <p:cNvSpPr/>
            <p:nvPr/>
          </p:nvSpPr>
          <p:spPr>
            <a:xfrm>
              <a:off x="10015429" y="119102"/>
              <a:ext cx="919178" cy="867949"/>
            </a:xfrm>
            <a:prstGeom prst="ellipse">
              <a:avLst/>
            </a:prstGeom>
            <a:grp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sp>
        <p:nvSpPr>
          <p:cNvPr id="6" name="Oval 4">
            <a:extLst>
              <a:ext uri="{FF2B5EF4-FFF2-40B4-BE49-F238E27FC236}">
                <a16:creationId xmlns:a16="http://schemas.microsoft.com/office/drawing/2014/main" id="{F8E86376-BC65-8AA2-D6B8-DE482EF91B1E}"/>
              </a:ext>
            </a:extLst>
          </p:cNvPr>
          <p:cNvSpPr/>
          <p:nvPr/>
        </p:nvSpPr>
        <p:spPr>
          <a:xfrm>
            <a:off x="752476" y="1028700"/>
            <a:ext cx="966787" cy="914400"/>
          </a:xfrm>
          <a:prstGeom prst="ellipse">
            <a:avLst/>
          </a:prstGeom>
          <a:solidFill>
            <a:srgbClr val="5F6F52"/>
          </a:solidFill>
          <a:ln w="76200">
            <a:solidFill>
              <a:srgbClr val="5F6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sp>
        <p:nvSpPr>
          <p:cNvPr id="7" name="Oval 4">
            <a:extLst>
              <a:ext uri="{FF2B5EF4-FFF2-40B4-BE49-F238E27FC236}">
                <a16:creationId xmlns:a16="http://schemas.microsoft.com/office/drawing/2014/main" id="{80FEF49A-224C-2502-C086-AF4E8B54836E}"/>
              </a:ext>
            </a:extLst>
          </p:cNvPr>
          <p:cNvSpPr/>
          <p:nvPr/>
        </p:nvSpPr>
        <p:spPr>
          <a:xfrm>
            <a:off x="9467850" y="114300"/>
            <a:ext cx="966787" cy="914400"/>
          </a:xfrm>
          <a:prstGeom prst="ellipse">
            <a:avLst/>
          </a:prstGeom>
          <a:solidFill>
            <a:srgbClr val="BB946A"/>
          </a:solidFill>
          <a:ln w="76200">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sp>
        <p:nvSpPr>
          <p:cNvPr id="10" name="Oval 4">
            <a:extLst>
              <a:ext uri="{FF2B5EF4-FFF2-40B4-BE49-F238E27FC236}">
                <a16:creationId xmlns:a16="http://schemas.microsoft.com/office/drawing/2014/main" id="{DEF72EF5-986D-30F1-2C70-CFCE108D6088}"/>
              </a:ext>
            </a:extLst>
          </p:cNvPr>
          <p:cNvSpPr/>
          <p:nvPr/>
        </p:nvSpPr>
        <p:spPr>
          <a:xfrm>
            <a:off x="10801350" y="624825"/>
            <a:ext cx="972000" cy="936000"/>
          </a:xfrm>
          <a:prstGeom prst="ellipse">
            <a:avLst/>
          </a:prstGeom>
          <a:solidFill>
            <a:srgbClr val="FFFADF"/>
          </a:solidFill>
          <a:ln w="219075">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sp>
        <p:nvSpPr>
          <p:cNvPr id="11" name="Oval 4">
            <a:extLst>
              <a:ext uri="{FF2B5EF4-FFF2-40B4-BE49-F238E27FC236}">
                <a16:creationId xmlns:a16="http://schemas.microsoft.com/office/drawing/2014/main" id="{46E39CCF-B6FF-9022-45AE-37B9D1441FEC}"/>
              </a:ext>
            </a:extLst>
          </p:cNvPr>
          <p:cNvSpPr/>
          <p:nvPr/>
        </p:nvSpPr>
        <p:spPr>
          <a:xfrm>
            <a:off x="-2454733" y="5100639"/>
            <a:ext cx="3743324" cy="3978038"/>
          </a:xfrm>
          <a:prstGeom prst="ellipse">
            <a:avLst/>
          </a:prstGeom>
          <a:solidFill>
            <a:srgbClr val="FFFADF"/>
          </a:solidFill>
          <a:ln w="762000">
            <a:solidFill>
              <a:srgbClr val="BB9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nvGrpSpPr>
          <p:cNvPr id="12" name="Group 15">
            <a:extLst>
              <a:ext uri="{FF2B5EF4-FFF2-40B4-BE49-F238E27FC236}">
                <a16:creationId xmlns:a16="http://schemas.microsoft.com/office/drawing/2014/main" id="{4497619F-0FF3-4E01-EAE8-3BB6589BA0FB}"/>
              </a:ext>
            </a:extLst>
          </p:cNvPr>
          <p:cNvGrpSpPr/>
          <p:nvPr/>
        </p:nvGrpSpPr>
        <p:grpSpPr>
          <a:xfrm rot="5400000">
            <a:off x="11236140" y="5876514"/>
            <a:ext cx="1074420" cy="373358"/>
            <a:chOff x="2717800" y="2159000"/>
            <a:chExt cx="1905000" cy="584200"/>
          </a:xfrm>
        </p:grpSpPr>
        <p:sp>
          <p:nvSpPr>
            <p:cNvPr id="13" name="Arrow: Chevron 16">
              <a:extLst>
                <a:ext uri="{FF2B5EF4-FFF2-40B4-BE49-F238E27FC236}">
                  <a16:creationId xmlns:a16="http://schemas.microsoft.com/office/drawing/2014/main" id="{8FAD5D4D-6778-DA6F-026F-A07AB7083B62}"/>
                </a:ext>
              </a:extLst>
            </p:cNvPr>
            <p:cNvSpPr/>
            <p:nvPr/>
          </p:nvSpPr>
          <p:spPr>
            <a:xfrm>
              <a:off x="27178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Arrow: Chevron 17">
              <a:extLst>
                <a:ext uri="{FF2B5EF4-FFF2-40B4-BE49-F238E27FC236}">
                  <a16:creationId xmlns:a16="http://schemas.microsoft.com/office/drawing/2014/main" id="{B0C97B0B-9A17-71AE-D70E-9CB4A3C240F7}"/>
                </a:ext>
              </a:extLst>
            </p:cNvPr>
            <p:cNvSpPr/>
            <p:nvPr/>
          </p:nvSpPr>
          <p:spPr>
            <a:xfrm>
              <a:off x="33655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Arrow: Chevron 18">
              <a:extLst>
                <a:ext uri="{FF2B5EF4-FFF2-40B4-BE49-F238E27FC236}">
                  <a16:creationId xmlns:a16="http://schemas.microsoft.com/office/drawing/2014/main" id="{85BE72EE-1B6A-5388-3BD1-CD1E584A58A8}"/>
                </a:ext>
              </a:extLst>
            </p:cNvPr>
            <p:cNvSpPr/>
            <p:nvPr/>
          </p:nvSpPr>
          <p:spPr>
            <a:xfrm>
              <a:off x="40132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6" name="Rectangle 15">
            <a:extLst>
              <a:ext uri="{FF2B5EF4-FFF2-40B4-BE49-F238E27FC236}">
                <a16:creationId xmlns:a16="http://schemas.microsoft.com/office/drawing/2014/main" id="{94540010-AA51-AAD1-282B-1C48E3948340}"/>
              </a:ext>
            </a:extLst>
          </p:cNvPr>
          <p:cNvSpPr/>
          <p:nvPr/>
        </p:nvSpPr>
        <p:spPr>
          <a:xfrm>
            <a:off x="555166" y="3582882"/>
            <a:ext cx="819149" cy="1943101"/>
          </a:xfrm>
          <a:prstGeom prst="rect">
            <a:avLst/>
          </a:prstGeom>
          <a:solidFill>
            <a:srgbClr val="BCCC8D"/>
          </a:solidFill>
          <a:ln>
            <a:solidFill>
              <a:srgbClr val="BCC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0822060-89FA-50E1-1CF0-786C020612B3}"/>
              </a:ext>
            </a:extLst>
          </p:cNvPr>
          <p:cNvSpPr/>
          <p:nvPr/>
        </p:nvSpPr>
        <p:spPr>
          <a:xfrm>
            <a:off x="11782425" y="1582314"/>
            <a:ext cx="819149" cy="1943101"/>
          </a:xfrm>
          <a:prstGeom prst="rect">
            <a:avLst/>
          </a:prstGeom>
          <a:solidFill>
            <a:srgbClr val="BCCC8D"/>
          </a:solidFill>
          <a:ln>
            <a:solidFill>
              <a:srgbClr val="BCC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1317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4"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6629FC-D5AA-0E3B-BBB4-CA42B84E761F}"/>
              </a:ext>
            </a:extLst>
          </p:cNvPr>
          <p:cNvSpPr/>
          <p:nvPr/>
        </p:nvSpPr>
        <p:spPr>
          <a:xfrm>
            <a:off x="-48127" y="-72986"/>
            <a:ext cx="12192000" cy="6858000"/>
          </a:xfrm>
          <a:prstGeom prst="rect">
            <a:avLst/>
          </a:prstGeom>
          <a:solidFill>
            <a:srgbClr val="FFFA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Image 15">
            <a:extLst>
              <a:ext uri="{FF2B5EF4-FFF2-40B4-BE49-F238E27FC236}">
                <a16:creationId xmlns:a16="http://schemas.microsoft.com/office/drawing/2014/main" id="{D6986D04-37E8-A170-F157-E69D372DC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408" y="1957388"/>
            <a:ext cx="4775691" cy="3263976"/>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CF6838AE-DA39-972F-177A-BA7F9B1894F2}"/>
              </a:ext>
            </a:extLst>
          </p:cNvPr>
          <p:cNvGrpSpPr/>
          <p:nvPr/>
        </p:nvGrpSpPr>
        <p:grpSpPr>
          <a:xfrm>
            <a:off x="8256442" y="-3494042"/>
            <a:ext cx="5364562" cy="5093970"/>
            <a:chOff x="9464674" y="425450"/>
            <a:chExt cx="1101725" cy="1074420"/>
          </a:xfrm>
        </p:grpSpPr>
        <p:sp>
          <p:nvSpPr>
            <p:cNvPr id="4" name="Oval 3">
              <a:extLst>
                <a:ext uri="{FF2B5EF4-FFF2-40B4-BE49-F238E27FC236}">
                  <a16:creationId xmlns:a16="http://schemas.microsoft.com/office/drawing/2014/main" id="{370172A4-FA21-0E21-295E-2F81BF1373DF}"/>
                </a:ext>
              </a:extLst>
            </p:cNvPr>
            <p:cNvSpPr/>
            <p:nvPr/>
          </p:nvSpPr>
          <p:spPr>
            <a:xfrm>
              <a:off x="9464674" y="425450"/>
              <a:ext cx="1101725" cy="1074420"/>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FDDD126-BA8C-123E-22F7-250CA098EF5D}"/>
                </a:ext>
              </a:extLst>
            </p:cNvPr>
            <p:cNvSpPr/>
            <p:nvPr/>
          </p:nvSpPr>
          <p:spPr>
            <a:xfrm>
              <a:off x="9670254" y="633730"/>
              <a:ext cx="690564" cy="657860"/>
            </a:xfrm>
            <a:prstGeom prst="ellipse">
              <a:avLst/>
            </a:prstGeom>
            <a:solidFill>
              <a:srgbClr val="FFFAD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TextBox 5">
            <a:extLst>
              <a:ext uri="{FF2B5EF4-FFF2-40B4-BE49-F238E27FC236}">
                <a16:creationId xmlns:a16="http://schemas.microsoft.com/office/drawing/2014/main" id="{ED14E085-E721-3480-FFCD-BFE88BAB2C4F}"/>
              </a:ext>
            </a:extLst>
          </p:cNvPr>
          <p:cNvSpPr txBox="1"/>
          <p:nvPr/>
        </p:nvSpPr>
        <p:spPr>
          <a:xfrm>
            <a:off x="411497" y="161289"/>
            <a:ext cx="8406063" cy="1107996"/>
          </a:xfrm>
          <a:prstGeom prst="rect">
            <a:avLst/>
          </a:prstGeom>
          <a:noFill/>
        </p:spPr>
        <p:txBody>
          <a:bodyPr wrap="square" rtlCol="0">
            <a:spAutoFit/>
          </a:bodyPr>
          <a:lstStyle/>
          <a:p>
            <a:r>
              <a:rPr lang="en-GB" sz="6600" b="1" dirty="0">
                <a:solidFill>
                  <a:srgbClr val="5F6F52"/>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INTRODUCTION</a:t>
            </a:r>
            <a:endParaRPr lang="en-GB" sz="7200" b="1" dirty="0">
              <a:solidFill>
                <a:srgbClr val="5F6F52"/>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p:txBody>
      </p:sp>
      <p:grpSp>
        <p:nvGrpSpPr>
          <p:cNvPr id="9" name="Group 8">
            <a:extLst>
              <a:ext uri="{FF2B5EF4-FFF2-40B4-BE49-F238E27FC236}">
                <a16:creationId xmlns:a16="http://schemas.microsoft.com/office/drawing/2014/main" id="{4D269F20-1719-CAD7-D197-CF6760202063}"/>
              </a:ext>
            </a:extLst>
          </p:cNvPr>
          <p:cNvGrpSpPr/>
          <p:nvPr/>
        </p:nvGrpSpPr>
        <p:grpSpPr>
          <a:xfrm>
            <a:off x="-2337850" y="4584677"/>
            <a:ext cx="6952379" cy="6228441"/>
            <a:chOff x="9464674" y="425450"/>
            <a:chExt cx="1101725" cy="1074420"/>
          </a:xfrm>
        </p:grpSpPr>
        <p:sp>
          <p:nvSpPr>
            <p:cNvPr id="10" name="Oval 9">
              <a:extLst>
                <a:ext uri="{FF2B5EF4-FFF2-40B4-BE49-F238E27FC236}">
                  <a16:creationId xmlns:a16="http://schemas.microsoft.com/office/drawing/2014/main" id="{35EEACA9-3681-6E88-C6C7-619254E13CEC}"/>
                </a:ext>
              </a:extLst>
            </p:cNvPr>
            <p:cNvSpPr/>
            <p:nvPr/>
          </p:nvSpPr>
          <p:spPr>
            <a:xfrm>
              <a:off x="9464674" y="425450"/>
              <a:ext cx="1101725" cy="1074420"/>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B52FE8F-61C3-8A76-FBBE-F6871B8E9665}"/>
                </a:ext>
              </a:extLst>
            </p:cNvPr>
            <p:cNvSpPr/>
            <p:nvPr/>
          </p:nvSpPr>
          <p:spPr>
            <a:xfrm>
              <a:off x="9670254" y="633730"/>
              <a:ext cx="690564" cy="657860"/>
            </a:xfrm>
            <a:prstGeom prst="ellipse">
              <a:avLst/>
            </a:prstGeom>
            <a:solidFill>
              <a:srgbClr val="FFFAD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 name="Rectangle: Rounded Corners 11">
            <a:extLst>
              <a:ext uri="{FF2B5EF4-FFF2-40B4-BE49-F238E27FC236}">
                <a16:creationId xmlns:a16="http://schemas.microsoft.com/office/drawing/2014/main" id="{CF28CECD-06CC-8D14-3ECF-40EB63ED823F}"/>
              </a:ext>
            </a:extLst>
          </p:cNvPr>
          <p:cNvSpPr/>
          <p:nvPr/>
        </p:nvSpPr>
        <p:spPr>
          <a:xfrm>
            <a:off x="-5597" y="1550715"/>
            <a:ext cx="7226033" cy="4091925"/>
          </a:xfrm>
          <a:prstGeom prst="roundRect">
            <a:avLst/>
          </a:prstGeom>
          <a:solidFill>
            <a:srgbClr val="BCC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800" b="1" dirty="0">
                <a:solidFill>
                  <a:schemeClr val="tx1"/>
                </a:solidFill>
                <a:effectLst>
                  <a:outerShdw blurRad="38100" dist="38100" dir="2700000" algn="tl">
                    <a:srgbClr val="000000">
                      <a:alpha val="43137"/>
                    </a:srgbClr>
                  </a:outerShdw>
                </a:effectLst>
                <a:latin typeface="Bodoni MT Condensed" panose="02070606080606020203" pitchFamily="18" charset="0"/>
              </a:rPr>
              <a:t>Aujourd’hui, le choix des matériaux d’emballage est un enjeu stratégique pour les entreprises. Il ne s’agit pas seulement de protéger le produit, mais aussi de répondre aux attentes des consommateurs en matière de durabilité, d’efficacité et de coût. Entre le carton, le plastique, le verre et les matériaux innovants, ce choix est devenu un véritable équilibre entre exigences économiques et préoccupations environnementales</a:t>
            </a:r>
            <a:r>
              <a:rPr lang="fr-FR" sz="2400" b="1" dirty="0">
                <a:solidFill>
                  <a:schemeClr val="tx1"/>
                </a:solidFill>
                <a:effectLst>
                  <a:outerShdw blurRad="38100" dist="38100" dir="2700000" algn="tl">
                    <a:srgbClr val="000000">
                      <a:alpha val="43137"/>
                    </a:srgbClr>
                  </a:outerShdw>
                </a:effectLst>
                <a:latin typeface="Bodoni MT Condensed" panose="02070606080606020203" pitchFamily="18" charset="0"/>
              </a:rPr>
              <a:t>.</a:t>
            </a:r>
            <a:endParaRPr lang="en-GB" sz="2400" b="1" dirty="0">
              <a:solidFill>
                <a:schemeClr val="tx1"/>
              </a:solidFill>
              <a:effectLst>
                <a:outerShdw blurRad="38100" dist="38100" dir="2700000" algn="tl">
                  <a:srgbClr val="000000">
                    <a:alpha val="43137"/>
                  </a:srgbClr>
                </a:outerShdw>
              </a:effectLst>
              <a:latin typeface="Bodoni MT Condensed" panose="02070606080606020203" pitchFamily="18" charset="0"/>
            </a:endParaRPr>
          </a:p>
        </p:txBody>
      </p:sp>
      <p:sp>
        <p:nvSpPr>
          <p:cNvPr id="13" name="Oval 12">
            <a:extLst>
              <a:ext uri="{FF2B5EF4-FFF2-40B4-BE49-F238E27FC236}">
                <a16:creationId xmlns:a16="http://schemas.microsoft.com/office/drawing/2014/main" id="{BED475FC-A7B9-D535-2DBE-1F0B915134D8}"/>
              </a:ext>
            </a:extLst>
          </p:cNvPr>
          <p:cNvSpPr/>
          <p:nvPr/>
        </p:nvSpPr>
        <p:spPr>
          <a:xfrm>
            <a:off x="6661667" y="5277085"/>
            <a:ext cx="915806" cy="863072"/>
          </a:xfrm>
          <a:prstGeom prst="ellipse">
            <a:avLst/>
          </a:prstGeom>
          <a:solidFill>
            <a:srgbClr val="9C9A6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2702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41663D0-2E24-9D25-424A-40FCDA94B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p:spPr>
      </p:pic>
      <p:sp>
        <p:nvSpPr>
          <p:cNvPr id="4" name="Rectangle 3">
            <a:extLst>
              <a:ext uri="{FF2B5EF4-FFF2-40B4-BE49-F238E27FC236}">
                <a16:creationId xmlns:a16="http://schemas.microsoft.com/office/drawing/2014/main" id="{0EA12D6E-2777-0FF2-B959-55CE5FF102C0}"/>
              </a:ext>
            </a:extLst>
          </p:cNvPr>
          <p:cNvSpPr/>
          <p:nvPr/>
        </p:nvSpPr>
        <p:spPr>
          <a:xfrm>
            <a:off x="0" y="0"/>
            <a:ext cx="12192000" cy="6858000"/>
          </a:xfrm>
          <a:prstGeom prst="rect">
            <a:avLst/>
          </a:prstGeom>
          <a:solidFill>
            <a:schemeClr val="dk1">
              <a:alpha val="50000"/>
            </a:schemeClr>
          </a:solidFill>
          <a:ln w="6350">
            <a:solidFill>
              <a:srgbClr val="6E7563"/>
            </a:solidFill>
          </a:ln>
          <a:effectLst>
            <a:innerShdw blurRad="114300">
              <a:prstClr val="black"/>
            </a:innerShdw>
          </a:effectLst>
        </p:spPr>
        <p:style>
          <a:lnRef idx="0">
            <a:scrgbClr r="0" g="0" b="0"/>
          </a:lnRef>
          <a:fillRef idx="0">
            <a:scrgbClr r="0" g="0" b="0"/>
          </a:fillRef>
          <a:effectRef idx="0">
            <a:scrgbClr r="0" g="0" b="0"/>
          </a:effectRef>
          <a:fontRef idx="minor">
            <a:schemeClr val="lt1"/>
          </a:fontRef>
        </p:style>
        <p:txBody>
          <a:bodyPr rtlCol="0" anchor="ctr"/>
          <a:lstStyle/>
          <a:p>
            <a:pPr marL="180000" algn="ctr">
              <a:lnSpc>
                <a:spcPct val="150000"/>
              </a:lnSpc>
            </a:pPr>
            <a:r>
              <a:rPr lang="fr-FR" sz="44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TYPES DES MATERIAUX D’EMBALLAGE</a:t>
            </a:r>
            <a:endParaRPr lang="en-GB" sz="4400" b="1" dirty="0">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p:txBody>
      </p:sp>
      <p:grpSp>
        <p:nvGrpSpPr>
          <p:cNvPr id="5" name="Group 12">
            <a:extLst>
              <a:ext uri="{FF2B5EF4-FFF2-40B4-BE49-F238E27FC236}">
                <a16:creationId xmlns:a16="http://schemas.microsoft.com/office/drawing/2014/main" id="{CDA1244D-F386-06AF-F954-658D64A18021}"/>
              </a:ext>
            </a:extLst>
          </p:cNvPr>
          <p:cNvGrpSpPr/>
          <p:nvPr/>
        </p:nvGrpSpPr>
        <p:grpSpPr>
          <a:xfrm>
            <a:off x="-3088105" y="-3192380"/>
            <a:ext cx="5342020" cy="5005137"/>
            <a:chOff x="9515060" y="619630"/>
            <a:chExt cx="937560" cy="862615"/>
          </a:xfrm>
        </p:grpSpPr>
        <p:sp>
          <p:nvSpPr>
            <p:cNvPr id="6" name="Oval 13">
              <a:extLst>
                <a:ext uri="{FF2B5EF4-FFF2-40B4-BE49-F238E27FC236}">
                  <a16:creationId xmlns:a16="http://schemas.microsoft.com/office/drawing/2014/main" id="{8A2B35A2-F7F6-4C9B-F719-59E12799DDEC}"/>
                </a:ext>
              </a:extLst>
            </p:cNvPr>
            <p:cNvSpPr/>
            <p:nvPr/>
          </p:nvSpPr>
          <p:spPr>
            <a:xfrm>
              <a:off x="9515060" y="619630"/>
              <a:ext cx="937560" cy="862615"/>
            </a:xfrm>
            <a:prstGeom prst="ellipse">
              <a:avLst/>
            </a:prstGeom>
            <a:solidFill>
              <a:schemeClr val="accent6">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14">
              <a:extLst>
                <a:ext uri="{FF2B5EF4-FFF2-40B4-BE49-F238E27FC236}">
                  <a16:creationId xmlns:a16="http://schemas.microsoft.com/office/drawing/2014/main" id="{8CA455FF-F7D7-8AF1-33C7-3995F3D6C6C6}"/>
                </a:ext>
              </a:extLst>
            </p:cNvPr>
            <p:cNvSpPr/>
            <p:nvPr/>
          </p:nvSpPr>
          <p:spPr>
            <a:xfrm>
              <a:off x="9638558" y="722007"/>
              <a:ext cx="690564" cy="657860"/>
            </a:xfrm>
            <a:prstGeom prst="ellipse">
              <a:avLst/>
            </a:prstGeom>
            <a:solidFill>
              <a:srgbClr val="BCCC8D"/>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8" name="Group 12">
            <a:extLst>
              <a:ext uri="{FF2B5EF4-FFF2-40B4-BE49-F238E27FC236}">
                <a16:creationId xmlns:a16="http://schemas.microsoft.com/office/drawing/2014/main" id="{ED4900E9-8B15-AE20-880F-99630871B597}"/>
              </a:ext>
            </a:extLst>
          </p:cNvPr>
          <p:cNvGrpSpPr/>
          <p:nvPr/>
        </p:nvGrpSpPr>
        <p:grpSpPr>
          <a:xfrm>
            <a:off x="9520990" y="5350042"/>
            <a:ext cx="5342020" cy="5005137"/>
            <a:chOff x="9515060" y="619630"/>
            <a:chExt cx="937560" cy="862615"/>
          </a:xfrm>
        </p:grpSpPr>
        <p:sp>
          <p:nvSpPr>
            <p:cNvPr id="9" name="Oval 13">
              <a:extLst>
                <a:ext uri="{FF2B5EF4-FFF2-40B4-BE49-F238E27FC236}">
                  <a16:creationId xmlns:a16="http://schemas.microsoft.com/office/drawing/2014/main" id="{9F0A9B93-27E7-6380-B92C-0BA99DEEB0B1}"/>
                </a:ext>
              </a:extLst>
            </p:cNvPr>
            <p:cNvSpPr/>
            <p:nvPr/>
          </p:nvSpPr>
          <p:spPr>
            <a:xfrm>
              <a:off x="9515060" y="619630"/>
              <a:ext cx="937560" cy="862615"/>
            </a:xfrm>
            <a:prstGeom prst="ellipse">
              <a:avLst/>
            </a:prstGeom>
            <a:solidFill>
              <a:schemeClr val="accent6">
                <a:lumMod val="75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14">
              <a:extLst>
                <a:ext uri="{FF2B5EF4-FFF2-40B4-BE49-F238E27FC236}">
                  <a16:creationId xmlns:a16="http://schemas.microsoft.com/office/drawing/2014/main" id="{8C0042EE-2B2D-6A17-0A10-361146B4874A}"/>
                </a:ext>
              </a:extLst>
            </p:cNvPr>
            <p:cNvSpPr/>
            <p:nvPr/>
          </p:nvSpPr>
          <p:spPr>
            <a:xfrm>
              <a:off x="9638558" y="722007"/>
              <a:ext cx="690564" cy="657860"/>
            </a:xfrm>
            <a:prstGeom prst="ellipse">
              <a:avLst/>
            </a:prstGeom>
            <a:solidFill>
              <a:srgbClr val="BCCC8D"/>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282597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0AA0AF-7A66-FFF5-7784-AE4B7E751F84}"/>
              </a:ext>
            </a:extLst>
          </p:cNvPr>
          <p:cNvSpPr/>
          <p:nvPr/>
        </p:nvSpPr>
        <p:spPr>
          <a:xfrm>
            <a:off x="0" y="-1"/>
            <a:ext cx="12192000" cy="6858000"/>
          </a:xfrm>
          <a:prstGeom prst="rect">
            <a:avLst/>
          </a:prstGeom>
          <a:solidFill>
            <a:srgbClr val="FFFA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3F9A5090-608F-3E93-027C-8916BEA4D0FD}"/>
              </a:ext>
            </a:extLst>
          </p:cNvPr>
          <p:cNvSpPr/>
          <p:nvPr/>
        </p:nvSpPr>
        <p:spPr>
          <a:xfrm>
            <a:off x="-1" y="3208422"/>
            <a:ext cx="5692635" cy="3649578"/>
          </a:xfrm>
          <a:prstGeom prst="rect">
            <a:avLst/>
          </a:prstGeom>
          <a:solidFill>
            <a:srgbClr val="E5D6B7"/>
          </a:solidFill>
          <a:ln>
            <a:solidFill>
              <a:srgbClr val="DCD7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solidFill>
                <a:effectLst>
                  <a:outerShdw blurRad="38100" dist="38100" dir="2700000" algn="tl">
                    <a:srgbClr val="000000">
                      <a:alpha val="43137"/>
                    </a:srgbClr>
                  </a:outerShdw>
                </a:effectLst>
              </a:rPr>
              <a:t>Le terme "carton" désigne des types de papier caractérisés par une rigidité, une épaisseur ou un grammage élevé. Toutefois, la distinction dépend des caractéristiques et de l'usage : certains matériaux cannelés, bien que légers, sont classés comme cartons, tandis que des papiers épais comme le buvard ou les supports artistiques restent des papiers.</a:t>
            </a:r>
            <a:endParaRPr lang="en-GB" sz="2400" b="1" dirty="0">
              <a:solidFill>
                <a:schemeClr val="tx1"/>
              </a:solidFill>
              <a:effectLst>
                <a:outerShdw blurRad="38100" dist="38100" dir="2700000" algn="tl">
                  <a:srgbClr val="000000">
                    <a:alpha val="43137"/>
                  </a:srgbClr>
                </a:outerShdw>
              </a:effectLst>
            </a:endParaRPr>
          </a:p>
        </p:txBody>
      </p:sp>
      <p:grpSp>
        <p:nvGrpSpPr>
          <p:cNvPr id="4" name="Group 3">
            <a:extLst>
              <a:ext uri="{FF2B5EF4-FFF2-40B4-BE49-F238E27FC236}">
                <a16:creationId xmlns:a16="http://schemas.microsoft.com/office/drawing/2014/main" id="{35ED1AC4-DCCA-96C3-AC52-4569D6953132}"/>
              </a:ext>
            </a:extLst>
          </p:cNvPr>
          <p:cNvGrpSpPr/>
          <p:nvPr/>
        </p:nvGrpSpPr>
        <p:grpSpPr>
          <a:xfrm rot="19365958">
            <a:off x="4693359" y="5735448"/>
            <a:ext cx="5364562" cy="5093970"/>
            <a:chOff x="9464674" y="425450"/>
            <a:chExt cx="1101725" cy="1074420"/>
          </a:xfrm>
          <a:solidFill>
            <a:srgbClr val="B2B08C"/>
          </a:solidFill>
        </p:grpSpPr>
        <p:sp>
          <p:nvSpPr>
            <p:cNvPr id="5" name="Oval 4">
              <a:extLst>
                <a:ext uri="{FF2B5EF4-FFF2-40B4-BE49-F238E27FC236}">
                  <a16:creationId xmlns:a16="http://schemas.microsoft.com/office/drawing/2014/main" id="{D80A919B-8F86-3B9C-0F37-CE649941B418}"/>
                </a:ext>
              </a:extLst>
            </p:cNvPr>
            <p:cNvSpPr/>
            <p:nvPr/>
          </p:nvSpPr>
          <p:spPr>
            <a:xfrm>
              <a:off x="9464674" y="425450"/>
              <a:ext cx="1101725" cy="107442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8CF9C0C-8FC2-49BB-96F2-B1A1098A725B}"/>
                </a:ext>
              </a:extLst>
            </p:cNvPr>
            <p:cNvSpPr/>
            <p:nvPr/>
          </p:nvSpPr>
          <p:spPr>
            <a:xfrm>
              <a:off x="9670254" y="633730"/>
              <a:ext cx="690564" cy="657860"/>
            </a:xfrm>
            <a:prstGeom prst="ellipse">
              <a:avLst/>
            </a:prstGeom>
            <a:grp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 name="ZoneTexte 21">
            <a:extLst>
              <a:ext uri="{FF2B5EF4-FFF2-40B4-BE49-F238E27FC236}">
                <a16:creationId xmlns:a16="http://schemas.microsoft.com/office/drawing/2014/main" id="{4273BF87-CE88-7FF3-4AE9-4EB47A9B9624}"/>
              </a:ext>
            </a:extLst>
          </p:cNvPr>
          <p:cNvSpPr txBox="1"/>
          <p:nvPr/>
        </p:nvSpPr>
        <p:spPr>
          <a:xfrm>
            <a:off x="7867786" y="182202"/>
            <a:ext cx="2100862" cy="1938992"/>
          </a:xfrm>
          <a:prstGeom prst="rect">
            <a:avLst/>
          </a:prstGeom>
          <a:noFill/>
        </p:spPr>
        <p:txBody>
          <a:bodyPr wrap="square" rtlCol="0">
            <a:spAutoFit/>
          </a:bodyPr>
          <a:lstStyle/>
          <a:p>
            <a:pPr algn="ctr"/>
            <a:r>
              <a:rPr lang="fr-FR" sz="4000" b="1" dirty="0">
                <a:effectLst>
                  <a:outerShdw blurRad="38100" dist="38100" dir="2700000" algn="tl">
                    <a:srgbClr val="000000">
                      <a:alpha val="43137"/>
                    </a:srgbClr>
                  </a:outerShdw>
                </a:effectLst>
                <a:latin typeface="Algerian" panose="04020705040A02060702" pitchFamily="82" charset="0"/>
              </a:rPr>
              <a:t>PAPIER </a:t>
            </a:r>
          </a:p>
          <a:p>
            <a:pPr algn="ctr"/>
            <a:r>
              <a:rPr lang="fr-FR" sz="4000" b="1" dirty="0">
                <a:effectLst>
                  <a:outerShdw blurRad="38100" dist="38100" dir="2700000" algn="tl">
                    <a:srgbClr val="000000">
                      <a:alpha val="43137"/>
                    </a:srgbClr>
                  </a:outerShdw>
                </a:effectLst>
                <a:latin typeface="Algerian" panose="04020705040A02060702" pitchFamily="82" charset="0"/>
              </a:rPr>
              <a:t>ET</a:t>
            </a:r>
          </a:p>
          <a:p>
            <a:pPr algn="ctr"/>
            <a:r>
              <a:rPr lang="fr-FR" sz="4000" b="1" dirty="0">
                <a:effectLst>
                  <a:outerShdw blurRad="38100" dist="38100" dir="2700000" algn="tl">
                    <a:srgbClr val="000000">
                      <a:alpha val="43137"/>
                    </a:srgbClr>
                  </a:outerShdw>
                </a:effectLst>
                <a:latin typeface="Algerian" panose="04020705040A02060702" pitchFamily="82" charset="0"/>
              </a:rPr>
              <a:t>CARTON</a:t>
            </a:r>
          </a:p>
        </p:txBody>
      </p:sp>
      <p:sp>
        <p:nvSpPr>
          <p:cNvPr id="29" name="Rectangle 28">
            <a:extLst>
              <a:ext uri="{FF2B5EF4-FFF2-40B4-BE49-F238E27FC236}">
                <a16:creationId xmlns:a16="http://schemas.microsoft.com/office/drawing/2014/main" id="{35E49284-FFEB-6E6D-FF13-8094A2320736}"/>
              </a:ext>
            </a:extLst>
          </p:cNvPr>
          <p:cNvSpPr/>
          <p:nvPr/>
        </p:nvSpPr>
        <p:spPr>
          <a:xfrm>
            <a:off x="2021304" y="0"/>
            <a:ext cx="5692635" cy="3208422"/>
          </a:xfrm>
          <a:prstGeom prst="rect">
            <a:avLst/>
          </a:prstGeom>
          <a:solidFill>
            <a:srgbClr val="BB946A"/>
          </a:solidFill>
          <a:ln>
            <a:solidFill>
              <a:srgbClr val="DCD7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i="0" dirty="0">
                <a:solidFill>
                  <a:schemeClr val="tx1"/>
                </a:solidFill>
                <a:effectLst>
                  <a:outerShdw blurRad="38100" dist="38100" dir="2700000" algn="tl">
                    <a:srgbClr val="000000">
                      <a:alpha val="43137"/>
                    </a:srgbClr>
                  </a:outerShdw>
                </a:effectLst>
                <a:latin typeface="FiraSans Regular"/>
              </a:rPr>
              <a:t>Matière se présentant en feuilles minces et sèches composée essentiellement de fibres ou de morceaux de fibres adhérant les uns aux autres. (Le papier a un grammage inférieur à 224 g. Au-dessus de cette valeur il s'agit de carton.)</a:t>
            </a:r>
            <a:endParaRPr lang="en-GB" sz="2400" b="1" dirty="0">
              <a:solidFill>
                <a:schemeClr val="tx1"/>
              </a:solidFill>
              <a:effectLst>
                <a:outerShdw blurRad="38100" dist="38100" dir="2700000" algn="tl">
                  <a:srgbClr val="000000">
                    <a:alpha val="43137"/>
                  </a:srgbClr>
                </a:outerShdw>
              </a:effectLst>
            </a:endParaRPr>
          </a:p>
        </p:txBody>
      </p:sp>
      <p:grpSp>
        <p:nvGrpSpPr>
          <p:cNvPr id="17" name="Group 12">
            <a:extLst>
              <a:ext uri="{FF2B5EF4-FFF2-40B4-BE49-F238E27FC236}">
                <a16:creationId xmlns:a16="http://schemas.microsoft.com/office/drawing/2014/main" id="{0CACA335-E368-0AF0-3157-A770A7F25DDD}"/>
              </a:ext>
            </a:extLst>
          </p:cNvPr>
          <p:cNvGrpSpPr/>
          <p:nvPr/>
        </p:nvGrpSpPr>
        <p:grpSpPr>
          <a:xfrm>
            <a:off x="-4933725" y="-4551501"/>
            <a:ext cx="7234711" cy="7061931"/>
            <a:chOff x="9515060" y="619630"/>
            <a:chExt cx="937560" cy="862615"/>
          </a:xfrm>
        </p:grpSpPr>
        <p:sp>
          <p:nvSpPr>
            <p:cNvPr id="19" name="Oval 13">
              <a:extLst>
                <a:ext uri="{FF2B5EF4-FFF2-40B4-BE49-F238E27FC236}">
                  <a16:creationId xmlns:a16="http://schemas.microsoft.com/office/drawing/2014/main" id="{32024CDE-F4E8-24B5-A7C8-D0B9F0AF9E07}"/>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14">
              <a:extLst>
                <a:ext uri="{FF2B5EF4-FFF2-40B4-BE49-F238E27FC236}">
                  <a16:creationId xmlns:a16="http://schemas.microsoft.com/office/drawing/2014/main" id="{9E246A1A-6102-4E0D-3F84-C077DB60656E}"/>
                </a:ext>
              </a:extLst>
            </p:cNvPr>
            <p:cNvSpPr/>
            <p:nvPr/>
          </p:nvSpPr>
          <p:spPr>
            <a:xfrm>
              <a:off x="9651139" y="753285"/>
              <a:ext cx="665401" cy="595305"/>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4" name="Groupe 23">
            <a:extLst>
              <a:ext uri="{FF2B5EF4-FFF2-40B4-BE49-F238E27FC236}">
                <a16:creationId xmlns:a16="http://schemas.microsoft.com/office/drawing/2014/main" id="{4619FA48-F432-DC75-508D-C52AF3692DF7}"/>
              </a:ext>
            </a:extLst>
          </p:cNvPr>
          <p:cNvGrpSpPr/>
          <p:nvPr/>
        </p:nvGrpSpPr>
        <p:grpSpPr>
          <a:xfrm>
            <a:off x="10293201" y="-2589775"/>
            <a:ext cx="4686300" cy="4491990"/>
            <a:chOff x="10015429" y="-2950184"/>
            <a:chExt cx="4686300" cy="4491990"/>
          </a:xfrm>
        </p:grpSpPr>
        <p:sp>
          <p:nvSpPr>
            <p:cNvPr id="25" name="Oval 3">
              <a:extLst>
                <a:ext uri="{FF2B5EF4-FFF2-40B4-BE49-F238E27FC236}">
                  <a16:creationId xmlns:a16="http://schemas.microsoft.com/office/drawing/2014/main" id="{5288CF4B-30B1-1DF0-7183-055770CAC1DE}"/>
                </a:ext>
              </a:extLst>
            </p:cNvPr>
            <p:cNvSpPr/>
            <p:nvPr/>
          </p:nvSpPr>
          <p:spPr>
            <a:xfrm>
              <a:off x="10015429" y="-2950184"/>
              <a:ext cx="4686300" cy="4491990"/>
            </a:xfrm>
            <a:prstGeom prst="ellipse">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4">
              <a:extLst>
                <a:ext uri="{FF2B5EF4-FFF2-40B4-BE49-F238E27FC236}">
                  <a16:creationId xmlns:a16="http://schemas.microsoft.com/office/drawing/2014/main" id="{28228846-CD46-78C1-CEB1-0943214DB523}"/>
                </a:ext>
              </a:extLst>
            </p:cNvPr>
            <p:cNvSpPr/>
            <p:nvPr/>
          </p:nvSpPr>
          <p:spPr>
            <a:xfrm>
              <a:off x="10223669" y="425383"/>
              <a:ext cx="1101725" cy="1074420"/>
            </a:xfrm>
            <a:prstGeom prst="ellipse">
              <a:avLst/>
            </a:prstGeom>
            <a:solidFill>
              <a:srgbClr val="5F6F52"/>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dirty="0">
                  <a:solidFill>
                    <a:schemeClr val="tx1"/>
                  </a:solidFill>
                  <a:effectLst>
                    <a:outerShdw blurRad="38100" dist="38100" dir="2700000" algn="tl">
                      <a:srgbClr val="000000">
                        <a:alpha val="43137"/>
                      </a:srgbClr>
                    </a:outerShdw>
                  </a:effectLst>
                  <a:latin typeface="Algerian" panose="04020705040A02060702" pitchFamily="82" charset="0"/>
                </a:rPr>
                <a:t>1</a:t>
              </a:r>
              <a:endParaRPr lang="en-GB" sz="4000" b="1" dirty="0">
                <a:solidFill>
                  <a:schemeClr val="tx1"/>
                </a:solidFill>
                <a:effectLst>
                  <a:outerShdw blurRad="38100" dist="38100" dir="2700000" algn="tl">
                    <a:srgbClr val="000000">
                      <a:alpha val="43137"/>
                    </a:srgbClr>
                  </a:outerShdw>
                </a:effectLst>
                <a:latin typeface="Algerian" panose="04020705040A02060702" pitchFamily="82" charset="0"/>
              </a:endParaRPr>
            </a:p>
          </p:txBody>
        </p:sp>
      </p:grpSp>
      <p:pic>
        <p:nvPicPr>
          <p:cNvPr id="28" name="Image 27">
            <a:extLst>
              <a:ext uri="{FF2B5EF4-FFF2-40B4-BE49-F238E27FC236}">
                <a16:creationId xmlns:a16="http://schemas.microsoft.com/office/drawing/2014/main" id="{11694F18-7677-51DB-FD0E-19498ABC895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02399" y="2510430"/>
            <a:ext cx="4564364" cy="3420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605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601379-A481-3379-0955-A29FA9597A01}"/>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3">
            <a:extLst>
              <a:ext uri="{FF2B5EF4-FFF2-40B4-BE49-F238E27FC236}">
                <a16:creationId xmlns:a16="http://schemas.microsoft.com/office/drawing/2014/main" id="{011D06D3-2C8F-C6D9-1CCA-9BFA812321E1}"/>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8337" y="0"/>
            <a:ext cx="4235116" cy="3176337"/>
          </a:xfrm>
          <a:prstGeom prst="rect">
            <a:avLst/>
          </a:prstGeom>
        </p:spPr>
      </p:pic>
      <p:pic>
        <p:nvPicPr>
          <p:cNvPr id="8" name="Image 7">
            <a:extLst>
              <a:ext uri="{FF2B5EF4-FFF2-40B4-BE49-F238E27FC236}">
                <a16:creationId xmlns:a16="http://schemas.microsoft.com/office/drawing/2014/main" id="{1D766499-FE61-1D5D-6A29-090D96083D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453" y="127584"/>
            <a:ext cx="3301416" cy="3301416"/>
          </a:xfrm>
          <a:prstGeom prst="rect">
            <a:avLst/>
          </a:prstGeom>
          <a:ln>
            <a:noFill/>
          </a:ln>
          <a:effectLst>
            <a:softEdge rad="112500"/>
          </a:effectLst>
        </p:spPr>
      </p:pic>
      <p:pic>
        <p:nvPicPr>
          <p:cNvPr id="10" name="Image 9">
            <a:extLst>
              <a:ext uri="{FF2B5EF4-FFF2-40B4-BE49-F238E27FC236}">
                <a16:creationId xmlns:a16="http://schemas.microsoft.com/office/drawing/2014/main" id="{64D8F0EC-AB4F-80D7-9BB7-05CC977CC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6339" y="127584"/>
            <a:ext cx="3911027" cy="3048753"/>
          </a:xfrm>
          <a:prstGeom prst="rect">
            <a:avLst/>
          </a:prstGeom>
          <a:ln>
            <a:noFill/>
          </a:ln>
          <a:effectLst>
            <a:softEdge rad="112500"/>
          </a:effectLst>
        </p:spPr>
      </p:pic>
      <p:pic>
        <p:nvPicPr>
          <p:cNvPr id="12" name="Image 11">
            <a:extLst>
              <a:ext uri="{FF2B5EF4-FFF2-40B4-BE49-F238E27FC236}">
                <a16:creationId xmlns:a16="http://schemas.microsoft.com/office/drawing/2014/main" id="{E57817DE-B1CD-807B-A128-1BD399412E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2126" y="3303921"/>
            <a:ext cx="2791327" cy="3455211"/>
          </a:xfrm>
          <a:prstGeom prst="rect">
            <a:avLst/>
          </a:prstGeom>
          <a:ln>
            <a:noFill/>
          </a:ln>
          <a:effectLst>
            <a:softEdge rad="112500"/>
          </a:effectLst>
        </p:spPr>
      </p:pic>
      <p:pic>
        <p:nvPicPr>
          <p:cNvPr id="14" name="Image 13">
            <a:extLst>
              <a:ext uri="{FF2B5EF4-FFF2-40B4-BE49-F238E27FC236}">
                <a16:creationId xmlns:a16="http://schemas.microsoft.com/office/drawing/2014/main" id="{60F25483-E9C2-C443-A0D1-4544B566304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059" r="94235">
                        <a14:foregroundMark x1="7176" y1="56588" x2="7176" y2="56588"/>
                        <a14:foregroundMark x1="8118" y1="53529" x2="8118" y2="53529"/>
                        <a14:foregroundMark x1="8118" y1="53529" x2="8118" y2="53529"/>
                        <a14:foregroundMark x1="91647" y1="48941" x2="91647" y2="48941"/>
                        <a14:foregroundMark x1="92588" y1="53765" x2="92588" y2="53765"/>
                        <a14:foregroundMark x1="94235" y1="52824" x2="94235" y2="52824"/>
                      </a14:backgroundRemoval>
                    </a14:imgEffect>
                  </a14:imgLayer>
                </a14:imgProps>
              </a:ext>
              <a:ext uri="{28A0092B-C50C-407E-A947-70E740481C1C}">
                <a14:useLocalDpi xmlns:a14="http://schemas.microsoft.com/office/drawing/2010/main" val="0"/>
              </a:ext>
            </a:extLst>
          </a:blip>
          <a:stretch>
            <a:fillRect/>
          </a:stretch>
        </p:blipFill>
        <p:spPr>
          <a:xfrm>
            <a:off x="4638546" y="1588168"/>
            <a:ext cx="6858000" cy="6858000"/>
          </a:xfrm>
          <a:prstGeom prst="rect">
            <a:avLst/>
          </a:prstGeom>
        </p:spPr>
      </p:pic>
    </p:spTree>
    <p:extLst>
      <p:ext uri="{BB962C8B-B14F-4D97-AF65-F5344CB8AC3E}">
        <p14:creationId xmlns:p14="http://schemas.microsoft.com/office/powerpoint/2010/main" val="2296786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A9A-5843-BF7F-541B-7047591B5B9C}"/>
              </a:ext>
            </a:extLst>
          </p:cNvPr>
          <p:cNvSpPr/>
          <p:nvPr/>
        </p:nvSpPr>
        <p:spPr>
          <a:xfrm>
            <a:off x="0" y="-24310"/>
            <a:ext cx="12192000" cy="6858000"/>
          </a:xfrm>
          <a:prstGeom prst="rect">
            <a:avLst/>
          </a:prstGeom>
          <a:solidFill>
            <a:srgbClr val="E5D6B7"/>
          </a:solidFill>
          <a:ln>
            <a:solidFill>
              <a:srgbClr val="5F6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Image 23">
            <a:extLst>
              <a:ext uri="{FF2B5EF4-FFF2-40B4-BE49-F238E27FC236}">
                <a16:creationId xmlns:a16="http://schemas.microsoft.com/office/drawing/2014/main" id="{2C1D3516-961C-8BF7-3D02-2838934BA8C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958385" y="4263381"/>
            <a:ext cx="2546400" cy="2600229"/>
          </a:xfrm>
          <a:prstGeom prst="rect">
            <a:avLst/>
          </a:prstGeom>
          <a:ln>
            <a:noFill/>
          </a:ln>
          <a:effectLst>
            <a:outerShdw blurRad="292100" dist="139700" dir="2700000" algn="tl" rotWithShape="0">
              <a:srgbClr val="333333">
                <a:alpha val="65000"/>
              </a:srgbClr>
            </a:outerShdw>
          </a:effectLst>
        </p:spPr>
      </p:pic>
      <p:sp>
        <p:nvSpPr>
          <p:cNvPr id="9" name="Oval 1">
            <a:extLst>
              <a:ext uri="{FF2B5EF4-FFF2-40B4-BE49-F238E27FC236}">
                <a16:creationId xmlns:a16="http://schemas.microsoft.com/office/drawing/2014/main" id="{30D71887-50AA-FCAC-7819-9AC1AC650EBC}"/>
              </a:ext>
            </a:extLst>
          </p:cNvPr>
          <p:cNvSpPr/>
          <p:nvPr/>
        </p:nvSpPr>
        <p:spPr>
          <a:xfrm>
            <a:off x="-972647" y="-1149582"/>
            <a:ext cx="2579103" cy="2551815"/>
          </a:xfrm>
          <a:prstGeom prst="ellipse">
            <a:avLst/>
          </a:prstGeom>
          <a:solidFill>
            <a:srgbClr val="B2B08C"/>
          </a:solidFill>
          <a:ln w="76200">
            <a:solidFill>
              <a:srgbClr val="B2B0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2">
            <a:extLst>
              <a:ext uri="{FF2B5EF4-FFF2-40B4-BE49-F238E27FC236}">
                <a16:creationId xmlns:a16="http://schemas.microsoft.com/office/drawing/2014/main" id="{A5E2064F-74A2-1033-431C-19A3412351C4}"/>
              </a:ext>
            </a:extLst>
          </p:cNvPr>
          <p:cNvGrpSpPr/>
          <p:nvPr/>
        </p:nvGrpSpPr>
        <p:grpSpPr>
          <a:xfrm>
            <a:off x="2355646" y="4138864"/>
            <a:ext cx="7600023" cy="7093614"/>
            <a:chOff x="9515060" y="619630"/>
            <a:chExt cx="937560" cy="944980"/>
          </a:xfrm>
        </p:grpSpPr>
        <p:sp>
          <p:nvSpPr>
            <p:cNvPr id="20" name="Oval 13">
              <a:extLst>
                <a:ext uri="{FF2B5EF4-FFF2-40B4-BE49-F238E27FC236}">
                  <a16:creationId xmlns:a16="http://schemas.microsoft.com/office/drawing/2014/main" id="{B8B5074D-2D9E-A490-4356-8F4BC7FA511D}"/>
                </a:ext>
              </a:extLst>
            </p:cNvPr>
            <p:cNvSpPr/>
            <p:nvPr/>
          </p:nvSpPr>
          <p:spPr>
            <a:xfrm>
              <a:off x="9515060" y="619630"/>
              <a:ext cx="937560" cy="862615"/>
            </a:xfrm>
            <a:prstGeom prst="ellipse">
              <a:avLst/>
            </a:prstGeom>
            <a:solidFill>
              <a:srgbClr val="B2B08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14">
              <a:extLst>
                <a:ext uri="{FF2B5EF4-FFF2-40B4-BE49-F238E27FC236}">
                  <a16:creationId xmlns:a16="http://schemas.microsoft.com/office/drawing/2014/main" id="{F88689B8-AD3B-D31B-7635-AD4014B40CF3}"/>
                </a:ext>
              </a:extLst>
            </p:cNvPr>
            <p:cNvSpPr/>
            <p:nvPr/>
          </p:nvSpPr>
          <p:spPr>
            <a:xfrm>
              <a:off x="9645621" y="783764"/>
              <a:ext cx="661718" cy="780846"/>
            </a:xfrm>
            <a:prstGeom prst="ellipse">
              <a:avLst/>
            </a:prstGeom>
            <a:solidFill>
              <a:srgbClr val="DCD7B9"/>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 name="ZoneTexte 21">
            <a:extLst>
              <a:ext uri="{FF2B5EF4-FFF2-40B4-BE49-F238E27FC236}">
                <a16:creationId xmlns:a16="http://schemas.microsoft.com/office/drawing/2014/main" id="{088338B6-78BA-23A5-F114-FABAA2F06C27}"/>
              </a:ext>
            </a:extLst>
          </p:cNvPr>
          <p:cNvSpPr txBox="1"/>
          <p:nvPr/>
        </p:nvSpPr>
        <p:spPr>
          <a:xfrm>
            <a:off x="3934554" y="533586"/>
            <a:ext cx="2869334" cy="707886"/>
          </a:xfrm>
          <a:prstGeom prst="rect">
            <a:avLst/>
          </a:prstGeom>
          <a:noFill/>
        </p:spPr>
        <p:txBody>
          <a:bodyPr wrap="square" rtlCol="0">
            <a:spAutoFit/>
          </a:bodyPr>
          <a:lstStyle/>
          <a:p>
            <a:pPr algn="ctr"/>
            <a:r>
              <a:rPr lang="fr-FR" sz="4000" b="1" dirty="0">
                <a:effectLst>
                  <a:outerShdw blurRad="38100" dist="38100" dir="2700000" algn="tl">
                    <a:srgbClr val="000000">
                      <a:alpha val="43137"/>
                    </a:srgbClr>
                  </a:outerShdw>
                </a:effectLst>
                <a:latin typeface="Algerian" panose="04020705040A02060702" pitchFamily="82" charset="0"/>
              </a:rPr>
              <a:t>PLASTIQUE</a:t>
            </a:r>
          </a:p>
        </p:txBody>
      </p:sp>
      <p:sp>
        <p:nvSpPr>
          <p:cNvPr id="15" name="Rectangle 14">
            <a:extLst>
              <a:ext uri="{FF2B5EF4-FFF2-40B4-BE49-F238E27FC236}">
                <a16:creationId xmlns:a16="http://schemas.microsoft.com/office/drawing/2014/main" id="{0A712214-C898-D943-32C5-C10E8D84DDB9}"/>
              </a:ext>
            </a:extLst>
          </p:cNvPr>
          <p:cNvSpPr/>
          <p:nvPr/>
        </p:nvSpPr>
        <p:spPr>
          <a:xfrm>
            <a:off x="3913455" y="1425625"/>
            <a:ext cx="6272463" cy="3659112"/>
          </a:xfrm>
          <a:prstGeom prst="rect">
            <a:avLst/>
          </a:prstGeom>
          <a:solidFill>
            <a:srgbClr val="5F6F52"/>
          </a:solidFill>
          <a:ln>
            <a:solidFill>
              <a:srgbClr val="5F6F5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ZoneTexte 15">
            <a:extLst>
              <a:ext uri="{FF2B5EF4-FFF2-40B4-BE49-F238E27FC236}">
                <a16:creationId xmlns:a16="http://schemas.microsoft.com/office/drawing/2014/main" id="{D9CED502-FB6A-41CD-1A0E-9E7AA4BE6303}"/>
              </a:ext>
            </a:extLst>
          </p:cNvPr>
          <p:cNvSpPr txBox="1"/>
          <p:nvPr/>
        </p:nvSpPr>
        <p:spPr>
          <a:xfrm>
            <a:off x="3963336" y="1552069"/>
            <a:ext cx="6272463" cy="3170099"/>
          </a:xfrm>
          <a:prstGeom prst="rect">
            <a:avLst/>
          </a:prstGeom>
          <a:noFill/>
        </p:spPr>
        <p:txBody>
          <a:bodyPr wrap="square" rtlCol="0">
            <a:spAutoFit/>
          </a:bodyPr>
          <a:lstStyle/>
          <a:p>
            <a:r>
              <a:rPr lang="fr-FR" sz="4000" b="1" dirty="0">
                <a:effectLst>
                  <a:outerShdw blurRad="38100" dist="38100" dir="2700000" algn="tl">
                    <a:srgbClr val="000000">
                      <a:alpha val="43137"/>
                    </a:srgbClr>
                  </a:outerShdw>
                </a:effectLst>
              </a:rPr>
              <a:t>Le plastique est un </a:t>
            </a:r>
            <a:r>
              <a:rPr lang="fr-FR" sz="4000" b="1" dirty="0" err="1">
                <a:effectLst>
                  <a:outerShdw blurRad="38100" dist="38100" dir="2700000" algn="tl">
                    <a:srgbClr val="000000">
                      <a:alpha val="43137"/>
                    </a:srgbClr>
                  </a:outerShdw>
                </a:effectLst>
              </a:rPr>
              <a:t>materiau</a:t>
            </a:r>
            <a:r>
              <a:rPr lang="fr-FR" sz="4000" b="1" dirty="0">
                <a:effectLst>
                  <a:outerShdw blurRad="38100" dist="38100" dir="2700000" algn="tl">
                    <a:srgbClr val="000000">
                      <a:alpha val="43137"/>
                    </a:srgbClr>
                  </a:outerShdw>
                </a:effectLst>
              </a:rPr>
              <a:t> synthétique a base de </a:t>
            </a:r>
            <a:r>
              <a:rPr lang="fr-FR" sz="4000" b="1" dirty="0" err="1">
                <a:effectLst>
                  <a:outerShdw blurRad="38100" dist="38100" dir="2700000" algn="tl">
                    <a:srgbClr val="000000">
                      <a:alpha val="43137"/>
                    </a:srgbClr>
                  </a:outerShdw>
                </a:effectLst>
              </a:rPr>
              <a:t>polyméres</a:t>
            </a:r>
            <a:r>
              <a:rPr lang="fr-FR" sz="4000" b="1" dirty="0">
                <a:effectLst>
                  <a:outerShdw blurRad="38100" dist="38100" dir="2700000" algn="tl">
                    <a:srgbClr val="000000">
                      <a:alpha val="43137"/>
                    </a:srgbClr>
                  </a:outerShdw>
                </a:effectLst>
              </a:rPr>
              <a:t> qui peut </a:t>
            </a:r>
            <a:r>
              <a:rPr lang="fr-FR" sz="4000" b="1" dirty="0" err="1">
                <a:effectLst>
                  <a:outerShdw blurRad="38100" dist="38100" dir="2700000" algn="tl">
                    <a:srgbClr val="000000">
                      <a:alpha val="43137"/>
                    </a:srgbClr>
                  </a:outerShdw>
                </a:effectLst>
              </a:rPr>
              <a:t>etre</a:t>
            </a:r>
            <a:r>
              <a:rPr lang="fr-FR" sz="4000" b="1" dirty="0">
                <a:effectLst>
                  <a:outerShdw blurRad="38100" dist="38100" dir="2700000" algn="tl">
                    <a:srgbClr val="000000">
                      <a:alpha val="43137"/>
                    </a:srgbClr>
                  </a:outerShdw>
                </a:effectLst>
              </a:rPr>
              <a:t> moulé sous forme liquide pour obtenir divers objets.</a:t>
            </a:r>
          </a:p>
        </p:txBody>
      </p:sp>
      <p:grpSp>
        <p:nvGrpSpPr>
          <p:cNvPr id="42" name="Groupe 41">
            <a:extLst>
              <a:ext uri="{FF2B5EF4-FFF2-40B4-BE49-F238E27FC236}">
                <a16:creationId xmlns:a16="http://schemas.microsoft.com/office/drawing/2014/main" id="{C87BE26C-2015-F2AC-34E1-15595305EF21}"/>
              </a:ext>
            </a:extLst>
          </p:cNvPr>
          <p:cNvGrpSpPr/>
          <p:nvPr/>
        </p:nvGrpSpPr>
        <p:grpSpPr>
          <a:xfrm>
            <a:off x="10421537" y="-2429353"/>
            <a:ext cx="4686300" cy="4491990"/>
            <a:chOff x="10015429" y="-2950184"/>
            <a:chExt cx="4686300" cy="4491990"/>
          </a:xfrm>
        </p:grpSpPr>
        <p:sp>
          <p:nvSpPr>
            <p:cNvPr id="43" name="Oval 3">
              <a:extLst>
                <a:ext uri="{FF2B5EF4-FFF2-40B4-BE49-F238E27FC236}">
                  <a16:creationId xmlns:a16="http://schemas.microsoft.com/office/drawing/2014/main" id="{3FA5CB58-E77D-07D1-9F5F-7FDFD97003C8}"/>
                </a:ext>
              </a:extLst>
            </p:cNvPr>
            <p:cNvSpPr/>
            <p:nvPr/>
          </p:nvSpPr>
          <p:spPr>
            <a:xfrm>
              <a:off x="10015429" y="-2950184"/>
              <a:ext cx="4686300" cy="4491990"/>
            </a:xfrm>
            <a:prstGeom prst="ellipse">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
              <a:extLst>
                <a:ext uri="{FF2B5EF4-FFF2-40B4-BE49-F238E27FC236}">
                  <a16:creationId xmlns:a16="http://schemas.microsoft.com/office/drawing/2014/main" id="{21E7C303-6C7F-9108-0F81-9358E557D862}"/>
                </a:ext>
              </a:extLst>
            </p:cNvPr>
            <p:cNvSpPr/>
            <p:nvPr/>
          </p:nvSpPr>
          <p:spPr>
            <a:xfrm>
              <a:off x="10223669" y="425383"/>
              <a:ext cx="1101725" cy="1074420"/>
            </a:xfrm>
            <a:prstGeom prst="ellipse">
              <a:avLst/>
            </a:prstGeom>
            <a:solidFill>
              <a:srgbClr val="5F6F52"/>
            </a:solidFill>
            <a:ln w="76200">
              <a:solidFill>
                <a:srgbClr val="FFF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5" name="ZoneTexte 44">
            <a:extLst>
              <a:ext uri="{FF2B5EF4-FFF2-40B4-BE49-F238E27FC236}">
                <a16:creationId xmlns:a16="http://schemas.microsoft.com/office/drawing/2014/main" id="{FF471BD0-3D53-2022-E41D-103DC12650E9}"/>
              </a:ext>
            </a:extLst>
          </p:cNvPr>
          <p:cNvSpPr txBox="1"/>
          <p:nvPr/>
        </p:nvSpPr>
        <p:spPr>
          <a:xfrm>
            <a:off x="10926480" y="1122271"/>
            <a:ext cx="373358" cy="707886"/>
          </a:xfrm>
          <a:prstGeom prst="rect">
            <a:avLst/>
          </a:prstGeom>
          <a:noFill/>
        </p:spPr>
        <p:txBody>
          <a:bodyPr wrap="square" rtlCol="0">
            <a:spAutoFit/>
          </a:bodyPr>
          <a:lstStyle/>
          <a:p>
            <a:r>
              <a:rPr lang="fr-FR" sz="4000" b="1" dirty="0">
                <a:effectLst>
                  <a:outerShdw blurRad="38100" dist="38100" dir="2700000" algn="tl">
                    <a:srgbClr val="000000">
                      <a:alpha val="43137"/>
                    </a:srgbClr>
                  </a:outerShdw>
                </a:effectLst>
                <a:latin typeface="Algerian" panose="04020705040A02060702" pitchFamily="82" charset="0"/>
              </a:rPr>
              <a:t>2</a:t>
            </a:r>
            <a:endParaRPr lang="en-GB" sz="4000" b="1" dirty="0">
              <a:effectLst>
                <a:outerShdw blurRad="38100" dist="38100" dir="2700000" algn="tl">
                  <a:srgbClr val="000000">
                    <a:alpha val="43137"/>
                  </a:srgbClr>
                </a:outerShdw>
              </a:effectLst>
              <a:latin typeface="Algerian" panose="04020705040A02060702" pitchFamily="82" charset="0"/>
            </a:endParaRPr>
          </a:p>
        </p:txBody>
      </p:sp>
      <p:grpSp>
        <p:nvGrpSpPr>
          <p:cNvPr id="46" name="Group 15">
            <a:extLst>
              <a:ext uri="{FF2B5EF4-FFF2-40B4-BE49-F238E27FC236}">
                <a16:creationId xmlns:a16="http://schemas.microsoft.com/office/drawing/2014/main" id="{1F0BCAA2-0D78-61F0-7CA9-47A4BBD9F505}"/>
              </a:ext>
            </a:extLst>
          </p:cNvPr>
          <p:cNvGrpSpPr/>
          <p:nvPr/>
        </p:nvGrpSpPr>
        <p:grpSpPr>
          <a:xfrm rot="5400000">
            <a:off x="10644442" y="3307012"/>
            <a:ext cx="1074420" cy="373358"/>
            <a:chOff x="2717800" y="2159000"/>
            <a:chExt cx="1905000" cy="584200"/>
          </a:xfrm>
        </p:grpSpPr>
        <p:sp>
          <p:nvSpPr>
            <p:cNvPr id="47" name="Arrow: Chevron 16">
              <a:extLst>
                <a:ext uri="{FF2B5EF4-FFF2-40B4-BE49-F238E27FC236}">
                  <a16:creationId xmlns:a16="http://schemas.microsoft.com/office/drawing/2014/main" id="{D69BFCFC-2D38-5C2D-F60E-1D44EBEB4847}"/>
                </a:ext>
              </a:extLst>
            </p:cNvPr>
            <p:cNvSpPr/>
            <p:nvPr/>
          </p:nvSpPr>
          <p:spPr>
            <a:xfrm>
              <a:off x="27178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8" name="Arrow: Chevron 17">
              <a:extLst>
                <a:ext uri="{FF2B5EF4-FFF2-40B4-BE49-F238E27FC236}">
                  <a16:creationId xmlns:a16="http://schemas.microsoft.com/office/drawing/2014/main" id="{6619D5E9-237F-EA23-2974-EAF7030DF92A}"/>
                </a:ext>
              </a:extLst>
            </p:cNvPr>
            <p:cNvSpPr/>
            <p:nvPr/>
          </p:nvSpPr>
          <p:spPr>
            <a:xfrm>
              <a:off x="33655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9" name="Arrow: Chevron 18">
              <a:extLst>
                <a:ext uri="{FF2B5EF4-FFF2-40B4-BE49-F238E27FC236}">
                  <a16:creationId xmlns:a16="http://schemas.microsoft.com/office/drawing/2014/main" id="{B1C9AA4E-A1AE-62A5-FA51-EE91C5423854}"/>
                </a:ext>
              </a:extLst>
            </p:cNvPr>
            <p:cNvSpPr/>
            <p:nvPr/>
          </p:nvSpPr>
          <p:spPr>
            <a:xfrm>
              <a:off x="4013200" y="2159000"/>
              <a:ext cx="609600" cy="584200"/>
            </a:xfrm>
            <a:prstGeom prst="chevron">
              <a:avLst/>
            </a:prstGeom>
            <a:solidFill>
              <a:srgbClr val="5F6F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51" name="Image 50">
            <a:extLst>
              <a:ext uri="{FF2B5EF4-FFF2-40B4-BE49-F238E27FC236}">
                <a16:creationId xmlns:a16="http://schemas.microsoft.com/office/drawing/2014/main" id="{FAF3836D-ABEA-8FAC-ABFF-0BB8D1A41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53" y="1608299"/>
            <a:ext cx="4152720" cy="300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8662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33EFCC-A98B-7DD7-E7D5-C167DB0EB587}"/>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D940788E-A430-1E83-6E73-1759369212C4}"/>
              </a:ext>
            </a:extLst>
          </p:cNvPr>
          <p:cNvSpPr txBox="1"/>
          <p:nvPr/>
        </p:nvSpPr>
        <p:spPr>
          <a:xfrm>
            <a:off x="3499296" y="221983"/>
            <a:ext cx="4519635" cy="1200329"/>
          </a:xfrm>
          <a:prstGeom prst="rect">
            <a:avLst/>
          </a:prstGeom>
          <a:noFill/>
        </p:spPr>
        <p:txBody>
          <a:bodyPr wrap="square" rtlCol="0">
            <a:spAutoFit/>
          </a:bodyPr>
          <a:lstStyle/>
          <a:p>
            <a:pPr algn="ctr"/>
            <a:r>
              <a:rPr lang="fr-FR" sz="3600" b="1" dirty="0">
                <a:effectLst>
                  <a:outerShdw blurRad="38100" dist="38100" dir="2700000" algn="tl">
                    <a:srgbClr val="000000">
                      <a:alpha val="43137"/>
                    </a:srgbClr>
                  </a:outerShdw>
                </a:effectLst>
                <a:latin typeface="Algerian" panose="04020705040A02060702" pitchFamily="82" charset="0"/>
              </a:rPr>
              <a:t>Catégorie de plastique</a:t>
            </a:r>
          </a:p>
        </p:txBody>
      </p:sp>
      <p:sp>
        <p:nvSpPr>
          <p:cNvPr id="4" name="Rectangle : coins arrondis 3">
            <a:extLst>
              <a:ext uri="{FF2B5EF4-FFF2-40B4-BE49-F238E27FC236}">
                <a16:creationId xmlns:a16="http://schemas.microsoft.com/office/drawing/2014/main" id="{BC802499-DD3A-AC82-C08F-EBBE02142EC5}"/>
              </a:ext>
            </a:extLst>
          </p:cNvPr>
          <p:cNvSpPr/>
          <p:nvPr/>
        </p:nvSpPr>
        <p:spPr>
          <a:xfrm>
            <a:off x="498365" y="1029281"/>
            <a:ext cx="2502568" cy="786063"/>
          </a:xfrm>
          <a:prstGeom prst="roundRect">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a:effectLst>
                  <a:outerShdw blurRad="38100" dist="38100" dir="2700000" algn="tl">
                    <a:srgbClr val="000000">
                      <a:alpha val="43137"/>
                    </a:srgbClr>
                  </a:outerShdw>
                </a:effectLst>
              </a:rPr>
              <a:t>Thermoplastique</a:t>
            </a:r>
            <a:endParaRPr lang="en-GB" sz="2400" b="1" dirty="0">
              <a:effectLst>
                <a:outerShdw blurRad="38100" dist="38100" dir="2700000" algn="tl">
                  <a:srgbClr val="000000">
                    <a:alpha val="43137"/>
                  </a:srgbClr>
                </a:outerShdw>
              </a:effectLst>
            </a:endParaRPr>
          </a:p>
        </p:txBody>
      </p:sp>
      <p:sp>
        <p:nvSpPr>
          <p:cNvPr id="5" name="Rectangle : coins arrondis 4">
            <a:extLst>
              <a:ext uri="{FF2B5EF4-FFF2-40B4-BE49-F238E27FC236}">
                <a16:creationId xmlns:a16="http://schemas.microsoft.com/office/drawing/2014/main" id="{99528A8C-D5A4-AB69-E3B7-743851ED7F6C}"/>
              </a:ext>
            </a:extLst>
          </p:cNvPr>
          <p:cNvSpPr/>
          <p:nvPr/>
        </p:nvSpPr>
        <p:spPr>
          <a:xfrm>
            <a:off x="2111655" y="5042656"/>
            <a:ext cx="2775283" cy="786063"/>
          </a:xfrm>
          <a:prstGeom prst="roundRect">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effectLst>
                  <a:outerShdw blurRad="38100" dist="38100" dir="2700000" algn="tl">
                    <a:srgbClr val="000000">
                      <a:alpha val="43137"/>
                    </a:srgbClr>
                  </a:outerShdw>
                </a:effectLst>
              </a:rPr>
              <a:t>Thermoduricissable</a:t>
            </a:r>
            <a:endParaRPr lang="en-GB" sz="2400" b="1" dirty="0">
              <a:effectLst>
                <a:outerShdw blurRad="38100" dist="38100" dir="2700000" algn="tl">
                  <a:srgbClr val="000000">
                    <a:alpha val="43137"/>
                  </a:srgbClr>
                </a:outerShdw>
              </a:effectLst>
            </a:endParaRPr>
          </a:p>
        </p:txBody>
      </p:sp>
      <p:sp>
        <p:nvSpPr>
          <p:cNvPr id="6" name="Rectangle : coins arrondis 5">
            <a:extLst>
              <a:ext uri="{FF2B5EF4-FFF2-40B4-BE49-F238E27FC236}">
                <a16:creationId xmlns:a16="http://schemas.microsoft.com/office/drawing/2014/main" id="{2C058574-BD72-81C1-8BBF-6B4D866B3928}"/>
              </a:ext>
            </a:extLst>
          </p:cNvPr>
          <p:cNvSpPr/>
          <p:nvPr/>
        </p:nvSpPr>
        <p:spPr>
          <a:xfrm>
            <a:off x="8584240" y="735124"/>
            <a:ext cx="2502568" cy="786063"/>
          </a:xfrm>
          <a:prstGeom prst="roundRect">
            <a:avLst/>
          </a:prstGeom>
          <a:solidFill>
            <a:srgbClr val="006B45"/>
          </a:solidFill>
          <a:ln>
            <a:solidFill>
              <a:srgbClr val="006B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b="1" dirty="0" err="1">
                <a:effectLst>
                  <a:outerShdw blurRad="38100" dist="38100" dir="2700000" algn="tl">
                    <a:srgbClr val="000000">
                      <a:alpha val="43137"/>
                    </a:srgbClr>
                  </a:outerShdw>
                </a:effectLst>
              </a:rPr>
              <a:t>Elastoméres</a:t>
            </a:r>
            <a:endParaRPr lang="en-GB" sz="2400" b="1" dirty="0">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B05175A5-7483-0F25-D7BA-C4B07B555D9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3629" y="2023503"/>
            <a:ext cx="3815886" cy="2566318"/>
          </a:xfrm>
          <a:prstGeom prst="rect">
            <a:avLst/>
          </a:prstGeom>
          <a:ln>
            <a:noFill/>
          </a:ln>
          <a:effectLst>
            <a:softEdge rad="112500"/>
          </a:effectLst>
        </p:spPr>
      </p:pic>
      <p:pic>
        <p:nvPicPr>
          <p:cNvPr id="10" name="Image 9">
            <a:extLst>
              <a:ext uri="{FF2B5EF4-FFF2-40B4-BE49-F238E27FC236}">
                <a16:creationId xmlns:a16="http://schemas.microsoft.com/office/drawing/2014/main" id="{0BCB0BDE-4832-2882-79AA-FEEABBD3494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73081" y="4566281"/>
            <a:ext cx="7022317" cy="2069736"/>
          </a:xfrm>
          <a:prstGeom prst="rect">
            <a:avLst/>
          </a:prstGeom>
        </p:spPr>
      </p:pic>
      <p:pic>
        <p:nvPicPr>
          <p:cNvPr id="12" name="Image 11">
            <a:extLst>
              <a:ext uri="{FF2B5EF4-FFF2-40B4-BE49-F238E27FC236}">
                <a16:creationId xmlns:a16="http://schemas.microsoft.com/office/drawing/2014/main" id="{D05584E3-8FE8-F2DF-66B8-63C7F60A336D}"/>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402816" y="1538802"/>
            <a:ext cx="2890421" cy="2890421"/>
          </a:xfrm>
          <a:prstGeom prst="rect">
            <a:avLst/>
          </a:prstGeom>
        </p:spPr>
      </p:pic>
    </p:spTree>
    <p:extLst>
      <p:ext uri="{BB962C8B-B14F-4D97-AF65-F5344CB8AC3E}">
        <p14:creationId xmlns:p14="http://schemas.microsoft.com/office/powerpoint/2010/main" val="150203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8ED2D-2527-7C55-3FA6-34ECE578CE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9D031E-1AB9-1443-2CEE-528BF005FD35}"/>
              </a:ext>
            </a:extLst>
          </p:cNvPr>
          <p:cNvSpPr/>
          <p:nvPr/>
        </p:nvSpPr>
        <p:spPr>
          <a:xfrm>
            <a:off x="0" y="0"/>
            <a:ext cx="12192000" cy="6858000"/>
          </a:xfrm>
          <a:prstGeom prst="rect">
            <a:avLst/>
          </a:prstGeom>
          <a:solidFill>
            <a:srgbClr val="E5D6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ZoneTexte 2">
            <a:extLst>
              <a:ext uri="{FF2B5EF4-FFF2-40B4-BE49-F238E27FC236}">
                <a16:creationId xmlns:a16="http://schemas.microsoft.com/office/drawing/2014/main" id="{77BEEDDF-6EC6-8E0B-EDD7-BBB1B061C14A}"/>
              </a:ext>
            </a:extLst>
          </p:cNvPr>
          <p:cNvSpPr txBox="1"/>
          <p:nvPr/>
        </p:nvSpPr>
        <p:spPr>
          <a:xfrm>
            <a:off x="3499296" y="221983"/>
            <a:ext cx="4519635" cy="646331"/>
          </a:xfrm>
          <a:prstGeom prst="rect">
            <a:avLst/>
          </a:prstGeom>
          <a:noFill/>
        </p:spPr>
        <p:txBody>
          <a:bodyPr wrap="square" rtlCol="0">
            <a:spAutoFit/>
          </a:bodyPr>
          <a:lstStyle/>
          <a:p>
            <a:pPr algn="ctr"/>
            <a:r>
              <a:rPr lang="fr-FR" sz="3600" b="1" dirty="0">
                <a:effectLst>
                  <a:outerShdw blurRad="38100" dist="38100" dir="2700000" algn="tl">
                    <a:srgbClr val="000000">
                      <a:alpha val="43137"/>
                    </a:srgbClr>
                  </a:outerShdw>
                </a:effectLst>
                <a:latin typeface="Algerian" panose="04020705040A02060702" pitchFamily="82" charset="0"/>
              </a:rPr>
              <a:t>exemples</a:t>
            </a:r>
          </a:p>
        </p:txBody>
      </p:sp>
      <p:pic>
        <p:nvPicPr>
          <p:cNvPr id="9" name="Image 8">
            <a:extLst>
              <a:ext uri="{FF2B5EF4-FFF2-40B4-BE49-F238E27FC236}">
                <a16:creationId xmlns:a16="http://schemas.microsoft.com/office/drawing/2014/main" id="{7E1AB056-4EA3-3462-D6C4-7F60117AAD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3665" y="1090297"/>
            <a:ext cx="3045631" cy="30456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12">
            <a:extLst>
              <a:ext uri="{FF2B5EF4-FFF2-40B4-BE49-F238E27FC236}">
                <a16:creationId xmlns:a16="http://schemas.microsoft.com/office/drawing/2014/main" id="{DFAF3970-0E21-E75A-F672-DE44AB2E60D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01425" y="1888450"/>
            <a:ext cx="5715000" cy="5715000"/>
          </a:xfrm>
          <a:prstGeom prst="rect">
            <a:avLst/>
          </a:prstGeom>
        </p:spPr>
      </p:pic>
      <p:pic>
        <p:nvPicPr>
          <p:cNvPr id="15" name="Image 14">
            <a:extLst>
              <a:ext uri="{FF2B5EF4-FFF2-40B4-BE49-F238E27FC236}">
                <a16:creationId xmlns:a16="http://schemas.microsoft.com/office/drawing/2014/main" id="{8BFA07B5-9490-E265-07CC-39AE03CC131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63739" y="994060"/>
            <a:ext cx="6646014" cy="374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6531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7240</TotalTime>
  <Words>1060</Words>
  <Application>Microsoft Office PowerPoint</Application>
  <PresentationFormat>Grand écran</PresentationFormat>
  <Paragraphs>113</Paragraphs>
  <Slides>28</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28</vt:i4>
      </vt:variant>
    </vt:vector>
  </HeadingPairs>
  <TitlesOfParts>
    <vt:vector size="40" baseType="lpstr">
      <vt:lpstr>Algerian</vt:lpstr>
      <vt:lpstr>Andalus</vt:lpstr>
      <vt:lpstr>Arial</vt:lpstr>
      <vt:lpstr>Bahnschrift</vt:lpstr>
      <vt:lpstr>Bauhaus 93</vt:lpstr>
      <vt:lpstr>Bodoni MT Condensed</vt:lpstr>
      <vt:lpstr>Bradley Hand ITC</vt:lpstr>
      <vt:lpstr>Calibri</vt:lpstr>
      <vt:lpstr>Calibri Light</vt:lpstr>
      <vt:lpstr>FiraSans Regular</vt:lpstr>
      <vt:lpstr>Symbol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kinda negrichi</dc:creator>
  <cp:lastModifiedBy>dell</cp:lastModifiedBy>
  <cp:revision>8</cp:revision>
  <dcterms:created xsi:type="dcterms:W3CDTF">2024-12-08T10:59:29Z</dcterms:created>
  <dcterms:modified xsi:type="dcterms:W3CDTF">2025-01-08T12:51:10Z</dcterms:modified>
</cp:coreProperties>
</file>