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60" r:id="rId4"/>
    <p:sldId id="258" r:id="rId5"/>
    <p:sldId id="267" r:id="rId6"/>
    <p:sldId id="259" r:id="rId7"/>
    <p:sldId id="261" r:id="rId8"/>
    <p:sldId id="262" r:id="rId9"/>
    <p:sldId id="263" r:id="rId10"/>
    <p:sldId id="264" r:id="rId11"/>
    <p:sldId id="265" r:id="rId12"/>
    <p:sldId id="26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57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DBC67EF9-5D68-4885-A72C-2FEB90FC5DD2}" type="datetimeFigureOut">
              <a:rPr lang="fr-FR" smtClean="0"/>
              <a:t>18/02/2021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1887E2C-F0E8-42BD-B34F-3AD1BBD08152}" type="slidenum">
              <a:rPr lang="fr-FR" smtClean="0"/>
              <a:t>‹N°›</a:t>
            </a:fld>
            <a:endParaRPr lang="fr-FR"/>
          </a:p>
        </p:txBody>
      </p:sp>
    </p:spTree>
    <p:extLst>
      <p:ext uri="{BB962C8B-B14F-4D97-AF65-F5344CB8AC3E}">
        <p14:creationId xmlns:p14="http://schemas.microsoft.com/office/powerpoint/2010/main" val="1609147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DBC67EF9-5D68-4885-A72C-2FEB90FC5DD2}" type="datetimeFigureOut">
              <a:rPr lang="fr-FR" smtClean="0"/>
              <a:t>18/02/2021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1887E2C-F0E8-42BD-B34F-3AD1BBD08152}" type="slidenum">
              <a:rPr lang="fr-FR" smtClean="0"/>
              <a:t>‹N°›</a:t>
            </a:fld>
            <a:endParaRPr lang="fr-FR"/>
          </a:p>
        </p:txBody>
      </p:sp>
    </p:spTree>
    <p:extLst>
      <p:ext uri="{BB962C8B-B14F-4D97-AF65-F5344CB8AC3E}">
        <p14:creationId xmlns:p14="http://schemas.microsoft.com/office/powerpoint/2010/main" val="29321447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DBC67EF9-5D68-4885-A72C-2FEB90FC5DD2}" type="datetimeFigureOut">
              <a:rPr lang="fr-FR" smtClean="0"/>
              <a:t>18/02/2021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1887E2C-F0E8-42BD-B34F-3AD1BBD08152}" type="slidenum">
              <a:rPr lang="fr-FR" smtClean="0"/>
              <a:t>‹N°›</a:t>
            </a:fld>
            <a:endParaRPr lang="fr-FR"/>
          </a:p>
        </p:txBody>
      </p:sp>
    </p:spTree>
    <p:extLst>
      <p:ext uri="{BB962C8B-B14F-4D97-AF65-F5344CB8AC3E}">
        <p14:creationId xmlns:p14="http://schemas.microsoft.com/office/powerpoint/2010/main" val="3810236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DBC67EF9-5D68-4885-A72C-2FEB90FC5DD2}" type="datetimeFigureOut">
              <a:rPr lang="fr-FR" smtClean="0"/>
              <a:t>18/02/2021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1887E2C-F0E8-42BD-B34F-3AD1BBD08152}" type="slidenum">
              <a:rPr lang="fr-FR" smtClean="0"/>
              <a:t>‹N°›</a:t>
            </a:fld>
            <a:endParaRPr lang="fr-FR"/>
          </a:p>
        </p:txBody>
      </p:sp>
    </p:spTree>
    <p:extLst>
      <p:ext uri="{BB962C8B-B14F-4D97-AF65-F5344CB8AC3E}">
        <p14:creationId xmlns:p14="http://schemas.microsoft.com/office/powerpoint/2010/main" val="359562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DBC67EF9-5D68-4885-A72C-2FEB90FC5DD2}" type="datetimeFigureOut">
              <a:rPr lang="fr-FR" smtClean="0"/>
              <a:t>18/02/2021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1887E2C-F0E8-42BD-B34F-3AD1BBD08152}" type="slidenum">
              <a:rPr lang="fr-FR" smtClean="0"/>
              <a:t>‹N°›</a:t>
            </a:fld>
            <a:endParaRPr lang="fr-FR"/>
          </a:p>
        </p:txBody>
      </p:sp>
    </p:spTree>
    <p:extLst>
      <p:ext uri="{BB962C8B-B14F-4D97-AF65-F5344CB8AC3E}">
        <p14:creationId xmlns:p14="http://schemas.microsoft.com/office/powerpoint/2010/main" val="449253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DBC67EF9-5D68-4885-A72C-2FEB90FC5DD2}" type="datetimeFigureOut">
              <a:rPr lang="fr-FR" smtClean="0"/>
              <a:t>18/02/2021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1887E2C-F0E8-42BD-B34F-3AD1BBD08152}" type="slidenum">
              <a:rPr lang="fr-FR" smtClean="0"/>
              <a:t>‹N°›</a:t>
            </a:fld>
            <a:endParaRPr lang="fr-FR"/>
          </a:p>
        </p:txBody>
      </p:sp>
    </p:spTree>
    <p:extLst>
      <p:ext uri="{BB962C8B-B14F-4D97-AF65-F5344CB8AC3E}">
        <p14:creationId xmlns:p14="http://schemas.microsoft.com/office/powerpoint/2010/main" val="3799490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DBC67EF9-5D68-4885-A72C-2FEB90FC5DD2}" type="datetimeFigureOut">
              <a:rPr lang="fr-FR" smtClean="0"/>
              <a:t>18/02/2021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1887E2C-F0E8-42BD-B34F-3AD1BBD08152}" type="slidenum">
              <a:rPr lang="fr-FR" smtClean="0"/>
              <a:t>‹N°›</a:t>
            </a:fld>
            <a:endParaRPr lang="fr-FR"/>
          </a:p>
        </p:txBody>
      </p:sp>
    </p:spTree>
    <p:extLst>
      <p:ext uri="{BB962C8B-B14F-4D97-AF65-F5344CB8AC3E}">
        <p14:creationId xmlns:p14="http://schemas.microsoft.com/office/powerpoint/2010/main" val="3384833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DBC67EF9-5D68-4885-A72C-2FEB90FC5DD2}" type="datetimeFigureOut">
              <a:rPr lang="fr-FR" smtClean="0"/>
              <a:t>18/02/2021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1887E2C-F0E8-42BD-B34F-3AD1BBD08152}" type="slidenum">
              <a:rPr lang="fr-FR" smtClean="0"/>
              <a:t>‹N°›</a:t>
            </a:fld>
            <a:endParaRPr lang="fr-FR"/>
          </a:p>
        </p:txBody>
      </p:sp>
    </p:spTree>
    <p:extLst>
      <p:ext uri="{BB962C8B-B14F-4D97-AF65-F5344CB8AC3E}">
        <p14:creationId xmlns:p14="http://schemas.microsoft.com/office/powerpoint/2010/main" val="1233150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BC67EF9-5D68-4885-A72C-2FEB90FC5DD2}" type="datetimeFigureOut">
              <a:rPr lang="fr-FR" smtClean="0"/>
              <a:t>18/02/2021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1887E2C-F0E8-42BD-B34F-3AD1BBD08152}" type="slidenum">
              <a:rPr lang="fr-FR" smtClean="0"/>
              <a:t>‹N°›</a:t>
            </a:fld>
            <a:endParaRPr lang="fr-FR"/>
          </a:p>
        </p:txBody>
      </p:sp>
    </p:spTree>
    <p:extLst>
      <p:ext uri="{BB962C8B-B14F-4D97-AF65-F5344CB8AC3E}">
        <p14:creationId xmlns:p14="http://schemas.microsoft.com/office/powerpoint/2010/main" val="3294915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DBC67EF9-5D68-4885-A72C-2FEB90FC5DD2}" type="datetimeFigureOut">
              <a:rPr lang="fr-FR" smtClean="0"/>
              <a:t>18/02/2021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1887E2C-F0E8-42BD-B34F-3AD1BBD08152}" type="slidenum">
              <a:rPr lang="fr-FR" smtClean="0"/>
              <a:t>‹N°›</a:t>
            </a:fld>
            <a:endParaRPr lang="fr-FR"/>
          </a:p>
        </p:txBody>
      </p:sp>
    </p:spTree>
    <p:extLst>
      <p:ext uri="{BB962C8B-B14F-4D97-AF65-F5344CB8AC3E}">
        <p14:creationId xmlns:p14="http://schemas.microsoft.com/office/powerpoint/2010/main" val="1886326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DBC67EF9-5D68-4885-A72C-2FEB90FC5DD2}" type="datetimeFigureOut">
              <a:rPr lang="fr-FR" smtClean="0"/>
              <a:t>18/02/2021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1887E2C-F0E8-42BD-B34F-3AD1BBD08152}" type="slidenum">
              <a:rPr lang="fr-FR" smtClean="0"/>
              <a:t>‹N°›</a:t>
            </a:fld>
            <a:endParaRPr lang="fr-FR"/>
          </a:p>
        </p:txBody>
      </p:sp>
    </p:spTree>
    <p:extLst>
      <p:ext uri="{BB962C8B-B14F-4D97-AF65-F5344CB8AC3E}">
        <p14:creationId xmlns:p14="http://schemas.microsoft.com/office/powerpoint/2010/main" val="3267351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C67EF9-5D68-4885-A72C-2FEB90FC5DD2}" type="datetimeFigureOut">
              <a:rPr lang="fr-FR" smtClean="0"/>
              <a:t>18/02/2021</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887E2C-F0E8-42BD-B34F-3AD1BBD08152}" type="slidenum">
              <a:rPr lang="fr-FR" smtClean="0"/>
              <a:t>‹N°›</a:t>
            </a:fld>
            <a:endParaRPr lang="fr-FR"/>
          </a:p>
        </p:txBody>
      </p:sp>
    </p:spTree>
    <p:extLst>
      <p:ext uri="{BB962C8B-B14F-4D97-AF65-F5344CB8AC3E}">
        <p14:creationId xmlns:p14="http://schemas.microsoft.com/office/powerpoint/2010/main" val="3735399803"/>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eur-lex.europa.eu/legal-content/FR/TXT/PDF/?uri=CELEX:31993L0013&amp;from=F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6D17A09-ADFF-42B9-9809-C268F9A1855E}"/>
              </a:ext>
            </a:extLst>
          </p:cNvPr>
          <p:cNvSpPr>
            <a:spLocks noGrp="1"/>
          </p:cNvSpPr>
          <p:nvPr>
            <p:ph type="ctrTitle"/>
          </p:nvPr>
        </p:nvSpPr>
        <p:spPr>
          <a:xfrm>
            <a:off x="159489" y="1576553"/>
            <a:ext cx="11855302" cy="1197032"/>
          </a:xfrm>
        </p:spPr>
        <p:txBody>
          <a:bodyPr>
            <a:normAutofit/>
          </a:bodyPr>
          <a:lstStyle/>
          <a:p>
            <a:pPr algn="ctr"/>
            <a:r>
              <a:rPr lang="fr-FR" sz="1800" b="1" dirty="0">
                <a:solidFill>
                  <a:schemeClr val="tx1"/>
                </a:solidFill>
                <a:latin typeface="Times New Roman" panose="02020603050405020304" pitchFamily="18" charset="0"/>
                <a:cs typeface="Times New Roman" panose="02020603050405020304" pitchFamily="18" charset="0"/>
              </a:rPr>
              <a:t>Module Jean Monnet</a:t>
            </a:r>
            <a:br>
              <a:rPr lang="fr-FR" sz="1800" b="1" dirty="0">
                <a:solidFill>
                  <a:schemeClr val="tx1"/>
                </a:solidFill>
                <a:latin typeface="Times New Roman" panose="02020603050405020304" pitchFamily="18" charset="0"/>
                <a:cs typeface="Times New Roman" panose="02020603050405020304" pitchFamily="18" charset="0"/>
              </a:rPr>
            </a:br>
            <a:r>
              <a:rPr lang="fr-FR" sz="1800" b="1" dirty="0">
                <a:solidFill>
                  <a:schemeClr val="tx1"/>
                </a:solidFill>
                <a:latin typeface="Times New Roman" panose="02020603050405020304" pitchFamily="18" charset="0"/>
                <a:cs typeface="Times New Roman" panose="02020603050405020304" pitchFamily="18" charset="0"/>
              </a:rPr>
              <a:t>620610-EPP-1-2020-1-DZ-EPPJMO-MODULE</a:t>
            </a:r>
            <a:br>
              <a:rPr lang="fr-FR" sz="1800" b="1" dirty="0">
                <a:solidFill>
                  <a:schemeClr val="tx1"/>
                </a:solidFill>
                <a:latin typeface="Times New Roman" panose="02020603050405020304" pitchFamily="18" charset="0"/>
                <a:cs typeface="Times New Roman" panose="02020603050405020304" pitchFamily="18" charset="0"/>
              </a:rPr>
            </a:br>
            <a:r>
              <a:rPr lang="fr-FR" sz="1800" b="1" dirty="0">
                <a:solidFill>
                  <a:schemeClr val="tx1"/>
                </a:solidFill>
                <a:latin typeface="Times New Roman" panose="02020603050405020304" pitchFamily="18" charset="0"/>
                <a:cs typeface="Times New Roman" panose="02020603050405020304" pitchFamily="18" charset="0"/>
              </a:rPr>
              <a:t>Coordinateur du projet: Dr ATMANI Bilal</a:t>
            </a:r>
            <a:br>
              <a:rPr lang="fr-FR" sz="1800" b="1" dirty="0">
                <a:solidFill>
                  <a:schemeClr val="tx1"/>
                </a:solidFill>
                <a:latin typeface="Times New Roman" panose="02020603050405020304" pitchFamily="18" charset="0"/>
                <a:cs typeface="Times New Roman" panose="02020603050405020304" pitchFamily="18" charset="0"/>
              </a:rPr>
            </a:br>
            <a:r>
              <a:rPr lang="fr-FR" sz="1800" b="1" dirty="0">
                <a:solidFill>
                  <a:schemeClr val="tx1"/>
                </a:solidFill>
                <a:latin typeface="Times New Roman" panose="02020603050405020304" pitchFamily="18" charset="0"/>
                <a:cs typeface="Times New Roman" panose="02020603050405020304" pitchFamily="18" charset="0"/>
              </a:rPr>
              <a:t>Intitulé du module: « le droit européen de la protection du consommateur »</a:t>
            </a:r>
          </a:p>
        </p:txBody>
      </p:sp>
      <p:sp>
        <p:nvSpPr>
          <p:cNvPr id="3" name="Sous-titre 2">
            <a:extLst>
              <a:ext uri="{FF2B5EF4-FFF2-40B4-BE49-F238E27FC236}">
                <a16:creationId xmlns:a16="http://schemas.microsoft.com/office/drawing/2014/main" id="{A6A9B563-BE63-4DB9-A436-9447F43E97CF}"/>
              </a:ext>
            </a:extLst>
          </p:cNvPr>
          <p:cNvSpPr>
            <a:spLocks noGrp="1"/>
          </p:cNvSpPr>
          <p:nvPr>
            <p:ph type="subTitle" idx="1"/>
          </p:nvPr>
        </p:nvSpPr>
        <p:spPr>
          <a:xfrm>
            <a:off x="599090" y="3040080"/>
            <a:ext cx="10762593" cy="2088968"/>
          </a:xfrm>
        </p:spPr>
        <p:txBody>
          <a:bodyPr>
            <a:noAutofit/>
          </a:bodyPr>
          <a:lstStyle/>
          <a:p>
            <a:pPr algn="ctr"/>
            <a:r>
              <a:rPr lang="fr-FR" sz="3200" b="1" cap="none" dirty="0">
                <a:solidFill>
                  <a:schemeClr val="tx1"/>
                </a:solidFill>
                <a:latin typeface="Times New Roman" panose="02020603050405020304" pitchFamily="18" charset="0"/>
                <a:cs typeface="Times New Roman" panose="02020603050405020304" pitchFamily="18" charset="0"/>
              </a:rPr>
              <a:t>Enseignement n° 7: la protection du consommateur des clauses abusives</a:t>
            </a:r>
          </a:p>
          <a:p>
            <a:pPr algn="ctr"/>
            <a:r>
              <a:rPr lang="fr-FR" sz="2000" b="1" dirty="0">
                <a:latin typeface="Times New Roman" panose="02020603050405020304" pitchFamily="18" charset="0"/>
                <a:cs typeface="Times New Roman" panose="02020603050405020304" pitchFamily="18" charset="0"/>
              </a:rPr>
              <a:t>Par Dr. ATMANI Bilal</a:t>
            </a:r>
            <a:endParaRPr lang="fr-FR" sz="2000" b="1" cap="none" dirty="0">
              <a:solidFill>
                <a:schemeClr val="tx1"/>
              </a:solidFill>
              <a:latin typeface="Times New Roman" panose="02020603050405020304" pitchFamily="18" charset="0"/>
              <a:cs typeface="Times New Roman" panose="02020603050405020304" pitchFamily="18" charset="0"/>
            </a:endParaRPr>
          </a:p>
          <a:p>
            <a:pPr algn="ctr"/>
            <a:endParaRPr lang="fr-FR" sz="2000" b="1" cap="none" dirty="0">
              <a:solidFill>
                <a:schemeClr val="tx1"/>
              </a:solidFill>
              <a:latin typeface="Times New Roman" panose="02020603050405020304" pitchFamily="18" charset="0"/>
              <a:cs typeface="Times New Roman" panose="02020603050405020304" pitchFamily="18" charset="0"/>
            </a:endParaRPr>
          </a:p>
          <a:p>
            <a:pPr algn="ctr"/>
            <a:endParaRPr lang="fr-FR" sz="3200" b="1" cap="none" dirty="0">
              <a:solidFill>
                <a:schemeClr val="tx1"/>
              </a:solidFill>
              <a:latin typeface="Times New Roman" panose="02020603050405020304" pitchFamily="18" charset="0"/>
              <a:cs typeface="Times New Roman" panose="02020603050405020304" pitchFamily="18" charset="0"/>
            </a:endParaRPr>
          </a:p>
        </p:txBody>
      </p:sp>
      <p:pic>
        <p:nvPicPr>
          <p:cNvPr id="5" name="Image 4">
            <a:extLst>
              <a:ext uri="{FF2B5EF4-FFF2-40B4-BE49-F238E27FC236}">
                <a16:creationId xmlns:a16="http://schemas.microsoft.com/office/drawing/2014/main" id="{026B855B-4832-4BFC-984B-F906BC3863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488" y="157199"/>
            <a:ext cx="2392325" cy="962025"/>
          </a:xfrm>
          <a:prstGeom prst="rect">
            <a:avLst/>
          </a:prstGeom>
        </p:spPr>
      </p:pic>
      <p:pic>
        <p:nvPicPr>
          <p:cNvPr id="7" name="Image 6">
            <a:extLst>
              <a:ext uri="{FF2B5EF4-FFF2-40B4-BE49-F238E27FC236}">
                <a16:creationId xmlns:a16="http://schemas.microsoft.com/office/drawing/2014/main" id="{ADF95221-46A6-47F2-8D3D-AFF8F082EFA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82223" y="1"/>
            <a:ext cx="2909777" cy="1197032"/>
          </a:xfrm>
          <a:prstGeom prst="rect">
            <a:avLst/>
          </a:prstGeom>
        </p:spPr>
      </p:pic>
    </p:spTree>
    <p:extLst>
      <p:ext uri="{BB962C8B-B14F-4D97-AF65-F5344CB8AC3E}">
        <p14:creationId xmlns:p14="http://schemas.microsoft.com/office/powerpoint/2010/main" val="3995487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483476"/>
            <a:ext cx="10515600" cy="5693487"/>
          </a:xfrm>
        </p:spPr>
        <p:txBody>
          <a:bodyPr>
            <a:noAutofit/>
          </a:bodyPr>
          <a:lstStyle/>
          <a:p>
            <a:pPr marL="0" indent="0" algn="just">
              <a:buNone/>
            </a:pPr>
            <a:r>
              <a:rPr lang="fr-FR" sz="2400" dirty="0">
                <a:latin typeface="Times New Roman" panose="02020603050405020304" pitchFamily="18" charset="0"/>
                <a:cs typeface="Times New Roman" panose="02020603050405020304" pitchFamily="18" charset="0"/>
              </a:rPr>
              <a:t>e) d'imposer au consommateur qui n'exécute pas ses obligations une indemnité d'un montant disproportionnellement élevé ;</a:t>
            </a:r>
          </a:p>
          <a:p>
            <a:pPr marL="0" indent="0" algn="just">
              <a:buNone/>
            </a:pPr>
            <a:r>
              <a:rPr lang="fr-FR" sz="2400" dirty="0">
                <a:latin typeface="Times New Roman" panose="02020603050405020304" pitchFamily="18" charset="0"/>
                <a:cs typeface="Times New Roman" panose="02020603050405020304" pitchFamily="18" charset="0"/>
              </a:rPr>
              <a:t>f) d'autoriser le professionnel à résilier le contrat de façon discrétionnaire si la même faculté n'est pas reconnue au consommateur, ainsi que de permettre au professionnel de retenir les sommes versées au titre de prestations non encore réalisées par lui, lorsque c'est le professionnel lui-même qui résilie le contrat ;</a:t>
            </a:r>
          </a:p>
          <a:p>
            <a:pPr marL="0" indent="0" algn="just">
              <a:buNone/>
            </a:pPr>
            <a:r>
              <a:rPr lang="fr-FR" sz="2400" dirty="0">
                <a:latin typeface="Times New Roman" panose="02020603050405020304" pitchFamily="18" charset="0"/>
                <a:cs typeface="Times New Roman" panose="02020603050405020304" pitchFamily="18" charset="0"/>
              </a:rPr>
              <a:t>g) d'autoriser le professionnel à mettre fin sans un préavis raisonnable à un contrat à durée indéterminée, sauf en cas de motif grave ;</a:t>
            </a:r>
          </a:p>
          <a:p>
            <a:pPr marL="0" indent="0" algn="just">
              <a:buNone/>
            </a:pPr>
            <a:r>
              <a:rPr lang="fr-FR" sz="2400" dirty="0">
                <a:latin typeface="Times New Roman" panose="02020603050405020304" pitchFamily="18" charset="0"/>
                <a:cs typeface="Times New Roman" panose="02020603050405020304" pitchFamily="18" charset="0"/>
              </a:rPr>
              <a:t>h) de proroger automatiquement un contrat à durée déterminée en l'absence d'expression contraire du consommateur, alors qu'une date excessivement éloignée de la fin du contrat a été fixée comme date limite pour exprimer cette volonté de non-prorogation de la part du consommateur ;</a:t>
            </a:r>
          </a:p>
          <a:p>
            <a:pPr marL="0" indent="0" algn="just">
              <a:buNone/>
            </a:pPr>
            <a:r>
              <a:rPr lang="fr-FR" sz="2400" dirty="0">
                <a:latin typeface="Times New Roman" panose="02020603050405020304" pitchFamily="18" charset="0"/>
                <a:cs typeface="Times New Roman" panose="02020603050405020304" pitchFamily="18" charset="0"/>
              </a:rPr>
              <a:t>i) constater de manière irréfragable l'adhésion du consommateur à des clauses dont il n'a pas eu, effectivement, l'occasion de prendre connaissance avant la conclusion du contrat ;</a:t>
            </a:r>
          </a:p>
        </p:txBody>
      </p:sp>
    </p:spTree>
    <p:extLst>
      <p:ext uri="{BB962C8B-B14F-4D97-AF65-F5344CB8AC3E}">
        <p14:creationId xmlns:p14="http://schemas.microsoft.com/office/powerpoint/2010/main" val="2696113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515007"/>
            <a:ext cx="10515600" cy="5661956"/>
          </a:xfrm>
        </p:spPr>
        <p:txBody>
          <a:bodyPr>
            <a:noAutofit/>
          </a:bodyPr>
          <a:lstStyle/>
          <a:p>
            <a:pPr marL="0" indent="0" algn="just">
              <a:buNone/>
            </a:pPr>
            <a:r>
              <a:rPr lang="fr-FR" sz="2400" dirty="0">
                <a:latin typeface="Times New Roman" panose="02020603050405020304" pitchFamily="18" charset="0"/>
                <a:cs typeface="Times New Roman" panose="02020603050405020304" pitchFamily="18" charset="0"/>
              </a:rPr>
              <a:t>j) d'autoriser le professionnel à modifier unilatéralement les termes du contrat sans raison valable et spécifiée dans le contrat ;</a:t>
            </a:r>
          </a:p>
          <a:p>
            <a:pPr marL="0" indent="0" algn="just">
              <a:buNone/>
            </a:pPr>
            <a:r>
              <a:rPr lang="fr-FR" sz="2400" dirty="0">
                <a:latin typeface="Times New Roman" panose="02020603050405020304" pitchFamily="18" charset="0"/>
                <a:cs typeface="Times New Roman" panose="02020603050405020304" pitchFamily="18" charset="0"/>
              </a:rPr>
              <a:t>k) d'autoriser les professionnels à modifier unilatéralement sans raison valable des caractéristiques du produit à livrer ou du service à fournir ;</a:t>
            </a:r>
          </a:p>
          <a:p>
            <a:pPr marL="0" indent="0" algn="just">
              <a:buNone/>
            </a:pPr>
            <a:r>
              <a:rPr lang="fr-FR" sz="2400" dirty="0">
                <a:latin typeface="Times New Roman" panose="02020603050405020304" pitchFamily="18" charset="0"/>
                <a:cs typeface="Times New Roman" panose="02020603050405020304" pitchFamily="18" charset="0"/>
              </a:rPr>
              <a:t>1) de prévoir que le prix des biens est déterminé au moment de la livraison, ou d'accorder au vendeur de biens ou au fournisseur de services le droit d'augmenter leurs prix, sans que, dans les deux cas, le consommateur n'ait de droit correspondant lui permettant de rompre le contrat au cas où le prix final est trop élevé par rapport au prix convenu lors de la conclusion du contrat ;</a:t>
            </a:r>
          </a:p>
          <a:p>
            <a:pPr marL="0" indent="0" algn="just">
              <a:buNone/>
            </a:pPr>
            <a:r>
              <a:rPr lang="fr-FR" sz="2400" dirty="0">
                <a:latin typeface="Times New Roman" panose="02020603050405020304" pitchFamily="18" charset="0"/>
                <a:cs typeface="Times New Roman" panose="02020603050405020304" pitchFamily="18" charset="0"/>
              </a:rPr>
              <a:t>m) d'accorder au professionnel le droit de déterminer si la chose livrée ou le service fourni est conforme aux stipulations du contrat ou de lui conférer le droit exclusif d'interpréter une quelconque clause du contrat ;</a:t>
            </a:r>
          </a:p>
          <a:p>
            <a:pPr marL="0" indent="0" algn="just">
              <a:buNone/>
            </a:pPr>
            <a:r>
              <a:rPr lang="fr-FR" sz="2400" dirty="0">
                <a:latin typeface="Times New Roman" panose="02020603050405020304" pitchFamily="18" charset="0"/>
                <a:cs typeface="Times New Roman" panose="02020603050405020304" pitchFamily="18" charset="0"/>
              </a:rPr>
              <a:t>n) de restreindre l'obligation du professionnel de respecter les engagements pris par ses mandataires ou de soumettre ses engagements au respect d'une formalité particulière ;</a:t>
            </a:r>
          </a:p>
          <a:p>
            <a:pPr marL="0" indent="0">
              <a:buNone/>
            </a:pPr>
            <a:endParaRPr lang="fr-FR" sz="2400" dirty="0"/>
          </a:p>
        </p:txBody>
      </p:sp>
    </p:spTree>
    <p:extLst>
      <p:ext uri="{BB962C8B-B14F-4D97-AF65-F5344CB8AC3E}">
        <p14:creationId xmlns:p14="http://schemas.microsoft.com/office/powerpoint/2010/main" val="2397370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420414"/>
            <a:ext cx="10515600" cy="5756549"/>
          </a:xfrm>
        </p:spPr>
        <p:txBody>
          <a:bodyPr>
            <a:normAutofit/>
          </a:bodyPr>
          <a:lstStyle/>
          <a:p>
            <a:pPr marL="0" indent="0" algn="just">
              <a:buNone/>
            </a:pPr>
            <a:r>
              <a:rPr lang="fr-FR" dirty="0">
                <a:latin typeface="Times New Roman" panose="02020603050405020304" pitchFamily="18" charset="0"/>
                <a:cs typeface="Times New Roman" panose="02020603050405020304" pitchFamily="18" charset="0"/>
              </a:rPr>
              <a:t>o) d'obliger le consommateur à exécuter ses obligations lors même que le professionnel n'exécuterait pas les siennes ;</a:t>
            </a:r>
          </a:p>
          <a:p>
            <a:pPr marL="0" indent="0" algn="just">
              <a:buNone/>
            </a:pPr>
            <a:r>
              <a:rPr lang="fr-FR" dirty="0">
                <a:latin typeface="Times New Roman" panose="02020603050405020304" pitchFamily="18" charset="0"/>
                <a:cs typeface="Times New Roman" panose="02020603050405020304" pitchFamily="18" charset="0"/>
              </a:rPr>
              <a:t>p) de prévoir la possibilité de cession du contrat de la part du professionnel, lorsqu'elle est susceptible d'engendrer une diminution des garanties pour le consommateur sans l'accord de celui-ci ;</a:t>
            </a:r>
          </a:p>
          <a:p>
            <a:pPr marL="0" indent="0" algn="just">
              <a:buNone/>
            </a:pPr>
            <a:r>
              <a:rPr lang="fr-FR" dirty="0">
                <a:latin typeface="Times New Roman" panose="02020603050405020304" pitchFamily="18" charset="0"/>
                <a:cs typeface="Times New Roman" panose="02020603050405020304" pitchFamily="18" charset="0"/>
              </a:rPr>
              <a:t>q) de supprimer ou d'entraver l'exercice d'actions en justice ou des voies de recours par le consommateur, notamment en obligeant le consommateur à saisir exclusivement une juridiction d'arbitrage non couverte par des dispositions légales, en limitant indûment les moyens de preuves à la disposition du consommateur ou en imposant à celui-ci une charge de preuve qui, en vertu du droit applicable, devrait revenir normalement à une autre partie au contrat.</a:t>
            </a:r>
          </a:p>
          <a:p>
            <a:pPr marL="0" indent="0" algn="just">
              <a:buNone/>
            </a:pPr>
            <a:endParaRPr lang="fr-FR" dirty="0"/>
          </a:p>
        </p:txBody>
      </p:sp>
    </p:spTree>
    <p:extLst>
      <p:ext uri="{BB962C8B-B14F-4D97-AF65-F5344CB8AC3E}">
        <p14:creationId xmlns:p14="http://schemas.microsoft.com/office/powerpoint/2010/main" val="617727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p:cNvSpPr txBox="1"/>
          <p:nvPr/>
        </p:nvSpPr>
        <p:spPr>
          <a:xfrm>
            <a:off x="651641" y="430924"/>
            <a:ext cx="11025352" cy="2062103"/>
          </a:xfrm>
          <a:prstGeom prst="rect">
            <a:avLst/>
          </a:prstGeom>
          <a:noFill/>
        </p:spPr>
        <p:txBody>
          <a:bodyPr wrap="square" rtlCol="0">
            <a:spAutoFit/>
          </a:bodyPr>
          <a:lstStyle/>
          <a:p>
            <a:pPr algn="ctr"/>
            <a:r>
              <a:rPr lang="fr-FR" sz="2800" dirty="0">
                <a:latin typeface="Times New Roman" panose="02020603050405020304" pitchFamily="18" charset="0"/>
                <a:cs typeface="Times New Roman" panose="02020603050405020304" pitchFamily="18" charset="0"/>
              </a:rPr>
              <a:t>Directive 93/13/CEE du Conseil du 5 avril 1993 </a:t>
            </a:r>
            <a:r>
              <a:rPr lang="fr-FR" sz="2800" b="1" dirty="0">
                <a:latin typeface="Times New Roman" panose="02020603050405020304" pitchFamily="18" charset="0"/>
                <a:cs typeface="Times New Roman" panose="02020603050405020304" pitchFamily="18" charset="0"/>
              </a:rPr>
              <a:t>concernant les clauses abusives dans les contrats conclus avec les consommateurs</a:t>
            </a:r>
          </a:p>
          <a:p>
            <a:endParaRPr lang="fr-FR" dirty="0"/>
          </a:p>
          <a:p>
            <a:endParaRPr lang="fr-FR" dirty="0"/>
          </a:p>
          <a:p>
            <a:r>
              <a:rPr lang="fr-FR" dirty="0">
                <a:hlinkClick r:id="rId2"/>
              </a:rPr>
              <a:t>https://eur-lex.europa.eu/legal-content/FR/TXT/PDF/?uri=CELEX:31993L0013&amp;from=FR</a:t>
            </a:r>
            <a:r>
              <a:rPr lang="fr-FR" dirty="0"/>
              <a:t> </a:t>
            </a:r>
          </a:p>
          <a:p>
            <a:endParaRPr lang="fr-FR" dirty="0"/>
          </a:p>
        </p:txBody>
      </p:sp>
    </p:spTree>
    <p:extLst>
      <p:ext uri="{BB962C8B-B14F-4D97-AF65-F5344CB8AC3E}">
        <p14:creationId xmlns:p14="http://schemas.microsoft.com/office/powerpoint/2010/main" val="1672990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409903" y="294290"/>
            <a:ext cx="11235559" cy="4524315"/>
          </a:xfrm>
          <a:prstGeom prst="rect">
            <a:avLst/>
          </a:prstGeom>
          <a:noFill/>
        </p:spPr>
        <p:txBody>
          <a:bodyPr wrap="square" rtlCol="0">
            <a:spAutoFit/>
          </a:bodyPr>
          <a:lstStyle/>
          <a:p>
            <a:pPr algn="ctr"/>
            <a:r>
              <a:rPr lang="fr-FR"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 Objet de la Directive et champ d’application: </a:t>
            </a:r>
          </a:p>
          <a:p>
            <a:pPr algn="just"/>
            <a:endParaRPr lang="fr-FR" sz="2400" dirty="0">
              <a:latin typeface="Times New Roman" panose="02020603050405020304" pitchFamily="18" charset="0"/>
              <a:cs typeface="Times New Roman" panose="02020603050405020304" pitchFamily="18" charset="0"/>
            </a:endParaRPr>
          </a:p>
          <a:p>
            <a:pPr algn="just"/>
            <a:r>
              <a:rPr lang="fr-FR" sz="2400" dirty="0">
                <a:latin typeface="Times New Roman" panose="02020603050405020304" pitchFamily="18" charset="0"/>
                <a:cs typeface="Times New Roman" panose="02020603050405020304" pitchFamily="18" charset="0"/>
              </a:rPr>
              <a:t>L’article premier de la Directive indique de l’objectif principal du texte est de La présente directive a pour objet de : </a:t>
            </a:r>
            <a:r>
              <a:rPr lang="fr-FR" sz="2400" i="1" dirty="0">
                <a:latin typeface="Times New Roman" panose="02020603050405020304" pitchFamily="18" charset="0"/>
                <a:cs typeface="Times New Roman" panose="02020603050405020304" pitchFamily="18" charset="0"/>
              </a:rPr>
              <a:t>« rapprocher les dispositions législatives, réglementaires et administratives des États membres relatives aux clauses abusives dans les contrats conclus entre un </a:t>
            </a:r>
            <a:r>
              <a:rPr lang="fr-FR" sz="2400" i="1" u="sng" dirty="0">
                <a:latin typeface="Times New Roman" panose="02020603050405020304" pitchFamily="18" charset="0"/>
                <a:cs typeface="Times New Roman" panose="02020603050405020304" pitchFamily="18" charset="0"/>
              </a:rPr>
              <a:t>professionnel</a:t>
            </a:r>
            <a:r>
              <a:rPr lang="fr-FR" sz="2400" i="1" dirty="0">
                <a:latin typeface="Times New Roman" panose="02020603050405020304" pitchFamily="18" charset="0"/>
                <a:cs typeface="Times New Roman" panose="02020603050405020304" pitchFamily="18" charset="0"/>
              </a:rPr>
              <a:t> et un </a:t>
            </a:r>
            <a:r>
              <a:rPr lang="fr-FR" sz="2400" i="1" u="sng" dirty="0">
                <a:latin typeface="Times New Roman" panose="02020603050405020304" pitchFamily="18" charset="0"/>
                <a:cs typeface="Times New Roman" panose="02020603050405020304" pitchFamily="18" charset="0"/>
              </a:rPr>
              <a:t>consommateur</a:t>
            </a:r>
            <a:r>
              <a:rPr lang="fr-FR" sz="2400" i="1" dirty="0">
                <a:latin typeface="Times New Roman" panose="02020603050405020304" pitchFamily="18" charset="0"/>
                <a:cs typeface="Times New Roman" panose="02020603050405020304" pitchFamily="18" charset="0"/>
              </a:rPr>
              <a:t>. »</a:t>
            </a:r>
          </a:p>
          <a:p>
            <a:pPr algn="just"/>
            <a:endParaRPr lang="fr-FR" sz="2400" i="1" dirty="0">
              <a:latin typeface="Times New Roman" panose="02020603050405020304" pitchFamily="18" charset="0"/>
              <a:cs typeface="Times New Roman" panose="02020603050405020304" pitchFamily="18" charset="0"/>
            </a:endParaRPr>
          </a:p>
          <a:p>
            <a:pPr algn="just"/>
            <a:r>
              <a:rPr lang="fr-FR" sz="2400" dirty="0">
                <a:latin typeface="Times New Roman" panose="02020603050405020304" pitchFamily="18" charset="0"/>
                <a:cs typeface="Times New Roman" panose="02020603050405020304" pitchFamily="18" charset="0"/>
              </a:rPr>
              <a:t>Les clauses contractuelles qui reflètent des dispositions législatives ou réglementaires impératives ainsi que des dispositions ou principes des conventions internationales, dont les États membres ou la Communauté sont partis, notamment dans le domaine des transports, ne sont pas soumises aux dispositions de la présente directive.</a:t>
            </a:r>
          </a:p>
          <a:p>
            <a:pPr algn="just"/>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261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357352" y="304800"/>
            <a:ext cx="11529848" cy="5909310"/>
          </a:xfrm>
          <a:prstGeom prst="rect">
            <a:avLst/>
          </a:prstGeom>
          <a:noFill/>
        </p:spPr>
        <p:txBody>
          <a:bodyPr wrap="square" rtlCol="0">
            <a:spAutoFit/>
          </a:bodyPr>
          <a:lstStyle/>
          <a:p>
            <a:pPr algn="ctr"/>
            <a:r>
              <a:rPr lang="fr-FR" b="1" dirty="0">
                <a:latin typeface="Times New Roman" panose="02020603050405020304" pitchFamily="18" charset="0"/>
                <a:cs typeface="Times New Roman" panose="02020603050405020304" pitchFamily="18" charset="0"/>
              </a:rPr>
              <a:t>II- la notion de clause abusive</a:t>
            </a:r>
          </a:p>
          <a:p>
            <a:endParaRPr lang="fr-FR" dirty="0"/>
          </a:p>
          <a:p>
            <a:endParaRPr lang="fr-FR" dirty="0">
              <a:latin typeface="Times New Roman" panose="02020603050405020304" pitchFamily="18" charset="0"/>
              <a:cs typeface="Times New Roman" panose="02020603050405020304" pitchFamily="18" charset="0"/>
            </a:endParaRPr>
          </a:p>
          <a:p>
            <a:pPr algn="just"/>
            <a:r>
              <a:rPr lang="fr-FR" sz="2400" dirty="0">
                <a:latin typeface="Times New Roman" panose="02020603050405020304" pitchFamily="18" charset="0"/>
                <a:cs typeface="Times New Roman" panose="02020603050405020304" pitchFamily="18" charset="0"/>
              </a:rPr>
              <a:t>Nous allons voir la définition retenue par la directive européenne 93/13, et la comparer à la définition retenue par le législateur algérien.</a:t>
            </a:r>
          </a:p>
          <a:p>
            <a:pPr algn="just"/>
            <a:endParaRPr lang="fr-FR" dirty="0">
              <a:latin typeface="Times New Roman" panose="02020603050405020304" pitchFamily="18" charset="0"/>
              <a:cs typeface="Times New Roman" panose="02020603050405020304" pitchFamily="18" charset="0"/>
            </a:endParaRPr>
          </a:p>
          <a:p>
            <a:pPr algn="just"/>
            <a:r>
              <a:rPr lang="fr-FR" sz="2400" b="1" dirty="0">
                <a:latin typeface="Times New Roman" panose="02020603050405020304" pitchFamily="18" charset="0"/>
                <a:cs typeface="Times New Roman" panose="02020603050405020304" pitchFamily="18" charset="0"/>
              </a:rPr>
              <a:t>Art. 3 de la D. 93/13: </a:t>
            </a:r>
            <a:r>
              <a:rPr lang="fr-FR" sz="2400" b="1" i="1" dirty="0">
                <a:latin typeface="Times New Roman" panose="02020603050405020304" pitchFamily="18" charset="0"/>
                <a:cs typeface="Times New Roman" panose="02020603050405020304" pitchFamily="18" charset="0"/>
              </a:rPr>
              <a:t>« Une clause d'un contrat </a:t>
            </a:r>
            <a:r>
              <a:rPr lang="fr-FR" sz="2400" b="1" i="1" u="sng" dirty="0">
                <a:latin typeface="Times New Roman" panose="02020603050405020304" pitchFamily="18" charset="0"/>
                <a:cs typeface="Times New Roman" panose="02020603050405020304" pitchFamily="18" charset="0"/>
              </a:rPr>
              <a:t>n'ayant pas fait l'objet d'une négociation individuelle </a:t>
            </a:r>
            <a:r>
              <a:rPr lang="fr-FR" sz="2400" b="1" i="1" dirty="0">
                <a:latin typeface="Times New Roman" panose="02020603050405020304" pitchFamily="18" charset="0"/>
                <a:cs typeface="Times New Roman" panose="02020603050405020304" pitchFamily="18" charset="0"/>
              </a:rPr>
              <a:t>est considérée comme abusive lorsque, </a:t>
            </a:r>
            <a:r>
              <a:rPr lang="fr-FR" sz="2400" b="1" i="1" u="sng" dirty="0">
                <a:latin typeface="Times New Roman" panose="02020603050405020304" pitchFamily="18" charset="0"/>
                <a:cs typeface="Times New Roman" panose="02020603050405020304" pitchFamily="18" charset="0"/>
              </a:rPr>
              <a:t>en dépit de l'exigence de bonne foi</a:t>
            </a:r>
            <a:r>
              <a:rPr lang="fr-FR" sz="2400" b="1" i="1" dirty="0">
                <a:latin typeface="Times New Roman" panose="02020603050405020304" pitchFamily="18" charset="0"/>
                <a:cs typeface="Times New Roman" panose="02020603050405020304" pitchFamily="18" charset="0"/>
              </a:rPr>
              <a:t>, elle crée au détriment du consommateur un déséquilibre significatif entre les droits et obligations des parties découlant du contrat. ».</a:t>
            </a:r>
          </a:p>
          <a:p>
            <a:pPr algn="just"/>
            <a:endParaRPr lang="fr-FR" sz="2400" i="1" dirty="0">
              <a:latin typeface="Times New Roman" panose="02020603050405020304" pitchFamily="18" charset="0"/>
              <a:cs typeface="Times New Roman" panose="02020603050405020304" pitchFamily="18" charset="0"/>
            </a:endParaRPr>
          </a:p>
          <a:p>
            <a:pPr algn="just"/>
            <a:r>
              <a:rPr lang="fr-FR" sz="2400" b="1" dirty="0">
                <a:latin typeface="Times New Roman" panose="02020603050405020304" pitchFamily="18" charset="0"/>
                <a:cs typeface="Times New Roman" panose="02020603050405020304" pitchFamily="18" charset="0"/>
              </a:rPr>
              <a:t>Art. 3/5 de la Loi algérienne n° 04-02 fixant les règles applicables aux pratiques commerciales définie les clauses abusives comme étant: </a:t>
            </a:r>
            <a:r>
              <a:rPr lang="fr-FR" sz="2400" b="1" i="1" dirty="0">
                <a:latin typeface="Times New Roman" panose="02020603050405020304" pitchFamily="18" charset="0"/>
                <a:cs typeface="Times New Roman" panose="02020603050405020304" pitchFamily="18" charset="0"/>
              </a:rPr>
              <a:t>« Toute clause ou condition qui à elle seule ou combinée avec une ou plusieurs autres clauses ou conditions, crée un déséquilibre manifeste entre les droits et les obligations des parties au contrat. ».</a:t>
            </a:r>
          </a:p>
          <a:p>
            <a:pPr algn="just"/>
            <a:endParaRPr lang="fr-FR" sz="2400" b="1" i="1" dirty="0">
              <a:latin typeface="Times New Roman" panose="02020603050405020304" pitchFamily="18" charset="0"/>
              <a:cs typeface="Times New Roman" panose="02020603050405020304" pitchFamily="18" charset="0"/>
            </a:endParaRPr>
          </a:p>
          <a:p>
            <a:pPr algn="just"/>
            <a:endParaRPr lang="fr-FR"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4581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C264477-8FC7-44B3-8010-EE47FCFC59E6}"/>
              </a:ext>
            </a:extLst>
          </p:cNvPr>
          <p:cNvSpPr>
            <a:spLocks noGrp="1"/>
          </p:cNvSpPr>
          <p:nvPr>
            <p:ph idx="1"/>
          </p:nvPr>
        </p:nvSpPr>
        <p:spPr>
          <a:xfrm>
            <a:off x="912628" y="858062"/>
            <a:ext cx="10515600" cy="4351338"/>
          </a:xfrm>
        </p:spPr>
        <p:txBody>
          <a:bodyPr>
            <a:normAutofit fontScale="70000" lnSpcReduction="20000"/>
          </a:bodyPr>
          <a:lstStyle/>
          <a:p>
            <a:pPr marL="0" indent="0" algn="just">
              <a:buNone/>
            </a:pPr>
            <a:r>
              <a:rPr lang="fr-FR" sz="3200" b="1" u="sng" dirty="0">
                <a:solidFill>
                  <a:srgbClr val="FF0000"/>
                </a:solidFill>
                <a:latin typeface="Times New Roman" panose="02020603050405020304" pitchFamily="18" charset="0"/>
                <a:cs typeface="Times New Roman" panose="02020603050405020304" pitchFamily="18" charset="0"/>
              </a:rPr>
              <a:t>Qu’est ce qu’une clause n’ayant pas fait l’objet de négociation?</a:t>
            </a:r>
            <a:endParaRPr lang="fr-FR" b="1" i="1" dirty="0">
              <a:solidFill>
                <a:srgbClr val="FF0000"/>
              </a:solidFill>
              <a:latin typeface="Times New Roman" panose="02020603050405020304" pitchFamily="18" charset="0"/>
              <a:cs typeface="Times New Roman" panose="02020603050405020304" pitchFamily="18" charset="0"/>
            </a:endParaRPr>
          </a:p>
          <a:p>
            <a:pPr marL="0" indent="0" algn="just">
              <a:buNone/>
            </a:pPr>
            <a:r>
              <a:rPr lang="fr-FR" dirty="0">
                <a:latin typeface="Times New Roman" panose="02020603050405020304" pitchFamily="18" charset="0"/>
                <a:cs typeface="Times New Roman" panose="02020603050405020304" pitchFamily="18" charset="0"/>
              </a:rPr>
              <a:t>En application de l’article 3/2 de la Directive 93/13, Une clause est toujours considérée comme n’ayant pas fait l'objet d'une négociation individuelle lorsqu'elle : </a:t>
            </a:r>
            <a:r>
              <a:rPr lang="fr-FR" i="1" dirty="0">
                <a:latin typeface="Times New Roman" panose="02020603050405020304" pitchFamily="18" charset="0"/>
                <a:cs typeface="Times New Roman" panose="02020603050405020304" pitchFamily="18" charset="0"/>
              </a:rPr>
              <a:t>« …</a:t>
            </a:r>
            <a:r>
              <a:rPr lang="fr-FR" i="1" u="sng" dirty="0">
                <a:latin typeface="Times New Roman" panose="02020603050405020304" pitchFamily="18" charset="0"/>
                <a:cs typeface="Times New Roman" panose="02020603050405020304" pitchFamily="18" charset="0"/>
              </a:rPr>
              <a:t>a été rédigée préalablement </a:t>
            </a:r>
            <a:r>
              <a:rPr lang="fr-FR" i="1" dirty="0">
                <a:latin typeface="Times New Roman" panose="02020603050405020304" pitchFamily="18" charset="0"/>
                <a:cs typeface="Times New Roman" panose="02020603050405020304" pitchFamily="18" charset="0"/>
              </a:rPr>
              <a:t>et que le consommateur n'a, de ce fait, pas pu avoir d'influence sur son contenu, notamment dans le cadre d'un contrat d'adhésion. ».</a:t>
            </a:r>
          </a:p>
          <a:p>
            <a:pPr marL="0" indent="0" algn="just">
              <a:buNone/>
            </a:pPr>
            <a:r>
              <a:rPr lang="fr-F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NB: Si le professionnel prétend qu'une clause standardisée a fait l'objet d'une négociation individuelle, la charge de la preuve lui incombe.</a:t>
            </a:r>
          </a:p>
          <a:p>
            <a:pPr marL="0" indent="0" algn="just">
              <a:buNone/>
            </a:pPr>
            <a:endParaRPr lang="fr-FR" i="1" dirty="0">
              <a:latin typeface="Times New Roman" panose="02020603050405020304" pitchFamily="18" charset="0"/>
              <a:cs typeface="Times New Roman" panose="02020603050405020304" pitchFamily="18" charset="0"/>
            </a:endParaRPr>
          </a:p>
          <a:p>
            <a:pPr marL="0" indent="0">
              <a:buNone/>
            </a:pPr>
            <a:r>
              <a:rPr lang="fr-FR" b="1" u="sng" dirty="0">
                <a:solidFill>
                  <a:srgbClr val="FF0000"/>
                </a:solidFill>
                <a:latin typeface="Times New Roman" panose="02020603050405020304" pitchFamily="18" charset="0"/>
                <a:cs typeface="Times New Roman" panose="02020603050405020304" pitchFamily="18" charset="0"/>
              </a:rPr>
              <a:t>Comment s’apprécie la bonne foi à la lumière de la D. 93/13/CEE? </a:t>
            </a:r>
          </a:p>
          <a:p>
            <a:pPr marL="0" indent="0">
              <a:buNone/>
            </a:pPr>
            <a:r>
              <a:rPr lang="fr-FR" dirty="0">
                <a:latin typeface="Times New Roman" panose="02020603050405020304" pitchFamily="18" charset="0"/>
                <a:cs typeface="Times New Roman" panose="02020603050405020304" pitchFamily="18" charset="0"/>
              </a:rPr>
              <a:t>En ce qui concerne l'appréciation de la bonne foi, </a:t>
            </a:r>
            <a:r>
              <a:rPr lang="fr-FR" i="1" dirty="0">
                <a:latin typeface="Times New Roman" panose="02020603050405020304" pitchFamily="18" charset="0"/>
                <a:cs typeface="Times New Roman" panose="02020603050405020304" pitchFamily="18" charset="0"/>
              </a:rPr>
              <a:t>« …il faut prêter une attention particulière à la force des positions respectives de négociation des parties, à la question de savoir si le consommateur a été encouragé par quelque moyen à donner son accord à la clause et si les biens ou services ont été  vendus ou fournis sur commande spéciale du consommateur ; que l'exigence de bonne foi peut être satisfaite par le professionnel en traitant de façon loyale et équitable avec l'autre partie dont il doit prendre en compte les intérêts légitimes ; »</a:t>
            </a:r>
          </a:p>
          <a:p>
            <a:endParaRPr lang="fr-FR" dirty="0"/>
          </a:p>
        </p:txBody>
      </p:sp>
    </p:spTree>
    <p:extLst>
      <p:ext uri="{BB962C8B-B14F-4D97-AF65-F5344CB8AC3E}">
        <p14:creationId xmlns:p14="http://schemas.microsoft.com/office/powerpoint/2010/main" val="1055149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588946" y="442534"/>
            <a:ext cx="11014108" cy="5755422"/>
          </a:xfrm>
          <a:prstGeom prst="rect">
            <a:avLst/>
          </a:prstGeom>
          <a:noFill/>
        </p:spPr>
        <p:txBody>
          <a:bodyPr wrap="square" rtlCol="0">
            <a:spAutoFit/>
          </a:bodyPr>
          <a:lstStyle/>
          <a:p>
            <a:pPr algn="ctr"/>
            <a:endParaRPr lang="fr-FR" sz="2000" b="1" dirty="0">
              <a:latin typeface="Times New Roman" panose="02020603050405020304" pitchFamily="18" charset="0"/>
              <a:cs typeface="Times New Roman" panose="02020603050405020304" pitchFamily="18" charset="0"/>
            </a:endParaRPr>
          </a:p>
          <a:p>
            <a:pPr algn="ctr"/>
            <a:r>
              <a:rPr lang="fr-FR" sz="2400" b="1" dirty="0">
                <a:latin typeface="Times New Roman" panose="02020603050405020304" pitchFamily="18" charset="0"/>
                <a:cs typeface="Times New Roman" panose="02020603050405020304" pitchFamily="18" charset="0"/>
              </a:rPr>
              <a:t>III- L’appréciation du caractère abusif d’une clause</a:t>
            </a:r>
          </a:p>
          <a:p>
            <a:pPr algn="just"/>
            <a:endParaRPr lang="fr-FR" sz="2400" dirty="0">
              <a:latin typeface="Times New Roman" panose="02020603050405020304" pitchFamily="18" charset="0"/>
              <a:cs typeface="Times New Roman" panose="02020603050405020304" pitchFamily="18" charset="0"/>
            </a:endParaRPr>
          </a:p>
          <a:p>
            <a:pPr algn="just"/>
            <a:r>
              <a:rPr lang="fr-FR" sz="2400" dirty="0">
                <a:latin typeface="Times New Roman" panose="02020603050405020304" pitchFamily="18" charset="0"/>
                <a:cs typeface="Times New Roman" panose="02020603050405020304" pitchFamily="18" charset="0"/>
              </a:rPr>
              <a:t>Le caractère abusif d'une clause contractuelle est apprécié en tenant compte de </a:t>
            </a:r>
            <a:r>
              <a:rPr lang="fr-FR" sz="2400" b="1" dirty="0">
                <a:latin typeface="Times New Roman" panose="02020603050405020304" pitchFamily="18" charset="0"/>
                <a:cs typeface="Times New Roman" panose="02020603050405020304" pitchFamily="18" charset="0"/>
              </a:rPr>
              <a:t>la nature des biens ou services qui font l'objet du contrat</a:t>
            </a:r>
            <a:r>
              <a:rPr lang="fr-FR" sz="2400" dirty="0">
                <a:latin typeface="Times New Roman" panose="02020603050405020304" pitchFamily="18" charset="0"/>
                <a:cs typeface="Times New Roman" panose="02020603050405020304" pitchFamily="18" charset="0"/>
              </a:rPr>
              <a:t> et en se référant, au moment de la conclusion du contrat, </a:t>
            </a:r>
            <a:r>
              <a:rPr lang="fr-FR" sz="2400" b="1" dirty="0">
                <a:latin typeface="Times New Roman" panose="02020603050405020304" pitchFamily="18" charset="0"/>
                <a:cs typeface="Times New Roman" panose="02020603050405020304" pitchFamily="18" charset="0"/>
              </a:rPr>
              <a:t>à toutes les circonstances qui entourent sa conclusion</a:t>
            </a:r>
            <a:r>
              <a:rPr lang="fr-FR" sz="2400" dirty="0">
                <a:latin typeface="Times New Roman" panose="02020603050405020304" pitchFamily="18" charset="0"/>
                <a:cs typeface="Times New Roman" panose="02020603050405020304" pitchFamily="18" charset="0"/>
              </a:rPr>
              <a:t>, de même qu'à </a:t>
            </a:r>
            <a:r>
              <a:rPr lang="fr-FR" sz="2400" b="1" dirty="0">
                <a:latin typeface="Times New Roman" panose="02020603050405020304" pitchFamily="18" charset="0"/>
                <a:cs typeface="Times New Roman" panose="02020603050405020304" pitchFamily="18" charset="0"/>
              </a:rPr>
              <a:t>toutes les autres clauses du contrat</a:t>
            </a:r>
            <a:r>
              <a:rPr lang="fr-FR" sz="2400" dirty="0">
                <a:latin typeface="Times New Roman" panose="02020603050405020304" pitchFamily="18" charset="0"/>
                <a:cs typeface="Times New Roman" panose="02020603050405020304" pitchFamily="18" charset="0"/>
              </a:rPr>
              <a:t>, ou </a:t>
            </a:r>
            <a:r>
              <a:rPr lang="fr-FR" sz="2400" b="1" dirty="0">
                <a:latin typeface="Times New Roman" panose="02020603050405020304" pitchFamily="18" charset="0"/>
                <a:cs typeface="Times New Roman" panose="02020603050405020304" pitchFamily="18" charset="0"/>
              </a:rPr>
              <a:t>d'un autre contrat dont il dépend.</a:t>
            </a:r>
            <a:r>
              <a:rPr lang="fr-FR" sz="2400" dirty="0">
                <a:latin typeface="Times New Roman" panose="02020603050405020304" pitchFamily="18" charset="0"/>
                <a:cs typeface="Times New Roman" panose="02020603050405020304" pitchFamily="18" charset="0"/>
              </a:rPr>
              <a:t> </a:t>
            </a:r>
            <a:r>
              <a:rPr lang="fr-FR" sz="2400" b="1" dirty="0">
                <a:latin typeface="Times New Roman" panose="02020603050405020304" pitchFamily="18" charset="0"/>
                <a:cs typeface="Times New Roman" panose="02020603050405020304" pitchFamily="18" charset="0"/>
              </a:rPr>
              <a:t> </a:t>
            </a:r>
          </a:p>
          <a:p>
            <a:pPr algn="just"/>
            <a:endParaRPr lang="fr-FR" sz="2400" b="1" dirty="0">
              <a:latin typeface="Times New Roman" panose="02020603050405020304" pitchFamily="18" charset="0"/>
              <a:cs typeface="Times New Roman" panose="02020603050405020304" pitchFamily="18" charset="0"/>
            </a:endParaRPr>
          </a:p>
          <a:p>
            <a:pPr algn="just"/>
            <a:r>
              <a:rPr lang="fr-FR"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NB: Les clauses faisant référence à l’objet du contrat ou à l’adéquation entre le prix ou la rémunération et  le bien ou service fourni en contrepartie, ne peuvent faire l’objet d’examen quant à leur caractère abusif, </a:t>
            </a:r>
            <a:r>
              <a:rPr lang="fr-FR" sz="2400" b="1" u="sng"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à condition que ces clauses soient écrite de manière claire </a:t>
            </a:r>
          </a:p>
          <a:p>
            <a:pPr algn="ctr"/>
            <a:endParaRPr lang="fr-FR" sz="2000" b="1" dirty="0">
              <a:latin typeface="Times New Roman" panose="02020603050405020304" pitchFamily="18" charset="0"/>
              <a:cs typeface="Times New Roman" panose="02020603050405020304" pitchFamily="18" charset="0"/>
            </a:endParaRPr>
          </a:p>
          <a:p>
            <a:pPr algn="ctr"/>
            <a:endParaRPr lang="fr-FR" sz="2000" b="1" dirty="0">
              <a:latin typeface="Times New Roman" panose="02020603050405020304" pitchFamily="18" charset="0"/>
              <a:cs typeface="Times New Roman" panose="02020603050405020304" pitchFamily="18" charset="0"/>
            </a:endParaRPr>
          </a:p>
          <a:p>
            <a:pPr algn="ctr"/>
            <a:endParaRPr lang="fr-F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4847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549275"/>
          </a:xfrm>
        </p:spPr>
        <p:txBody>
          <a:bodyPr>
            <a:normAutofit/>
          </a:bodyPr>
          <a:lstStyle/>
          <a:p>
            <a:pPr algn="ctr"/>
            <a:r>
              <a:rPr lang="fr-FR" sz="3200" dirty="0">
                <a:latin typeface="Times New Roman" panose="02020603050405020304" pitchFamily="18" charset="0"/>
                <a:cs typeface="Times New Roman" panose="02020603050405020304" pitchFamily="18" charset="0"/>
              </a:rPr>
              <a:t>IV- clauses abusives: quelles sanctions?</a:t>
            </a:r>
          </a:p>
        </p:txBody>
      </p:sp>
      <p:sp>
        <p:nvSpPr>
          <p:cNvPr id="3" name="Espace réservé du contenu 2"/>
          <p:cNvSpPr>
            <a:spLocks noGrp="1"/>
          </p:cNvSpPr>
          <p:nvPr>
            <p:ph idx="1"/>
          </p:nvPr>
        </p:nvSpPr>
        <p:spPr>
          <a:xfrm>
            <a:off x="838200" y="1124607"/>
            <a:ext cx="10515600" cy="5052356"/>
          </a:xfrm>
        </p:spPr>
        <p:txBody>
          <a:bodyPr/>
          <a:lstStyle/>
          <a:p>
            <a:pPr marL="0" indent="0" algn="just">
              <a:buNone/>
            </a:pPr>
            <a:r>
              <a:rPr lang="fr-FR" dirty="0">
                <a:latin typeface="Times New Roman" panose="02020603050405020304" pitchFamily="18" charset="0"/>
                <a:cs typeface="Times New Roman" panose="02020603050405020304" pitchFamily="18" charset="0"/>
              </a:rPr>
              <a:t>La sanction classique en cas de clause abusive est celle de réputer la clause non-écrite, la clause devient non-contraignante au consommateur, cette sanction permet d’annihiler l’effet du déséquilibre significatif, mais aussi le maintient du lien contractuel, et cela afin de palier a tout usage abusif du droit à l’annulation du contrat par le consommateur.</a:t>
            </a:r>
          </a:p>
          <a:p>
            <a:pPr marL="0" indent="0" algn="just">
              <a:buNone/>
            </a:pPr>
            <a:endParaRPr lang="fr-FR" dirty="0">
              <a:latin typeface="Times New Roman" panose="02020603050405020304" pitchFamily="18" charset="0"/>
              <a:cs typeface="Times New Roman" panose="02020603050405020304" pitchFamily="18" charset="0"/>
            </a:endParaRPr>
          </a:p>
          <a:p>
            <a:pPr marL="0" indent="0" algn="just">
              <a:buNone/>
            </a:pPr>
            <a:r>
              <a:rPr lang="fr-FR" dirty="0">
                <a:latin typeface="Times New Roman" panose="02020603050405020304" pitchFamily="18" charset="0"/>
                <a:cs typeface="Times New Roman" panose="02020603050405020304" pitchFamily="18" charset="0"/>
              </a:rPr>
              <a:t>Ceci dit, si le contrat ne peut subsister qu’a travers la clause réputée non-écrite, le contrat dans sa globalité sera frappé de nullité.  </a:t>
            </a:r>
          </a:p>
        </p:txBody>
      </p:sp>
    </p:spTree>
    <p:extLst>
      <p:ext uri="{BB962C8B-B14F-4D97-AF65-F5344CB8AC3E}">
        <p14:creationId xmlns:p14="http://schemas.microsoft.com/office/powerpoint/2010/main" val="645210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580806"/>
          </a:xfrm>
        </p:spPr>
        <p:txBody>
          <a:bodyPr>
            <a:normAutofit/>
          </a:bodyPr>
          <a:lstStyle/>
          <a:p>
            <a:pPr algn="ctr"/>
            <a:r>
              <a:rPr lang="fr-FR" sz="2800" dirty="0">
                <a:latin typeface="Times New Roman" panose="02020603050405020304" pitchFamily="18" charset="0"/>
                <a:cs typeface="Times New Roman" panose="02020603050405020304" pitchFamily="18" charset="0"/>
              </a:rPr>
              <a:t>V- Transcription des règles de la directive</a:t>
            </a:r>
          </a:p>
        </p:txBody>
      </p:sp>
      <p:sp>
        <p:nvSpPr>
          <p:cNvPr id="3" name="Espace réservé du contenu 2"/>
          <p:cNvSpPr>
            <a:spLocks noGrp="1"/>
          </p:cNvSpPr>
          <p:nvPr>
            <p:ph idx="1"/>
          </p:nvPr>
        </p:nvSpPr>
        <p:spPr>
          <a:xfrm>
            <a:off x="838200" y="945932"/>
            <a:ext cx="10515600" cy="5231031"/>
          </a:xfrm>
        </p:spPr>
        <p:txBody>
          <a:bodyPr>
            <a:normAutofit/>
          </a:bodyPr>
          <a:lstStyle/>
          <a:p>
            <a:pPr marL="0" indent="0">
              <a:buNone/>
            </a:pPr>
            <a:r>
              <a:rPr lang="fr-FR" dirty="0">
                <a:latin typeface="Times New Roman" panose="02020603050405020304" pitchFamily="18" charset="0"/>
                <a:cs typeface="Times New Roman" panose="02020603050405020304" pitchFamily="18" charset="0"/>
              </a:rPr>
              <a:t>Certaines règles bien précises ont été imposées par la Directive quant à la transcription de la directive par les États membres de l’Union à savoir:</a:t>
            </a:r>
          </a:p>
          <a:p>
            <a:pPr algn="just">
              <a:buFontTx/>
              <a:buChar char="-"/>
            </a:pPr>
            <a:r>
              <a:rPr lang="fr-FR" sz="2400" dirty="0">
                <a:latin typeface="Times New Roman" panose="02020603050405020304" pitchFamily="18" charset="0"/>
                <a:cs typeface="Times New Roman" panose="02020603050405020304" pitchFamily="18" charset="0"/>
              </a:rPr>
              <a:t>Les États membres ont mis en vigueur les dispositions législatives, réglementaires et administratives nécessaires pour se conformer à la présente directive au plus tard le </a:t>
            </a:r>
            <a:r>
              <a:rPr lang="fr-FR" sz="2400" b="1" dirty="0">
                <a:latin typeface="Times New Roman" panose="02020603050405020304" pitchFamily="18" charset="0"/>
                <a:cs typeface="Times New Roman" panose="02020603050405020304" pitchFamily="18" charset="0"/>
              </a:rPr>
              <a:t>31 décembre 1994.</a:t>
            </a:r>
          </a:p>
          <a:p>
            <a:pPr algn="just">
              <a:buFontTx/>
              <a:buChar char="-"/>
            </a:pPr>
            <a:r>
              <a:rPr lang="fr-FR" sz="2400" dirty="0">
                <a:latin typeface="Times New Roman" panose="02020603050405020304" pitchFamily="18" charset="0"/>
                <a:cs typeface="Times New Roman" panose="02020603050405020304" pitchFamily="18" charset="0"/>
              </a:rPr>
              <a:t>Les États membres peuvent adopter ou maintenir, dans le domaine régi par la présente directive, des dispositions plus strictes, compatibles avec le traité, pour assurer un niveau de protection plus élevé au consommateur.</a:t>
            </a:r>
          </a:p>
          <a:p>
            <a:pPr algn="just">
              <a:buFontTx/>
              <a:buChar char="-"/>
            </a:pPr>
            <a:r>
              <a:rPr lang="fr-FR" sz="2400" dirty="0">
                <a:latin typeface="Times New Roman" panose="02020603050405020304" pitchFamily="18" charset="0"/>
                <a:cs typeface="Times New Roman" panose="02020603050405020304" pitchFamily="18" charset="0"/>
              </a:rPr>
              <a:t>Les États membres veillent à ce que, dans </a:t>
            </a:r>
            <a:r>
              <a:rPr lang="fr-FR" sz="2400" b="1" u="sng" dirty="0">
                <a:latin typeface="Times New Roman" panose="02020603050405020304" pitchFamily="18" charset="0"/>
                <a:cs typeface="Times New Roman" panose="02020603050405020304" pitchFamily="18" charset="0"/>
              </a:rPr>
              <a:t>l'intérêt des consommateurs ainsi que des concurrents professionnels,</a:t>
            </a:r>
            <a:r>
              <a:rPr lang="fr-FR" sz="2400" dirty="0">
                <a:latin typeface="Times New Roman" panose="02020603050405020304" pitchFamily="18" charset="0"/>
                <a:cs typeface="Times New Roman" panose="02020603050405020304" pitchFamily="18" charset="0"/>
              </a:rPr>
              <a:t> des moyens adéquats et efficaces existent afin de faire cesser l'utilisation des clauses abusives dans les contrats conclus avec les consommateurs par un professionnel. </a:t>
            </a:r>
          </a:p>
        </p:txBody>
      </p:sp>
    </p:spTree>
    <p:extLst>
      <p:ext uri="{BB962C8B-B14F-4D97-AF65-F5344CB8AC3E}">
        <p14:creationId xmlns:p14="http://schemas.microsoft.com/office/powerpoint/2010/main" val="31799530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528254"/>
          </a:xfrm>
        </p:spPr>
        <p:txBody>
          <a:bodyPr>
            <a:normAutofit/>
          </a:bodyPr>
          <a:lstStyle/>
          <a:p>
            <a:pPr algn="ctr"/>
            <a:r>
              <a:rPr lang="fr-FR" sz="2400" b="1" dirty="0">
                <a:latin typeface="Times New Roman" panose="02020603050405020304" pitchFamily="18" charset="0"/>
                <a:cs typeface="Times New Roman" panose="02020603050405020304" pitchFamily="18" charset="0"/>
              </a:rPr>
              <a:t>VI- liste des clauses réputées abusives (Annexe de la Directive)</a:t>
            </a:r>
          </a:p>
        </p:txBody>
      </p:sp>
      <p:sp>
        <p:nvSpPr>
          <p:cNvPr id="3" name="Espace réservé du contenu 2"/>
          <p:cNvSpPr>
            <a:spLocks noGrp="1"/>
          </p:cNvSpPr>
          <p:nvPr>
            <p:ph idx="1"/>
          </p:nvPr>
        </p:nvSpPr>
        <p:spPr>
          <a:xfrm>
            <a:off x="838200" y="987972"/>
            <a:ext cx="10515600" cy="5188991"/>
          </a:xfrm>
        </p:spPr>
        <p:txBody>
          <a:bodyPr>
            <a:normAutofit fontScale="92500" lnSpcReduction="20000"/>
          </a:bodyPr>
          <a:lstStyle/>
          <a:p>
            <a:pPr marL="0" indent="0" algn="just">
              <a:buNone/>
            </a:pPr>
            <a:r>
              <a:rPr lang="fr-FR" sz="2400" dirty="0">
                <a:latin typeface="Times New Roman" panose="02020603050405020304" pitchFamily="18" charset="0"/>
                <a:cs typeface="Times New Roman" panose="02020603050405020304" pitchFamily="18" charset="0"/>
              </a:rPr>
              <a:t>L’annexe de la Directive 93/13/CEE contient une liste indicative et non exhaustive de clauses qui peuvent être déclarées abusives.</a:t>
            </a:r>
          </a:p>
          <a:p>
            <a:pPr marL="0" indent="0">
              <a:buNone/>
            </a:pPr>
            <a:r>
              <a:rPr lang="fr-FR" sz="2400" dirty="0">
                <a:latin typeface="Times New Roman" panose="02020603050405020304" pitchFamily="18" charset="0"/>
                <a:cs typeface="Times New Roman" panose="02020603050405020304" pitchFamily="18" charset="0"/>
              </a:rPr>
              <a:t>Clauses ayant pour objet ou pour effet :</a:t>
            </a:r>
          </a:p>
          <a:p>
            <a:pPr marL="0" indent="0" algn="just">
              <a:buNone/>
            </a:pPr>
            <a:r>
              <a:rPr lang="fr-FR" sz="2400" dirty="0">
                <a:latin typeface="Times New Roman" panose="02020603050405020304" pitchFamily="18" charset="0"/>
                <a:cs typeface="Times New Roman" panose="02020603050405020304" pitchFamily="18" charset="0"/>
              </a:rPr>
              <a:t>a) d'exclure ou de limiter la responsabilité légale du professionnel en cas de mort d'un consommateur ou de dommages corporels causés à celui-ci, résultant d'un acte ou d'une omission de ce professionnel;</a:t>
            </a:r>
          </a:p>
          <a:p>
            <a:pPr marL="0" indent="0" algn="just">
              <a:buNone/>
            </a:pPr>
            <a:r>
              <a:rPr lang="fr-FR" sz="2400" dirty="0">
                <a:latin typeface="Times New Roman" panose="02020603050405020304" pitchFamily="18" charset="0"/>
                <a:cs typeface="Times New Roman" panose="02020603050405020304" pitchFamily="18" charset="0"/>
              </a:rPr>
              <a:t>b) d'exclure ou de limiter de façon inappropriée les droits légaux du consommateur vis-à-vis du professionnel ou d'une autre partie en cas de non-exécution totale ou partielle ou d'exécution défectueuse par le professionnel d'une quelconque des obligations contractuelles, y compris la possibilité de compenser une dette envers le professionnel avec une créance qu'il aurait contre lui ;</a:t>
            </a:r>
          </a:p>
          <a:p>
            <a:pPr marL="0" indent="0" algn="just">
              <a:buNone/>
            </a:pPr>
            <a:r>
              <a:rPr lang="fr-FR" sz="2400" dirty="0">
                <a:latin typeface="Times New Roman" panose="02020603050405020304" pitchFamily="18" charset="0"/>
                <a:cs typeface="Times New Roman" panose="02020603050405020304" pitchFamily="18" charset="0"/>
              </a:rPr>
              <a:t>c) de prévoir un engagement ferme du consommateur, alors que l'exécution des prestations du professionnel est assujettie à une condition dont la réalisation dépend de sa seule volonté;</a:t>
            </a:r>
          </a:p>
          <a:p>
            <a:pPr marL="0" indent="0" algn="just">
              <a:buNone/>
            </a:pPr>
            <a:r>
              <a:rPr lang="fr-FR" sz="2400" dirty="0">
                <a:latin typeface="Times New Roman" panose="02020603050405020304" pitchFamily="18" charset="0"/>
                <a:cs typeface="Times New Roman" panose="02020603050405020304" pitchFamily="18" charset="0"/>
              </a:rPr>
              <a:t>d) de permettre au professionnel de retenir des sommes versées par le consommateur lorsque celui-ci renonce à conclure ou à exécuter le contrat, sans prévoir le droit, pour le consommateur, de percevoir une indemnité d'un montant équivalent de la part du professionnel lorsque c'est celui-ci qui renonce ;</a:t>
            </a:r>
          </a:p>
        </p:txBody>
      </p:sp>
    </p:spTree>
    <p:extLst>
      <p:ext uri="{BB962C8B-B14F-4D97-AF65-F5344CB8AC3E}">
        <p14:creationId xmlns:p14="http://schemas.microsoft.com/office/powerpoint/2010/main" val="115455759"/>
      </p:ext>
    </p:extLst>
  </p:cSld>
  <p:clrMapOvr>
    <a:masterClrMapping/>
  </p:clrMapOvr>
</p:sld>
</file>

<file path=ppt/theme/theme1.xml><?xml version="1.0" encoding="utf-8"?>
<a:theme xmlns:a="http://schemas.openxmlformats.org/drawingml/2006/main" name="Thème Office">
  <a:themeElements>
    <a:clrScheme name="Bleu">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606</TotalTime>
  <Words>1606</Words>
  <Application>Microsoft Office PowerPoint</Application>
  <PresentationFormat>Grand écran</PresentationFormat>
  <Paragraphs>62</Paragraphs>
  <Slides>12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12</vt:i4>
      </vt:variant>
    </vt:vector>
  </HeadingPairs>
  <TitlesOfParts>
    <vt:vector size="17" baseType="lpstr">
      <vt:lpstr>Arial</vt:lpstr>
      <vt:lpstr>Calibri</vt:lpstr>
      <vt:lpstr>Calibri Light</vt:lpstr>
      <vt:lpstr>Times New Roman</vt:lpstr>
      <vt:lpstr>Thème Office</vt:lpstr>
      <vt:lpstr>Module Jean Monnet 620610-EPP-1-2020-1-DZ-EPPJMO-MODULE Coordinateur du projet: Dr ATMANI Bilal Intitulé du module: « le droit européen de la protection du consommateur »</vt:lpstr>
      <vt:lpstr>Présentation PowerPoint</vt:lpstr>
      <vt:lpstr>Présentation PowerPoint</vt:lpstr>
      <vt:lpstr>Présentation PowerPoint</vt:lpstr>
      <vt:lpstr>Présentation PowerPoint</vt:lpstr>
      <vt:lpstr>Présentation PowerPoint</vt:lpstr>
      <vt:lpstr>IV- clauses abusives: quelles sanctions?</vt:lpstr>
      <vt:lpstr>V- Transcription des règles de la directive</vt:lpstr>
      <vt:lpstr>VI- liste des clauses réputées abusives (Annexe de la Directive)</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Jean Monnet 620610-EPP-1-2020-1-DZ-EPPJMO-MODULE coordinateur du projet: dr atmani bilal intitulé du module: le droit européen de la protection du consommateur</dc:title>
  <dc:creator>Billal</dc:creator>
  <cp:lastModifiedBy>Billal</cp:lastModifiedBy>
  <cp:revision>27</cp:revision>
  <dcterms:created xsi:type="dcterms:W3CDTF">2021-01-16T11:20:16Z</dcterms:created>
  <dcterms:modified xsi:type="dcterms:W3CDTF">2021-02-18T10:33:52Z</dcterms:modified>
</cp:coreProperties>
</file>