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5" d="100"/>
          <a:sy n="65" d="100"/>
        </p:scale>
        <p:origin x="133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4252725-D656-4D8C-837D-60EC6D4617A8}"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252725-D656-4D8C-837D-60EC6D4617A8}"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252725-D656-4D8C-837D-60EC6D4617A8}"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252725-D656-4D8C-837D-60EC6D4617A8}"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4252725-D656-4D8C-837D-60EC6D4617A8}"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4252725-D656-4D8C-837D-60EC6D4617A8}"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252725-D656-4D8C-837D-60EC6D4617A8}" type="datetimeFigureOut">
              <a:rPr lang="fr-FR" smtClean="0"/>
              <a:t>19/02/2024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4252725-D656-4D8C-837D-60EC6D4617A8}" type="datetimeFigureOut">
              <a:rPr lang="fr-FR" smtClean="0"/>
              <a:t>19/02/2024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252725-D656-4D8C-837D-60EC6D4617A8}" type="datetimeFigureOut">
              <a:rPr lang="fr-FR" smtClean="0"/>
              <a:t>19/02/2024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4252725-D656-4D8C-837D-60EC6D4617A8}"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4252725-D656-4D8C-837D-60EC6D4617A8}"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5936DB-63BC-43A6-96ED-B1FFF8948EFC}"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52725-D656-4D8C-837D-60EC6D4617A8}" type="datetimeFigureOut">
              <a:rPr lang="fr-FR" smtClean="0"/>
              <a:t>19/02/2024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936DB-63BC-43A6-96ED-B1FFF8948EFC}"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571480"/>
            <a:ext cx="6400800" cy="1714512"/>
          </a:xfrm>
        </p:spPr>
        <p:txBody>
          <a:bodyPr>
            <a:normAutofit fontScale="70000" lnSpcReduction="20000"/>
          </a:bodyPr>
          <a:lstStyle/>
          <a:p>
            <a:r>
              <a:rPr lang="fr-FR" dirty="0" smtClean="0">
                <a:solidFill>
                  <a:schemeClr val="tx2"/>
                </a:solidFill>
                <a:latin typeface="Times New Roman" panose="02020603050405020304" pitchFamily="18" charset="0"/>
                <a:cs typeface="Times New Roman" panose="02020603050405020304" pitchFamily="18" charset="0"/>
              </a:rPr>
              <a:t>République Algérienne Démocratique et Populaire Ministère de l’Enseignement Supérieur et de la Recherche Scientifique</a:t>
            </a:r>
            <a:br>
              <a:rPr lang="fr-FR" dirty="0" smtClean="0">
                <a:solidFill>
                  <a:schemeClr val="tx2"/>
                </a:solidFill>
                <a:latin typeface="Times New Roman" panose="02020603050405020304" pitchFamily="18" charset="0"/>
                <a:cs typeface="Times New Roman" panose="02020603050405020304" pitchFamily="18" charset="0"/>
              </a:rPr>
            </a:br>
            <a:r>
              <a:rPr lang="fr-FR" dirty="0" smtClean="0">
                <a:solidFill>
                  <a:schemeClr val="tx2"/>
                </a:solidFill>
                <a:latin typeface="Times New Roman" panose="02020603050405020304" pitchFamily="18" charset="0"/>
                <a:cs typeface="Times New Roman" panose="02020603050405020304" pitchFamily="18" charset="0"/>
              </a:rPr>
              <a:t>Université A.MIRA-BEJAIA</a:t>
            </a:r>
            <a:br>
              <a:rPr lang="fr-FR" dirty="0" smtClean="0">
                <a:solidFill>
                  <a:schemeClr val="tx2"/>
                </a:solidFill>
                <a:latin typeface="Times New Roman" panose="02020603050405020304" pitchFamily="18" charset="0"/>
                <a:cs typeface="Times New Roman" panose="02020603050405020304" pitchFamily="18" charset="0"/>
              </a:rPr>
            </a:br>
            <a:r>
              <a:rPr lang="fr-FR" dirty="0" smtClean="0">
                <a:solidFill>
                  <a:schemeClr val="tx2"/>
                </a:solidFill>
                <a:latin typeface="Times New Roman" panose="02020603050405020304" pitchFamily="18" charset="0"/>
                <a:cs typeface="Times New Roman" panose="02020603050405020304" pitchFamily="18" charset="0"/>
              </a:rPr>
              <a:t>Faculté des Lettres et des Langues Département de français </a:t>
            </a:r>
            <a:endParaRPr lang="fr-FR" dirty="0" smtClean="0"/>
          </a:p>
          <a:p>
            <a:endParaRPr lang="fr-FR" dirty="0"/>
          </a:p>
        </p:txBody>
      </p:sp>
      <p:sp>
        <p:nvSpPr>
          <p:cNvPr id="6" name="Sous-titre 2"/>
          <p:cNvSpPr>
            <a:spLocks noGrp="1"/>
          </p:cNvSpPr>
          <p:nvPr/>
        </p:nvSpPr>
        <p:spPr>
          <a:xfrm>
            <a:off x="1371600" y="2428868"/>
            <a:ext cx="6400800" cy="335758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r>
              <a:rPr lang="fr-FR" b="1" dirty="0" smtClean="0">
                <a:latin typeface="Times New Roman" panose="02020603050405020304" pitchFamily="18" charset="0"/>
                <a:cs typeface="Times New Roman" panose="02020603050405020304" pitchFamily="18" charset="0"/>
              </a:rPr>
              <a:t>Module d’enseignement :Sémiologie </a:t>
            </a:r>
            <a:endParaRPr lang="fr-FR" dirty="0" smtClean="0">
              <a:latin typeface="Times New Roman" panose="02020603050405020304" pitchFamily="18" charset="0"/>
              <a:cs typeface="Times New Roman" panose="02020603050405020304" pitchFamily="18" charset="0"/>
            </a:endParaRPr>
          </a:p>
          <a:p>
            <a:r>
              <a:rPr lang="fr-FR" b="1" dirty="0" smtClean="0">
                <a:latin typeface="Times New Roman" panose="02020603050405020304" pitchFamily="18" charset="0"/>
                <a:cs typeface="Times New Roman" panose="02020603050405020304" pitchFamily="18" charset="0"/>
              </a:rPr>
              <a:t>               Elaboré par  ABADI D. </a:t>
            </a:r>
            <a:endParaRPr lang="fr-FR" dirty="0"/>
          </a:p>
          <a:p>
            <a:r>
              <a:rPr lang="fr-FR" b="1" dirty="0" smtClean="0">
                <a:latin typeface="Times New Roman" panose="02020603050405020304" pitchFamily="18" charset="0"/>
                <a:cs typeface="Times New Roman" panose="02020603050405020304" pitchFamily="18" charset="0"/>
              </a:rPr>
              <a:t>                  Présenté par BELLIL K.</a:t>
            </a:r>
          </a:p>
          <a:p>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Public ciblé : Master I. Sciences du langage </a:t>
            </a:r>
            <a:r>
              <a:rPr lang="fr-FR" dirty="0" smtClean="0">
                <a:latin typeface="Times New Roman" panose="02020603050405020304" pitchFamily="18" charset="0"/>
                <a:cs typeface="Times New Roman" panose="02020603050405020304" pitchFamily="18" charset="0"/>
              </a:rPr>
              <a:t>G1</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p>
          <a:p>
            <a:r>
              <a:rPr lang="fr-FR" smtClean="0">
                <a:latin typeface="Times New Roman" panose="02020603050405020304" pitchFamily="18" charset="0"/>
                <a:cs typeface="Times New Roman" panose="02020603050405020304" pitchFamily="18" charset="0"/>
              </a:rPr>
              <a:t>2023/2024</a:t>
            </a:r>
            <a:endParaRPr lang="fr-FR" dirty="0" smtClean="0">
              <a:latin typeface="Times New Roman" panose="02020603050405020304" pitchFamily="18" charset="0"/>
              <a:cs typeface="Times New Roman" panose="02020603050405020304" pitchFamily="18" charset="0"/>
            </a:endParaRPr>
          </a:p>
          <a:p>
            <a:endParaRPr lang="fr-FR" dirty="0"/>
          </a:p>
        </p:txBody>
      </p:sp>
      <p:pic>
        <p:nvPicPr>
          <p:cNvPr id="7" name="image1.png" descr="https://encrypted-tbn1.gstatic.com/images?q=tbn:ANd9GcQMdoNlgePON2OCSbqp4gvDV95tIYE-bSnWidQblJmSqr-BRjlZT3bGAdxx"/>
          <p:cNvPicPr/>
          <p:nvPr/>
        </p:nvPicPr>
        <p:blipFill>
          <a:blip r:embed="rId2" cstate="print"/>
          <a:stretch>
            <a:fillRect/>
          </a:stretch>
        </p:blipFill>
        <p:spPr>
          <a:xfrm>
            <a:off x="3143240" y="2357430"/>
            <a:ext cx="2018270" cy="571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lstStyle/>
          <a:p>
            <a:pPr algn="just">
              <a:buNone/>
            </a:pPr>
            <a:r>
              <a:rPr lang="fr-FR" b="1" dirty="0" smtClean="0">
                <a:latin typeface="Times New Roman" panose="02020603050405020304" pitchFamily="18" charset="0"/>
                <a:cs typeface="Times New Roman" panose="02020603050405020304" pitchFamily="18" charset="0"/>
              </a:rPr>
              <a:t> 	La</a:t>
            </a:r>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vue subjective</a:t>
            </a:r>
            <a:r>
              <a:rPr lang="fr-FR" dirty="0">
                <a:latin typeface="Times New Roman" panose="02020603050405020304" pitchFamily="18" charset="0"/>
                <a:cs typeface="Times New Roman" panose="02020603050405020304" pitchFamily="18" charset="0"/>
              </a:rPr>
              <a:t> : où le lecteur voit la même chose que le personnage. Cette prise de vue peut être purement descriptive du geste que pose le personnage (l’écriture d’une lettre par exemple) ou encore être utilisée pour nous faire ressentir plus fortement l’état d’esprit du personnage (son désarroi, sa peur)</a:t>
            </a: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2143108" y="1214422"/>
            <a:ext cx="4714908" cy="331312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268931"/>
          </a:xfrm>
        </p:spPr>
        <p:txBody>
          <a:bodyPr/>
          <a:lstStyle/>
          <a:p>
            <a:pPr algn="just">
              <a:buNone/>
            </a:pPr>
            <a:r>
              <a:rPr lang="fr-FR" b="1" dirty="0" smtClean="0">
                <a:latin typeface="Times New Roman" panose="02020603050405020304" pitchFamily="18" charset="0"/>
                <a:cs typeface="Times New Roman" panose="02020603050405020304" pitchFamily="18" charset="0"/>
              </a:rPr>
              <a:t>	Le</a:t>
            </a:r>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cadrage penché</a:t>
            </a:r>
            <a:r>
              <a:rPr lang="fr-FR" dirty="0">
                <a:latin typeface="Times New Roman" panose="02020603050405020304" pitchFamily="18" charset="0"/>
                <a:cs typeface="Times New Roman" panose="02020603050405020304" pitchFamily="18" charset="0"/>
              </a:rPr>
              <a:t> : La plupart du temps quand nous observons une scène nos yeux sont parallèles au plan de l’horizon. C’est la façon naturelle de voir. Le cadrage penché consiste à faire basculer la ligne d’horizon de façon à déséquilibrer plus ou moins fortement l’image et contribuant à suggérer un désordre psychologique, une douleur ou un danger faisant basculer les êtres et les objets dans quelque chose de négatif, de malsain.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2000232" y="1214422"/>
            <a:ext cx="4643470" cy="320597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00035" y="1357298"/>
            <a:ext cx="7752918" cy="281772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fontScale="85000" lnSpcReduction="10000"/>
          </a:bodyPr>
          <a:lstStyle/>
          <a:p>
            <a:pPr>
              <a:buNone/>
            </a:pPr>
            <a:r>
              <a:rPr lang="fr-FR" b="1" dirty="0">
                <a:latin typeface="Times New Roman" panose="02020603050405020304" pitchFamily="18" charset="0"/>
                <a:cs typeface="Times New Roman" panose="02020603050405020304" pitchFamily="18" charset="0"/>
              </a:rPr>
              <a:t>La pose du modèle: </a:t>
            </a:r>
            <a:endParaRPr lang="fr-FR" dirty="0" smtClean="0">
              <a:latin typeface="Times New Roman" panose="02020603050405020304" pitchFamily="18" charset="0"/>
              <a:cs typeface="Times New Roman" panose="02020603050405020304" pitchFamily="18" charset="0"/>
            </a:endParaRPr>
          </a:p>
          <a:p>
            <a:pPr algn="just">
              <a:buNone/>
            </a:pPr>
            <a:r>
              <a:rPr lang="fr-FR" dirty="0">
                <a:latin typeface="Times New Roman" panose="02020603050405020304" pitchFamily="18" charset="0"/>
                <a:cs typeface="Times New Roman" panose="02020603050405020304" pitchFamily="18" charset="0"/>
              </a:rPr>
              <a:t>Le concept de pose de modèle renvoie à la présence de personnages </a:t>
            </a:r>
            <a:r>
              <a:rPr lang="fr-FR" dirty="0" smtClean="0">
                <a:latin typeface="Times New Roman" panose="02020603050405020304" pitchFamily="18" charset="0"/>
                <a:cs typeface="Times New Roman" panose="02020603050405020304" pitchFamily="18" charset="0"/>
              </a:rPr>
              <a:t>dans </a:t>
            </a:r>
            <a:r>
              <a:rPr lang="fr-FR" dirty="0">
                <a:latin typeface="Times New Roman" panose="02020603050405020304" pitchFamily="18" charset="0"/>
                <a:cs typeface="Times New Roman" panose="02020603050405020304" pitchFamily="18" charset="0"/>
              </a:rPr>
              <a:t>l'image. Lorsque l'image contient des personnages, ceux-ci adoptent  </a:t>
            </a:r>
            <a:r>
              <a:rPr lang="fr-FR" dirty="0" smtClean="0">
                <a:latin typeface="Times New Roman" panose="02020603050405020304" pitchFamily="18" charset="0"/>
                <a:cs typeface="Times New Roman" panose="02020603050405020304" pitchFamily="18" charset="0"/>
              </a:rPr>
              <a:t>forcément </a:t>
            </a:r>
            <a:r>
              <a:rPr lang="fr-FR" dirty="0">
                <a:latin typeface="Times New Roman" panose="02020603050405020304" pitchFamily="18" charset="0"/>
                <a:cs typeface="Times New Roman" panose="02020603050405020304" pitchFamily="18" charset="0"/>
              </a:rPr>
              <a:t>une posture quelconque: de face ou de profil. Cette posture induit des  </a:t>
            </a:r>
            <a:r>
              <a:rPr lang="fr-FR" dirty="0" smtClean="0">
                <a:latin typeface="Times New Roman" panose="02020603050405020304" pitchFamily="18" charset="0"/>
                <a:cs typeface="Times New Roman" panose="02020603050405020304" pitchFamily="18" charset="0"/>
              </a:rPr>
              <a:t>significations </a:t>
            </a:r>
            <a:r>
              <a:rPr lang="fr-FR" dirty="0">
                <a:latin typeface="Times New Roman" panose="02020603050405020304" pitchFamily="18" charset="0"/>
                <a:cs typeface="Times New Roman" panose="02020603050405020304" pitchFamily="18" charset="0"/>
              </a:rPr>
              <a:t>diverses. Pour Martine Joly (ibid.121) : « </a:t>
            </a:r>
            <a:r>
              <a:rPr lang="fr-FR" i="1" dirty="0">
                <a:latin typeface="Times New Roman" panose="02020603050405020304" pitchFamily="18" charset="0"/>
                <a:cs typeface="Times New Roman" panose="02020603050405020304" pitchFamily="18" charset="0"/>
              </a:rPr>
              <a:t>Soit le modèle se présente </a:t>
            </a:r>
            <a:r>
              <a:rPr lang="fr-FR" i="1" dirty="0" smtClean="0">
                <a:latin typeface="Times New Roman" panose="02020603050405020304" pitchFamily="18" charset="0"/>
                <a:cs typeface="Times New Roman" panose="02020603050405020304" pitchFamily="18" charset="0"/>
              </a:rPr>
              <a:t>de </a:t>
            </a:r>
            <a:r>
              <a:rPr lang="fr-FR" i="1" dirty="0">
                <a:latin typeface="Times New Roman" panose="02020603050405020304" pitchFamily="18" charset="0"/>
                <a:cs typeface="Times New Roman" panose="02020603050405020304" pitchFamily="18" charset="0"/>
              </a:rPr>
              <a:t>face, soit il se présente de profil. La pose de face, le regard se tourne vers </a:t>
            </a:r>
            <a:r>
              <a:rPr lang="fr-FR" i="1" dirty="0" smtClean="0">
                <a:latin typeface="Times New Roman" panose="02020603050405020304" pitchFamily="18" charset="0"/>
                <a:cs typeface="Times New Roman" panose="02020603050405020304" pitchFamily="18" charset="0"/>
              </a:rPr>
              <a:t>le spectateur</a:t>
            </a:r>
            <a:r>
              <a:rPr lang="fr-FR" i="1" dirty="0">
                <a:latin typeface="Times New Roman" panose="02020603050405020304" pitchFamily="18" charset="0"/>
                <a:cs typeface="Times New Roman" panose="02020603050405020304" pitchFamily="18" charset="0"/>
              </a:rPr>
              <a:t>, est la pose la plus implicative pour le spectateur. En effet, celui-ci fixe </a:t>
            </a:r>
            <a:r>
              <a:rPr lang="fr-FR" i="1" dirty="0" smtClean="0">
                <a:latin typeface="Times New Roman" panose="02020603050405020304" pitchFamily="18" charset="0"/>
                <a:cs typeface="Times New Roman" panose="02020603050405020304" pitchFamily="18" charset="0"/>
              </a:rPr>
              <a:t>alors </a:t>
            </a:r>
            <a:r>
              <a:rPr lang="fr-FR" i="1" dirty="0">
                <a:latin typeface="Times New Roman" panose="02020603050405020304" pitchFamily="18" charset="0"/>
                <a:cs typeface="Times New Roman" panose="02020603050405020304" pitchFamily="18" charset="0"/>
              </a:rPr>
              <a:t>le regard du modèle dans une sorte de tropisme projectif. Si dans une image, </a:t>
            </a:r>
            <a:r>
              <a:rPr lang="fr-FR" i="1" dirty="0" smtClean="0">
                <a:latin typeface="Times New Roman" panose="02020603050405020304" pitchFamily="18" charset="0"/>
                <a:cs typeface="Times New Roman" panose="02020603050405020304" pitchFamily="18" charset="0"/>
              </a:rPr>
              <a:t>il </a:t>
            </a:r>
            <a:r>
              <a:rPr lang="fr-FR" i="1" dirty="0">
                <a:latin typeface="Times New Roman" panose="02020603050405020304" pitchFamily="18" charset="0"/>
                <a:cs typeface="Times New Roman" panose="02020603050405020304" pitchFamily="18" charset="0"/>
              </a:rPr>
              <a:t>y a des personnages, on cherche les visages, s’il y a le regard, on cherche le  </a:t>
            </a:r>
            <a:r>
              <a:rPr lang="fr-FR" i="1" dirty="0" smtClean="0">
                <a:latin typeface="Times New Roman" panose="02020603050405020304" pitchFamily="18" charset="0"/>
                <a:cs typeface="Times New Roman" panose="02020603050405020304" pitchFamily="18" charset="0"/>
              </a:rPr>
              <a:t>regard </a:t>
            </a:r>
            <a:r>
              <a:rPr lang="fr-FR"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fontScale="92500" lnSpcReduction="20000"/>
          </a:bodyPr>
          <a:lstStyle/>
          <a:p>
            <a:pPr algn="just">
              <a:buNone/>
            </a:pPr>
            <a:r>
              <a:rPr lang="fr-FR" b="1" dirty="0">
                <a:latin typeface="Times New Roman" panose="02020603050405020304" pitchFamily="18" charset="0"/>
                <a:cs typeface="Times New Roman" panose="02020603050405020304" pitchFamily="18" charset="0"/>
              </a:rPr>
              <a:t>Le champ et le hors-champ : </a:t>
            </a: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Le </a:t>
            </a:r>
            <a:r>
              <a:rPr lang="fr-FR" dirty="0">
                <a:latin typeface="Times New Roman" panose="02020603050405020304" pitchFamily="18" charset="0"/>
                <a:cs typeface="Times New Roman" panose="02020603050405020304" pitchFamily="18" charset="0"/>
              </a:rPr>
              <a:t>champ visuel est la portion de l’espace à trois dimensions perçue par nos yeux fixes et </a:t>
            </a:r>
            <a:r>
              <a:rPr lang="fr-FR" dirty="0" smtClean="0">
                <a:latin typeface="Times New Roman" panose="02020603050405020304" pitchFamily="18" charset="0"/>
                <a:cs typeface="Times New Roman" panose="02020603050405020304" pitchFamily="18" charset="0"/>
              </a:rPr>
              <a:t>qui désigne </a:t>
            </a:r>
            <a:r>
              <a:rPr lang="fr-FR" dirty="0">
                <a:latin typeface="Times New Roman" panose="02020603050405020304" pitchFamily="18" charset="0"/>
                <a:cs typeface="Times New Roman" panose="02020603050405020304" pitchFamily="18" charset="0"/>
              </a:rPr>
              <a:t>une partie d’espace fictif représenté dans l’image à deux dimensions. </a:t>
            </a: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Le </a:t>
            </a:r>
            <a:r>
              <a:rPr lang="fr-FR" dirty="0">
                <a:latin typeface="Times New Roman" panose="02020603050405020304" pitchFamily="18" charset="0"/>
                <a:cs typeface="Times New Roman" panose="02020603050405020304" pitchFamily="18" charset="0"/>
              </a:rPr>
              <a:t>hors-champ, par contre, est tout ce qui n’est pas représenté dans l’image mais que le spectateur </a:t>
            </a:r>
            <a:r>
              <a:rPr lang="fr-FR" dirty="0" smtClean="0">
                <a:latin typeface="Times New Roman" panose="02020603050405020304" pitchFamily="18" charset="0"/>
                <a:cs typeface="Times New Roman" panose="02020603050405020304" pitchFamily="18" charset="0"/>
              </a:rPr>
              <a:t>peut</a:t>
            </a:r>
            <a:r>
              <a:rPr lang="fr-FR" dirty="0">
                <a:latin typeface="Times New Roman" panose="02020603050405020304" pitchFamily="18" charset="0"/>
                <a:cs typeface="Times New Roman" panose="02020603050405020304" pitchFamily="18" charset="0"/>
              </a:rPr>
              <a:t>, souvent imaginer parce qu’il est suggéré par un élément de l’image. Il peut être concret lorsqu’il </a:t>
            </a:r>
            <a:r>
              <a:rPr lang="fr-FR" dirty="0" smtClean="0">
                <a:latin typeface="Times New Roman" panose="02020603050405020304" pitchFamily="18" charset="0"/>
                <a:cs typeface="Times New Roman" panose="02020603050405020304" pitchFamily="18" charset="0"/>
              </a:rPr>
              <a:t>est </a:t>
            </a:r>
            <a:r>
              <a:rPr lang="fr-FR" dirty="0">
                <a:latin typeface="Times New Roman" panose="02020603050405020304" pitchFamily="18" charset="0"/>
                <a:cs typeface="Times New Roman" panose="02020603050405020304" pitchFamily="18" charset="0"/>
              </a:rPr>
              <a:t>constitué par des ’éléments dont un morceau est claire dans le champ ou fictif lorsqu’il est </a:t>
            </a:r>
            <a:r>
              <a:rPr lang="fr-FR" dirty="0" smtClean="0">
                <a:latin typeface="Times New Roman" panose="02020603050405020304" pitchFamily="18" charset="0"/>
                <a:cs typeface="Times New Roman" panose="02020603050405020304" pitchFamily="18" charset="0"/>
              </a:rPr>
              <a:t>difficile </a:t>
            </a:r>
            <a:r>
              <a:rPr lang="fr-FR" dirty="0">
                <a:latin typeface="Times New Roman" panose="02020603050405020304" pitchFamily="18" charset="0"/>
                <a:cs typeface="Times New Roman" panose="02020603050405020304" pitchFamily="18" charset="0"/>
              </a:rPr>
              <a:t>de déterminer ce qu’il contient.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362476" y="1142985"/>
            <a:ext cx="6419048" cy="406061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lstStyle/>
          <a:p>
            <a:pPr algn="just">
              <a:buNone/>
            </a:pPr>
            <a:r>
              <a:rPr lang="fr-FR" b="1" dirty="0">
                <a:latin typeface="Times New Roman" panose="02020603050405020304" pitchFamily="18" charset="0"/>
                <a:cs typeface="Times New Roman" panose="02020603050405020304" pitchFamily="18" charset="0"/>
              </a:rPr>
              <a:t>Exercice n°1 </a:t>
            </a:r>
            <a:endParaRPr lang="fr-FR" b="1" dirty="0" smtClean="0">
              <a:latin typeface="Times New Roman" panose="02020603050405020304" pitchFamily="18" charset="0"/>
              <a:cs typeface="Times New Roman" panose="02020603050405020304" pitchFamily="18" charset="0"/>
            </a:endParaRPr>
          </a:p>
          <a:p>
            <a:pPr algn="just">
              <a:buNone/>
            </a:pPr>
            <a:r>
              <a:rPr lang="fr-FR" dirty="0">
                <a:latin typeface="Times New Roman" panose="02020603050405020304" pitchFamily="18" charset="0"/>
                <a:cs typeface="Times New Roman" panose="02020603050405020304" pitchFamily="18" charset="0"/>
              </a:rPr>
              <a:t>Retrouvez l(es)’histoire (s)possible(s) </a:t>
            </a:r>
            <a:endParaRPr lang="fr-FR" dirty="0" smtClean="0">
              <a:latin typeface="Times New Roman" panose="02020603050405020304" pitchFamily="18" charset="0"/>
              <a:cs typeface="Times New Roman" panose="02020603050405020304" pitchFamily="18" charset="0"/>
            </a:endParaRPr>
          </a:p>
          <a:p>
            <a:pPr algn="just">
              <a:buNone/>
            </a:pPr>
            <a:r>
              <a:rPr lang="fr-FR" b="1" dirty="0">
                <a:latin typeface="Times New Roman" panose="02020603050405020304" pitchFamily="18" charset="0"/>
                <a:cs typeface="Times New Roman" panose="02020603050405020304" pitchFamily="18" charset="0"/>
              </a:rPr>
              <a:t>Image 1 </a:t>
            </a:r>
            <a:r>
              <a:rPr lang="fr-FR" dirty="0">
                <a:latin typeface="Times New Roman" panose="02020603050405020304" pitchFamily="18" charset="0"/>
                <a:cs typeface="Times New Roman" panose="02020603050405020304" pitchFamily="18" charset="0"/>
              </a:rPr>
              <a:t>: une infirmière ouvre la porte de la chambre </a:t>
            </a:r>
            <a:endParaRPr lang="fr-FR" dirty="0" smtClean="0">
              <a:latin typeface="Times New Roman" panose="02020603050405020304" pitchFamily="18" charset="0"/>
              <a:cs typeface="Times New Roman" panose="02020603050405020304" pitchFamily="18" charset="0"/>
            </a:endParaRPr>
          </a:p>
          <a:p>
            <a:pPr algn="just">
              <a:buNone/>
            </a:pPr>
            <a:r>
              <a:rPr lang="fr-FR" b="1" dirty="0">
                <a:latin typeface="Times New Roman" panose="02020603050405020304" pitchFamily="18" charset="0"/>
                <a:cs typeface="Times New Roman" panose="02020603050405020304" pitchFamily="18" charset="0"/>
              </a:rPr>
              <a:t>Image 2 </a:t>
            </a:r>
            <a:r>
              <a:rPr lang="fr-FR" dirty="0">
                <a:latin typeface="Times New Roman" panose="02020603050405020304" pitchFamily="18" charset="0"/>
                <a:cs typeface="Times New Roman" panose="02020603050405020304" pitchFamily="18" charset="0"/>
              </a:rPr>
              <a:t>: elle s’approche du malade qui est dans le lit </a:t>
            </a:r>
            <a:endParaRPr lang="fr-FR" dirty="0" smtClean="0">
              <a:latin typeface="Times New Roman" panose="02020603050405020304" pitchFamily="18" charset="0"/>
              <a:cs typeface="Times New Roman" panose="02020603050405020304" pitchFamily="18" charset="0"/>
            </a:endParaRPr>
          </a:p>
          <a:p>
            <a:pPr algn="just">
              <a:buNone/>
            </a:pPr>
            <a:r>
              <a:rPr lang="fr-FR" b="1" dirty="0">
                <a:latin typeface="Times New Roman" panose="02020603050405020304" pitchFamily="18" charset="0"/>
                <a:cs typeface="Times New Roman" panose="02020603050405020304" pitchFamily="18" charset="0"/>
              </a:rPr>
              <a:t>Image 3 </a:t>
            </a:r>
            <a:r>
              <a:rPr lang="fr-FR" dirty="0">
                <a:latin typeface="Times New Roman" panose="02020603050405020304" pitchFamily="18" charset="0"/>
                <a:cs typeface="Times New Roman" panose="02020603050405020304" pitchFamily="18" charset="0"/>
              </a:rPr>
              <a:t>: elle l’installe dans un fauteuil </a:t>
            </a:r>
            <a:endParaRPr lang="fr-FR" dirty="0" smtClean="0">
              <a:latin typeface="Times New Roman" panose="02020603050405020304" pitchFamily="18" charset="0"/>
              <a:cs typeface="Times New Roman" panose="02020603050405020304" pitchFamily="18" charset="0"/>
            </a:endParaRPr>
          </a:p>
          <a:p>
            <a:pPr algn="just">
              <a:buNone/>
            </a:pPr>
            <a:r>
              <a:rPr lang="fr-FR" b="1" dirty="0">
                <a:latin typeface="Times New Roman" panose="02020603050405020304" pitchFamily="18" charset="0"/>
                <a:cs typeface="Times New Roman" panose="02020603050405020304" pitchFamily="18" charset="0"/>
              </a:rPr>
              <a:t>Image 4 </a:t>
            </a:r>
            <a:r>
              <a:rPr lang="fr-FR" dirty="0">
                <a:latin typeface="Times New Roman" panose="02020603050405020304" pitchFamily="18" charset="0"/>
                <a:cs typeface="Times New Roman" panose="02020603050405020304" pitchFamily="18" charset="0"/>
              </a:rPr>
              <a:t>: elle l’emmène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lstStyle/>
          <a:p>
            <a:pPr algn="just">
              <a:buNone/>
            </a:pPr>
            <a:r>
              <a:rPr lang="fr-FR" dirty="0" smtClean="0"/>
              <a:t>	Chaque </a:t>
            </a:r>
            <a:r>
              <a:rPr lang="fr-FR" dirty="0"/>
              <a:t>dessinateur a illustré à sa façon, et cela donne trois histoires très </a:t>
            </a:r>
            <a:r>
              <a:rPr lang="fr-FR" dirty="0" smtClean="0"/>
              <a:t>différentes</a:t>
            </a:r>
            <a:r>
              <a:rPr lang="fr-FR" dirty="0"/>
              <a:t>, racontant une ambiance différente. Rien que par le jeu du cadrage, </a:t>
            </a:r>
            <a:r>
              <a:rPr lang="fr-FR" dirty="0" smtClean="0"/>
              <a:t>on </a:t>
            </a:r>
            <a:r>
              <a:rPr lang="fr-FR" dirty="0"/>
              <a:t>se retrouve avec trois histoires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normAutofit/>
          </a:bodyPr>
          <a:lstStyle/>
          <a:p>
            <a:pPr algn="just">
              <a:buNone/>
            </a:pPr>
            <a:r>
              <a:rPr lang="fr-FR" b="1" dirty="0" smtClean="0">
                <a:solidFill>
                  <a:schemeClr val="tx1"/>
                </a:solidFill>
                <a:latin typeface="Times New Roman" panose="02020603050405020304" pitchFamily="18" charset="0"/>
                <a:cs typeface="Times New Roman" panose="02020603050405020304" pitchFamily="18" charset="0"/>
              </a:rPr>
              <a:t>Les angles de vue : </a:t>
            </a:r>
            <a:r>
              <a:rPr lang="fr-FR" dirty="0" smtClean="0">
                <a:solidFill>
                  <a:schemeClr val="tx1"/>
                </a:solidFill>
                <a:latin typeface="Times New Roman" panose="02020603050405020304" pitchFamily="18" charset="0"/>
                <a:cs typeface="Times New Roman" panose="02020603050405020304" pitchFamily="18" charset="0"/>
              </a:rPr>
              <a:t>En variant les angles de vue on dynamise la narration. Certains angles induisent ainsi chez le lecteur de véritables sensations :</a:t>
            </a:r>
          </a:p>
          <a:p>
            <a:pPr algn="just">
              <a:buNone/>
            </a:pPr>
            <a:r>
              <a:rPr lang="fr-FR" b="1" dirty="0" smtClean="0">
                <a:solidFill>
                  <a:schemeClr val="tx1"/>
                </a:solidFill>
                <a:latin typeface="Times New Roman" panose="02020603050405020304" pitchFamily="18" charset="0"/>
                <a:cs typeface="Times New Roman" panose="02020603050405020304" pitchFamily="18" charset="0"/>
              </a:rPr>
              <a:t>L’angle de vue normal </a:t>
            </a:r>
            <a:r>
              <a:rPr lang="fr-FR" dirty="0" smtClean="0">
                <a:solidFill>
                  <a:schemeClr val="tx1"/>
                </a:solidFill>
                <a:latin typeface="Times New Roman" panose="02020603050405020304" pitchFamily="18" charset="0"/>
                <a:cs typeface="Times New Roman" panose="02020603050405020304" pitchFamily="18" charset="0"/>
              </a:rPr>
              <a:t>: La scène se déroule sous nos yeux, les personnages se situent au même niveau que nous. C’est l’angle le plus utilisé. Il peut aussi bien évoquer une situation normale que toute autre atmosphère ou état extraordinaire.</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a:srcRect/>
          <a:stretch>
            <a:fillRect/>
          </a:stretch>
        </p:blipFill>
        <p:spPr bwMode="auto">
          <a:xfrm>
            <a:off x="1500166" y="1214739"/>
            <a:ext cx="5929353" cy="458686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1000100" y="714673"/>
            <a:ext cx="6500857" cy="492922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1000100" y="785794"/>
            <a:ext cx="6072229" cy="471490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268931"/>
          </a:xfrm>
        </p:spPr>
        <p:txBody>
          <a:bodyPr>
            <a:normAutofit/>
          </a:bodyPr>
          <a:lstStyle/>
          <a:p>
            <a:pPr algn="just">
              <a:buNone/>
            </a:pPr>
            <a:r>
              <a:rPr lang="fr-FR" dirty="0">
                <a:latin typeface="Times New Roman" panose="02020603050405020304" pitchFamily="18" charset="0"/>
                <a:cs typeface="Times New Roman" panose="02020603050405020304" pitchFamily="18" charset="0"/>
              </a:rPr>
              <a:t>Pour chaque histoire : </a:t>
            </a:r>
            <a:endParaRPr lang="fr-FR" dirty="0" smtClean="0">
              <a:latin typeface="Times New Roman" panose="02020603050405020304" pitchFamily="18" charset="0"/>
              <a:cs typeface="Times New Roman" panose="02020603050405020304" pitchFamily="18" charset="0"/>
            </a:endParaRPr>
          </a:p>
          <a:p>
            <a:pPr algn="just">
              <a:buNone/>
            </a:pPr>
            <a:r>
              <a:rPr lang="fr-FR" dirty="0">
                <a:latin typeface="Times New Roman" panose="02020603050405020304" pitchFamily="18" charset="0"/>
                <a:cs typeface="Times New Roman" panose="02020603050405020304" pitchFamily="18" charset="0"/>
              </a:rPr>
              <a:t>1 –nommer quel est le cadrage utilisé pour chaque case </a:t>
            </a:r>
            <a:r>
              <a:rPr lang="fr-FR" dirty="0" smtClean="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par exemple plan américain, contre plongée, angle de vue, etc.) </a:t>
            </a:r>
            <a:endParaRPr lang="fr-FR" dirty="0" smtClean="0">
              <a:latin typeface="Times New Roman" panose="02020603050405020304" pitchFamily="18" charset="0"/>
              <a:cs typeface="Times New Roman" panose="02020603050405020304" pitchFamily="18" charset="0"/>
            </a:endParaRPr>
          </a:p>
          <a:p>
            <a:pPr algn="just">
              <a:buNone/>
            </a:pPr>
            <a:r>
              <a:rPr lang="fr-FR" dirty="0">
                <a:latin typeface="Times New Roman" panose="02020603050405020304" pitchFamily="18" charset="0"/>
                <a:cs typeface="Times New Roman" panose="02020603050405020304" pitchFamily="18" charset="0"/>
              </a:rPr>
              <a:t>2 –décrire et qualifier l’ambiance que vous ressentez pour chaque histoire, </a:t>
            </a:r>
            <a:r>
              <a:rPr lang="fr-FR" dirty="0" smtClean="0">
                <a:latin typeface="Times New Roman" panose="02020603050405020304" pitchFamily="18" charset="0"/>
                <a:cs typeface="Times New Roman" panose="02020603050405020304" pitchFamily="18" charset="0"/>
              </a:rPr>
              <a:t>comment </a:t>
            </a:r>
            <a:r>
              <a:rPr lang="fr-FR" dirty="0">
                <a:latin typeface="Times New Roman" panose="02020603050405020304" pitchFamily="18" charset="0"/>
                <a:cs typeface="Times New Roman" panose="02020603050405020304" pitchFamily="18" charset="0"/>
              </a:rPr>
              <a:t>vous l’interprétez. </a:t>
            </a:r>
            <a:endParaRPr lang="fr-FR" dirty="0" smtClean="0">
              <a:latin typeface="Times New Roman" panose="02020603050405020304" pitchFamily="18" charset="0"/>
              <a:cs typeface="Times New Roman" panose="02020603050405020304" pitchFamily="18" charset="0"/>
            </a:endParaRPr>
          </a:p>
          <a:p>
            <a:pPr algn="just">
              <a:buNone/>
            </a:pPr>
            <a:r>
              <a:rPr lang="fr-FR" dirty="0">
                <a:latin typeface="Times New Roman" panose="02020603050405020304" pitchFamily="18" charset="0"/>
                <a:cs typeface="Times New Roman" panose="02020603050405020304" pitchFamily="18" charset="0"/>
              </a:rPr>
              <a:t>3 –expliquer en quoi, à votre avis, le cadrage a contribué à créer cette  </a:t>
            </a:r>
            <a:r>
              <a:rPr lang="fr-FR" dirty="0" smtClean="0">
                <a:latin typeface="Times New Roman" panose="02020603050405020304" pitchFamily="18" charset="0"/>
                <a:cs typeface="Times New Roman" panose="02020603050405020304" pitchFamily="18" charset="0"/>
              </a:rPr>
              <a:t>ambiance</a:t>
            </a:r>
            <a:r>
              <a:rPr lang="fr-FR"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a:bodyPr>
          <a:lstStyle/>
          <a:p>
            <a:pPr algn="just">
              <a:buNone/>
            </a:pPr>
            <a:r>
              <a:rPr lang="fr-FR" b="1" dirty="0">
                <a:latin typeface="Times New Roman" panose="02020603050405020304" pitchFamily="18" charset="0"/>
                <a:cs typeface="Times New Roman" panose="02020603050405020304" pitchFamily="18" charset="0"/>
              </a:rPr>
              <a:t>Exercice n° 2 </a:t>
            </a:r>
            <a:endParaRPr lang="fr-FR" b="1" dirty="0" smtClean="0">
              <a:latin typeface="Times New Roman" panose="02020603050405020304" pitchFamily="18" charset="0"/>
              <a:cs typeface="Times New Roman" panose="02020603050405020304" pitchFamily="18" charset="0"/>
            </a:endParaRPr>
          </a:p>
          <a:p>
            <a:pPr algn="just">
              <a:buNone/>
            </a:pPr>
            <a:r>
              <a:rPr lang="fr-FR" dirty="0">
                <a:latin typeface="Times New Roman" panose="02020603050405020304" pitchFamily="18" charset="0"/>
                <a:cs typeface="Times New Roman" panose="02020603050405020304" pitchFamily="18" charset="0"/>
              </a:rPr>
              <a:t>Recadrer une image réduit le champ de l'image. Souvent réalisé dans un but </a:t>
            </a:r>
            <a:r>
              <a:rPr lang="fr-FR" dirty="0" smtClean="0">
                <a:latin typeface="Times New Roman" panose="02020603050405020304" pitchFamily="18" charset="0"/>
                <a:cs typeface="Times New Roman" panose="02020603050405020304" pitchFamily="18" charset="0"/>
              </a:rPr>
              <a:t>esthétique </a:t>
            </a:r>
            <a:r>
              <a:rPr lang="fr-FR" dirty="0">
                <a:latin typeface="Times New Roman" panose="02020603050405020304" pitchFamily="18" charset="0"/>
                <a:cs typeface="Times New Roman" panose="02020603050405020304" pitchFamily="18" charset="0"/>
              </a:rPr>
              <a:t>de composition, le recadrage, parfois appelé rognage, peut </a:t>
            </a:r>
            <a:r>
              <a:rPr lang="fr-FR" dirty="0" smtClean="0">
                <a:latin typeface="Times New Roman" panose="02020603050405020304" pitchFamily="18" charset="0"/>
                <a:cs typeface="Times New Roman" panose="02020603050405020304" pitchFamily="18" charset="0"/>
              </a:rPr>
              <a:t>fortement </a:t>
            </a:r>
            <a:r>
              <a:rPr lang="fr-FR" dirty="0">
                <a:latin typeface="Times New Roman" panose="02020603050405020304" pitchFamily="18" charset="0"/>
                <a:cs typeface="Times New Roman" panose="02020603050405020304" pitchFamily="18" charset="0"/>
              </a:rPr>
              <a:t>modifier la signification de l'image. </a:t>
            </a:r>
            <a:r>
              <a:rPr lang="fr-FR" dirty="0" smtClean="0">
                <a:latin typeface="Times New Roman" panose="02020603050405020304" pitchFamily="18" charset="0"/>
                <a:cs typeface="Times New Roman" panose="02020603050405020304" pitchFamily="18" charset="0"/>
              </a:rPr>
              <a:t>Ce </a:t>
            </a:r>
            <a:r>
              <a:rPr lang="fr-FR" dirty="0">
                <a:latin typeface="Times New Roman" panose="02020603050405020304" pitchFamily="18" charset="0"/>
                <a:cs typeface="Times New Roman" panose="02020603050405020304" pitchFamily="18" charset="0"/>
              </a:rPr>
              <a:t>procédé est parfois utilisé par la presse ou la propagande politique pour </a:t>
            </a:r>
            <a:r>
              <a:rPr lang="fr-FR" dirty="0" smtClean="0">
                <a:latin typeface="Times New Roman" panose="02020603050405020304" pitchFamily="18" charset="0"/>
                <a:cs typeface="Times New Roman" panose="02020603050405020304" pitchFamily="18" charset="0"/>
              </a:rPr>
              <a:t>modifier </a:t>
            </a:r>
            <a:r>
              <a:rPr lang="fr-FR" dirty="0">
                <a:latin typeface="Times New Roman" panose="02020603050405020304" pitchFamily="18" charset="0"/>
                <a:cs typeface="Times New Roman" panose="02020603050405020304" pitchFamily="18" charset="0"/>
              </a:rPr>
              <a:t>le sens de l'image et manipuler l'opinion. Il convient de rester vigilant </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lstStyle/>
          <a:p>
            <a:pPr algn="just">
              <a:buNone/>
            </a:pPr>
            <a:r>
              <a:rPr lang="fr-FR" dirty="0" smtClean="0">
                <a:latin typeface="Times New Roman" panose="02020603050405020304" pitchFamily="18" charset="0"/>
                <a:cs typeface="Times New Roman" panose="02020603050405020304" pitchFamily="18" charset="0"/>
              </a:rPr>
              <a:t>	Regardez </a:t>
            </a:r>
            <a:r>
              <a:rPr lang="fr-FR" dirty="0">
                <a:latin typeface="Times New Roman" panose="02020603050405020304" pitchFamily="18" charset="0"/>
                <a:cs typeface="Times New Roman" panose="02020603050405020304" pitchFamily="18" charset="0"/>
              </a:rPr>
              <a:t>par exemple cet homme : que fait-il ? Il a marqué un panier au </a:t>
            </a:r>
            <a:r>
              <a:rPr lang="fr-FR" dirty="0" smtClean="0">
                <a:latin typeface="Times New Roman" panose="02020603050405020304" pitchFamily="18" charset="0"/>
                <a:cs typeface="Times New Roman" panose="02020603050405020304" pitchFamily="18" charset="0"/>
              </a:rPr>
              <a:t>basket </a:t>
            </a:r>
            <a:r>
              <a:rPr lang="fr-FR" dirty="0">
                <a:latin typeface="Times New Roman" panose="02020603050405020304" pitchFamily="18" charset="0"/>
                <a:cs typeface="Times New Roman" panose="02020603050405020304" pitchFamily="18" charset="0"/>
              </a:rPr>
              <a:t>? Il danse car Il vient de gagner au loto ?.....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2500298" y="928670"/>
            <a:ext cx="5000660" cy="427731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1829046" y="857250"/>
            <a:ext cx="5485907" cy="526891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lstStyle/>
          <a:p>
            <a:pPr>
              <a:buNone/>
            </a:pPr>
            <a:endParaRPr lang="fr-FR" dirty="0" smtClean="0"/>
          </a:p>
          <a:p>
            <a:pPr>
              <a:buNone/>
            </a:pPr>
            <a:endParaRPr lang="fr-FR" dirty="0"/>
          </a:p>
          <a:p>
            <a:pPr>
              <a:buNone/>
            </a:pPr>
            <a:endParaRPr lang="fr-FR" dirty="0" smtClean="0"/>
          </a:p>
          <a:p>
            <a:pPr>
              <a:buNone/>
            </a:pPr>
            <a:r>
              <a:rPr lang="fr-FR" dirty="0"/>
              <a:t>	</a:t>
            </a:r>
            <a:r>
              <a:rPr lang="fr-FR" dirty="0" smtClean="0"/>
              <a:t>		</a:t>
            </a:r>
            <a:r>
              <a:rPr lang="fr-FR" dirty="0" smtClean="0">
                <a:latin typeface="Times New Roman" panose="02020603050405020304" pitchFamily="18" charset="0"/>
                <a:cs typeface="Times New Roman" panose="02020603050405020304" pitchFamily="18" charset="0"/>
              </a:rPr>
              <a:t>Merci de votre attention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643042" y="1214422"/>
            <a:ext cx="5143535" cy="347267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lstStyle/>
          <a:p>
            <a:pPr algn="just">
              <a:buNone/>
            </a:pPr>
            <a:endParaRPr lang="fr-FR" b="1" dirty="0" smtClean="0">
              <a:latin typeface="Times New Roman" panose="02020603050405020304" pitchFamily="18" charset="0"/>
              <a:cs typeface="Times New Roman" panose="02020603050405020304" pitchFamily="18" charset="0"/>
            </a:endParaRPr>
          </a:p>
          <a:p>
            <a:pPr algn="just">
              <a:buNone/>
            </a:pPr>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La plongée</a:t>
            </a:r>
            <a:r>
              <a:rPr lang="fr-FR" b="1" dirty="0">
                <a:latin typeface="Times New Roman" panose="02020603050405020304" pitchFamily="18" charset="0"/>
                <a:cs typeface="Times New Roman" panose="02020603050405020304" pitchFamily="18" charset="0"/>
              </a:rPr>
              <a:t> : </a:t>
            </a:r>
            <a:r>
              <a:rPr lang="fr-FR" dirty="0">
                <a:latin typeface="Times New Roman" panose="02020603050405020304" pitchFamily="18" charset="0"/>
                <a:cs typeface="Times New Roman" panose="02020603050405020304" pitchFamily="18" charset="0"/>
              </a:rPr>
              <a:t>quand on voit la scène d’au-dessus, donne une sensation d’écrasement ou de solitude.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428861" y="785795"/>
            <a:ext cx="4357718" cy="38251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714480" y="1357298"/>
            <a:ext cx="5286412" cy="284878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lstStyle/>
          <a:p>
            <a:pPr algn="just">
              <a:buNone/>
            </a:pPr>
            <a:r>
              <a:rPr lang="fr-FR" b="1" dirty="0" smtClean="0">
                <a:latin typeface="Times New Roman" panose="02020603050405020304" pitchFamily="18" charset="0"/>
                <a:cs typeface="Times New Roman" panose="02020603050405020304" pitchFamily="18" charset="0"/>
              </a:rPr>
              <a:t>	La contre-plongée</a:t>
            </a:r>
            <a:r>
              <a:rPr lang="fr-FR" dirty="0">
                <a:latin typeface="Times New Roman" panose="02020603050405020304" pitchFamily="18" charset="0"/>
                <a:cs typeface="Times New Roman" panose="02020603050405020304" pitchFamily="18" charset="0"/>
              </a:rPr>
              <a:t> : quand on regarde l’action d’en bas, peut donner l’apparence d’un personnage menaçant ; mais cela peut aussi suggérer la difficulté ou l’inaccessibilité d’un obstacle à surmonter.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285852" y="1000108"/>
            <a:ext cx="5419748" cy="405608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357422" y="1000109"/>
            <a:ext cx="4286280" cy="391558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Affichage à l'écran (4:3)</PresentationFormat>
  <Paragraphs>41</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VMI</cp:lastModifiedBy>
  <cp:revision>10</cp:revision>
  <dcterms:created xsi:type="dcterms:W3CDTF">2021-05-16T04:46:00Z</dcterms:created>
  <dcterms:modified xsi:type="dcterms:W3CDTF">2024-02-19T17:25:47Z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1036-11.2.0.10265</vt:lpwstr>
  </property>
  <property fmtid="{D5CDD505-2E9C-101B-9397-08002B2CF9AE}" pid="3" name="ICV">
    <vt:lpwstr>A3ED2F2EFE8F40989893E3411E755508</vt:lpwstr>
  </property>
</Properties>
</file>