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5" r:id="rId5"/>
    <p:sldId id="259" r:id="rId6"/>
    <p:sldId id="292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85" r:id="rId17"/>
    <p:sldId id="288" r:id="rId18"/>
    <p:sldId id="287" r:id="rId19"/>
    <p:sldId id="273" r:id="rId20"/>
    <p:sldId id="274" r:id="rId21"/>
    <p:sldId id="286" r:id="rId22"/>
    <p:sldId id="277" r:id="rId23"/>
    <p:sldId id="278" r:id="rId24"/>
    <p:sldId id="279" r:id="rId25"/>
    <p:sldId id="280" r:id="rId26"/>
    <p:sldId id="289" r:id="rId27"/>
    <p:sldId id="294" r:id="rId28"/>
    <p:sldId id="290" r:id="rId29"/>
    <p:sldId id="291" r:id="rId30"/>
    <p:sldId id="282" r:id="rId31"/>
    <p:sldId id="283" r:id="rId32"/>
    <p:sldId id="293" r:id="rId33"/>
    <p:sldId id="284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4CC5-0A46-4D9C-855D-1B0C07B1996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4D8B6-F4DA-4BD7-A4B0-4ADA6DB92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8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0BDFA-CB71-4B11-B4E2-88E689B9EEDA}" type="slidenum">
              <a:rPr lang="fr-FR"/>
              <a:pPr/>
              <a:t>20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5550" cy="413385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6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15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1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79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18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8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1EAD-9D4E-4EFF-B60F-5C7D13A2B28F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5E73-DDE1-41B5-B491-7FC220653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Bacillus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939280"/>
            <a:ext cx="9144000" cy="292988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comporte des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bactéries à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 positif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batonnets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sporogènes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généralement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mobiles. 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 bacilles sont aérobies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aéro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-anaérobies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facultatifs.</a:t>
            </a:r>
          </a:p>
          <a:p>
            <a:pPr algn="just">
              <a:lnSpc>
                <a:spcPct val="160000"/>
              </a:lnSpc>
            </a:pP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fait partie de la famille des </a:t>
            </a:r>
            <a:r>
              <a:rPr lang="fr-FR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Bacillaceae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7" y="-35315"/>
            <a:ext cx="2357811" cy="16886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04247" y="6165304"/>
            <a:ext cx="233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GHAROUT 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2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BACILLUS CEREUS</a:t>
            </a:r>
          </a:p>
          <a:p>
            <a:pPr>
              <a:buFontTx/>
              <a:buNone/>
            </a:pP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FR" sz="1800" b="1" u="sng" dirty="0">
                <a:latin typeface="Times New Roman" pitchFamily="18" charset="0"/>
                <a:cs typeface="Times New Roman" pitchFamily="18" charset="0"/>
              </a:rPr>
              <a:t>Facteurs de virulence 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Hémolysine BL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thermolabile</a:t>
            </a:r>
          </a:p>
          <a:p>
            <a:pPr lvl="2">
              <a:buFontTx/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			    3 éléments B, L1, L2</a:t>
            </a:r>
          </a:p>
          <a:p>
            <a:pPr lvl="2">
              <a:buFontTx/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			    activité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dermonécrotique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			    syndrome diarrhéique</a:t>
            </a:r>
          </a:p>
          <a:p>
            <a:pPr lvl="2">
              <a:buFontTx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Céréulide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toxine émétisante thermostable</a:t>
            </a:r>
          </a:p>
          <a:p>
            <a:pPr lvl="2">
              <a:buFontTx/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  		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    hémolysine I et II</a:t>
            </a:r>
          </a:p>
          <a:p>
            <a:pPr lvl="2">
              <a:buFontTx/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		       phospholipase C</a:t>
            </a:r>
          </a:p>
          <a:p>
            <a:pPr>
              <a:buFontTx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843808" y="1124744"/>
            <a:ext cx="0" cy="11521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123728" y="4437112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928992" cy="67413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- 3 formes :</a:t>
            </a:r>
          </a:p>
          <a:p>
            <a:pPr>
              <a:lnSpc>
                <a:spcPct val="80000"/>
              </a:lnSpc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syndromes alimentaires 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  	-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yndrome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diarrhéique 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thermolabile : douleurs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abdominales,                                    		fièvre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crampes intestinales, diarrhée profuse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Incubation : 8 à 16 h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Aliments : viandes, légumes, desserts,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pâtes.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yndrome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émétique 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thermostable : nausées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vomissements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Incubation : 1 à 5 h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Aliments: riz oriental, crèmes pasteurisées, lait…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907704" y="1988840"/>
            <a:ext cx="0" cy="15115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905927" y="4365030"/>
            <a:ext cx="0" cy="9361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9036496" cy="6669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- Ces 2 syndromes sont dus à la résistance des spores à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cuisson 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- Nécessitent un inoculum bactérien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important: 10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7 -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bactéries/g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d'aliments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- TIAC +++ ( prévalence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sous-estimée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- Autres souches pouvant avoir une toxine diarrhéique : 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i="1" dirty="0" err="1">
                <a:latin typeface="Times New Roman" pitchFamily="18" charset="0"/>
                <a:cs typeface="Times New Roman" pitchFamily="18" charset="0"/>
              </a:rPr>
              <a:t>thuringiensis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i="1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1586"/>
            <a:ext cx="9144000" cy="47145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fr-FR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Infections ophtalmologiques :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Pathogène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très virulent (rare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Post-traumatique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contamination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le sol, ou par diffusion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hématogène;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fr-FR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41947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utres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infections :</a:t>
            </a:r>
          </a:p>
          <a:p>
            <a:pPr algn="just">
              <a:lnSpc>
                <a:spcPct val="150000"/>
              </a:lnSpc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mmunocompétents : 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suite de blessure : chirurgie, brûlures,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cicatrices.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	         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Immunodéprimés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variées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	bactériémies, septicémies,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myonécroses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méningites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endocardites, pneumonies, abcès, ostéomyélites, salpingites, infections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cutanées.</a:t>
            </a:r>
            <a:endParaRPr lang="fr-FR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2008"/>
            <a:ext cx="9036496" cy="6669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fr-F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AUTRES BACILLUS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			→ Opportunistes : terrains prédisposés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circulans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: méningite, endocardite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: TIAC ..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subtilis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: TIAC, septicémie, pneumonie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licheniformis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: TIAC, bactériémie, infections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post-opératoires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Problèmes d’interprétation +++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                     peu ou pas de potentiel pathogène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475656" y="5013548"/>
            <a:ext cx="792163" cy="647700"/>
          </a:xfrm>
          <a:prstGeom prst="curvedRightArrow">
            <a:avLst>
              <a:gd name="adj1" fmla="val 20000"/>
              <a:gd name="adj2" fmla="val 40000"/>
              <a:gd name="adj3" fmla="val 4076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476672"/>
            <a:ext cx="9180512" cy="63093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200" b="1" u="sng" dirty="0">
                <a:latin typeface="Times New Roman" pitchFamily="18" charset="0"/>
                <a:cs typeface="Times New Roman" pitchFamily="18" charset="0"/>
              </a:rPr>
              <a:t>Prélèvements :</a:t>
            </a: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   - Bactéries peu fragiles, pas de précautions particulières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PSM de type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(au minimum) →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sécurité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il s'agit surtout 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lésions cutanées,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 pustules voire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d'hémocultures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de LCR ou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prélèvements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respiratoires.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 tout patient arrivant aux urgences dans un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contexte de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bioterrorisme et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suspecté de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charbon, il faut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réaliser un prélèvement, dés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arrivée,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au niveau des narines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à l'aide d'un écouvillon.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Cet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écouvillon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sera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plongé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dans un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bouillon ou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dans du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sérum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physiologique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stérile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avant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d‘être ensemencé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; un autre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écouvillon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pourra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servir pour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biologie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moléculaire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(PCR).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	       	 </a:t>
            </a: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3" algn="just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DIAGNOSTIC BIOLOGIQUE</a:t>
            </a:r>
          </a:p>
        </p:txBody>
      </p:sp>
    </p:spTree>
    <p:extLst>
      <p:ext uri="{BB962C8B-B14F-4D97-AF65-F5344CB8AC3E}">
        <p14:creationId xmlns:p14="http://schemas.microsoft.com/office/powerpoint/2010/main" val="3548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dans un contexte de toxi-infection alimentaire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doit disposer de selles et tenter de trouver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l'aliment suspect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afin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énumérer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germes dans celui-ci.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Dans les infections opportunistes 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dues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aux autres espèces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il s'agit le plus souvent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découvertes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hasard,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partir d‘hémocultures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prélèvements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pus ou de liquides biologiques de diverses natures.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Transport des échantillons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n'y a pas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précaution particulière,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sauf en cas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suspicion de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dont la manipulation se fait en classe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3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agents biologiques vu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dangerosité.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0"/>
            <a:ext cx="8784628" cy="67413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Examen direct: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tat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frais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Mobiles pour la plupart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mmobiles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anthracis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Gram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→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rands bacilles  Gram + à bouts carrés souvent en chaînes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près 48-72 h en aérobiose +/-  présence de spores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résence de flagelles</a:t>
            </a:r>
            <a:endParaRPr lang="fr-F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résence ou non d’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une capsule (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nthracis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++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endParaRPr lang="fr-F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871861" cy="17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acil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748823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sg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412875"/>
            <a:ext cx="3333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3348037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720725" cy="37623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3300"/>
                </a:solidFill>
              </a:rPr>
              <a:t>spore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299200" y="3605213"/>
            <a:ext cx="2016193" cy="369332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tx1">
                    <a:lumMod val="95000"/>
                    <a:lumOff val="5000"/>
                  </a:schemeClr>
                </a:solidFill>
              </a:rPr>
              <a:t>Bacille à bout carré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7308850" y="2565400"/>
            <a:ext cx="719138" cy="935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7092950" y="4076700"/>
            <a:ext cx="71438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22275" y="1908175"/>
            <a:ext cx="4159250" cy="4921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Coloration de Gram</a:t>
            </a:r>
            <a:r>
              <a:rPr lang="fr-FR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11188" y="3644900"/>
            <a:ext cx="1584325" cy="1079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3809" name="Picture 17" descr="s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068638"/>
            <a:ext cx="3311525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Taxonomie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268760"/>
            <a:ext cx="9036496" cy="544522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comporte 74 espèces différentes, très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diverses aussi bien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génotypique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phénotypique. 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membres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 ≪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≫ sensu lato correspondent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 unique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bien 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réunissant différents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pathovars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thuringiensis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weihenstepharensis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pseudomycoides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D'autres 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intervenir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pathologie humaine.</a:t>
            </a:r>
          </a:p>
        </p:txBody>
      </p:sp>
    </p:spTree>
    <p:extLst>
      <p:ext uri="{BB962C8B-B14F-4D97-AF65-F5344CB8AC3E}">
        <p14:creationId xmlns:p14="http://schemas.microsoft.com/office/powerpoint/2010/main" val="489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3968" y="3068960"/>
            <a:ext cx="4968552" cy="792088"/>
          </a:xfrm>
        </p:spPr>
        <p:txBody>
          <a:bodyPr>
            <a:normAutofit fontScale="90000"/>
          </a:bodyPr>
          <a:lstStyle/>
          <a:p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B.anthracis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: coloration de Gram, liquide céphalo-rachidien</a:t>
            </a:r>
            <a:endParaRPr lang="fr-FR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jernigan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58" y="188640"/>
            <a:ext cx="4267141" cy="288032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NDOPHTALMI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" y="104967"/>
            <a:ext cx="4662184" cy="303673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592832" y="3356992"/>
            <a:ext cx="318708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Endophtalmie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3600" b="1" i="1" dirty="0" err="1" smtClean="0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aspect à la coloration de Gram</a:t>
            </a:r>
            <a:endParaRPr lang="fr-FR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bacillus-cereus-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221088"/>
            <a:ext cx="3146966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1000" y="5507940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, coloration de Gram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spore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ovale ou ronde ;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peut être déformante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déformante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avec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localisation centrale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paracentrale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subterminale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terminale.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spores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très résistantes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(il faut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40 minutes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à 120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détruire)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celles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subtilis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parmi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plus résistantes.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spores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utilisées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comme témoin de stérilisation.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568689" cy="30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Ensemencement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             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élose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au sang frais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chocolat enrichie de type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Polyvitex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Incubation 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37°C en aérobiose. 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24, 48 et 72 h d'incubation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Aspect caractéristique 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colonies.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6858"/>
            <a:ext cx="3048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cul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6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3338" y="44624"/>
            <a:ext cx="403383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  <a:cs typeface="Times New Roman" pitchFamily="18" charset="0"/>
              </a:rPr>
              <a:t>CULTURE: </a:t>
            </a:r>
            <a:r>
              <a:rPr lang="fr-FR" sz="2400" b="1" i="1">
                <a:latin typeface="Times New Roman" pitchFamily="18" charset="0"/>
                <a:cs typeface="Times New Roman" pitchFamily="18" charset="0"/>
              </a:rPr>
              <a:t>B. cereus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66962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colonies de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du groupe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sont habituellement de grande taille (1 à 7 mm), circulaires ou irrégulières, souvent mates et granuleuses 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Photo of Bacillus Cer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82988" cy="3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sf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6495" y="2996952"/>
            <a:ext cx="1714500" cy="155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 descr="scuit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0578"/>
            <a:ext cx="29511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18344" y="0"/>
            <a:ext cx="619283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  <a:cs typeface="Times New Roman" pitchFamily="18" charset="0"/>
              </a:rPr>
              <a:t>CULTURE: </a:t>
            </a:r>
            <a:r>
              <a:rPr lang="fr-FR" sz="2400" b="1" i="1">
                <a:latin typeface="Times New Roman" pitchFamily="18" charset="0"/>
                <a:cs typeface="Times New Roman" pitchFamily="18" charset="0"/>
              </a:rPr>
              <a:t>B. anthracis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459390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colonies de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sont blanches ou grises, non ou faiblement  hémolytiques ; elles sont plus petites et moins crémeuses que les colonies de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; elles creusent généralement la gélose et sont difficiles à  prélever.</a:t>
            </a:r>
          </a:p>
        </p:txBody>
      </p:sp>
    </p:spTree>
    <p:extLst>
      <p:ext uri="{BB962C8B-B14F-4D97-AF65-F5344CB8AC3E}">
        <p14:creationId xmlns:p14="http://schemas.microsoft.com/office/powerpoint/2010/main" val="6578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555776" y="0"/>
            <a:ext cx="4392612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 smtClean="0">
                <a:effectLst/>
                <a:latin typeface="Comic Sans MS" pitchFamily="66" charset="0"/>
              </a:rPr>
              <a:t>CULTURE : </a:t>
            </a:r>
            <a:r>
              <a:rPr lang="fr-FR" b="1" i="1" dirty="0" smtClean="0">
                <a:effectLst/>
                <a:latin typeface="Comic Sans MS" pitchFamily="66" charset="0"/>
              </a:rPr>
              <a:t>B. </a:t>
            </a:r>
            <a:r>
              <a:rPr lang="fr-FR" b="1" i="1" dirty="0" err="1" smtClean="0">
                <a:effectLst/>
                <a:latin typeface="Comic Sans MS" pitchFamily="66" charset="0"/>
              </a:rPr>
              <a:t>licheniformis</a:t>
            </a:r>
            <a:endParaRPr lang="fr-FR" b="1" i="1" dirty="0">
              <a:effectLst/>
              <a:latin typeface="Comic Sans MS" pitchFamily="66" charset="0"/>
            </a:endParaRPr>
          </a:p>
        </p:txBody>
      </p:sp>
      <p:pic>
        <p:nvPicPr>
          <p:cNvPr id="64520" name="Picture 8" descr="B_LICHE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6632"/>
            <a:ext cx="3168352" cy="346815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v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1832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293096"/>
            <a:ext cx="762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Les colonies de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licheniformis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ont un aspect de lichen.</a:t>
            </a:r>
          </a:p>
        </p:txBody>
      </p:sp>
    </p:spTree>
    <p:extLst>
      <p:ext uri="{BB962C8B-B14F-4D97-AF65-F5344CB8AC3E}">
        <p14:creationId xmlns:p14="http://schemas.microsoft.com/office/powerpoint/2010/main" val="28676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 partir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polymicrobiens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 d'infection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de suspicion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d'intoxications alimentaires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on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procéder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chauffage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durant 15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minutes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détruit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tous les contaminants 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sporulés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produit un choc thermique qui activera la germination.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On pourra alors ensemencer les milieux riches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non sélectifs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(bouillon,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nutritive)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on peut avoir recours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milieux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sélectifs souvent ensemencés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directement avec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échantillons fraichement récoltés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pour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on recourt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Knisely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contenant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polymyxine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lysozyme, EDTA,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acétate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thallium (PLET)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pour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utiliser des milieux contenant jaune d'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oeuf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mannitol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indicateur permettant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révéler l'hydrolyse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lécithine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ainsi que l'acidification du mannitol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souvent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inhibiteur des Gram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négatif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polymyxine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29131" cy="36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702"/>
            <a:ext cx="3672408" cy="36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84748"/>
              </p:ext>
            </p:extLst>
          </p:nvPr>
        </p:nvGraphicFramePr>
        <p:xfrm>
          <a:off x="324957" y="4005064"/>
          <a:ext cx="4127702" cy="691960"/>
        </p:xfrm>
        <a:graphic>
          <a:graphicData uri="http://schemas.openxmlformats.org/drawingml/2006/table">
            <a:tbl>
              <a:tblPr/>
              <a:tblGrid>
                <a:gridCol w="4127702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Colonies de 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Bacillus </a:t>
                      </a:r>
                      <a:r>
                        <a:rPr lang="fr-FR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anthracis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isolées</a:t>
                      </a:r>
                      <a:br>
                        <a:rPr lang="fr-FR" sz="14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4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 gélose au sang.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33725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72497"/>
              </p:ext>
            </p:extLst>
          </p:nvPr>
        </p:nvGraphicFramePr>
        <p:xfrm>
          <a:off x="4860032" y="4005064"/>
          <a:ext cx="3764248" cy="691960"/>
        </p:xfrm>
        <a:graphic>
          <a:graphicData uri="http://schemas.openxmlformats.org/drawingml/2006/table">
            <a:tbl>
              <a:tblPr/>
              <a:tblGrid>
                <a:gridCol w="3764248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Colonies de Bacillus </a:t>
                      </a:r>
                      <a:r>
                        <a:rPr lang="fr-FR" sz="1400" b="1" i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anthracis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isolées</a:t>
                      </a:r>
                      <a:b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4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 gélose PLET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48013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4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Identification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u="sng" dirty="0">
                <a:latin typeface="Times New Roman" pitchFamily="18" charset="0"/>
                <a:cs typeface="Times New Roman" pitchFamily="18" charset="0"/>
              </a:rPr>
              <a:t>Caractères morphologiques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coloration de Gram permet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préciser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morphologie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bacilles,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l'absence de spores,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leur aspect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rond ou ovalaire,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déformant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déformant 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■ une coloration de spore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mobilité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sera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systématiquement recherchée,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mycoides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immobiles.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La recherche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capsule sur les souches virulentes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peut être recherchée.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Caractères culturaux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aérobies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mais certaines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sont aérobies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strictes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anaérobies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facultatives ; de ce fait,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recherche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d'une croissance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anaérobiose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intéressante.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catalase positive, oxydase variable.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comportement des souches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recherche d'une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hémolyse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sur milieu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l'œuf pour révéler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activité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lécithinasique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utile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 l'identification.</a:t>
            </a:r>
          </a:p>
          <a:p>
            <a:pPr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5 mm de diamètre, de couleur rose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rouge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(absence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fermentation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mannitol) et entourées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d’un halo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précipité blanchâtre (présence d’une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lécithinase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334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Habitat et pouvoir pathogène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plupart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saprophytes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très répandues 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nature;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spore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confère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grande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résistance 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milieu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extérieur.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 sont des germes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telluriques 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l'on rencontre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également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l'eau et l'air,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ainsi 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des produits alimentaires (laits en poudre,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produits farineux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épices).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agent du charbon,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pathogène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obligatoire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l'homme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animaux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animaux malades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disséminent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germe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sol constitue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réservoir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(champs,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.) ;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cadavres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produits d'origine animale (peaux, laine, os, etc.)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participent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contamination des terrains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transmission directe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l'homme.</a:t>
            </a:r>
          </a:p>
          <a:p>
            <a:pPr algn="just">
              <a:lnSpc>
                <a:spcPct val="170000"/>
              </a:lnSpc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largement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répandu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la nature, le sol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l'air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et peut, de ce fait, notamment par ses spores,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souiller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aliments.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autres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l'environnement (sol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air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etc.) peuvent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présents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niveau de la peau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muqueuses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Ils peuvent souiller les cultures, mais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aussi 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situation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pathogène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des sujets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débilités ou 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introduction dans l'organisme lors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d'interventions chirurgicales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4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9036496" cy="6741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Ensemencer une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galerie API20E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avec un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inoculum plus dense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que pour une entérobactérie. Les caractères sont faiblement positifs en 24 heures :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VP,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gélatinase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glucose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et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nitrates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+.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api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57289"/>
            <a:ext cx="4762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api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2523"/>
            <a:ext cx="4762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155134" y="3600673"/>
            <a:ext cx="1873250" cy="83185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F3300"/>
                </a:solidFill>
                <a:latin typeface="Comic Sans MS" pitchFamily="66" charset="0"/>
              </a:rPr>
              <a:t>Galerie API20E</a:t>
            </a:r>
          </a:p>
        </p:txBody>
      </p:sp>
    </p:spTree>
    <p:extLst>
      <p:ext uri="{BB962C8B-B14F-4D97-AF65-F5344CB8AC3E}">
        <p14:creationId xmlns:p14="http://schemas.microsoft.com/office/powerpoint/2010/main" val="3212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88640"/>
            <a:ext cx="9252520" cy="3240360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Confirmation recherchée avec une galerie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API 50CH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800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caractères positifs en 24 heures sont : saccharose, ribose, glucose, fructose, esculine, maltose, saccharose, tréhalose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NAG (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N—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AcétyIGlucosamine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22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carte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du système d'identification automatisé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VitekR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bioMerieux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12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495"/>
            <a:ext cx="8964488" cy="67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84213" y="404813"/>
            <a:ext cx="7924800" cy="5635625"/>
            <a:chOff x="336" y="192"/>
            <a:chExt cx="4992" cy="3840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3024" y="384"/>
              <a:ext cx="2304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defTabSz="762000" eaLnBrk="0" hangingPunct="0"/>
              <a:endParaRPr lang="fr-F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63494" name="Picture 6" descr="API50CH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2"/>
              <a:ext cx="2507" cy="38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932363" y="3068638"/>
            <a:ext cx="3600450" cy="88265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Galerie API 20E+ API50CH</a:t>
            </a:r>
            <a:r>
              <a:rPr lang="fr-F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4859338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867400" y="692150"/>
            <a:ext cx="28813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Times New Roman" pitchFamily="18" charset="0"/>
                <a:cs typeface="Times New Roman" pitchFamily="18" charset="0"/>
              </a:rPr>
              <a:t>Les 10 premiers caractères de l’ API 20E sont les plus importants.</a:t>
            </a:r>
          </a:p>
        </p:txBody>
      </p:sp>
    </p:spTree>
    <p:extLst>
      <p:ext uri="{BB962C8B-B14F-4D97-AF65-F5344CB8AC3E}">
        <p14:creationId xmlns:p14="http://schemas.microsoft.com/office/powerpoint/2010/main" val="13390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9036496" cy="67413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BACILLE DU CHARBON (</a:t>
            </a:r>
            <a:r>
              <a:rPr lang="fr-FR" b="1" i="1" u="sng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b="1" i="1" u="sng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>
              <a:lnSpc>
                <a:spcPct val="80000"/>
              </a:lnSpc>
            </a:pPr>
            <a:endParaRPr lang="fr-FR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3200" u="sng" dirty="0">
                <a:latin typeface="Times New Roman" pitchFamily="18" charset="0"/>
                <a:cs typeface="Times New Roman" pitchFamily="18" charset="0"/>
              </a:rPr>
              <a:t>- Facteurs de virulence :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lvl="2">
              <a:lnSpc>
                <a:spcPct val="8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Toxine protéique : 3 facteurs	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facteur 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oedématogène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facteur II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→ immunogène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facteur III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→ létal</a:t>
            </a:r>
            <a:endParaRPr lang="fr-FR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411760" y="3645024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763688" y="3860800"/>
            <a:ext cx="503238" cy="936625"/>
          </a:xfrm>
          <a:prstGeom prst="curvedRightArrow">
            <a:avLst>
              <a:gd name="adj1" fmla="val 37224"/>
              <a:gd name="adj2" fmla="val 74448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09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responsable du charbon (anthrax pour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Anglo-Saxons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), maladie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l'homme et des animaux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notamment des herbivores.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L'homme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contamine directement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indirectement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partir d'animaux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infectés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transmission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d'homme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homme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extrêmement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04875" y="3076575"/>
            <a:ext cx="7328314" cy="3451225"/>
            <a:chOff x="1143000" y="2590800"/>
            <a:chExt cx="7328314" cy="3451225"/>
          </a:xfrm>
        </p:grpSpPr>
        <p:sp>
          <p:nvSpPr>
            <p:cNvPr id="6" name="AutoShape 1028"/>
            <p:cNvSpPr>
              <a:spLocks noChangeArrowheads="1"/>
            </p:cNvSpPr>
            <p:nvPr/>
          </p:nvSpPr>
          <p:spPr bwMode="auto">
            <a:xfrm rot="16200000" flipH="1">
              <a:off x="6303963" y="3373437"/>
              <a:ext cx="152400" cy="263525"/>
            </a:xfrm>
            <a:prstGeom prst="rightArrow">
              <a:avLst>
                <a:gd name="adj1" fmla="val 50000"/>
                <a:gd name="adj2" fmla="val 50005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AutoShape 1029"/>
            <p:cNvSpPr>
              <a:spLocks noChangeArrowheads="1"/>
            </p:cNvSpPr>
            <p:nvPr/>
          </p:nvSpPr>
          <p:spPr bwMode="auto">
            <a:xfrm rot="16200000" flipH="1">
              <a:off x="2263775" y="3451225"/>
              <a:ext cx="307975" cy="415925"/>
            </a:xfrm>
            <a:prstGeom prst="rightArrow">
              <a:avLst>
                <a:gd name="adj1" fmla="val 50000"/>
                <a:gd name="adj2" fmla="val 29171"/>
              </a:avLst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1030"/>
            <p:cNvSpPr>
              <a:spLocks noChangeArrowheads="1"/>
            </p:cNvSpPr>
            <p:nvPr/>
          </p:nvSpPr>
          <p:spPr bwMode="auto">
            <a:xfrm rot="16200000" flipH="1">
              <a:off x="2264569" y="4441031"/>
              <a:ext cx="306388" cy="415925"/>
            </a:xfrm>
            <a:prstGeom prst="rightArrow">
              <a:avLst>
                <a:gd name="adj1" fmla="val 50000"/>
                <a:gd name="adj2" fmla="val 29171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7955" dir="2698917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1031"/>
            <p:cNvGrpSpPr>
              <a:grpSpLocks/>
            </p:cNvGrpSpPr>
            <p:nvPr/>
          </p:nvGrpSpPr>
          <p:grpSpPr bwMode="auto">
            <a:xfrm>
              <a:off x="3962400" y="3276600"/>
              <a:ext cx="2201863" cy="2765425"/>
              <a:chOff x="2496" y="2064"/>
              <a:chExt cx="1387" cy="1742"/>
            </a:xfrm>
          </p:grpSpPr>
          <p:grpSp>
            <p:nvGrpSpPr>
              <p:cNvPr id="26" name="Group 1032"/>
              <p:cNvGrpSpPr>
                <a:grpSpLocks/>
              </p:cNvGrpSpPr>
              <p:nvPr/>
            </p:nvGrpSpPr>
            <p:grpSpPr bwMode="auto">
              <a:xfrm>
                <a:off x="2717" y="3390"/>
                <a:ext cx="1166" cy="416"/>
                <a:chOff x="2717" y="3390"/>
                <a:chExt cx="1166" cy="416"/>
              </a:xfrm>
            </p:grpSpPr>
            <p:sp>
              <p:nvSpPr>
                <p:cNvPr id="32" name="AutoShape 1033"/>
                <p:cNvSpPr>
                  <a:spLocks noChangeArrowheads="1"/>
                </p:cNvSpPr>
                <p:nvPr/>
              </p:nvSpPr>
              <p:spPr bwMode="auto">
                <a:xfrm>
                  <a:off x="2832" y="3408"/>
                  <a:ext cx="886" cy="384"/>
                </a:xfrm>
                <a:prstGeom prst="roundRect">
                  <a:avLst>
                    <a:gd name="adj" fmla="val 28907"/>
                  </a:avLst>
                </a:prstGeom>
                <a:solidFill>
                  <a:schemeClr val="bg1"/>
                </a:solidFill>
                <a:ln w="1270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AutoShape 1034"/>
                <p:cNvSpPr>
                  <a:spLocks noChangeArrowheads="1"/>
                </p:cNvSpPr>
                <p:nvPr/>
              </p:nvSpPr>
              <p:spPr bwMode="auto">
                <a:xfrm>
                  <a:off x="2717" y="3390"/>
                  <a:ext cx="1166" cy="416"/>
                </a:xfrm>
                <a:prstGeom prst="roundRect">
                  <a:avLst>
                    <a:gd name="adj" fmla="val 24625"/>
                  </a:avLst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fr-FR" sz="16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itchFamily="18" charset="0"/>
                    </a:rPr>
                    <a:t>contamination</a:t>
                  </a:r>
                </a:p>
                <a:p>
                  <a:pPr algn="ctr" eaLnBrk="0" hangingPunct="0"/>
                  <a:r>
                    <a:rPr lang="fr-FR" sz="16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itchFamily="18" charset="0"/>
                    </a:rPr>
                    <a:t>accidentelle</a:t>
                  </a:r>
                </a:p>
              </p:txBody>
            </p:sp>
          </p:grpSp>
          <p:grpSp>
            <p:nvGrpSpPr>
              <p:cNvPr id="27" name="Group 1035"/>
              <p:cNvGrpSpPr>
                <a:grpSpLocks/>
              </p:cNvGrpSpPr>
              <p:nvPr/>
            </p:nvGrpSpPr>
            <p:grpSpPr bwMode="auto">
              <a:xfrm>
                <a:off x="2496" y="2064"/>
                <a:ext cx="1152" cy="1204"/>
                <a:chOff x="2496" y="2064"/>
                <a:chExt cx="1152" cy="1204"/>
              </a:xfrm>
            </p:grpSpPr>
            <p:grpSp>
              <p:nvGrpSpPr>
                <p:cNvPr id="28" name="Group 1036"/>
                <p:cNvGrpSpPr>
                  <a:grpSpLocks/>
                </p:cNvGrpSpPr>
                <p:nvPr/>
              </p:nvGrpSpPr>
              <p:grpSpPr bwMode="auto">
                <a:xfrm>
                  <a:off x="2496" y="2064"/>
                  <a:ext cx="816" cy="1200"/>
                  <a:chOff x="2496" y="2064"/>
                  <a:chExt cx="816" cy="1200"/>
                </a:xfrm>
              </p:grpSpPr>
              <p:sp>
                <p:nvSpPr>
                  <p:cNvPr id="30" name="Arc 1037"/>
                  <p:cNvSpPr>
                    <a:spLocks/>
                  </p:cNvSpPr>
                  <p:nvPr/>
                </p:nvSpPr>
                <p:spPr bwMode="auto">
                  <a:xfrm>
                    <a:off x="2496" y="2664"/>
                    <a:ext cx="814" cy="600"/>
                  </a:xfrm>
                  <a:custGeom>
                    <a:avLst/>
                    <a:gdLst>
                      <a:gd name="G0" fmla="+- 21600 0 0"/>
                      <a:gd name="G1" fmla="+- 43 0 0"/>
                      <a:gd name="G2" fmla="+- 21600 0 0"/>
                      <a:gd name="T0" fmla="*/ 21557 w 21600"/>
                      <a:gd name="T1" fmla="*/ 21643 h 21643"/>
                      <a:gd name="T2" fmla="*/ 0 w 21600"/>
                      <a:gd name="T3" fmla="*/ 0 h 21643"/>
                      <a:gd name="T4" fmla="*/ 21600 w 21600"/>
                      <a:gd name="T5" fmla="*/ 43 h 21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43" fill="none" extrusionOk="0">
                        <a:moveTo>
                          <a:pt x="21557" y="21642"/>
                        </a:moveTo>
                        <a:cubicBezTo>
                          <a:pt x="9644" y="21619"/>
                          <a:pt x="0" y="11955"/>
                          <a:pt x="0" y="43"/>
                        </a:cubicBezTo>
                        <a:cubicBezTo>
                          <a:pt x="-1" y="28"/>
                          <a:pt x="0" y="14"/>
                          <a:pt x="0" y="0"/>
                        </a:cubicBezTo>
                      </a:path>
                      <a:path w="21600" h="21643" stroke="0" extrusionOk="0">
                        <a:moveTo>
                          <a:pt x="21557" y="21642"/>
                        </a:moveTo>
                        <a:cubicBezTo>
                          <a:pt x="9644" y="21619"/>
                          <a:pt x="0" y="11955"/>
                          <a:pt x="0" y="43"/>
                        </a:cubicBezTo>
                        <a:cubicBezTo>
                          <a:pt x="-1" y="28"/>
                          <a:pt x="0" y="14"/>
                          <a:pt x="0" y="0"/>
                        </a:cubicBezTo>
                        <a:lnTo>
                          <a:pt x="21600" y="43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2"/>
                    </a:solidFill>
                    <a:round/>
                    <a:headEnd/>
                    <a:tailEnd/>
                  </a:ln>
                  <a:effectLst>
                    <a:outerShdw dist="40161" dir="1106097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1" name="Arc 1038"/>
                  <p:cNvSpPr>
                    <a:spLocks/>
                  </p:cNvSpPr>
                  <p:nvPr/>
                </p:nvSpPr>
                <p:spPr bwMode="auto">
                  <a:xfrm rot="10800000">
                    <a:off x="2496" y="2064"/>
                    <a:ext cx="816" cy="600"/>
                  </a:xfrm>
                  <a:custGeom>
                    <a:avLst/>
                    <a:gdLst>
                      <a:gd name="G0" fmla="+- 43 0 0"/>
                      <a:gd name="G1" fmla="+- 43 0 0"/>
                      <a:gd name="G2" fmla="+- 21600 0 0"/>
                      <a:gd name="T0" fmla="*/ 21643 w 21643"/>
                      <a:gd name="T1" fmla="*/ 0 h 21643"/>
                      <a:gd name="T2" fmla="*/ 0 w 21643"/>
                      <a:gd name="T3" fmla="*/ 21643 h 21643"/>
                      <a:gd name="T4" fmla="*/ 43 w 21643"/>
                      <a:gd name="T5" fmla="*/ 43 h 216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43" h="21643" fill="none" extrusionOk="0">
                        <a:moveTo>
                          <a:pt x="21642" y="0"/>
                        </a:moveTo>
                        <a:cubicBezTo>
                          <a:pt x="21642" y="14"/>
                          <a:pt x="21643" y="28"/>
                          <a:pt x="21643" y="43"/>
                        </a:cubicBezTo>
                        <a:cubicBezTo>
                          <a:pt x="21643" y="11972"/>
                          <a:pt x="11972" y="21643"/>
                          <a:pt x="43" y="21643"/>
                        </a:cubicBezTo>
                        <a:cubicBezTo>
                          <a:pt x="28" y="21643"/>
                          <a:pt x="14" y="21642"/>
                          <a:pt x="0" y="21642"/>
                        </a:cubicBezTo>
                      </a:path>
                      <a:path w="21643" h="21643" stroke="0" extrusionOk="0">
                        <a:moveTo>
                          <a:pt x="21642" y="0"/>
                        </a:moveTo>
                        <a:cubicBezTo>
                          <a:pt x="21642" y="14"/>
                          <a:pt x="21643" y="28"/>
                          <a:pt x="21643" y="43"/>
                        </a:cubicBezTo>
                        <a:cubicBezTo>
                          <a:pt x="21643" y="11972"/>
                          <a:pt x="11972" y="21643"/>
                          <a:pt x="43" y="21643"/>
                        </a:cubicBezTo>
                        <a:cubicBezTo>
                          <a:pt x="28" y="21643"/>
                          <a:pt x="14" y="21642"/>
                          <a:pt x="0" y="21642"/>
                        </a:cubicBezTo>
                        <a:lnTo>
                          <a:pt x="43" y="43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2"/>
                    </a:solidFill>
                    <a:round/>
                    <a:headEnd/>
                    <a:tailEnd/>
                  </a:ln>
                  <a:effectLst>
                    <a:outerShdw dist="40161" dir="1106097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9" name="Line 1039"/>
                <p:cNvSpPr>
                  <a:spLocks noChangeShapeType="1"/>
                </p:cNvSpPr>
                <p:nvPr/>
              </p:nvSpPr>
              <p:spPr bwMode="auto">
                <a:xfrm flipV="1">
                  <a:off x="2784" y="3264"/>
                  <a:ext cx="864" cy="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triangle" w="med" len="med"/>
                  <a:tailEnd/>
                </a:ln>
                <a:effectLst>
                  <a:outerShdw dist="40161" dir="1106097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AutoShape 1040"/>
            <p:cNvSpPr>
              <a:spLocks noChangeArrowheads="1"/>
            </p:cNvSpPr>
            <p:nvPr/>
          </p:nvSpPr>
          <p:spPr bwMode="auto">
            <a:xfrm rot="16200000" flipH="1">
              <a:off x="6303963" y="3830637"/>
              <a:ext cx="152400" cy="263525"/>
            </a:xfrm>
            <a:prstGeom prst="rightArrow">
              <a:avLst>
                <a:gd name="adj1" fmla="val 50000"/>
                <a:gd name="adj2" fmla="val 50005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1041"/>
            <p:cNvSpPr>
              <a:spLocks noChangeArrowheads="1"/>
            </p:cNvSpPr>
            <p:nvPr/>
          </p:nvSpPr>
          <p:spPr bwMode="auto">
            <a:xfrm rot="16200000" flipH="1">
              <a:off x="6303963" y="4287837"/>
              <a:ext cx="152400" cy="263525"/>
            </a:xfrm>
            <a:prstGeom prst="rightArrow">
              <a:avLst>
                <a:gd name="adj1" fmla="val 50000"/>
                <a:gd name="adj2" fmla="val 50005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1042"/>
            <p:cNvSpPr>
              <a:spLocks noChangeArrowheads="1"/>
            </p:cNvSpPr>
            <p:nvPr/>
          </p:nvSpPr>
          <p:spPr bwMode="auto">
            <a:xfrm rot="16200000" flipH="1">
              <a:off x="6303963" y="4745037"/>
              <a:ext cx="152400" cy="263525"/>
            </a:xfrm>
            <a:prstGeom prst="rightArrow">
              <a:avLst>
                <a:gd name="adj1" fmla="val 50000"/>
                <a:gd name="adj2" fmla="val 50005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" name="Group 1043"/>
            <p:cNvGrpSpPr>
              <a:grpSpLocks/>
            </p:cNvGrpSpPr>
            <p:nvPr/>
          </p:nvGrpSpPr>
          <p:grpSpPr bwMode="auto">
            <a:xfrm>
              <a:off x="2971800" y="3276600"/>
              <a:ext cx="2819400" cy="1674813"/>
              <a:chOff x="1872" y="2064"/>
              <a:chExt cx="1776" cy="1055"/>
            </a:xfrm>
          </p:grpSpPr>
          <p:sp>
            <p:nvSpPr>
              <p:cNvPr id="24" name="Arc 1044"/>
              <p:cNvSpPr>
                <a:spLocks/>
              </p:cNvSpPr>
              <p:nvPr/>
            </p:nvSpPr>
            <p:spPr bwMode="auto">
              <a:xfrm>
                <a:off x="1872" y="2064"/>
                <a:ext cx="1351" cy="1055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63 h 21600"/>
                  <a:gd name="T2" fmla="*/ 21578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63"/>
                    </a:moveTo>
                    <a:cubicBezTo>
                      <a:pt x="238" y="9413"/>
                      <a:pt x="9825" y="9"/>
                      <a:pt x="21578" y="0"/>
                    </a:cubicBezTo>
                  </a:path>
                  <a:path w="21596" h="21600" stroke="0" extrusionOk="0">
                    <a:moveTo>
                      <a:pt x="0" y="21163"/>
                    </a:moveTo>
                    <a:cubicBezTo>
                      <a:pt x="238" y="9413"/>
                      <a:pt x="9825" y="9"/>
                      <a:pt x="21578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/>
                <a:tailEnd/>
              </a:ln>
              <a:effectLst>
                <a:outerShdw dist="40161" dir="1106097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045"/>
              <p:cNvSpPr>
                <a:spLocks noChangeShapeType="1"/>
              </p:cNvSpPr>
              <p:nvPr/>
            </p:nvSpPr>
            <p:spPr bwMode="auto">
              <a:xfrm flipH="1" flipV="1">
                <a:off x="3216" y="2064"/>
                <a:ext cx="432" cy="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  <a:effectLst>
                <a:outerShdw dist="40161" dir="1106097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" name="Text Box 1046"/>
            <p:cNvSpPr txBox="1">
              <a:spLocks noChangeArrowheads="1"/>
            </p:cNvSpPr>
            <p:nvPr/>
          </p:nvSpPr>
          <p:spPr bwMode="auto">
            <a:xfrm>
              <a:off x="1406525" y="3011488"/>
              <a:ext cx="25193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>
                  <a:latin typeface="Times New Roman" pitchFamily="18" charset="0"/>
                </a:rPr>
                <a:t>ingestion</a:t>
              </a:r>
              <a:r>
                <a:rPr lang="fr-FR" sz="2400" dirty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</a:rPr>
                <a:t>de spores</a:t>
              </a:r>
              <a:endPara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Rectangle 1047"/>
            <p:cNvSpPr>
              <a:spLocks noChangeArrowheads="1"/>
            </p:cNvSpPr>
            <p:nvPr/>
          </p:nvSpPr>
          <p:spPr bwMode="auto">
            <a:xfrm>
              <a:off x="1905000" y="3886200"/>
              <a:ext cx="1146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latin typeface="Times New Roman" pitchFamily="18" charset="0"/>
                </a:rPr>
                <a:t>maladie</a:t>
              </a:r>
            </a:p>
          </p:txBody>
        </p:sp>
        <p:sp>
          <p:nvSpPr>
            <p:cNvPr id="16" name="Rectangle 1048"/>
            <p:cNvSpPr>
              <a:spLocks noChangeArrowheads="1"/>
            </p:cNvSpPr>
            <p:nvPr/>
          </p:nvSpPr>
          <p:spPr bwMode="auto">
            <a:xfrm>
              <a:off x="1143000" y="4876800"/>
              <a:ext cx="31940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 err="1">
                  <a:latin typeface="Times New Roman" pitchFamily="18" charset="0"/>
                </a:rPr>
                <a:t>recontamination</a:t>
              </a:r>
              <a:r>
                <a:rPr lang="fr-FR" sz="2400" dirty="0">
                  <a:latin typeface="Times New Roman" pitchFamily="18" charset="0"/>
                </a:rPr>
                <a:t> des sols</a:t>
              </a:r>
              <a:endPara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" name="Rectangle 1049"/>
            <p:cNvSpPr>
              <a:spLocks noChangeArrowheads="1"/>
            </p:cNvSpPr>
            <p:nvPr/>
          </p:nvSpPr>
          <p:spPr bwMode="auto">
            <a:xfrm>
              <a:off x="5894388" y="3011488"/>
              <a:ext cx="9636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latin typeface="Times New Roman" pitchFamily="18" charset="0"/>
                </a:rPr>
                <a:t>spores</a:t>
              </a:r>
              <a:endParaRPr lang="fr-FR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Rectangle 1050"/>
            <p:cNvSpPr>
              <a:spLocks noChangeArrowheads="1"/>
            </p:cNvSpPr>
            <p:nvPr/>
          </p:nvSpPr>
          <p:spPr bwMode="auto">
            <a:xfrm>
              <a:off x="4953000" y="3468688"/>
              <a:ext cx="3006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>
                  <a:latin typeface="Times New Roman" pitchFamily="18" charset="0"/>
                </a:rPr>
                <a:t>contact</a:t>
              </a:r>
              <a:r>
                <a:rPr lang="fr-FR" sz="2400" dirty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</a:rPr>
                <a:t>avec</a:t>
              </a:r>
              <a:r>
                <a:rPr lang="fr-FR" sz="2400" dirty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</a:rPr>
                <a:t>muqueuse</a:t>
              </a:r>
              <a:endPara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Rectangle 1051"/>
            <p:cNvSpPr>
              <a:spLocks noChangeArrowheads="1"/>
            </p:cNvSpPr>
            <p:nvPr/>
          </p:nvSpPr>
          <p:spPr bwMode="auto">
            <a:xfrm>
              <a:off x="5638800" y="4383088"/>
              <a:ext cx="1484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latin typeface="Times New Roman" pitchFamily="18" charset="0"/>
                </a:rPr>
                <a:t>septicémie</a:t>
              </a:r>
              <a:endParaRPr lang="fr-FR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Rectangle 1052"/>
            <p:cNvSpPr>
              <a:spLocks noChangeArrowheads="1"/>
            </p:cNvSpPr>
            <p:nvPr/>
          </p:nvSpPr>
          <p:spPr bwMode="auto">
            <a:xfrm>
              <a:off x="5178425" y="3903663"/>
              <a:ext cx="32928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>
                  <a:latin typeface="Times New Roman" pitchFamily="18" charset="0"/>
                </a:rPr>
                <a:t>invasion</a:t>
              </a:r>
              <a:r>
                <a:rPr lang="fr-FR" sz="2400" dirty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</a:rPr>
                <a:t>:</a:t>
              </a:r>
              <a:r>
                <a:rPr lang="fr-FR" sz="2400" dirty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fr-FR" sz="2400" dirty="0" smtClean="0">
                  <a:latin typeface="Times New Roman" pitchFamily="18" charset="0"/>
                </a:rPr>
                <a:t>ganglions, </a:t>
              </a:r>
              <a:r>
                <a:rPr lang="fr-FR" sz="2400" dirty="0">
                  <a:latin typeface="Times New Roman" pitchFamily="18" charset="0"/>
                </a:rPr>
                <a:t>rate</a:t>
              </a:r>
              <a:endPara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" name="Rectangle 1053"/>
            <p:cNvSpPr>
              <a:spLocks noChangeArrowheads="1"/>
            </p:cNvSpPr>
            <p:nvPr/>
          </p:nvSpPr>
          <p:spPr bwMode="auto">
            <a:xfrm>
              <a:off x="5943600" y="4876800"/>
              <a:ext cx="936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fr-FR" sz="2400">
                  <a:latin typeface="Times New Roman" pitchFamily="18" charset="0"/>
                </a:rPr>
                <a:t>décès</a:t>
              </a:r>
              <a:endParaRPr lang="fr-FR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" name="Rectangle 1054"/>
            <p:cNvSpPr>
              <a:spLocks noChangeArrowheads="1"/>
            </p:cNvSpPr>
            <p:nvPr/>
          </p:nvSpPr>
          <p:spPr bwMode="auto">
            <a:xfrm>
              <a:off x="1600200" y="2590800"/>
              <a:ext cx="20574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 dirty="0">
                  <a:latin typeface="Times New Roman" pitchFamily="18" charset="0"/>
                </a:rPr>
                <a:t>ANIMAL</a:t>
              </a:r>
            </a:p>
          </p:txBody>
        </p:sp>
        <p:sp>
          <p:nvSpPr>
            <p:cNvPr id="23" name="Rectangle 1055"/>
            <p:cNvSpPr>
              <a:spLocks noChangeArrowheads="1"/>
            </p:cNvSpPr>
            <p:nvPr/>
          </p:nvSpPr>
          <p:spPr bwMode="auto">
            <a:xfrm>
              <a:off x="5486400" y="2590800"/>
              <a:ext cx="1676400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2400">
                  <a:latin typeface="Times New Roman" pitchFamily="18" charset="0"/>
                </a:rPr>
                <a:t>HOMME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2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11560" y="620688"/>
            <a:ext cx="7722298" cy="5610711"/>
            <a:chOff x="1295400" y="1905000"/>
            <a:chExt cx="7061199" cy="4364039"/>
          </a:xfrm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295400" y="1905000"/>
              <a:ext cx="5376863" cy="1524000"/>
              <a:chOff x="816" y="1200"/>
              <a:chExt cx="3387" cy="960"/>
            </a:xfrm>
          </p:grpSpPr>
          <p:sp>
            <p:nvSpPr>
              <p:cNvPr id="35" name="AutoShape 46"/>
              <p:cNvSpPr>
                <a:spLocks noChangeArrowheads="1"/>
              </p:cNvSpPr>
              <p:nvPr/>
            </p:nvSpPr>
            <p:spPr bwMode="auto">
              <a:xfrm>
                <a:off x="816" y="1200"/>
                <a:ext cx="3387" cy="960"/>
              </a:xfrm>
              <a:prstGeom prst="roundRect">
                <a:avLst>
                  <a:gd name="adj" fmla="val 21329"/>
                </a:avLst>
              </a:prstGeom>
              <a:noFill/>
              <a:ln w="50800">
                <a:solidFill>
                  <a:srgbClr val="D002CB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>
                <a:off x="960" y="1392"/>
                <a:ext cx="816" cy="624"/>
              </a:xfrm>
              <a:custGeom>
                <a:avLst/>
                <a:gdLst>
                  <a:gd name="T0" fmla="*/ 208 w 457"/>
                  <a:gd name="T1" fmla="*/ 62 h 493"/>
                  <a:gd name="T2" fmla="*/ 208 w 457"/>
                  <a:gd name="T3" fmla="*/ 160 h 493"/>
                  <a:gd name="T4" fmla="*/ 91 w 457"/>
                  <a:gd name="T5" fmla="*/ 172 h 493"/>
                  <a:gd name="T6" fmla="*/ 91 w 457"/>
                  <a:gd name="T7" fmla="*/ 283 h 493"/>
                  <a:gd name="T8" fmla="*/ 195 w 457"/>
                  <a:gd name="T9" fmla="*/ 308 h 493"/>
                  <a:gd name="T10" fmla="*/ 313 w 457"/>
                  <a:gd name="T11" fmla="*/ 283 h 493"/>
                  <a:gd name="T12" fmla="*/ 404 w 457"/>
                  <a:gd name="T13" fmla="*/ 344 h 493"/>
                  <a:gd name="T14" fmla="*/ 313 w 457"/>
                  <a:gd name="T15" fmla="*/ 394 h 493"/>
                  <a:gd name="T16" fmla="*/ 261 w 457"/>
                  <a:gd name="T17" fmla="*/ 295 h 493"/>
                  <a:gd name="T18" fmla="*/ 365 w 457"/>
                  <a:gd name="T19" fmla="*/ 258 h 493"/>
                  <a:gd name="T20" fmla="*/ 417 w 457"/>
                  <a:gd name="T21" fmla="*/ 185 h 493"/>
                  <a:gd name="T22" fmla="*/ 339 w 457"/>
                  <a:gd name="T23" fmla="*/ 148 h 493"/>
                  <a:gd name="T24" fmla="*/ 248 w 457"/>
                  <a:gd name="T25" fmla="*/ 209 h 493"/>
                  <a:gd name="T26" fmla="*/ 169 w 457"/>
                  <a:gd name="T27" fmla="*/ 148 h 493"/>
                  <a:gd name="T28" fmla="*/ 274 w 457"/>
                  <a:gd name="T29" fmla="*/ 135 h 493"/>
                  <a:gd name="T30" fmla="*/ 352 w 457"/>
                  <a:gd name="T31" fmla="*/ 86 h 493"/>
                  <a:gd name="T32" fmla="*/ 274 w 457"/>
                  <a:gd name="T33" fmla="*/ 135 h 493"/>
                  <a:gd name="T34" fmla="*/ 248 w 457"/>
                  <a:gd name="T35" fmla="*/ 234 h 493"/>
                  <a:gd name="T36" fmla="*/ 248 w 457"/>
                  <a:gd name="T37" fmla="*/ 332 h 493"/>
                  <a:gd name="T38" fmla="*/ 195 w 457"/>
                  <a:gd name="T39" fmla="*/ 418 h 493"/>
                  <a:gd name="T40" fmla="*/ 78 w 457"/>
                  <a:gd name="T41" fmla="*/ 369 h 493"/>
                  <a:gd name="T42" fmla="*/ 130 w 457"/>
                  <a:gd name="T43" fmla="*/ 295 h 493"/>
                  <a:gd name="T44" fmla="*/ 221 w 457"/>
                  <a:gd name="T45" fmla="*/ 246 h 493"/>
                  <a:gd name="T46" fmla="*/ 274 w 457"/>
                  <a:gd name="T47" fmla="*/ 369 h 493"/>
                  <a:gd name="T48" fmla="*/ 339 w 457"/>
                  <a:gd name="T49" fmla="*/ 406 h 493"/>
                  <a:gd name="T50" fmla="*/ 391 w 457"/>
                  <a:gd name="T51" fmla="*/ 271 h 493"/>
                  <a:gd name="T52" fmla="*/ 391 w 457"/>
                  <a:gd name="T53" fmla="*/ 172 h 493"/>
                  <a:gd name="T54" fmla="*/ 430 w 457"/>
                  <a:gd name="T55" fmla="*/ 111 h 493"/>
                  <a:gd name="T56" fmla="*/ 313 w 457"/>
                  <a:gd name="T57" fmla="*/ 111 h 493"/>
                  <a:gd name="T58" fmla="*/ 313 w 457"/>
                  <a:gd name="T59" fmla="*/ 221 h 493"/>
                  <a:gd name="T60" fmla="*/ 313 w 457"/>
                  <a:gd name="T61" fmla="*/ 357 h 493"/>
                  <a:gd name="T62" fmla="*/ 300 w 457"/>
                  <a:gd name="T63" fmla="*/ 455 h 493"/>
                  <a:gd name="T64" fmla="*/ 195 w 457"/>
                  <a:gd name="T65" fmla="*/ 418 h 493"/>
                  <a:gd name="T66" fmla="*/ 182 w 457"/>
                  <a:gd name="T67" fmla="*/ 320 h 493"/>
                  <a:gd name="T68" fmla="*/ 143 w 457"/>
                  <a:gd name="T69" fmla="*/ 234 h 493"/>
                  <a:gd name="T70" fmla="*/ 52 w 457"/>
                  <a:gd name="T71" fmla="*/ 271 h 493"/>
                  <a:gd name="T72" fmla="*/ 26 w 457"/>
                  <a:gd name="T73" fmla="*/ 172 h 493"/>
                  <a:gd name="T74" fmla="*/ 130 w 457"/>
                  <a:gd name="T75" fmla="*/ 135 h 493"/>
                  <a:gd name="T76" fmla="*/ 78 w 457"/>
                  <a:gd name="T77" fmla="*/ 86 h 493"/>
                  <a:gd name="T78" fmla="*/ 0 w 457"/>
                  <a:gd name="T79" fmla="*/ 62 h 493"/>
                  <a:gd name="T80" fmla="*/ 104 w 457"/>
                  <a:gd name="T81" fmla="*/ 25 h 493"/>
                  <a:gd name="T82" fmla="*/ 208 w 457"/>
                  <a:gd name="T83" fmla="*/ 37 h 493"/>
                  <a:gd name="T84" fmla="*/ 326 w 457"/>
                  <a:gd name="T85" fmla="*/ 25 h 493"/>
                  <a:gd name="T86" fmla="*/ 221 w 457"/>
                  <a:gd name="T87" fmla="*/ 0 h 493"/>
                  <a:gd name="T88" fmla="*/ 130 w 457"/>
                  <a:gd name="T89" fmla="*/ 37 h 493"/>
                  <a:gd name="T90" fmla="*/ 117 w 457"/>
                  <a:gd name="T91" fmla="*/ 135 h 493"/>
                  <a:gd name="T92" fmla="*/ 156 w 457"/>
                  <a:gd name="T93" fmla="*/ 234 h 493"/>
                  <a:gd name="T94" fmla="*/ 143 w 457"/>
                  <a:gd name="T95" fmla="*/ 332 h 493"/>
                  <a:gd name="T96" fmla="*/ 130 w 457"/>
                  <a:gd name="T97" fmla="*/ 431 h 493"/>
                  <a:gd name="T98" fmla="*/ 248 w 457"/>
                  <a:gd name="T99" fmla="*/ 492 h 493"/>
                  <a:gd name="T100" fmla="*/ 300 w 457"/>
                  <a:gd name="T101" fmla="*/ 406 h 493"/>
                  <a:gd name="T102" fmla="*/ 287 w 457"/>
                  <a:gd name="T103" fmla="*/ 295 h 493"/>
                  <a:gd name="T104" fmla="*/ 326 w 457"/>
                  <a:gd name="T105" fmla="*/ 197 h 493"/>
                  <a:gd name="T106" fmla="*/ 378 w 457"/>
                  <a:gd name="T107" fmla="*/ 111 h 493"/>
                  <a:gd name="T108" fmla="*/ 326 w 457"/>
                  <a:gd name="T109" fmla="*/ 37 h 493"/>
                  <a:gd name="T110" fmla="*/ 208 w 457"/>
                  <a:gd name="T111" fmla="*/ 25 h 493"/>
                  <a:gd name="T112" fmla="*/ 143 w 457"/>
                  <a:gd name="T113" fmla="*/ 111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7" h="493">
                    <a:moveTo>
                      <a:pt x="117" y="62"/>
                    </a:moveTo>
                    <a:lnTo>
                      <a:pt x="143" y="62"/>
                    </a:lnTo>
                    <a:lnTo>
                      <a:pt x="182" y="49"/>
                    </a:lnTo>
                    <a:lnTo>
                      <a:pt x="208" y="62"/>
                    </a:lnTo>
                    <a:lnTo>
                      <a:pt x="221" y="86"/>
                    </a:lnTo>
                    <a:lnTo>
                      <a:pt x="221" y="111"/>
                    </a:lnTo>
                    <a:lnTo>
                      <a:pt x="221" y="135"/>
                    </a:lnTo>
                    <a:lnTo>
                      <a:pt x="208" y="160"/>
                    </a:lnTo>
                    <a:lnTo>
                      <a:pt x="169" y="160"/>
                    </a:lnTo>
                    <a:lnTo>
                      <a:pt x="143" y="172"/>
                    </a:lnTo>
                    <a:lnTo>
                      <a:pt x="117" y="172"/>
                    </a:lnTo>
                    <a:lnTo>
                      <a:pt x="91" y="172"/>
                    </a:lnTo>
                    <a:lnTo>
                      <a:pt x="78" y="197"/>
                    </a:lnTo>
                    <a:lnTo>
                      <a:pt x="65" y="221"/>
                    </a:lnTo>
                    <a:lnTo>
                      <a:pt x="78" y="246"/>
                    </a:lnTo>
                    <a:lnTo>
                      <a:pt x="91" y="283"/>
                    </a:lnTo>
                    <a:lnTo>
                      <a:pt x="117" y="295"/>
                    </a:lnTo>
                    <a:lnTo>
                      <a:pt x="143" y="308"/>
                    </a:lnTo>
                    <a:lnTo>
                      <a:pt x="169" y="308"/>
                    </a:lnTo>
                    <a:lnTo>
                      <a:pt x="195" y="308"/>
                    </a:lnTo>
                    <a:lnTo>
                      <a:pt x="235" y="295"/>
                    </a:lnTo>
                    <a:lnTo>
                      <a:pt x="261" y="283"/>
                    </a:lnTo>
                    <a:lnTo>
                      <a:pt x="287" y="283"/>
                    </a:lnTo>
                    <a:lnTo>
                      <a:pt x="313" y="283"/>
                    </a:lnTo>
                    <a:lnTo>
                      <a:pt x="339" y="283"/>
                    </a:lnTo>
                    <a:lnTo>
                      <a:pt x="378" y="295"/>
                    </a:lnTo>
                    <a:lnTo>
                      <a:pt x="404" y="320"/>
                    </a:lnTo>
                    <a:lnTo>
                      <a:pt x="404" y="344"/>
                    </a:lnTo>
                    <a:lnTo>
                      <a:pt x="404" y="369"/>
                    </a:lnTo>
                    <a:lnTo>
                      <a:pt x="378" y="381"/>
                    </a:lnTo>
                    <a:lnTo>
                      <a:pt x="339" y="394"/>
                    </a:lnTo>
                    <a:lnTo>
                      <a:pt x="313" y="394"/>
                    </a:lnTo>
                    <a:lnTo>
                      <a:pt x="287" y="369"/>
                    </a:lnTo>
                    <a:lnTo>
                      <a:pt x="274" y="344"/>
                    </a:lnTo>
                    <a:lnTo>
                      <a:pt x="261" y="320"/>
                    </a:lnTo>
                    <a:lnTo>
                      <a:pt x="261" y="295"/>
                    </a:lnTo>
                    <a:lnTo>
                      <a:pt x="274" y="271"/>
                    </a:lnTo>
                    <a:lnTo>
                      <a:pt x="300" y="258"/>
                    </a:lnTo>
                    <a:lnTo>
                      <a:pt x="326" y="258"/>
                    </a:lnTo>
                    <a:lnTo>
                      <a:pt x="365" y="258"/>
                    </a:lnTo>
                    <a:lnTo>
                      <a:pt x="391" y="246"/>
                    </a:lnTo>
                    <a:lnTo>
                      <a:pt x="417" y="234"/>
                    </a:lnTo>
                    <a:lnTo>
                      <a:pt x="417" y="209"/>
                    </a:lnTo>
                    <a:lnTo>
                      <a:pt x="417" y="185"/>
                    </a:lnTo>
                    <a:lnTo>
                      <a:pt x="404" y="160"/>
                    </a:lnTo>
                    <a:lnTo>
                      <a:pt x="378" y="135"/>
                    </a:lnTo>
                    <a:lnTo>
                      <a:pt x="352" y="123"/>
                    </a:lnTo>
                    <a:lnTo>
                      <a:pt x="339" y="148"/>
                    </a:lnTo>
                    <a:lnTo>
                      <a:pt x="313" y="172"/>
                    </a:lnTo>
                    <a:lnTo>
                      <a:pt x="300" y="197"/>
                    </a:lnTo>
                    <a:lnTo>
                      <a:pt x="274" y="197"/>
                    </a:lnTo>
                    <a:lnTo>
                      <a:pt x="248" y="209"/>
                    </a:lnTo>
                    <a:lnTo>
                      <a:pt x="221" y="209"/>
                    </a:lnTo>
                    <a:lnTo>
                      <a:pt x="195" y="197"/>
                    </a:lnTo>
                    <a:lnTo>
                      <a:pt x="182" y="172"/>
                    </a:lnTo>
                    <a:lnTo>
                      <a:pt x="169" y="148"/>
                    </a:lnTo>
                    <a:lnTo>
                      <a:pt x="195" y="135"/>
                    </a:lnTo>
                    <a:lnTo>
                      <a:pt x="221" y="123"/>
                    </a:lnTo>
                    <a:lnTo>
                      <a:pt x="248" y="123"/>
                    </a:lnTo>
                    <a:lnTo>
                      <a:pt x="274" y="135"/>
                    </a:lnTo>
                    <a:lnTo>
                      <a:pt x="300" y="135"/>
                    </a:lnTo>
                    <a:lnTo>
                      <a:pt x="326" y="123"/>
                    </a:lnTo>
                    <a:lnTo>
                      <a:pt x="352" y="111"/>
                    </a:lnTo>
                    <a:lnTo>
                      <a:pt x="352" y="86"/>
                    </a:lnTo>
                    <a:lnTo>
                      <a:pt x="326" y="74"/>
                    </a:lnTo>
                    <a:lnTo>
                      <a:pt x="300" y="86"/>
                    </a:lnTo>
                    <a:lnTo>
                      <a:pt x="287" y="111"/>
                    </a:lnTo>
                    <a:lnTo>
                      <a:pt x="274" y="135"/>
                    </a:lnTo>
                    <a:lnTo>
                      <a:pt x="261" y="160"/>
                    </a:lnTo>
                    <a:lnTo>
                      <a:pt x="261" y="185"/>
                    </a:lnTo>
                    <a:lnTo>
                      <a:pt x="248" y="209"/>
                    </a:lnTo>
                    <a:lnTo>
                      <a:pt x="248" y="234"/>
                    </a:lnTo>
                    <a:lnTo>
                      <a:pt x="248" y="258"/>
                    </a:lnTo>
                    <a:lnTo>
                      <a:pt x="248" y="283"/>
                    </a:lnTo>
                    <a:lnTo>
                      <a:pt x="248" y="308"/>
                    </a:lnTo>
                    <a:lnTo>
                      <a:pt x="248" y="332"/>
                    </a:lnTo>
                    <a:lnTo>
                      <a:pt x="248" y="357"/>
                    </a:lnTo>
                    <a:lnTo>
                      <a:pt x="235" y="381"/>
                    </a:lnTo>
                    <a:lnTo>
                      <a:pt x="208" y="394"/>
                    </a:lnTo>
                    <a:lnTo>
                      <a:pt x="195" y="418"/>
                    </a:lnTo>
                    <a:lnTo>
                      <a:pt x="169" y="418"/>
                    </a:lnTo>
                    <a:lnTo>
                      <a:pt x="130" y="418"/>
                    </a:lnTo>
                    <a:lnTo>
                      <a:pt x="104" y="394"/>
                    </a:lnTo>
                    <a:lnTo>
                      <a:pt x="78" y="369"/>
                    </a:lnTo>
                    <a:lnTo>
                      <a:pt x="78" y="344"/>
                    </a:lnTo>
                    <a:lnTo>
                      <a:pt x="78" y="320"/>
                    </a:lnTo>
                    <a:lnTo>
                      <a:pt x="104" y="308"/>
                    </a:lnTo>
                    <a:lnTo>
                      <a:pt x="130" y="295"/>
                    </a:lnTo>
                    <a:lnTo>
                      <a:pt x="156" y="283"/>
                    </a:lnTo>
                    <a:lnTo>
                      <a:pt x="182" y="283"/>
                    </a:lnTo>
                    <a:lnTo>
                      <a:pt x="195" y="258"/>
                    </a:lnTo>
                    <a:lnTo>
                      <a:pt x="221" y="246"/>
                    </a:lnTo>
                    <a:lnTo>
                      <a:pt x="221" y="283"/>
                    </a:lnTo>
                    <a:lnTo>
                      <a:pt x="261" y="320"/>
                    </a:lnTo>
                    <a:lnTo>
                      <a:pt x="261" y="344"/>
                    </a:lnTo>
                    <a:lnTo>
                      <a:pt x="274" y="369"/>
                    </a:lnTo>
                    <a:lnTo>
                      <a:pt x="274" y="394"/>
                    </a:lnTo>
                    <a:lnTo>
                      <a:pt x="287" y="418"/>
                    </a:lnTo>
                    <a:lnTo>
                      <a:pt x="313" y="418"/>
                    </a:lnTo>
                    <a:lnTo>
                      <a:pt x="339" y="406"/>
                    </a:lnTo>
                    <a:lnTo>
                      <a:pt x="352" y="381"/>
                    </a:lnTo>
                    <a:lnTo>
                      <a:pt x="378" y="357"/>
                    </a:lnTo>
                    <a:lnTo>
                      <a:pt x="391" y="308"/>
                    </a:lnTo>
                    <a:lnTo>
                      <a:pt x="391" y="271"/>
                    </a:lnTo>
                    <a:lnTo>
                      <a:pt x="391" y="246"/>
                    </a:lnTo>
                    <a:lnTo>
                      <a:pt x="391" y="221"/>
                    </a:lnTo>
                    <a:lnTo>
                      <a:pt x="391" y="197"/>
                    </a:lnTo>
                    <a:lnTo>
                      <a:pt x="391" y="172"/>
                    </a:lnTo>
                    <a:lnTo>
                      <a:pt x="417" y="148"/>
                    </a:lnTo>
                    <a:lnTo>
                      <a:pt x="443" y="135"/>
                    </a:lnTo>
                    <a:lnTo>
                      <a:pt x="456" y="111"/>
                    </a:lnTo>
                    <a:lnTo>
                      <a:pt x="430" y="111"/>
                    </a:lnTo>
                    <a:lnTo>
                      <a:pt x="378" y="86"/>
                    </a:lnTo>
                    <a:lnTo>
                      <a:pt x="352" y="86"/>
                    </a:lnTo>
                    <a:lnTo>
                      <a:pt x="326" y="86"/>
                    </a:lnTo>
                    <a:lnTo>
                      <a:pt x="313" y="111"/>
                    </a:lnTo>
                    <a:lnTo>
                      <a:pt x="313" y="135"/>
                    </a:lnTo>
                    <a:lnTo>
                      <a:pt x="313" y="172"/>
                    </a:lnTo>
                    <a:lnTo>
                      <a:pt x="313" y="197"/>
                    </a:lnTo>
                    <a:lnTo>
                      <a:pt x="313" y="221"/>
                    </a:lnTo>
                    <a:lnTo>
                      <a:pt x="313" y="246"/>
                    </a:lnTo>
                    <a:lnTo>
                      <a:pt x="313" y="295"/>
                    </a:lnTo>
                    <a:lnTo>
                      <a:pt x="313" y="332"/>
                    </a:lnTo>
                    <a:lnTo>
                      <a:pt x="313" y="357"/>
                    </a:lnTo>
                    <a:lnTo>
                      <a:pt x="313" y="381"/>
                    </a:lnTo>
                    <a:lnTo>
                      <a:pt x="313" y="406"/>
                    </a:lnTo>
                    <a:lnTo>
                      <a:pt x="313" y="431"/>
                    </a:lnTo>
                    <a:lnTo>
                      <a:pt x="300" y="455"/>
                    </a:lnTo>
                    <a:lnTo>
                      <a:pt x="274" y="467"/>
                    </a:lnTo>
                    <a:lnTo>
                      <a:pt x="248" y="443"/>
                    </a:lnTo>
                    <a:lnTo>
                      <a:pt x="221" y="431"/>
                    </a:lnTo>
                    <a:lnTo>
                      <a:pt x="195" y="418"/>
                    </a:lnTo>
                    <a:lnTo>
                      <a:pt x="182" y="394"/>
                    </a:lnTo>
                    <a:lnTo>
                      <a:pt x="182" y="369"/>
                    </a:lnTo>
                    <a:lnTo>
                      <a:pt x="182" y="344"/>
                    </a:lnTo>
                    <a:lnTo>
                      <a:pt x="182" y="320"/>
                    </a:lnTo>
                    <a:lnTo>
                      <a:pt x="182" y="295"/>
                    </a:lnTo>
                    <a:lnTo>
                      <a:pt x="182" y="271"/>
                    </a:lnTo>
                    <a:lnTo>
                      <a:pt x="169" y="246"/>
                    </a:lnTo>
                    <a:lnTo>
                      <a:pt x="143" y="234"/>
                    </a:lnTo>
                    <a:lnTo>
                      <a:pt x="117" y="234"/>
                    </a:lnTo>
                    <a:lnTo>
                      <a:pt x="91" y="234"/>
                    </a:lnTo>
                    <a:lnTo>
                      <a:pt x="65" y="246"/>
                    </a:lnTo>
                    <a:lnTo>
                      <a:pt x="52" y="271"/>
                    </a:lnTo>
                    <a:lnTo>
                      <a:pt x="26" y="283"/>
                    </a:lnTo>
                    <a:lnTo>
                      <a:pt x="13" y="258"/>
                    </a:lnTo>
                    <a:lnTo>
                      <a:pt x="13" y="209"/>
                    </a:lnTo>
                    <a:lnTo>
                      <a:pt x="26" y="172"/>
                    </a:lnTo>
                    <a:lnTo>
                      <a:pt x="52" y="160"/>
                    </a:lnTo>
                    <a:lnTo>
                      <a:pt x="78" y="148"/>
                    </a:lnTo>
                    <a:lnTo>
                      <a:pt x="104" y="148"/>
                    </a:lnTo>
                    <a:lnTo>
                      <a:pt x="130" y="135"/>
                    </a:lnTo>
                    <a:lnTo>
                      <a:pt x="156" y="123"/>
                    </a:lnTo>
                    <a:lnTo>
                      <a:pt x="143" y="98"/>
                    </a:lnTo>
                    <a:lnTo>
                      <a:pt x="104" y="86"/>
                    </a:lnTo>
                    <a:lnTo>
                      <a:pt x="78" y="86"/>
                    </a:lnTo>
                    <a:lnTo>
                      <a:pt x="52" y="86"/>
                    </a:lnTo>
                    <a:lnTo>
                      <a:pt x="26" y="86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26" y="49"/>
                    </a:lnTo>
                    <a:lnTo>
                      <a:pt x="52" y="25"/>
                    </a:lnTo>
                    <a:lnTo>
                      <a:pt x="78" y="25"/>
                    </a:lnTo>
                    <a:lnTo>
                      <a:pt x="104" y="25"/>
                    </a:lnTo>
                    <a:lnTo>
                      <a:pt x="130" y="25"/>
                    </a:lnTo>
                    <a:lnTo>
                      <a:pt x="156" y="25"/>
                    </a:lnTo>
                    <a:lnTo>
                      <a:pt x="182" y="37"/>
                    </a:lnTo>
                    <a:lnTo>
                      <a:pt x="208" y="37"/>
                    </a:lnTo>
                    <a:lnTo>
                      <a:pt x="235" y="49"/>
                    </a:lnTo>
                    <a:lnTo>
                      <a:pt x="261" y="49"/>
                    </a:lnTo>
                    <a:lnTo>
                      <a:pt x="300" y="37"/>
                    </a:lnTo>
                    <a:lnTo>
                      <a:pt x="326" y="25"/>
                    </a:lnTo>
                    <a:lnTo>
                      <a:pt x="300" y="12"/>
                    </a:lnTo>
                    <a:lnTo>
                      <a:pt x="274" y="0"/>
                    </a:lnTo>
                    <a:lnTo>
                      <a:pt x="248" y="0"/>
                    </a:lnTo>
                    <a:lnTo>
                      <a:pt x="221" y="0"/>
                    </a:lnTo>
                    <a:lnTo>
                      <a:pt x="195" y="0"/>
                    </a:lnTo>
                    <a:lnTo>
                      <a:pt x="169" y="0"/>
                    </a:lnTo>
                    <a:lnTo>
                      <a:pt x="143" y="12"/>
                    </a:lnTo>
                    <a:lnTo>
                      <a:pt x="130" y="37"/>
                    </a:lnTo>
                    <a:lnTo>
                      <a:pt x="130" y="62"/>
                    </a:lnTo>
                    <a:lnTo>
                      <a:pt x="117" y="86"/>
                    </a:lnTo>
                    <a:lnTo>
                      <a:pt x="117" y="111"/>
                    </a:lnTo>
                    <a:lnTo>
                      <a:pt x="117" y="135"/>
                    </a:lnTo>
                    <a:lnTo>
                      <a:pt x="117" y="160"/>
                    </a:lnTo>
                    <a:lnTo>
                      <a:pt x="117" y="185"/>
                    </a:lnTo>
                    <a:lnTo>
                      <a:pt x="143" y="209"/>
                    </a:lnTo>
                    <a:lnTo>
                      <a:pt x="156" y="234"/>
                    </a:lnTo>
                    <a:lnTo>
                      <a:pt x="169" y="258"/>
                    </a:lnTo>
                    <a:lnTo>
                      <a:pt x="169" y="283"/>
                    </a:lnTo>
                    <a:lnTo>
                      <a:pt x="143" y="308"/>
                    </a:lnTo>
                    <a:lnTo>
                      <a:pt x="143" y="332"/>
                    </a:lnTo>
                    <a:lnTo>
                      <a:pt x="130" y="357"/>
                    </a:lnTo>
                    <a:lnTo>
                      <a:pt x="117" y="381"/>
                    </a:lnTo>
                    <a:lnTo>
                      <a:pt x="117" y="406"/>
                    </a:lnTo>
                    <a:lnTo>
                      <a:pt x="130" y="431"/>
                    </a:lnTo>
                    <a:lnTo>
                      <a:pt x="156" y="455"/>
                    </a:lnTo>
                    <a:lnTo>
                      <a:pt x="195" y="480"/>
                    </a:lnTo>
                    <a:lnTo>
                      <a:pt x="221" y="480"/>
                    </a:lnTo>
                    <a:lnTo>
                      <a:pt x="248" y="492"/>
                    </a:lnTo>
                    <a:lnTo>
                      <a:pt x="274" y="480"/>
                    </a:lnTo>
                    <a:lnTo>
                      <a:pt x="274" y="455"/>
                    </a:lnTo>
                    <a:lnTo>
                      <a:pt x="300" y="431"/>
                    </a:lnTo>
                    <a:lnTo>
                      <a:pt x="300" y="406"/>
                    </a:lnTo>
                    <a:lnTo>
                      <a:pt x="300" y="381"/>
                    </a:lnTo>
                    <a:lnTo>
                      <a:pt x="300" y="344"/>
                    </a:lnTo>
                    <a:lnTo>
                      <a:pt x="287" y="320"/>
                    </a:lnTo>
                    <a:lnTo>
                      <a:pt x="287" y="295"/>
                    </a:lnTo>
                    <a:lnTo>
                      <a:pt x="287" y="271"/>
                    </a:lnTo>
                    <a:lnTo>
                      <a:pt x="287" y="246"/>
                    </a:lnTo>
                    <a:lnTo>
                      <a:pt x="300" y="221"/>
                    </a:lnTo>
                    <a:lnTo>
                      <a:pt x="326" y="197"/>
                    </a:lnTo>
                    <a:lnTo>
                      <a:pt x="326" y="172"/>
                    </a:lnTo>
                    <a:lnTo>
                      <a:pt x="352" y="160"/>
                    </a:lnTo>
                    <a:lnTo>
                      <a:pt x="365" y="135"/>
                    </a:lnTo>
                    <a:lnTo>
                      <a:pt x="378" y="111"/>
                    </a:lnTo>
                    <a:lnTo>
                      <a:pt x="378" y="86"/>
                    </a:lnTo>
                    <a:lnTo>
                      <a:pt x="378" y="62"/>
                    </a:lnTo>
                    <a:lnTo>
                      <a:pt x="352" y="49"/>
                    </a:lnTo>
                    <a:lnTo>
                      <a:pt x="326" y="37"/>
                    </a:lnTo>
                    <a:lnTo>
                      <a:pt x="287" y="25"/>
                    </a:lnTo>
                    <a:lnTo>
                      <a:pt x="261" y="25"/>
                    </a:lnTo>
                    <a:lnTo>
                      <a:pt x="235" y="25"/>
                    </a:lnTo>
                    <a:lnTo>
                      <a:pt x="208" y="25"/>
                    </a:lnTo>
                    <a:lnTo>
                      <a:pt x="182" y="37"/>
                    </a:lnTo>
                    <a:lnTo>
                      <a:pt x="169" y="62"/>
                    </a:lnTo>
                    <a:lnTo>
                      <a:pt x="156" y="86"/>
                    </a:lnTo>
                    <a:lnTo>
                      <a:pt x="143" y="111"/>
                    </a:lnTo>
                    <a:lnTo>
                      <a:pt x="117" y="62"/>
                    </a:lnTo>
                  </a:path>
                </a:pathLst>
              </a:custGeom>
              <a:noFill/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2700" dir="54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3124202" y="2209800"/>
              <a:ext cx="1571626" cy="1023938"/>
              <a:chOff x="1968" y="1392"/>
              <a:chExt cx="990" cy="645"/>
            </a:xfrm>
          </p:grpSpPr>
          <p:sp>
            <p:nvSpPr>
              <p:cNvPr id="31" name="Oval 49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742" cy="536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12700" dir="54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pXO1</a:t>
                </a:r>
              </a:p>
              <a:p>
                <a:pPr algn="ctr" defTabSz="762000"/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95 000 pb</a:t>
                </a:r>
              </a:p>
            </p:txBody>
          </p:sp>
          <p:sp>
            <p:nvSpPr>
              <p:cNvPr id="32" name="Rectangle 50"/>
              <p:cNvSpPr>
                <a:spLocks noChangeArrowheads="1"/>
              </p:cNvSpPr>
              <p:nvPr/>
            </p:nvSpPr>
            <p:spPr bwMode="auto">
              <a:xfrm>
                <a:off x="1968" y="1872"/>
                <a:ext cx="22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i="1">
                    <a:latin typeface="Times New Roman" pitchFamily="18" charset="0"/>
                    <a:cs typeface="Times New Roman" pitchFamily="18" charset="0"/>
                  </a:rPr>
                  <a:t>lef</a:t>
                </a:r>
              </a:p>
            </p:txBody>
          </p:sp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283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i="1">
                    <a:latin typeface="Times New Roman" pitchFamily="18" charset="0"/>
                    <a:cs typeface="Times New Roman" pitchFamily="18" charset="0"/>
                  </a:rPr>
                  <a:t>pag</a:t>
                </a:r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270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i="1">
                    <a:latin typeface="Times New Roman" pitchFamily="18" charset="0"/>
                    <a:cs typeface="Times New Roman" pitchFamily="18" charset="0"/>
                  </a:rPr>
                  <a:t>cya</a:t>
                </a:r>
              </a:p>
            </p:txBody>
          </p:sp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4849813" y="2209802"/>
              <a:ext cx="1323975" cy="1035051"/>
              <a:chOff x="3055" y="1392"/>
              <a:chExt cx="834" cy="652"/>
            </a:xfrm>
          </p:grpSpPr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3147" y="1392"/>
                <a:ext cx="742" cy="521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12708" dir="54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pXO2</a:t>
                </a:r>
              </a:p>
              <a:p>
                <a:pPr algn="ctr" defTabSz="762000"/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185 000 pb</a:t>
                </a:r>
              </a:p>
            </p:txBody>
          </p:sp>
          <p:sp>
            <p:nvSpPr>
              <p:cNvPr id="30" name="Rectangle 55"/>
              <p:cNvSpPr>
                <a:spLocks noChangeArrowheads="1"/>
              </p:cNvSpPr>
              <p:nvPr/>
            </p:nvSpPr>
            <p:spPr bwMode="auto">
              <a:xfrm>
                <a:off x="3055" y="1879"/>
                <a:ext cx="6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i="1">
                    <a:latin typeface="Times New Roman" pitchFamily="18" charset="0"/>
                    <a:cs typeface="Times New Roman" pitchFamily="18" charset="0"/>
                  </a:rPr>
                  <a:t>cap B, C, A</a:t>
                </a:r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1495425" y="3352802"/>
              <a:ext cx="1628775" cy="973138"/>
              <a:chOff x="942" y="2112"/>
              <a:chExt cx="1026" cy="613"/>
            </a:xfrm>
          </p:grpSpPr>
          <p:sp>
            <p:nvSpPr>
              <p:cNvPr id="27" name="Rectangle 57"/>
              <p:cNvSpPr>
                <a:spLocks noChangeArrowheads="1"/>
              </p:cNvSpPr>
              <p:nvPr/>
            </p:nvSpPr>
            <p:spPr bwMode="auto">
              <a:xfrm>
                <a:off x="942" y="2440"/>
                <a:ext cx="928" cy="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LF :</a:t>
                </a:r>
              </a:p>
              <a:p>
                <a:pPr algn="ctr" defTabSz="762000">
                  <a:buSzPct val="100000"/>
                  <a:buFontTx/>
                  <a:buChar char="•"/>
                </a:pPr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 métalloprotéase</a:t>
                </a: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flipH="1">
                <a:off x="1536" y="2112"/>
                <a:ext cx="432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648200" y="3352803"/>
              <a:ext cx="1970088" cy="1177926"/>
              <a:chOff x="2928" y="2112"/>
              <a:chExt cx="1241" cy="742"/>
            </a:xfrm>
          </p:grpSpPr>
          <p:sp>
            <p:nvSpPr>
              <p:cNvPr id="25" name="Rectangle 63"/>
              <p:cNvSpPr>
                <a:spLocks noChangeArrowheads="1"/>
              </p:cNvSpPr>
              <p:nvPr/>
            </p:nvSpPr>
            <p:spPr bwMode="auto">
              <a:xfrm>
                <a:off x="3328" y="2448"/>
                <a:ext cx="841" cy="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b="1" dirty="0">
                    <a:latin typeface="Times New Roman" pitchFamily="18" charset="0"/>
                    <a:cs typeface="Times New Roman" pitchFamily="18" charset="0"/>
                  </a:rPr>
                  <a:t>     EF :</a:t>
                </a:r>
              </a:p>
              <a:p>
                <a:pPr defTabSz="762000">
                  <a:buSzPct val="100000"/>
                  <a:buFontTx/>
                  <a:buChar char="•"/>
                </a:pPr>
                <a:r>
                  <a:rPr lang="fr-FR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600" dirty="0" err="1">
                    <a:latin typeface="Times New Roman" pitchFamily="18" charset="0"/>
                    <a:cs typeface="Times New Roman" pitchFamily="18" charset="0"/>
                  </a:rPr>
                  <a:t>adénylcyclase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defTabSz="762000">
                  <a:buSzPct val="100000"/>
                  <a:buFontTx/>
                  <a:buChar char="•"/>
                </a:pPr>
                <a:r>
                  <a:rPr lang="fr-FR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600" i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fr-FR" sz="1600" i="1" dirty="0" err="1">
                    <a:latin typeface="Times New Roman" pitchFamily="18" charset="0"/>
                    <a:cs typeface="Times New Roman" pitchFamily="18" charset="0"/>
                  </a:rPr>
                  <a:t>pertussis</a:t>
                </a:r>
                <a:endParaRPr lang="fr-FR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57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2209800" y="4572001"/>
              <a:ext cx="4097338" cy="1697038"/>
              <a:chOff x="1392" y="2880"/>
              <a:chExt cx="2581" cy="1069"/>
            </a:xfrm>
          </p:grpSpPr>
          <p:sp>
            <p:nvSpPr>
              <p:cNvPr id="17" name="Line 66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48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67"/>
              <p:cNvSpPr>
                <a:spLocks noChangeShapeType="1"/>
              </p:cNvSpPr>
              <p:nvPr/>
            </p:nvSpPr>
            <p:spPr bwMode="auto">
              <a:xfrm flipV="1">
                <a:off x="1920" y="3264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68"/>
              <p:cNvSpPr>
                <a:spLocks noChangeShapeType="1"/>
              </p:cNvSpPr>
              <p:nvPr/>
            </p:nvSpPr>
            <p:spPr bwMode="auto">
              <a:xfrm flipH="1">
                <a:off x="1920" y="350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69"/>
              <p:cNvSpPr>
                <a:spLocks noChangeShapeType="1"/>
              </p:cNvSpPr>
              <p:nvPr/>
            </p:nvSpPr>
            <p:spPr bwMode="auto">
              <a:xfrm>
                <a:off x="2928" y="3264"/>
                <a:ext cx="28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70"/>
              <p:cNvSpPr>
                <a:spLocks noChangeShapeType="1"/>
              </p:cNvSpPr>
              <p:nvPr/>
            </p:nvSpPr>
            <p:spPr bwMode="auto">
              <a:xfrm flipV="1">
                <a:off x="3216" y="3024"/>
                <a:ext cx="4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71"/>
              <p:cNvSpPr>
                <a:spLocks noChangeShapeType="1"/>
              </p:cNvSpPr>
              <p:nvPr/>
            </p:nvSpPr>
            <p:spPr bwMode="auto">
              <a:xfrm flipH="1">
                <a:off x="3216" y="350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72"/>
              <p:cNvSpPr>
                <a:spLocks noChangeArrowheads="1"/>
              </p:cNvSpPr>
              <p:nvPr/>
            </p:nvSpPr>
            <p:spPr bwMode="auto">
              <a:xfrm>
                <a:off x="1392" y="3784"/>
                <a:ext cx="743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Toxine létale</a:t>
                </a:r>
              </a:p>
            </p:txBody>
          </p:sp>
          <p:sp>
            <p:nvSpPr>
              <p:cNvPr id="24" name="Rectangle 73"/>
              <p:cNvSpPr>
                <a:spLocks noChangeArrowheads="1"/>
              </p:cNvSpPr>
              <p:nvPr/>
            </p:nvSpPr>
            <p:spPr bwMode="auto">
              <a:xfrm>
                <a:off x="2784" y="3784"/>
                <a:ext cx="1189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Toxine oedématogène</a:t>
                </a:r>
              </a:p>
            </p:txBody>
          </p: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6324599" y="2971806"/>
              <a:ext cx="2032000" cy="261938"/>
              <a:chOff x="3984" y="1872"/>
              <a:chExt cx="1280" cy="165"/>
            </a:xfrm>
          </p:grpSpPr>
          <p:sp>
            <p:nvSpPr>
              <p:cNvPr id="15" name="Rectangle 75"/>
              <p:cNvSpPr>
                <a:spLocks noChangeArrowheads="1"/>
              </p:cNvSpPr>
              <p:nvPr/>
            </p:nvSpPr>
            <p:spPr bwMode="auto">
              <a:xfrm>
                <a:off x="4752" y="1872"/>
                <a:ext cx="512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Capsule</a:t>
                </a:r>
              </a:p>
            </p:txBody>
          </p:sp>
          <p:sp>
            <p:nvSpPr>
              <p:cNvPr id="16" name="Line 7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3429001" y="3352801"/>
              <a:ext cx="1425576" cy="1573213"/>
              <a:chOff x="2160" y="2112"/>
              <a:chExt cx="898" cy="991"/>
            </a:xfrm>
          </p:grpSpPr>
          <p:sp>
            <p:nvSpPr>
              <p:cNvPr id="13" name="Rectangle 78"/>
              <p:cNvSpPr>
                <a:spLocks noChangeArrowheads="1"/>
              </p:cNvSpPr>
              <p:nvPr/>
            </p:nvSpPr>
            <p:spPr bwMode="auto">
              <a:xfrm>
                <a:off x="2160" y="2456"/>
                <a:ext cx="898" cy="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fr-FR" sz="1600" b="1">
                    <a:latin typeface="Times New Roman" pitchFamily="18" charset="0"/>
                    <a:cs typeface="Times New Roman" pitchFamily="18" charset="0"/>
                  </a:rPr>
                  <a:t>    PA :</a:t>
                </a:r>
              </a:p>
              <a:p>
                <a:pPr defTabSz="762000">
                  <a:buSzPct val="100000"/>
                  <a:buFontTx/>
                  <a:buChar char="•"/>
                </a:pPr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 peptide signal</a:t>
                </a:r>
              </a:p>
              <a:p>
                <a:pPr defTabSz="762000">
                  <a:buSzPct val="100000"/>
                  <a:buFontTx/>
                  <a:buChar char="•"/>
                </a:pPr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 30 AA</a:t>
                </a:r>
              </a:p>
              <a:p>
                <a:pPr defTabSz="762000">
                  <a:buSzPct val="100000"/>
                  <a:buFontTx/>
                  <a:buChar char="•"/>
                </a:pPr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 toxine Ib </a:t>
                </a:r>
              </a:p>
              <a:p>
                <a:pPr defTabSz="762000"/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1600" i="1">
                    <a:latin typeface="Times New Roman" pitchFamily="18" charset="0"/>
                    <a:cs typeface="Times New Roman" pitchFamily="18" charset="0"/>
                  </a:rPr>
                  <a:t>C. perfringens</a:t>
                </a:r>
                <a:r>
                  <a:rPr lang="fr-FR" sz="16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4" name="Line 79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01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Chez l'homme, on distingue :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fr-FR" sz="2200" i="1" u="sng" dirty="0" smtClean="0">
                <a:latin typeface="Times New Roman" pitchFamily="18" charset="0"/>
                <a:cs typeface="Times New Roman" pitchFamily="18" charset="0"/>
              </a:rPr>
              <a:t>1 ) </a:t>
            </a:r>
            <a:r>
              <a:rPr lang="fr-FR" sz="2200" b="1" i="1" u="sng" dirty="0" smtClean="0">
                <a:latin typeface="Times New Roman" pitchFamily="18" charset="0"/>
                <a:cs typeface="Times New Roman" pitchFamily="18" charset="0"/>
              </a:rPr>
              <a:t>La forme cutanée: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 la plus fréquente (95-99 %)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SzPct val="70000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3 - 5 jours d'incubation 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SzPct val="70000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Point de pénétration du bacille :  papule rouge → vésicule  prurigineuse + œdème 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escarre noirâtre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progression centrifuge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→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autres tissus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SzPct val="70000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charbon cutané siège le plus souvent au niveau des lèvres, joues, mains, avant bras et cou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SzPct val="70000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Guérison spontanée (90% des cas)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SzPct val="70000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Forme sévère= adénite régionale voire septicémie mortelle en 	l'absence de traitement.</a:t>
            </a:r>
            <a:r>
              <a:rPr lang="fr-FR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sz="2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Pouvoir pathogène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BACILLE DU CHARBON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(Bacillus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anthracis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44116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1783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7413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b="1" i="1" u="sng" dirty="0">
                <a:latin typeface="Times New Roman" pitchFamily="18" charset="0"/>
                <a:cs typeface="Times New Roman" pitchFamily="18" charset="0"/>
              </a:rPr>
              <a:t>2 ) La forme intestinale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charbon d'ingestion (carcasse de viande contaminée)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troubles généraux (fièvre, état de choc)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troubles digestifs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diarrhées, vomissements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(incubation 2 à 7j)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Taux de mortalité élevé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b="1" i="1" u="sng" dirty="0">
                <a:latin typeface="Times New Roman" pitchFamily="18" charset="0"/>
                <a:cs typeface="Times New Roman" pitchFamily="18" charset="0"/>
              </a:rPr>
              <a:t>3 ) La forme  pulmonaire :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(incubation 10 jours)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charbon d'inhalation (des spores)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lié à certaines professions (lainiers)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évoqué lors de bioterrorisme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symptômes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initiaux : ressemble à la grippe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atteinte pulmonaire: dyspnée, toux stridente, frissons, mort (3j)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Évolution  mortelle dans 100 % des cas sans traitement</a:t>
            </a:r>
            <a:endParaRPr lang="fr-FR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4) La forme méningée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75" y="5471091"/>
            <a:ext cx="1589025" cy="13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1483</Words>
  <Application>Microsoft Office PowerPoint</Application>
  <PresentationFormat>Affichage à l'écran (4:3)</PresentationFormat>
  <Paragraphs>237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Bacillus</vt:lpstr>
      <vt:lpstr>Taxonomie </vt:lpstr>
      <vt:lpstr>Habitat et pouvoir pathogène</vt:lpstr>
      <vt:lpstr>Présentation PowerPoint</vt:lpstr>
      <vt:lpstr>Présentation PowerPoint</vt:lpstr>
      <vt:lpstr>Présentation PowerPoint</vt:lpstr>
      <vt:lpstr>Présentation PowerPoint</vt:lpstr>
      <vt:lpstr>Pouvoir pathogène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BIOLOGIQUE</vt:lpstr>
      <vt:lpstr>Présentation PowerPoint</vt:lpstr>
      <vt:lpstr>Présentation PowerPoint</vt:lpstr>
      <vt:lpstr>Présentation PowerPoint</vt:lpstr>
      <vt:lpstr>B.anthracis : coloration de Gram, liquide céphalo-rachidien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Bacillus</dc:title>
  <dc:creator>acer</dc:creator>
  <cp:lastModifiedBy>acer</cp:lastModifiedBy>
  <cp:revision>99</cp:revision>
  <dcterms:created xsi:type="dcterms:W3CDTF">2017-03-06T02:44:40Z</dcterms:created>
  <dcterms:modified xsi:type="dcterms:W3CDTF">2019-04-21T08:22:24Z</dcterms:modified>
</cp:coreProperties>
</file>