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2"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590922-3794-498C-81A4-9BE834C25E79}" type="datetimeFigureOut">
              <a:rPr lang="fr-FR" smtClean="0"/>
              <a:pPr/>
              <a:t>18/01/2020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F80541-CACD-41FB-A8FD-328CF4C04A5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590922-3794-498C-81A4-9BE834C25E79}" type="datetimeFigureOut">
              <a:rPr lang="fr-FR" smtClean="0"/>
              <a:pPr/>
              <a:t>18/01/2020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80541-CACD-41FB-A8FD-328CF4C04A5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Chapitre II : La recherche en entrepreneuriat</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77500" lnSpcReduction="20000"/>
          </a:bodyPr>
          <a:lstStyle/>
          <a:p>
            <a:pPr algn="just">
              <a:buNone/>
            </a:pPr>
            <a:r>
              <a:rPr lang="fr-FR" dirty="0" smtClean="0"/>
              <a:t>Le cours précédent a montré l’étendue du champ de l’entrepreneuriat et de son caractère pluridisciplinaire (économie, sociologie, psychologie, histoire économique, etc.).</a:t>
            </a:r>
          </a:p>
          <a:p>
            <a:pPr algn="just">
              <a:buFontTx/>
              <a:buChar char="-"/>
            </a:pPr>
            <a:r>
              <a:rPr lang="fr-FR" dirty="0" smtClean="0"/>
              <a:t>Ce qui semble caractériser l’évolution des recherches en entrepreneuriat au cours des dernières années est, d’une part, la réorientation du centre focal, qui s’est déplacé de l’individu vers le processus et, d’autre part, le passage d’une épistémologie clairement positiviste à des épistémologies plus nuancées s’ancrant  de plus en plus dans les courants constructivistes.</a:t>
            </a:r>
          </a:p>
          <a:p>
            <a:pPr algn="just">
              <a:buNone/>
            </a:pPr>
            <a:r>
              <a:rPr lang="fr-FR" dirty="0" smtClean="0"/>
              <a:t>- Le tableau suivant donne une vue synthétique du champ de recherche en entrepreneuriat.</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259632" y="620688"/>
          <a:ext cx="7056784" cy="8097012"/>
        </p:xfrm>
        <a:graphic>
          <a:graphicData uri="http://schemas.openxmlformats.org/drawingml/2006/table">
            <a:tbl>
              <a:tblPr/>
              <a:tblGrid>
                <a:gridCol w="1764196"/>
                <a:gridCol w="1764196"/>
                <a:gridCol w="1764196"/>
                <a:gridCol w="1764196"/>
              </a:tblGrid>
              <a:tr h="51439">
                <a:tc>
                  <a:txBody>
                    <a:bodyPr/>
                    <a:lstStyle/>
                    <a:p>
                      <a:pPr>
                        <a:lnSpc>
                          <a:spcPct val="115000"/>
                        </a:lnSpc>
                        <a:spcAft>
                          <a:spcPts val="0"/>
                        </a:spcAft>
                      </a:pPr>
                      <a:r>
                        <a:rPr lang="fr-FR" sz="1400" b="1" dirty="0">
                          <a:latin typeface="Calibri"/>
                          <a:ea typeface="Calibri"/>
                          <a:cs typeface="Times New Roman"/>
                        </a:rPr>
                        <a:t>Question principale</a:t>
                      </a:r>
                      <a:endParaRPr lang="fr-FR" sz="1400" dirty="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b="1" i="1">
                          <a:latin typeface="Calibri"/>
                          <a:ea typeface="Calibri"/>
                          <a:cs typeface="Times New Roman"/>
                        </a:rPr>
                        <a:t>What</a:t>
                      </a:r>
                      <a:r>
                        <a:rPr lang="fr-FR" sz="1400" b="1">
                          <a:latin typeface="Calibri"/>
                          <a:ea typeface="Calibri"/>
                          <a:cs typeface="Times New Roman"/>
                        </a:rPr>
                        <a:t> </a:t>
                      </a:r>
                      <a:endParaRPr lang="fr-FR" sz="1400">
                        <a:latin typeface="Calibri"/>
                        <a:ea typeface="Calibri"/>
                        <a:cs typeface="Times New Roman"/>
                      </a:endParaRPr>
                    </a:p>
                    <a:p>
                      <a:pPr>
                        <a:lnSpc>
                          <a:spcPct val="115000"/>
                        </a:lnSpc>
                        <a:spcAft>
                          <a:spcPts val="0"/>
                        </a:spcAft>
                      </a:pPr>
                      <a:r>
                        <a:rPr lang="fr-FR" sz="1400" b="1">
                          <a:latin typeface="Calibri"/>
                          <a:ea typeface="Calibri"/>
                          <a:cs typeface="Times New Roman"/>
                        </a:rPr>
                        <a:t>(approche fonctionnelle)</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b="1" i="1">
                          <a:latin typeface="Calibri"/>
                          <a:ea typeface="Calibri"/>
                          <a:cs typeface="Times New Roman"/>
                        </a:rPr>
                        <a:t>Who/Why</a:t>
                      </a:r>
                      <a:endParaRPr lang="fr-FR" sz="1400">
                        <a:latin typeface="Calibri"/>
                        <a:ea typeface="Calibri"/>
                        <a:cs typeface="Times New Roman"/>
                      </a:endParaRPr>
                    </a:p>
                    <a:p>
                      <a:pPr>
                        <a:lnSpc>
                          <a:spcPct val="115000"/>
                        </a:lnSpc>
                        <a:spcAft>
                          <a:spcPts val="0"/>
                        </a:spcAft>
                      </a:pPr>
                      <a:r>
                        <a:rPr lang="fr-FR" sz="1400" b="1">
                          <a:latin typeface="Calibri"/>
                          <a:ea typeface="Calibri"/>
                          <a:cs typeface="Times New Roman"/>
                        </a:rPr>
                        <a:t>(approches sur les individus)</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b="1" i="1">
                          <a:latin typeface="Calibri"/>
                          <a:ea typeface="Calibri"/>
                          <a:cs typeface="Times New Roman"/>
                        </a:rPr>
                        <a:t>How</a:t>
                      </a:r>
                      <a:endParaRPr lang="fr-FR" sz="1400">
                        <a:latin typeface="Calibri"/>
                        <a:ea typeface="Calibri"/>
                        <a:cs typeface="Times New Roman"/>
                      </a:endParaRPr>
                    </a:p>
                    <a:p>
                      <a:pPr>
                        <a:lnSpc>
                          <a:spcPct val="115000"/>
                        </a:lnSpc>
                        <a:spcAft>
                          <a:spcPts val="0"/>
                        </a:spcAft>
                      </a:pPr>
                      <a:r>
                        <a:rPr lang="fr-FR" sz="1400" b="1">
                          <a:latin typeface="Calibri"/>
                          <a:ea typeface="Calibri"/>
                          <a:cs typeface="Times New Roman"/>
                        </a:rPr>
                        <a:t>(approches sur les processus)</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7372">
                <a:tc>
                  <a:txBody>
                    <a:bodyPr/>
                    <a:lstStyle/>
                    <a:p>
                      <a:pPr>
                        <a:lnSpc>
                          <a:spcPct val="115000"/>
                        </a:lnSpc>
                        <a:spcAft>
                          <a:spcPts val="0"/>
                        </a:spcAft>
                      </a:pPr>
                      <a:r>
                        <a:rPr lang="fr-FR" sz="1400" b="1">
                          <a:latin typeface="Calibri"/>
                          <a:ea typeface="Calibri"/>
                          <a:cs typeface="Times New Roman"/>
                        </a:rPr>
                        <a:t>Echelle du temps</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200 dernières années</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Depuis le début des années 50</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Depuis le début des années 90</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4745">
                <a:tc>
                  <a:txBody>
                    <a:bodyPr/>
                    <a:lstStyle/>
                    <a:p>
                      <a:pPr>
                        <a:lnSpc>
                          <a:spcPct val="115000"/>
                        </a:lnSpc>
                        <a:spcAft>
                          <a:spcPts val="0"/>
                        </a:spcAft>
                      </a:pPr>
                      <a:r>
                        <a:rPr lang="fr-FR" sz="1400" b="1">
                          <a:latin typeface="Calibri"/>
                          <a:ea typeface="Calibri"/>
                          <a:cs typeface="Times New Roman"/>
                        </a:rPr>
                        <a:t>Domaine scientifique principal</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Economie</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Psychologie, sociologie, psychologie cognitive, Anthropologie sociale</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Sciences de gestion, Sciences de l’action, Théories des organisations</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2116">
                <a:tc>
                  <a:txBody>
                    <a:bodyPr/>
                    <a:lstStyle/>
                    <a:p>
                      <a:pPr>
                        <a:lnSpc>
                          <a:spcPct val="115000"/>
                        </a:lnSpc>
                        <a:spcAft>
                          <a:spcPts val="0"/>
                        </a:spcAft>
                      </a:pPr>
                      <a:r>
                        <a:rPr lang="fr-FR" sz="1400" b="1">
                          <a:latin typeface="Calibri"/>
                          <a:ea typeface="Calibri"/>
                          <a:cs typeface="Times New Roman"/>
                        </a:rPr>
                        <a:t>Objet d’étude</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Calibri"/>
                          <a:ea typeface="Calibri"/>
                          <a:cs typeface="Times New Roman"/>
                        </a:rPr>
                        <a:t>Fonctions de l’entrepreneur</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Caractéristiques personnelles, Traits des individus entrepreneurs et entrepreneurs potentiels</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 Processus de création d’une nouvelle activité ou d’une nouvelle organisation</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1058">
                <a:tc>
                  <a:txBody>
                    <a:bodyPr/>
                    <a:lstStyle/>
                    <a:p>
                      <a:pPr>
                        <a:lnSpc>
                          <a:spcPct val="115000"/>
                        </a:lnSpc>
                        <a:spcAft>
                          <a:spcPts val="0"/>
                        </a:spcAft>
                      </a:pPr>
                      <a:r>
                        <a:rPr lang="fr-FR" sz="1400" b="1">
                          <a:latin typeface="Calibri"/>
                          <a:ea typeface="Calibri"/>
                          <a:cs typeface="Times New Roman"/>
                        </a:rPr>
                        <a:t>Paradigme dominant</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Positivisme</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Positivisme, sociologie compréhensive </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Constructivisme</a:t>
                      </a:r>
                    </a:p>
                    <a:p>
                      <a:pPr>
                        <a:lnSpc>
                          <a:spcPct val="115000"/>
                        </a:lnSpc>
                        <a:spcAft>
                          <a:spcPts val="0"/>
                        </a:spcAft>
                      </a:pPr>
                      <a:r>
                        <a:rPr lang="fr-FR" sz="1400">
                          <a:latin typeface="Calibri"/>
                          <a:ea typeface="Calibri"/>
                          <a:cs typeface="Times New Roman"/>
                        </a:rPr>
                        <a:t>Positivisme</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5479">
                <a:tc>
                  <a:txBody>
                    <a:bodyPr/>
                    <a:lstStyle/>
                    <a:p>
                      <a:pPr>
                        <a:lnSpc>
                          <a:spcPct val="115000"/>
                        </a:lnSpc>
                        <a:spcAft>
                          <a:spcPts val="0"/>
                        </a:spcAft>
                      </a:pPr>
                      <a:r>
                        <a:rPr lang="fr-FR" sz="1400" b="1">
                          <a:latin typeface="Calibri"/>
                          <a:ea typeface="Calibri"/>
                          <a:cs typeface="Times New Roman"/>
                        </a:rPr>
                        <a:t>Méthodologie</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Quantitative</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Quantitative</a:t>
                      </a:r>
                    </a:p>
                    <a:p>
                      <a:pPr>
                        <a:lnSpc>
                          <a:spcPct val="115000"/>
                        </a:lnSpc>
                        <a:spcAft>
                          <a:spcPts val="0"/>
                        </a:spcAft>
                      </a:pPr>
                      <a:r>
                        <a:rPr lang="fr-FR" sz="1400">
                          <a:latin typeface="Calibri"/>
                          <a:ea typeface="Calibri"/>
                          <a:cs typeface="Times New Roman"/>
                        </a:rPr>
                        <a:t>Qualitative</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Qualitative</a:t>
                      </a:r>
                    </a:p>
                    <a:p>
                      <a:pPr>
                        <a:lnSpc>
                          <a:spcPct val="115000"/>
                        </a:lnSpc>
                        <a:spcAft>
                          <a:spcPts val="0"/>
                        </a:spcAft>
                      </a:pPr>
                      <a:r>
                        <a:rPr lang="fr-FR" sz="1400">
                          <a:latin typeface="Calibri"/>
                          <a:ea typeface="Calibri"/>
                          <a:cs typeface="Times New Roman"/>
                        </a:rPr>
                        <a:t>Quantitative</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8430">
                <a:tc>
                  <a:txBody>
                    <a:bodyPr/>
                    <a:lstStyle/>
                    <a:p>
                      <a:pPr>
                        <a:lnSpc>
                          <a:spcPct val="115000"/>
                        </a:lnSpc>
                        <a:spcAft>
                          <a:spcPts val="0"/>
                        </a:spcAft>
                      </a:pPr>
                      <a:r>
                        <a:rPr lang="fr-FR" sz="1400" b="1">
                          <a:latin typeface="Calibri"/>
                          <a:ea typeface="Calibri"/>
                          <a:cs typeface="Times New Roman"/>
                        </a:rPr>
                        <a:t>Hypothèse de base</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L’entrepreneur joue/ne joue pas un rôle important dans la croissance économique</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Les entrepreneurs sont différents des non entrepreneurs</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 Les processus entrepreneuriaux sont différents les uns des autres</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9840">
                <a:tc>
                  <a:txBody>
                    <a:bodyPr/>
                    <a:lstStyle/>
                    <a:p>
                      <a:pPr>
                        <a:lnSpc>
                          <a:spcPct val="115000"/>
                        </a:lnSpc>
                        <a:spcAft>
                          <a:spcPts val="0"/>
                        </a:spcAft>
                      </a:pPr>
                      <a:r>
                        <a:rPr lang="fr-FR" sz="1400" b="1">
                          <a:latin typeface="Calibri"/>
                          <a:ea typeface="Calibri"/>
                          <a:cs typeface="Times New Roman"/>
                        </a:rPr>
                        <a:t>Les liens avec la demande sociale (qui est intéressé par …)</a:t>
                      </a:r>
                      <a:endParaRPr lang="fr-FR" sz="1400">
                        <a:latin typeface="Calibri"/>
                        <a:ea typeface="Calibri"/>
                        <a:cs typeface="Times New Roman"/>
                      </a:endParaRP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Etat, collectivités territoriales, responsables économiques</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Entrepreneurs</a:t>
                      </a:r>
                    </a:p>
                    <a:p>
                      <a:pPr>
                        <a:lnSpc>
                          <a:spcPct val="115000"/>
                        </a:lnSpc>
                        <a:spcAft>
                          <a:spcPts val="0"/>
                        </a:spcAft>
                      </a:pPr>
                      <a:r>
                        <a:rPr lang="fr-FR" sz="1400">
                          <a:latin typeface="Calibri"/>
                          <a:ea typeface="Calibri"/>
                          <a:cs typeface="Times New Roman"/>
                        </a:rPr>
                        <a:t>Entrepreneurs potentiels</a:t>
                      </a:r>
                    </a:p>
                    <a:p>
                      <a:pPr>
                        <a:lnSpc>
                          <a:spcPct val="115000"/>
                        </a:lnSpc>
                        <a:spcAft>
                          <a:spcPts val="0"/>
                        </a:spcAft>
                      </a:pPr>
                      <a:r>
                        <a:rPr lang="fr-FR" sz="1400">
                          <a:latin typeface="Calibri"/>
                          <a:ea typeface="Calibri"/>
                          <a:cs typeface="Times New Roman"/>
                        </a:rPr>
                        <a:t>Système éducatif</a:t>
                      </a:r>
                    </a:p>
                    <a:p>
                      <a:pPr>
                        <a:lnSpc>
                          <a:spcPct val="115000"/>
                        </a:lnSpc>
                        <a:spcAft>
                          <a:spcPts val="0"/>
                        </a:spcAft>
                      </a:pPr>
                      <a:r>
                        <a:rPr lang="fr-FR" sz="1400">
                          <a:latin typeface="Calibri"/>
                          <a:ea typeface="Calibri"/>
                          <a:cs typeface="Times New Roman"/>
                        </a:rPr>
                        <a:t>Formateurs</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Calibri"/>
                          <a:ea typeface="Calibri"/>
                          <a:cs typeface="Times New Roman"/>
                        </a:rPr>
                        <a:t>Entreprises</a:t>
                      </a:r>
                    </a:p>
                    <a:p>
                      <a:pPr>
                        <a:lnSpc>
                          <a:spcPct val="115000"/>
                        </a:lnSpc>
                        <a:spcAft>
                          <a:spcPts val="0"/>
                        </a:spcAft>
                      </a:pPr>
                      <a:r>
                        <a:rPr lang="fr-FR" sz="1400" dirty="0">
                          <a:latin typeface="Calibri"/>
                          <a:ea typeface="Calibri"/>
                          <a:cs typeface="Times New Roman"/>
                        </a:rPr>
                        <a:t>Entrepreneurs</a:t>
                      </a:r>
                    </a:p>
                    <a:p>
                      <a:pPr>
                        <a:lnSpc>
                          <a:spcPct val="115000"/>
                        </a:lnSpc>
                        <a:spcAft>
                          <a:spcPts val="0"/>
                        </a:spcAft>
                      </a:pPr>
                      <a:r>
                        <a:rPr lang="fr-FR" sz="1400" dirty="0">
                          <a:latin typeface="Calibri"/>
                          <a:ea typeface="Calibri"/>
                          <a:cs typeface="Times New Roman"/>
                        </a:rPr>
                        <a:t>Entrepreneurs potentiels</a:t>
                      </a:r>
                    </a:p>
                    <a:p>
                      <a:pPr>
                        <a:lnSpc>
                          <a:spcPct val="115000"/>
                        </a:lnSpc>
                        <a:spcAft>
                          <a:spcPts val="0"/>
                        </a:spcAft>
                      </a:pPr>
                      <a:r>
                        <a:rPr lang="fr-FR" sz="1400" dirty="0">
                          <a:latin typeface="Calibri"/>
                          <a:ea typeface="Calibri"/>
                          <a:cs typeface="Times New Roman"/>
                        </a:rPr>
                        <a:t>Educateurs</a:t>
                      </a:r>
                    </a:p>
                    <a:p>
                      <a:pPr>
                        <a:lnSpc>
                          <a:spcPct val="115000"/>
                        </a:lnSpc>
                        <a:spcAft>
                          <a:spcPts val="0"/>
                        </a:spcAft>
                      </a:pPr>
                      <a:r>
                        <a:rPr lang="fr-FR" sz="1400" dirty="0">
                          <a:latin typeface="Calibri"/>
                          <a:ea typeface="Calibri"/>
                          <a:cs typeface="Times New Roman"/>
                        </a:rPr>
                        <a:t>Structures d’accompagnement et d’appui des entrepreneurs</a:t>
                      </a:r>
                    </a:p>
                  </a:txBody>
                  <a:tcPr marL="38977" marR="389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2233"/>
            <a:ext cx="959006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Tableau</a:t>
            </a:r>
            <a:r>
              <a:rPr kumimoji="0" lang="fr-FR"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Vue organisée et synthétique des recherches en entrepreneuriat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FontTx/>
              <a:buChar char="-"/>
            </a:pPr>
            <a:r>
              <a:rPr lang="fr-FR" dirty="0" smtClean="0"/>
              <a:t>Il ressort de ce tableau trois grandes écoles de pensée qui jouent un rôle structurant dans le champ de recherche de l’entrepreneuriat:</a:t>
            </a:r>
          </a:p>
          <a:p>
            <a:pPr>
              <a:buNone/>
            </a:pPr>
            <a:r>
              <a:rPr lang="fr-FR" dirty="0" smtClean="0"/>
              <a:t>• Création d’une nouvelle organisation ou émergence organisationnelle;</a:t>
            </a:r>
          </a:p>
          <a:p>
            <a:pPr>
              <a:buNone/>
            </a:pPr>
            <a:r>
              <a:rPr lang="fr-FR" dirty="0" smtClean="0"/>
              <a:t>• Identification et exploitation des opportunités;</a:t>
            </a:r>
          </a:p>
          <a:p>
            <a:pPr>
              <a:buNone/>
            </a:pPr>
            <a:r>
              <a:rPr lang="fr-FR" dirty="0" smtClean="0"/>
              <a:t>• Dialogue individu/création de valeur nouvelle. </a:t>
            </a:r>
          </a:p>
          <a:p>
            <a:pPr>
              <a:buFontTx/>
              <a:buChar char="-"/>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Thématiques de recherche en entrepreneuriat  </a:t>
            </a:r>
            <a:endParaRPr lang="fr-FR" dirty="0"/>
          </a:p>
        </p:txBody>
      </p:sp>
      <p:sp>
        <p:nvSpPr>
          <p:cNvPr id="3" name="Espace réservé du contenu 2"/>
          <p:cNvSpPr>
            <a:spLocks noGrp="1"/>
          </p:cNvSpPr>
          <p:nvPr>
            <p:ph idx="1"/>
          </p:nvPr>
        </p:nvSpPr>
        <p:spPr/>
        <p:txBody>
          <a:bodyPr>
            <a:normAutofit fontScale="25000" lnSpcReduction="20000"/>
          </a:bodyPr>
          <a:lstStyle/>
          <a:p>
            <a:pPr algn="just">
              <a:buFontTx/>
              <a:buChar char="-"/>
            </a:pPr>
            <a:r>
              <a:rPr lang="fr-FR" sz="9600" dirty="0" smtClean="0"/>
              <a:t>Les années 1980 allaient voir apparaître l'éclatement du domaine de l'entrepreneuriat vers la quasi totalité des disciplines des sciences humaines et administratives. Deux événements allaient marquer cette transition : la publication d'une première encyclopédie présentant l'état des connaissances dans le domaine (Kent, </a:t>
            </a:r>
            <a:r>
              <a:rPr lang="fr-FR" sz="9600" dirty="0" err="1" smtClean="0"/>
              <a:t>Sexton</a:t>
            </a:r>
            <a:r>
              <a:rPr lang="fr-FR" sz="9600" dirty="0" smtClean="0"/>
              <a:t> et al., 1982), ainsi que la tenue d'un premier grand colloque annuel réservé essentiellement à la recherche dans cette nouvelle discipline, celui de </a:t>
            </a:r>
            <a:r>
              <a:rPr lang="fr-FR" sz="9600" dirty="0" err="1" smtClean="0"/>
              <a:t>Babson</a:t>
            </a:r>
            <a:r>
              <a:rPr lang="fr-FR" sz="9600" dirty="0" smtClean="0"/>
              <a:t>. </a:t>
            </a:r>
          </a:p>
          <a:p>
            <a:pPr algn="just">
              <a:buFontTx/>
              <a:buChar char="-"/>
            </a:pPr>
            <a:r>
              <a:rPr lang="fr-FR" sz="9600" dirty="0" smtClean="0"/>
              <a:t>En fait, la lecture de la table des matières des Actes de colloques annuels tel le colloque de </a:t>
            </a:r>
            <a:r>
              <a:rPr lang="fr-FR" sz="9600" dirty="0" err="1" smtClean="0"/>
              <a:t>Babson</a:t>
            </a:r>
            <a:r>
              <a:rPr lang="fr-FR" sz="9600" dirty="0" smtClean="0"/>
              <a:t> intitulé “</a:t>
            </a:r>
            <a:r>
              <a:rPr lang="fr-FR" sz="9600" dirty="0" err="1" smtClean="0"/>
              <a:t>Frontiers</a:t>
            </a:r>
            <a:r>
              <a:rPr lang="fr-FR" sz="9600" dirty="0" smtClean="0"/>
              <a:t> of </a:t>
            </a:r>
            <a:r>
              <a:rPr lang="fr-FR" sz="9600" dirty="0" err="1" smtClean="0"/>
              <a:t>Entrepreneurship</a:t>
            </a:r>
            <a:r>
              <a:rPr lang="fr-FR" sz="9600" dirty="0" smtClean="0"/>
              <a:t> </a:t>
            </a:r>
            <a:r>
              <a:rPr lang="fr-FR" sz="9600" dirty="0" err="1" smtClean="0"/>
              <a:t>Research</a:t>
            </a:r>
            <a:r>
              <a:rPr lang="fr-FR" sz="9600" dirty="0" smtClean="0"/>
              <a:t>””, ainsi que ceux du CIPE (Conseil international de la petite entreprise) nous permet de dégager les thèmes les plus fréquemment discutés lors de ces événements :</a:t>
            </a:r>
          </a:p>
          <a:p>
            <a:pPr algn="just">
              <a:buNone/>
            </a:pPr>
            <a:endParaRPr lang="fr-FR" sz="7400"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778098"/>
          </a:xfrm>
        </p:spPr>
        <p:txBody>
          <a:bodyPr>
            <a:normAutofit/>
          </a:bodyPr>
          <a:lstStyle/>
          <a:p>
            <a:r>
              <a:rPr lang="fr-FR" sz="3600" dirty="0" smtClean="0"/>
              <a:t>Liste des thèmes les plus fréquents </a:t>
            </a:r>
            <a:endParaRPr lang="fr-FR" sz="3600" dirty="0"/>
          </a:p>
        </p:txBody>
      </p:sp>
      <p:sp>
        <p:nvSpPr>
          <p:cNvPr id="3" name="Espace réservé du contenu 2"/>
          <p:cNvSpPr>
            <a:spLocks noGrp="1"/>
          </p:cNvSpPr>
          <p:nvPr>
            <p:ph idx="1"/>
          </p:nvPr>
        </p:nvSpPr>
        <p:spPr>
          <a:xfrm>
            <a:off x="457200" y="908720"/>
            <a:ext cx="8229600" cy="5544616"/>
          </a:xfrm>
        </p:spPr>
        <p:txBody>
          <a:bodyPr>
            <a:normAutofit fontScale="77500" lnSpcReduction="20000"/>
          </a:bodyPr>
          <a:lstStyle/>
          <a:p>
            <a:pPr algn="just">
              <a:buNone/>
            </a:pPr>
            <a:r>
              <a:rPr lang="fr-FR" dirty="0" smtClean="0"/>
              <a:t>-     Caractéristiques comportementales des entrepreneurs ;</a:t>
            </a:r>
          </a:p>
          <a:p>
            <a:pPr algn="just">
              <a:buFontTx/>
              <a:buChar char="-"/>
            </a:pPr>
            <a:r>
              <a:rPr lang="fr-FR" dirty="0" smtClean="0"/>
              <a:t>Caractéristiques économiques et démographiques des PME;</a:t>
            </a:r>
          </a:p>
          <a:p>
            <a:pPr algn="just">
              <a:buFontTx/>
              <a:buChar char="-"/>
            </a:pPr>
            <a:r>
              <a:rPr lang="fr-FR" dirty="0" smtClean="0"/>
              <a:t>Entrepreneuriat et PME dans les pays en développement;</a:t>
            </a:r>
          </a:p>
          <a:p>
            <a:pPr algn="just">
              <a:buFontTx/>
              <a:buChar char="-"/>
            </a:pPr>
            <a:r>
              <a:rPr lang="fr-FR" dirty="0" smtClean="0"/>
              <a:t>Caractéristiques managériales des entrepreneurs ;</a:t>
            </a:r>
          </a:p>
          <a:p>
            <a:pPr algn="just">
              <a:buFontTx/>
              <a:buChar char="-"/>
            </a:pPr>
            <a:r>
              <a:rPr lang="fr-FR" dirty="0" smtClean="0"/>
              <a:t>Processus entrepreneurial ;</a:t>
            </a:r>
          </a:p>
          <a:p>
            <a:pPr algn="just">
              <a:buFontTx/>
              <a:buChar char="-"/>
            </a:pPr>
            <a:r>
              <a:rPr lang="fr-FR" dirty="0" smtClean="0"/>
              <a:t>Création d'entreprises;</a:t>
            </a:r>
          </a:p>
          <a:p>
            <a:pPr algn="just">
              <a:buFontTx/>
              <a:buChar char="-"/>
            </a:pPr>
            <a:r>
              <a:rPr lang="fr-FR" dirty="0" smtClean="0"/>
              <a:t> Développement d'entreprises;</a:t>
            </a:r>
          </a:p>
          <a:p>
            <a:pPr algn="just">
              <a:buFontTx/>
              <a:buChar char="-"/>
            </a:pPr>
            <a:r>
              <a:rPr lang="fr-FR" dirty="0" smtClean="0"/>
              <a:t> Capitaux de risque et financement de la PME; </a:t>
            </a:r>
          </a:p>
          <a:p>
            <a:pPr algn="just">
              <a:buFontTx/>
              <a:buChar char="-"/>
            </a:pPr>
            <a:r>
              <a:rPr lang="fr-FR" dirty="0" smtClean="0"/>
              <a:t> Gestion des entreprises, redressements, acquisitions;</a:t>
            </a:r>
          </a:p>
          <a:p>
            <a:pPr algn="just">
              <a:buFontTx/>
              <a:buChar char="-"/>
            </a:pPr>
            <a:r>
              <a:rPr lang="fr-FR" dirty="0" smtClean="0"/>
              <a:t> Entreprises de haute technologie ;</a:t>
            </a:r>
          </a:p>
          <a:p>
            <a:pPr algn="just">
              <a:buFontTx/>
              <a:buChar char="-"/>
            </a:pPr>
            <a:r>
              <a:rPr lang="fr-FR" dirty="0" smtClean="0"/>
              <a:t> Stratégie et croissance de l'entreprise entrepreneuriale;</a:t>
            </a:r>
          </a:p>
          <a:p>
            <a:pPr algn="just">
              <a:buFontTx/>
              <a:buChar char="-"/>
            </a:pPr>
            <a:r>
              <a:rPr lang="fr-FR" dirty="0" smtClean="0"/>
              <a:t> Les alliances stratégiques;  </a:t>
            </a:r>
          </a:p>
          <a:p>
            <a:pPr>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Thématiques de recherche en entrepreneuriat (suite)</a:t>
            </a:r>
            <a:endParaRPr lang="fr-FR" dirty="0"/>
          </a:p>
        </p:txBody>
      </p:sp>
      <p:sp>
        <p:nvSpPr>
          <p:cNvPr id="3" name="Espace réservé du contenu 2"/>
          <p:cNvSpPr>
            <a:spLocks noGrp="1"/>
          </p:cNvSpPr>
          <p:nvPr>
            <p:ph idx="1"/>
          </p:nvPr>
        </p:nvSpPr>
        <p:spPr/>
        <p:txBody>
          <a:bodyPr>
            <a:normAutofit fontScale="70000" lnSpcReduction="20000"/>
          </a:bodyPr>
          <a:lstStyle/>
          <a:p>
            <a:pPr>
              <a:buFontTx/>
              <a:buChar char="-"/>
            </a:pPr>
            <a:r>
              <a:rPr lang="fr-FR" dirty="0" smtClean="0"/>
              <a:t> Entrepreneuriat corporatif ou intrapreneuriat;</a:t>
            </a:r>
          </a:p>
          <a:p>
            <a:pPr>
              <a:buFontTx/>
              <a:buChar char="-"/>
            </a:pPr>
            <a:r>
              <a:rPr lang="fr-FR" dirty="0" smtClean="0"/>
              <a:t> Entreprises familiales ;</a:t>
            </a:r>
          </a:p>
          <a:p>
            <a:pPr>
              <a:buFontTx/>
              <a:buChar char="-"/>
            </a:pPr>
            <a:r>
              <a:rPr lang="fr-FR" dirty="0" smtClean="0"/>
              <a:t> Travail autonome;</a:t>
            </a:r>
          </a:p>
          <a:p>
            <a:pPr>
              <a:buFontTx/>
              <a:buChar char="-"/>
            </a:pPr>
            <a:r>
              <a:rPr lang="fr-FR" dirty="0" smtClean="0"/>
              <a:t> Incubateurs et systèmes de soutien à l'entrepreneuriat;</a:t>
            </a:r>
          </a:p>
          <a:p>
            <a:pPr>
              <a:buFontTx/>
              <a:buChar char="-"/>
            </a:pPr>
            <a:r>
              <a:rPr lang="fr-FR" dirty="0" smtClean="0"/>
              <a:t> Réseaux;</a:t>
            </a:r>
          </a:p>
          <a:p>
            <a:pPr>
              <a:buFontTx/>
              <a:buChar char="-"/>
            </a:pPr>
            <a:r>
              <a:rPr lang="fr-FR" dirty="0" smtClean="0"/>
              <a:t> Facteurs influençant la création et le développement d'entreprises;</a:t>
            </a:r>
          </a:p>
          <a:p>
            <a:pPr>
              <a:buFontTx/>
              <a:buChar char="-"/>
            </a:pPr>
            <a:r>
              <a:rPr lang="fr-FR" dirty="0" smtClean="0"/>
              <a:t> Politiques gouvernementales et création d'entreprises ;</a:t>
            </a:r>
          </a:p>
          <a:p>
            <a:pPr>
              <a:buFontTx/>
              <a:buChar char="-"/>
            </a:pPr>
            <a:r>
              <a:rPr lang="fr-FR" dirty="0" smtClean="0"/>
              <a:t> Femmes, groupes minoritaires, ethnicité et entrepreneuriat;</a:t>
            </a:r>
          </a:p>
          <a:p>
            <a:pPr>
              <a:buFontTx/>
              <a:buChar char="-"/>
            </a:pPr>
            <a:r>
              <a:rPr lang="fr-FR" dirty="0" smtClean="0"/>
              <a:t> Education entrepreneuriale ;</a:t>
            </a:r>
          </a:p>
          <a:p>
            <a:pPr>
              <a:buFontTx/>
              <a:buChar char="-"/>
            </a:pPr>
            <a:r>
              <a:rPr lang="fr-FR" dirty="0" smtClean="0"/>
              <a:t> Recherche en entrepreneuriat;</a:t>
            </a:r>
          </a:p>
          <a:p>
            <a:pPr>
              <a:buFontTx/>
              <a:buChar char="-"/>
            </a:pPr>
            <a:r>
              <a:rPr lang="fr-FR" dirty="0" smtClean="0"/>
              <a:t> Etudes culturelles comparatives; </a:t>
            </a:r>
          </a:p>
          <a:p>
            <a:pPr>
              <a:buFontTx/>
              <a:buChar char="-"/>
            </a:pPr>
            <a:r>
              <a:rPr lang="fr-FR" dirty="0" smtClean="0"/>
              <a:t> Entrepreneuriat et société;</a:t>
            </a:r>
          </a:p>
          <a:p>
            <a:pPr>
              <a:buFontTx/>
              <a:buChar char="-"/>
            </a:pPr>
            <a:r>
              <a:rPr lang="fr-FR" dirty="0" smtClean="0"/>
              <a:t> Franchises.</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fr-FR" dirty="0" smtClean="0"/>
              <a:t>Ce qu’il faut retenir de la recherche en entrepreneuriat, c’est qu’elle doit intégrer deux notions importantes: la notion de temps et la notion de complexité.</a:t>
            </a:r>
          </a:p>
          <a:p>
            <a:pPr>
              <a:buNone/>
            </a:pPr>
            <a:r>
              <a:rPr lang="fr-FR" dirty="0" smtClean="0"/>
              <a:t>La notion de temps est une dimension essentielle en sciences de gestion. Pour le processus entrepreneurial, le temps n’est pas qu’une contrainte: il est l’essence même du processus. </a:t>
            </a:r>
            <a:r>
              <a:rPr lang="fr-FR" dirty="0" err="1" smtClean="0"/>
              <a:t>Bruyat</a:t>
            </a:r>
            <a:r>
              <a:rPr lang="fr-FR" dirty="0" smtClean="0"/>
              <a:t> qualifie le temps de « dimension incontournable dans le champ de l’</a:t>
            </a:r>
            <a:r>
              <a:rPr lang="fr-FR" dirty="0" err="1" smtClean="0"/>
              <a:t>entrepreneurship</a:t>
            </a:r>
            <a:r>
              <a:rPr lang="fr-FR" dirty="0" smtClean="0"/>
              <a:t> ».</a:t>
            </a:r>
          </a:p>
          <a:p>
            <a:pPr>
              <a:buNone/>
            </a:pPr>
            <a:r>
              <a:rPr lang="fr-FR" dirty="0" smtClean="0"/>
              <a:t>La complexité fait référence aux phénomènes où interagissent  une multitude de facteurs comme c’est le cas de l’entrepreneuriat où plusieurs disciplines se </a:t>
            </a:r>
            <a:r>
              <a:rPr lang="fr-FR" dirty="0" smtClean="0"/>
              <a:t>côtoient.</a:t>
            </a:r>
            <a:endParaRPr lang="fr-FR" dirty="0" smtClean="0"/>
          </a:p>
          <a:p>
            <a:pPr>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TotalTime>
  <Words>692</Words>
  <Application>Microsoft Office PowerPoint</Application>
  <PresentationFormat>Affichage à l'écran (4:3)</PresentationFormat>
  <Paragraphs>104</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Chapitre II : La recherche en entrepreneuriat</vt:lpstr>
      <vt:lpstr>Introduction</vt:lpstr>
      <vt:lpstr>Diapositive 3</vt:lpstr>
      <vt:lpstr>Diapositive 4</vt:lpstr>
      <vt:lpstr>Thématiques de recherche en entrepreneuriat  </vt:lpstr>
      <vt:lpstr>Liste des thèmes les plus fréquents </vt:lpstr>
      <vt:lpstr>Thématiques de recherche en entrepreneuriat (suite)</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II : La recherche en entrepreneuriat</dc:title>
  <dc:creator>BCS</dc:creator>
  <cp:lastModifiedBy>BCS</cp:lastModifiedBy>
  <cp:revision>24</cp:revision>
  <dcterms:created xsi:type="dcterms:W3CDTF">2019-04-27T08:02:49Z</dcterms:created>
  <dcterms:modified xsi:type="dcterms:W3CDTF">2020-01-18T20:23:03Z</dcterms:modified>
</cp:coreProperties>
</file>