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EAFAA3AD-F8FC-4CB6-92F4-05C643297909}" type="datetimeFigureOut">
              <a:rPr lang="fr-FR" smtClean="0"/>
              <a:t>01/06/2020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BB76147-6A51-4BCE-88B9-9CB696B7E5F1}" type="slidenum">
              <a:rPr lang="fr-FR" smtClean="0"/>
              <a:t>‹N°›</a:t>
            </a:fld>
            <a:endParaRPr lang="fr-FR"/>
          </a:p>
        </p:txBody>
      </p:sp>
    </p:spTree>
    <p:extLst>
      <p:ext uri="{BB962C8B-B14F-4D97-AF65-F5344CB8AC3E}">
        <p14:creationId xmlns:p14="http://schemas.microsoft.com/office/powerpoint/2010/main" val="3735476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AFAA3AD-F8FC-4CB6-92F4-05C643297909}" type="datetimeFigureOut">
              <a:rPr lang="fr-FR" smtClean="0"/>
              <a:t>01/06/2020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BB76147-6A51-4BCE-88B9-9CB696B7E5F1}" type="slidenum">
              <a:rPr lang="fr-FR" smtClean="0"/>
              <a:t>‹N°›</a:t>
            </a:fld>
            <a:endParaRPr lang="fr-FR"/>
          </a:p>
        </p:txBody>
      </p:sp>
    </p:spTree>
    <p:extLst>
      <p:ext uri="{BB962C8B-B14F-4D97-AF65-F5344CB8AC3E}">
        <p14:creationId xmlns:p14="http://schemas.microsoft.com/office/powerpoint/2010/main" val="3632915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AFAA3AD-F8FC-4CB6-92F4-05C643297909}" type="datetimeFigureOut">
              <a:rPr lang="fr-FR" smtClean="0"/>
              <a:t>01/06/2020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BB76147-6A51-4BCE-88B9-9CB696B7E5F1}" type="slidenum">
              <a:rPr lang="fr-FR" smtClean="0"/>
              <a:t>‹N°›</a:t>
            </a:fld>
            <a:endParaRPr lang="fr-FR"/>
          </a:p>
        </p:txBody>
      </p:sp>
    </p:spTree>
    <p:extLst>
      <p:ext uri="{BB962C8B-B14F-4D97-AF65-F5344CB8AC3E}">
        <p14:creationId xmlns:p14="http://schemas.microsoft.com/office/powerpoint/2010/main" val="399418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AFAA3AD-F8FC-4CB6-92F4-05C643297909}" type="datetimeFigureOut">
              <a:rPr lang="fr-FR" smtClean="0"/>
              <a:t>01/06/2020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BB76147-6A51-4BCE-88B9-9CB696B7E5F1}" type="slidenum">
              <a:rPr lang="fr-FR" smtClean="0"/>
              <a:t>‹N°›</a:t>
            </a:fld>
            <a:endParaRPr lang="fr-FR"/>
          </a:p>
        </p:txBody>
      </p:sp>
    </p:spTree>
    <p:extLst>
      <p:ext uri="{BB962C8B-B14F-4D97-AF65-F5344CB8AC3E}">
        <p14:creationId xmlns:p14="http://schemas.microsoft.com/office/powerpoint/2010/main" val="3980038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EAFAA3AD-F8FC-4CB6-92F4-05C643297909}" type="datetimeFigureOut">
              <a:rPr lang="fr-FR" smtClean="0"/>
              <a:t>01/06/2020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BB76147-6A51-4BCE-88B9-9CB696B7E5F1}" type="slidenum">
              <a:rPr lang="fr-FR" smtClean="0"/>
              <a:t>‹N°›</a:t>
            </a:fld>
            <a:endParaRPr lang="fr-FR"/>
          </a:p>
        </p:txBody>
      </p:sp>
    </p:spTree>
    <p:extLst>
      <p:ext uri="{BB962C8B-B14F-4D97-AF65-F5344CB8AC3E}">
        <p14:creationId xmlns:p14="http://schemas.microsoft.com/office/powerpoint/2010/main" val="2544467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AFAA3AD-F8FC-4CB6-92F4-05C643297909}" type="datetimeFigureOut">
              <a:rPr lang="fr-FR" smtClean="0"/>
              <a:t>01/06/2020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BB76147-6A51-4BCE-88B9-9CB696B7E5F1}" type="slidenum">
              <a:rPr lang="fr-FR" smtClean="0"/>
              <a:t>‹N°›</a:t>
            </a:fld>
            <a:endParaRPr lang="fr-FR"/>
          </a:p>
        </p:txBody>
      </p:sp>
    </p:spTree>
    <p:extLst>
      <p:ext uri="{BB962C8B-B14F-4D97-AF65-F5344CB8AC3E}">
        <p14:creationId xmlns:p14="http://schemas.microsoft.com/office/powerpoint/2010/main" val="1350907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EAFAA3AD-F8FC-4CB6-92F4-05C643297909}" type="datetimeFigureOut">
              <a:rPr lang="fr-FR" smtClean="0"/>
              <a:t>01/06/2020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BB76147-6A51-4BCE-88B9-9CB696B7E5F1}" type="slidenum">
              <a:rPr lang="fr-FR" smtClean="0"/>
              <a:t>‹N°›</a:t>
            </a:fld>
            <a:endParaRPr lang="fr-FR"/>
          </a:p>
        </p:txBody>
      </p:sp>
    </p:spTree>
    <p:extLst>
      <p:ext uri="{BB962C8B-B14F-4D97-AF65-F5344CB8AC3E}">
        <p14:creationId xmlns:p14="http://schemas.microsoft.com/office/powerpoint/2010/main" val="2645660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EAFAA3AD-F8FC-4CB6-92F4-05C643297909}" type="datetimeFigureOut">
              <a:rPr lang="fr-FR" smtClean="0"/>
              <a:t>01/06/2020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BB76147-6A51-4BCE-88B9-9CB696B7E5F1}" type="slidenum">
              <a:rPr lang="fr-FR" smtClean="0"/>
              <a:t>‹N°›</a:t>
            </a:fld>
            <a:endParaRPr lang="fr-FR"/>
          </a:p>
        </p:txBody>
      </p:sp>
    </p:spTree>
    <p:extLst>
      <p:ext uri="{BB962C8B-B14F-4D97-AF65-F5344CB8AC3E}">
        <p14:creationId xmlns:p14="http://schemas.microsoft.com/office/powerpoint/2010/main" val="890945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AFAA3AD-F8FC-4CB6-92F4-05C643297909}" type="datetimeFigureOut">
              <a:rPr lang="fr-FR" smtClean="0"/>
              <a:t>01/06/2020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BB76147-6A51-4BCE-88B9-9CB696B7E5F1}" type="slidenum">
              <a:rPr lang="fr-FR" smtClean="0"/>
              <a:t>‹N°›</a:t>
            </a:fld>
            <a:endParaRPr lang="fr-FR"/>
          </a:p>
        </p:txBody>
      </p:sp>
    </p:spTree>
    <p:extLst>
      <p:ext uri="{BB962C8B-B14F-4D97-AF65-F5344CB8AC3E}">
        <p14:creationId xmlns:p14="http://schemas.microsoft.com/office/powerpoint/2010/main" val="2153884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EAFAA3AD-F8FC-4CB6-92F4-05C643297909}" type="datetimeFigureOut">
              <a:rPr lang="fr-FR" smtClean="0"/>
              <a:t>01/06/2020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BB76147-6A51-4BCE-88B9-9CB696B7E5F1}" type="slidenum">
              <a:rPr lang="fr-FR" smtClean="0"/>
              <a:t>‹N°›</a:t>
            </a:fld>
            <a:endParaRPr lang="fr-FR"/>
          </a:p>
        </p:txBody>
      </p:sp>
    </p:spTree>
    <p:extLst>
      <p:ext uri="{BB962C8B-B14F-4D97-AF65-F5344CB8AC3E}">
        <p14:creationId xmlns:p14="http://schemas.microsoft.com/office/powerpoint/2010/main" val="990644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EAFAA3AD-F8FC-4CB6-92F4-05C643297909}" type="datetimeFigureOut">
              <a:rPr lang="fr-FR" smtClean="0"/>
              <a:t>01/06/2020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BB76147-6A51-4BCE-88B9-9CB696B7E5F1}" type="slidenum">
              <a:rPr lang="fr-FR" smtClean="0"/>
              <a:t>‹N°›</a:t>
            </a:fld>
            <a:endParaRPr lang="fr-FR"/>
          </a:p>
        </p:txBody>
      </p:sp>
    </p:spTree>
    <p:extLst>
      <p:ext uri="{BB962C8B-B14F-4D97-AF65-F5344CB8AC3E}">
        <p14:creationId xmlns:p14="http://schemas.microsoft.com/office/powerpoint/2010/main" val="2792858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FAA3AD-F8FC-4CB6-92F4-05C643297909}" type="datetimeFigureOut">
              <a:rPr lang="fr-FR" smtClean="0"/>
              <a:t>01/06/2020</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B76147-6A51-4BCE-88B9-9CB696B7E5F1}" type="slidenum">
              <a:rPr lang="fr-FR" smtClean="0"/>
              <a:t>‹N°›</a:t>
            </a:fld>
            <a:endParaRPr lang="fr-FR"/>
          </a:p>
        </p:txBody>
      </p:sp>
    </p:spTree>
    <p:extLst>
      <p:ext uri="{BB962C8B-B14F-4D97-AF65-F5344CB8AC3E}">
        <p14:creationId xmlns:p14="http://schemas.microsoft.com/office/powerpoint/2010/main" val="4303949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63552" y="1"/>
            <a:ext cx="7772400" cy="1362075"/>
          </a:xfrm>
        </p:spPr>
        <p:txBody>
          <a:bodyPr>
            <a:normAutofit/>
          </a:bodyPr>
          <a:lstStyle/>
          <a:p>
            <a:pPr algn="ctr"/>
            <a:r>
              <a:rPr lang="fr-FR" sz="2400" dirty="0"/>
              <a:t>ANTIOXYDANTS EXOGENES NATURELS</a:t>
            </a:r>
            <a:endParaRPr lang="fr-FR" sz="2400" dirty="0"/>
          </a:p>
        </p:txBody>
      </p:sp>
      <p:pic>
        <p:nvPicPr>
          <p:cNvPr id="4" name="Image 3" descr="dosage-biochimique-composes-phenoliques-datte-miel-sud-algerie14"/>
          <p:cNvPicPr/>
          <p:nvPr/>
        </p:nvPicPr>
        <p:blipFill>
          <a:blip r:embed="rId4" cstate="print"/>
          <a:srcRect/>
          <a:stretch>
            <a:fillRect/>
          </a:stretch>
        </p:blipFill>
        <p:spPr bwMode="auto">
          <a:xfrm>
            <a:off x="1775520" y="1340768"/>
            <a:ext cx="8568952" cy="4984170"/>
          </a:xfrm>
          <a:prstGeom prst="rect">
            <a:avLst/>
          </a:prstGeom>
          <a:noFill/>
          <a:ln w="9525">
            <a:noFill/>
            <a:miter lim="800000"/>
            <a:headEnd/>
            <a:tailEnd/>
          </a:ln>
        </p:spPr>
      </p:pic>
      <p:pic>
        <p:nvPicPr>
          <p:cNvPr id="5"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344472" y="71438"/>
            <a:ext cx="609600" cy="609600"/>
          </a:xfrm>
          <a:prstGeom prst="rect">
            <a:avLst/>
          </a:prstGeom>
          <a:solidFill>
            <a:srgbClr val="FF0000"/>
          </a:solidFill>
        </p:spPr>
      </p:pic>
    </p:spTree>
    <p:extLst>
      <p:ext uri="{BB962C8B-B14F-4D97-AF65-F5344CB8AC3E}">
        <p14:creationId xmlns:p14="http://schemas.microsoft.com/office/powerpoint/2010/main" val="18449399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4699"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295525" y="704850"/>
            <a:ext cx="7256859" cy="3804270"/>
            <a:chOff x="1215" y="1080"/>
            <a:chExt cx="9213" cy="5991"/>
          </a:xfrm>
        </p:grpSpPr>
        <p:sp>
          <p:nvSpPr>
            <p:cNvPr id="32771" name="Text Box 3"/>
            <p:cNvSpPr txBox="1">
              <a:spLocks noChangeArrowheads="1"/>
            </p:cNvSpPr>
            <p:nvPr/>
          </p:nvSpPr>
          <p:spPr bwMode="auto">
            <a:xfrm>
              <a:off x="4575" y="1080"/>
              <a:ext cx="2790" cy="599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fr-FR" sz="1100">
                  <a:latin typeface="Calibri" pitchFamily="34" charset="0"/>
                  <a:ea typeface="Arial" pitchFamily="34" charset="0"/>
                  <a:cs typeface="Arial" pitchFamily="34" charset="0"/>
                </a:rPr>
                <a:t>Antiviral</a:t>
              </a:r>
            </a:p>
            <a:p>
              <a:pPr fontAlgn="base">
                <a:spcBef>
                  <a:spcPct val="0"/>
                </a:spcBef>
                <a:spcAft>
                  <a:spcPts val="1000"/>
                </a:spcAft>
              </a:pPr>
              <a:r>
                <a:rPr lang="fr-FR" sz="1100">
                  <a:latin typeface="Calibri" pitchFamily="34" charset="0"/>
                  <a:ea typeface="Arial" pitchFamily="34" charset="0"/>
                  <a:cs typeface="Arial" pitchFamily="34" charset="0"/>
                </a:rPr>
                <a:t> Prolifération cellulaire</a:t>
              </a:r>
            </a:p>
            <a:p>
              <a:pPr fontAlgn="base">
                <a:spcBef>
                  <a:spcPct val="0"/>
                </a:spcBef>
                <a:spcAft>
                  <a:spcPts val="1000"/>
                </a:spcAft>
              </a:pPr>
              <a:r>
                <a:rPr lang="fr-FR" sz="1100">
                  <a:latin typeface="Calibri" pitchFamily="34" charset="0"/>
                  <a:ea typeface="Arial" pitchFamily="34" charset="0"/>
                  <a:cs typeface="Arial" pitchFamily="34" charset="0"/>
                </a:rPr>
                <a:t>Angiogenèse</a:t>
              </a:r>
            </a:p>
            <a:p>
              <a:pPr fontAlgn="base">
                <a:spcBef>
                  <a:spcPct val="0"/>
                </a:spcBef>
                <a:spcAft>
                  <a:spcPts val="1000"/>
                </a:spcAft>
              </a:pPr>
              <a:r>
                <a:rPr lang="fr-FR" sz="1100">
                  <a:latin typeface="Calibri" pitchFamily="34" charset="0"/>
                  <a:ea typeface="Arial" pitchFamily="34" charset="0"/>
                  <a:cs typeface="Arial" pitchFamily="34" charset="0"/>
                </a:rPr>
                <a:t>Antioxydant</a:t>
              </a:r>
            </a:p>
            <a:p>
              <a:pPr fontAlgn="base">
                <a:spcBef>
                  <a:spcPct val="0"/>
                </a:spcBef>
                <a:spcAft>
                  <a:spcPts val="1000"/>
                </a:spcAft>
              </a:pPr>
              <a:r>
                <a:rPr lang="fr-FR" sz="1100">
                  <a:latin typeface="Calibri" pitchFamily="34" charset="0"/>
                  <a:ea typeface="Arial" pitchFamily="34" charset="0"/>
                  <a:cs typeface="Arial" pitchFamily="34" charset="0"/>
                </a:rPr>
                <a:t> Cholestérol</a:t>
              </a:r>
            </a:p>
            <a:p>
              <a:pPr fontAlgn="base">
                <a:spcBef>
                  <a:spcPct val="0"/>
                </a:spcBef>
                <a:spcAft>
                  <a:spcPts val="1000"/>
                </a:spcAft>
              </a:pPr>
              <a:r>
                <a:rPr lang="fr-FR" sz="1100">
                  <a:latin typeface="Calibri" pitchFamily="34" charset="0"/>
                  <a:ea typeface="Arial" pitchFamily="34" charset="0"/>
                  <a:cs typeface="Arial" pitchFamily="34" charset="0"/>
                </a:rPr>
                <a:t> Immobilisation des leucocytes</a:t>
              </a:r>
            </a:p>
            <a:p>
              <a:pPr fontAlgn="base">
                <a:spcBef>
                  <a:spcPct val="0"/>
                </a:spcBef>
                <a:spcAft>
                  <a:spcPts val="1000"/>
                </a:spcAft>
              </a:pPr>
              <a:r>
                <a:rPr lang="fr-FR" sz="1100">
                  <a:latin typeface="Calibri" pitchFamily="34" charset="0"/>
                  <a:ea typeface="Arial" pitchFamily="34" charset="0"/>
                  <a:cs typeface="Arial" pitchFamily="34" charset="0"/>
                </a:rPr>
                <a:t>Chélation du fer</a:t>
              </a:r>
            </a:p>
            <a:p>
              <a:pPr fontAlgn="base">
                <a:spcBef>
                  <a:spcPct val="0"/>
                </a:spcBef>
                <a:spcAft>
                  <a:spcPts val="1000"/>
                </a:spcAft>
              </a:pPr>
              <a:r>
                <a:rPr lang="fr-FR" sz="1100">
                  <a:latin typeface="Calibri" pitchFamily="34" charset="0"/>
                  <a:ea typeface="Arial" pitchFamily="34" charset="0"/>
                  <a:cs typeface="Arial" pitchFamily="34" charset="0"/>
                </a:rPr>
                <a:t> Activation du complément</a:t>
              </a:r>
            </a:p>
            <a:p>
              <a:pPr fontAlgn="base">
                <a:spcBef>
                  <a:spcPct val="0"/>
                </a:spcBef>
                <a:spcAft>
                  <a:spcPts val="1000"/>
                </a:spcAft>
              </a:pPr>
              <a:r>
                <a:rPr lang="fr-FR" sz="1100">
                  <a:latin typeface="Calibri" pitchFamily="34" charset="0"/>
                  <a:ea typeface="Arial" pitchFamily="34" charset="0"/>
                  <a:cs typeface="Arial" pitchFamily="34" charset="0"/>
                </a:rPr>
                <a:t> Myeloperoxydase</a:t>
              </a:r>
            </a:p>
            <a:p>
              <a:pPr fontAlgn="base">
                <a:spcBef>
                  <a:spcPct val="0"/>
                </a:spcBef>
                <a:spcAft>
                  <a:spcPts val="1000"/>
                </a:spcAft>
              </a:pPr>
              <a:r>
                <a:rPr lang="fr-FR" sz="1100">
                  <a:latin typeface="Calibri" pitchFamily="34" charset="0"/>
                  <a:ea typeface="Arial" pitchFamily="34" charset="0"/>
                  <a:cs typeface="Arial" pitchFamily="34" charset="0"/>
                </a:rPr>
                <a:t> Cyclooxygénase</a:t>
              </a:r>
            </a:p>
            <a:p>
              <a:pPr fontAlgn="base">
                <a:spcBef>
                  <a:spcPct val="0"/>
                </a:spcBef>
                <a:spcAft>
                  <a:spcPts val="1000"/>
                </a:spcAft>
              </a:pPr>
              <a:r>
                <a:rPr lang="fr-FR" sz="1100">
                  <a:latin typeface="Calibri" pitchFamily="34" charset="0"/>
                  <a:ea typeface="Arial" pitchFamily="34" charset="0"/>
                  <a:cs typeface="Arial" pitchFamily="34" charset="0"/>
                </a:rPr>
                <a:t> 5-Lipooxygénase</a:t>
              </a:r>
            </a:p>
            <a:p>
              <a:pPr fontAlgn="base">
                <a:spcBef>
                  <a:spcPct val="0"/>
                </a:spcBef>
                <a:spcAft>
                  <a:spcPts val="1000"/>
                </a:spcAft>
              </a:pPr>
              <a:r>
                <a:rPr lang="fr-FR" sz="1100">
                  <a:latin typeface="Calibri" pitchFamily="34" charset="0"/>
                  <a:ea typeface="Arial" pitchFamily="34" charset="0"/>
                  <a:cs typeface="Arial" pitchFamily="34" charset="0"/>
                </a:rPr>
                <a:t> Inhibition du NO</a:t>
              </a:r>
            </a:p>
            <a:p>
              <a:pPr fontAlgn="base">
                <a:spcBef>
                  <a:spcPct val="0"/>
                </a:spcBef>
                <a:spcAft>
                  <a:spcPts val="1000"/>
                </a:spcAft>
              </a:pPr>
              <a:endParaRPr lang="fr-FR" sz="1100">
                <a:latin typeface="Arial" pitchFamily="34" charset="0"/>
                <a:ea typeface="Arial" pitchFamily="34" charset="0"/>
                <a:cs typeface="Arial" pitchFamily="34" charset="0"/>
              </a:endParaRPr>
            </a:p>
            <a:p>
              <a:pPr fontAlgn="base">
                <a:spcBef>
                  <a:spcPct val="0"/>
                </a:spcBef>
                <a:spcAft>
                  <a:spcPct val="0"/>
                </a:spcAft>
              </a:pPr>
              <a:endParaRPr lang="fr-FR">
                <a:latin typeface="Arial" pitchFamily="34" charset="0"/>
                <a:cs typeface="Arial" pitchFamily="34" charset="0"/>
              </a:endParaRPr>
            </a:p>
          </p:txBody>
        </p:sp>
        <p:grpSp>
          <p:nvGrpSpPr>
            <p:cNvPr id="3" name="Group 4"/>
            <p:cNvGrpSpPr>
              <a:grpSpLocks/>
            </p:cNvGrpSpPr>
            <p:nvPr/>
          </p:nvGrpSpPr>
          <p:grpSpPr bwMode="auto">
            <a:xfrm>
              <a:off x="1215" y="1128"/>
              <a:ext cx="9213" cy="5496"/>
              <a:chOff x="1215" y="1128"/>
              <a:chExt cx="9213" cy="5496"/>
            </a:xfrm>
          </p:grpSpPr>
          <p:sp>
            <p:nvSpPr>
              <p:cNvPr id="32773" name="Text Box 5"/>
              <p:cNvSpPr txBox="1">
                <a:spLocks noChangeArrowheads="1"/>
              </p:cNvSpPr>
              <p:nvPr/>
            </p:nvSpPr>
            <p:spPr bwMode="auto">
              <a:xfrm>
                <a:off x="1410" y="1716"/>
                <a:ext cx="1695" cy="690"/>
              </a:xfrm>
              <a:prstGeom prst="rect">
                <a:avLst/>
              </a:prstGeom>
              <a:solidFill>
                <a:srgbClr val="FFFFFF"/>
              </a:solidFill>
              <a:ln w="9525">
                <a:solidFill>
                  <a:srgbClr val="000000"/>
                </a:solidFill>
                <a:miter lim="800000"/>
                <a:headEnd/>
                <a:tailEnd/>
              </a:ln>
              <a:effectLst>
                <a:outerShdw dist="35921" dir="2700000" algn="ctr" rotWithShape="0">
                  <a:srgbClr val="808080"/>
                </a:outerShdw>
              </a:effectLst>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fr-FR" sz="1200">
                    <a:latin typeface="Times New Roman" pitchFamily="18" charset="0"/>
                    <a:ea typeface="Arial" pitchFamily="34" charset="0"/>
                    <a:cs typeface="Arial" pitchFamily="34" charset="0"/>
                  </a:rPr>
                  <a:t>Anti-cancer</a:t>
                </a:r>
                <a:endParaRPr lang="fr-FR">
                  <a:latin typeface="Arial" pitchFamily="34" charset="0"/>
                  <a:cs typeface="Arial" pitchFamily="34" charset="0"/>
                </a:endParaRPr>
              </a:p>
            </p:txBody>
          </p:sp>
          <p:sp>
            <p:nvSpPr>
              <p:cNvPr id="32774" name="Text Box 6"/>
              <p:cNvSpPr txBox="1">
                <a:spLocks noChangeArrowheads="1"/>
              </p:cNvSpPr>
              <p:nvPr/>
            </p:nvSpPr>
            <p:spPr bwMode="auto">
              <a:xfrm>
                <a:off x="1290" y="3484"/>
                <a:ext cx="2220" cy="690"/>
              </a:xfrm>
              <a:prstGeom prst="rect">
                <a:avLst/>
              </a:prstGeom>
              <a:solidFill>
                <a:srgbClr val="FFFFFF"/>
              </a:solidFill>
              <a:ln w="9525">
                <a:solidFill>
                  <a:srgbClr val="000000"/>
                </a:solidFill>
                <a:miter lim="800000"/>
                <a:headEnd/>
                <a:tailEnd/>
              </a:ln>
              <a:effectLst>
                <a:outerShdw dist="35921" dir="2700000" algn="ctr" rotWithShape="0">
                  <a:srgbClr val="808080"/>
                </a:outerShdw>
              </a:effectLst>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fr-FR" sz="1200">
                    <a:latin typeface="Times New Roman" pitchFamily="18" charset="0"/>
                    <a:ea typeface="Arial" pitchFamily="34" charset="0"/>
                    <a:cs typeface="Arial" pitchFamily="34" charset="0"/>
                  </a:rPr>
                  <a:t>Anti-inflammatoire</a:t>
                </a:r>
                <a:endParaRPr lang="fr-FR">
                  <a:latin typeface="Arial" pitchFamily="34" charset="0"/>
                  <a:cs typeface="Arial" pitchFamily="34" charset="0"/>
                </a:endParaRPr>
              </a:p>
            </p:txBody>
          </p:sp>
          <p:sp>
            <p:nvSpPr>
              <p:cNvPr id="32775" name="Text Box 7"/>
              <p:cNvSpPr txBox="1">
                <a:spLocks noChangeArrowheads="1"/>
              </p:cNvSpPr>
              <p:nvPr/>
            </p:nvSpPr>
            <p:spPr bwMode="auto">
              <a:xfrm>
                <a:off x="7620" y="1128"/>
                <a:ext cx="2730" cy="834"/>
              </a:xfrm>
              <a:prstGeom prst="rect">
                <a:avLst/>
              </a:prstGeom>
              <a:solidFill>
                <a:srgbClr val="FFFFFF"/>
              </a:solidFill>
              <a:ln w="9525">
                <a:solidFill>
                  <a:srgbClr val="000000"/>
                </a:solidFill>
                <a:miter lim="800000"/>
                <a:headEnd/>
                <a:tailEnd/>
              </a:ln>
              <a:effectLst>
                <a:outerShdw dist="35921" dir="2700000" algn="ctr" rotWithShape="0">
                  <a:srgbClr val="808080"/>
                </a:outerShdw>
              </a:effectLst>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fr-FR" sz="1200">
                    <a:latin typeface="Times New Roman" pitchFamily="18" charset="0"/>
                    <a:ea typeface="Arial" pitchFamily="34" charset="0"/>
                    <a:cs typeface="Arial" pitchFamily="34" charset="0"/>
                  </a:rPr>
                  <a:t>Réduction des maladies cardiovasculaires</a:t>
                </a:r>
                <a:endParaRPr lang="fr-FR">
                  <a:latin typeface="Arial" pitchFamily="34" charset="0"/>
                  <a:cs typeface="Arial" pitchFamily="34" charset="0"/>
                </a:endParaRPr>
              </a:p>
            </p:txBody>
          </p:sp>
          <p:sp>
            <p:nvSpPr>
              <p:cNvPr id="32776" name="Text Box 8"/>
              <p:cNvSpPr txBox="1">
                <a:spLocks noChangeArrowheads="1"/>
              </p:cNvSpPr>
              <p:nvPr/>
            </p:nvSpPr>
            <p:spPr bwMode="auto">
              <a:xfrm>
                <a:off x="7620" y="4246"/>
                <a:ext cx="2808" cy="1064"/>
              </a:xfrm>
              <a:prstGeom prst="rect">
                <a:avLst/>
              </a:prstGeom>
              <a:solidFill>
                <a:srgbClr val="FFFFFF"/>
              </a:solidFill>
              <a:ln w="9525">
                <a:solidFill>
                  <a:srgbClr val="000000"/>
                </a:solidFill>
                <a:miter lim="800000"/>
                <a:headEnd/>
                <a:tailEnd/>
              </a:ln>
              <a:effectLst>
                <a:outerShdw dist="35921" dir="2700000" algn="ctr" rotWithShape="0">
                  <a:srgbClr val="808080"/>
                </a:outerShdw>
              </a:effectLst>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fr-FR" sz="1200">
                    <a:latin typeface="Times New Roman" pitchFamily="18" charset="0"/>
                    <a:ea typeface="Arial" pitchFamily="34" charset="0"/>
                    <a:cs typeface="Arial" pitchFamily="34" charset="0"/>
                  </a:rPr>
                  <a:t>Réduction des lésions post-ischémiques</a:t>
                </a:r>
                <a:endParaRPr lang="fr-FR">
                  <a:latin typeface="Arial" pitchFamily="34" charset="0"/>
                  <a:cs typeface="Arial" pitchFamily="34" charset="0"/>
                </a:endParaRPr>
              </a:p>
            </p:txBody>
          </p:sp>
          <p:cxnSp>
            <p:nvCxnSpPr>
              <p:cNvPr id="32777" name="AutoShape 9"/>
              <p:cNvCxnSpPr>
                <a:cxnSpLocks noChangeShapeType="1"/>
              </p:cNvCxnSpPr>
              <p:nvPr/>
            </p:nvCxnSpPr>
            <p:spPr bwMode="auto">
              <a:xfrm flipH="1">
                <a:off x="3180" y="1343"/>
                <a:ext cx="1395" cy="489"/>
              </a:xfrm>
              <a:prstGeom prst="straightConnector1">
                <a:avLst/>
              </a:prstGeom>
              <a:noFill/>
              <a:ln w="9525">
                <a:solidFill>
                  <a:srgbClr val="000000"/>
                </a:solidFill>
                <a:round/>
                <a:headEnd/>
                <a:tailEnd type="triangle" w="med" len="med"/>
              </a:ln>
            </p:spPr>
          </p:cxnSp>
          <p:cxnSp>
            <p:nvCxnSpPr>
              <p:cNvPr id="32778" name="AutoShape 10"/>
              <p:cNvCxnSpPr>
                <a:cxnSpLocks noChangeShapeType="1"/>
              </p:cNvCxnSpPr>
              <p:nvPr/>
            </p:nvCxnSpPr>
            <p:spPr bwMode="auto">
              <a:xfrm flipH="1">
                <a:off x="3180" y="1716"/>
                <a:ext cx="1395" cy="246"/>
              </a:xfrm>
              <a:prstGeom prst="straightConnector1">
                <a:avLst/>
              </a:prstGeom>
              <a:noFill/>
              <a:ln w="9525">
                <a:solidFill>
                  <a:srgbClr val="000000"/>
                </a:solidFill>
                <a:round/>
                <a:headEnd/>
                <a:tailEnd type="triangle" w="med" len="med"/>
              </a:ln>
            </p:spPr>
          </p:cxnSp>
          <p:cxnSp>
            <p:nvCxnSpPr>
              <p:cNvPr id="32779" name="AutoShape 11"/>
              <p:cNvCxnSpPr>
                <a:cxnSpLocks noChangeShapeType="1"/>
              </p:cNvCxnSpPr>
              <p:nvPr/>
            </p:nvCxnSpPr>
            <p:spPr bwMode="auto">
              <a:xfrm flipH="1">
                <a:off x="3180" y="2193"/>
                <a:ext cx="1395" cy="0"/>
              </a:xfrm>
              <a:prstGeom prst="straightConnector1">
                <a:avLst/>
              </a:prstGeom>
              <a:noFill/>
              <a:ln w="9525">
                <a:solidFill>
                  <a:srgbClr val="000000"/>
                </a:solidFill>
                <a:round/>
                <a:headEnd/>
                <a:tailEnd type="triangle" w="med" len="med"/>
              </a:ln>
            </p:spPr>
          </p:cxnSp>
          <p:cxnSp>
            <p:nvCxnSpPr>
              <p:cNvPr id="32780" name="AutoShape 12"/>
              <p:cNvCxnSpPr>
                <a:cxnSpLocks noChangeShapeType="1"/>
              </p:cNvCxnSpPr>
              <p:nvPr/>
            </p:nvCxnSpPr>
            <p:spPr bwMode="auto">
              <a:xfrm flipH="1" flipV="1">
                <a:off x="3207" y="2406"/>
                <a:ext cx="1395" cy="288"/>
              </a:xfrm>
              <a:prstGeom prst="straightConnector1">
                <a:avLst/>
              </a:prstGeom>
              <a:noFill/>
              <a:ln w="9525">
                <a:solidFill>
                  <a:srgbClr val="000000"/>
                </a:solidFill>
                <a:round/>
                <a:headEnd/>
                <a:tailEnd type="triangle" w="med" len="med"/>
              </a:ln>
            </p:spPr>
          </p:cxnSp>
          <p:cxnSp>
            <p:nvCxnSpPr>
              <p:cNvPr id="32781" name="AutoShape 13"/>
              <p:cNvCxnSpPr>
                <a:cxnSpLocks noChangeShapeType="1"/>
              </p:cNvCxnSpPr>
              <p:nvPr/>
            </p:nvCxnSpPr>
            <p:spPr bwMode="auto">
              <a:xfrm flipH="1" flipV="1">
                <a:off x="3105" y="4246"/>
                <a:ext cx="1470" cy="1562"/>
              </a:xfrm>
              <a:prstGeom prst="straightConnector1">
                <a:avLst/>
              </a:prstGeom>
              <a:noFill/>
              <a:ln w="9525">
                <a:solidFill>
                  <a:srgbClr val="000000"/>
                </a:solidFill>
                <a:round/>
                <a:headEnd/>
                <a:tailEnd type="triangle" w="med" len="med"/>
              </a:ln>
            </p:spPr>
          </p:cxnSp>
          <p:cxnSp>
            <p:nvCxnSpPr>
              <p:cNvPr id="32782" name="AutoShape 14"/>
              <p:cNvCxnSpPr>
                <a:cxnSpLocks noChangeShapeType="1"/>
              </p:cNvCxnSpPr>
              <p:nvPr/>
            </p:nvCxnSpPr>
            <p:spPr bwMode="auto">
              <a:xfrm flipH="1" flipV="1">
                <a:off x="3585" y="4087"/>
                <a:ext cx="990" cy="1223"/>
              </a:xfrm>
              <a:prstGeom prst="straightConnector1">
                <a:avLst/>
              </a:prstGeom>
              <a:noFill/>
              <a:ln w="9525">
                <a:solidFill>
                  <a:srgbClr val="000000"/>
                </a:solidFill>
                <a:round/>
                <a:headEnd/>
                <a:tailEnd type="triangle" w="med" len="med"/>
              </a:ln>
            </p:spPr>
          </p:cxnSp>
          <p:cxnSp>
            <p:nvCxnSpPr>
              <p:cNvPr id="32783" name="AutoShape 15"/>
              <p:cNvCxnSpPr>
                <a:cxnSpLocks noChangeShapeType="1"/>
              </p:cNvCxnSpPr>
              <p:nvPr/>
            </p:nvCxnSpPr>
            <p:spPr bwMode="auto">
              <a:xfrm flipV="1">
                <a:off x="5985" y="2047"/>
                <a:ext cx="2685" cy="992"/>
              </a:xfrm>
              <a:prstGeom prst="straightConnector1">
                <a:avLst/>
              </a:prstGeom>
              <a:noFill/>
              <a:ln w="9525">
                <a:solidFill>
                  <a:srgbClr val="000000"/>
                </a:solidFill>
                <a:round/>
                <a:headEnd/>
                <a:tailEnd type="triangle" w="med" len="med"/>
              </a:ln>
            </p:spPr>
          </p:cxnSp>
          <p:cxnSp>
            <p:nvCxnSpPr>
              <p:cNvPr id="32784" name="AutoShape 16"/>
              <p:cNvCxnSpPr>
                <a:cxnSpLocks noChangeShapeType="1"/>
              </p:cNvCxnSpPr>
              <p:nvPr/>
            </p:nvCxnSpPr>
            <p:spPr bwMode="auto">
              <a:xfrm>
                <a:off x="5985" y="2694"/>
                <a:ext cx="2685" cy="1552"/>
              </a:xfrm>
              <a:prstGeom prst="straightConnector1">
                <a:avLst/>
              </a:prstGeom>
              <a:noFill/>
              <a:ln w="9525">
                <a:solidFill>
                  <a:srgbClr val="000000"/>
                </a:solidFill>
                <a:round/>
                <a:headEnd/>
                <a:tailEnd type="triangle" w="med" len="med"/>
              </a:ln>
            </p:spPr>
          </p:cxnSp>
          <p:cxnSp>
            <p:nvCxnSpPr>
              <p:cNvPr id="32785" name="AutoShape 17"/>
              <p:cNvCxnSpPr>
                <a:cxnSpLocks noChangeShapeType="1"/>
              </p:cNvCxnSpPr>
              <p:nvPr/>
            </p:nvCxnSpPr>
            <p:spPr bwMode="auto">
              <a:xfrm flipV="1">
                <a:off x="5985" y="1962"/>
                <a:ext cx="2055" cy="603"/>
              </a:xfrm>
              <a:prstGeom prst="straightConnector1">
                <a:avLst/>
              </a:prstGeom>
              <a:noFill/>
              <a:ln w="9525">
                <a:solidFill>
                  <a:srgbClr val="000000"/>
                </a:solidFill>
                <a:round/>
                <a:headEnd/>
                <a:tailEnd type="triangle" w="med" len="med"/>
              </a:ln>
            </p:spPr>
          </p:cxnSp>
          <p:cxnSp>
            <p:nvCxnSpPr>
              <p:cNvPr id="32786" name="AutoShape 18"/>
              <p:cNvCxnSpPr>
                <a:cxnSpLocks noChangeShapeType="1"/>
              </p:cNvCxnSpPr>
              <p:nvPr/>
            </p:nvCxnSpPr>
            <p:spPr bwMode="auto">
              <a:xfrm flipH="1" flipV="1">
                <a:off x="3585" y="3872"/>
                <a:ext cx="990" cy="850"/>
              </a:xfrm>
              <a:prstGeom prst="straightConnector1">
                <a:avLst/>
              </a:prstGeom>
              <a:noFill/>
              <a:ln w="9525">
                <a:solidFill>
                  <a:srgbClr val="000000"/>
                </a:solidFill>
                <a:round/>
                <a:headEnd/>
                <a:tailEnd type="triangle" w="med" len="med"/>
              </a:ln>
            </p:spPr>
          </p:cxnSp>
          <p:cxnSp>
            <p:nvCxnSpPr>
              <p:cNvPr id="32787" name="AutoShape 19"/>
              <p:cNvCxnSpPr>
                <a:cxnSpLocks noChangeShapeType="1"/>
              </p:cNvCxnSpPr>
              <p:nvPr/>
            </p:nvCxnSpPr>
            <p:spPr bwMode="auto">
              <a:xfrm flipH="1">
                <a:off x="3585" y="3714"/>
                <a:ext cx="990" cy="0"/>
              </a:xfrm>
              <a:prstGeom prst="straightConnector1">
                <a:avLst/>
              </a:prstGeom>
              <a:noFill/>
              <a:ln w="9525">
                <a:solidFill>
                  <a:srgbClr val="000000"/>
                </a:solidFill>
                <a:round/>
                <a:headEnd/>
                <a:tailEnd type="triangle" w="med" len="med"/>
              </a:ln>
            </p:spPr>
          </p:cxnSp>
          <p:cxnSp>
            <p:nvCxnSpPr>
              <p:cNvPr id="32788" name="AutoShape 20"/>
              <p:cNvCxnSpPr>
                <a:cxnSpLocks noChangeShapeType="1"/>
              </p:cNvCxnSpPr>
              <p:nvPr/>
            </p:nvCxnSpPr>
            <p:spPr bwMode="auto">
              <a:xfrm>
                <a:off x="6285" y="4344"/>
                <a:ext cx="1335" cy="74"/>
              </a:xfrm>
              <a:prstGeom prst="straightConnector1">
                <a:avLst/>
              </a:prstGeom>
              <a:noFill/>
              <a:ln w="9525">
                <a:solidFill>
                  <a:srgbClr val="000000"/>
                </a:solidFill>
                <a:round/>
                <a:headEnd/>
                <a:tailEnd type="triangle" w="med" len="med"/>
              </a:ln>
            </p:spPr>
          </p:cxnSp>
          <p:cxnSp>
            <p:nvCxnSpPr>
              <p:cNvPr id="32789" name="AutoShape 21"/>
              <p:cNvCxnSpPr>
                <a:cxnSpLocks noChangeShapeType="1"/>
              </p:cNvCxnSpPr>
              <p:nvPr/>
            </p:nvCxnSpPr>
            <p:spPr bwMode="auto">
              <a:xfrm flipH="1">
                <a:off x="3660" y="3192"/>
                <a:ext cx="915" cy="364"/>
              </a:xfrm>
              <a:prstGeom prst="straightConnector1">
                <a:avLst/>
              </a:prstGeom>
              <a:noFill/>
              <a:ln w="9525">
                <a:solidFill>
                  <a:srgbClr val="000000"/>
                </a:solidFill>
                <a:round/>
                <a:headEnd/>
                <a:tailEnd type="triangle" w="med" len="med"/>
              </a:ln>
            </p:spPr>
          </p:cxnSp>
          <p:cxnSp>
            <p:nvCxnSpPr>
              <p:cNvPr id="32790" name="AutoShape 22"/>
              <p:cNvCxnSpPr>
                <a:cxnSpLocks noChangeShapeType="1"/>
              </p:cNvCxnSpPr>
              <p:nvPr/>
            </p:nvCxnSpPr>
            <p:spPr bwMode="auto">
              <a:xfrm>
                <a:off x="6060" y="3192"/>
                <a:ext cx="1800" cy="982"/>
              </a:xfrm>
              <a:prstGeom prst="straightConnector1">
                <a:avLst/>
              </a:prstGeom>
              <a:noFill/>
              <a:ln w="9525">
                <a:solidFill>
                  <a:srgbClr val="000000"/>
                </a:solidFill>
                <a:round/>
                <a:headEnd/>
                <a:tailEnd type="triangle" w="med" len="med"/>
              </a:ln>
            </p:spPr>
          </p:cxnSp>
          <p:cxnSp>
            <p:nvCxnSpPr>
              <p:cNvPr id="32791" name="AutoShape 23"/>
              <p:cNvCxnSpPr>
                <a:cxnSpLocks noChangeShapeType="1"/>
              </p:cNvCxnSpPr>
              <p:nvPr/>
            </p:nvCxnSpPr>
            <p:spPr bwMode="auto">
              <a:xfrm flipV="1">
                <a:off x="6285" y="5310"/>
                <a:ext cx="1575" cy="882"/>
              </a:xfrm>
              <a:prstGeom prst="straightConnector1">
                <a:avLst/>
              </a:prstGeom>
              <a:noFill/>
              <a:ln w="9525">
                <a:solidFill>
                  <a:srgbClr val="000000"/>
                </a:solidFill>
                <a:round/>
                <a:headEnd/>
                <a:tailEnd type="triangle" w="med" len="med"/>
              </a:ln>
            </p:spPr>
          </p:cxnSp>
          <p:cxnSp>
            <p:nvCxnSpPr>
              <p:cNvPr id="32792" name="AutoShape 24"/>
              <p:cNvCxnSpPr>
                <a:cxnSpLocks noChangeShapeType="1"/>
              </p:cNvCxnSpPr>
              <p:nvPr/>
            </p:nvCxnSpPr>
            <p:spPr bwMode="auto">
              <a:xfrm flipV="1">
                <a:off x="6285" y="5310"/>
                <a:ext cx="2220" cy="1314"/>
              </a:xfrm>
              <a:prstGeom prst="straightConnector1">
                <a:avLst/>
              </a:prstGeom>
              <a:noFill/>
              <a:ln w="9525">
                <a:solidFill>
                  <a:srgbClr val="000000"/>
                </a:solidFill>
                <a:round/>
                <a:headEnd/>
                <a:tailEnd type="triangle" w="med" len="med"/>
              </a:ln>
            </p:spPr>
          </p:cxnSp>
          <p:sp>
            <p:nvSpPr>
              <p:cNvPr id="32793" name="AutoShape 25"/>
              <p:cNvSpPr>
                <a:spLocks noChangeArrowheads="1"/>
              </p:cNvSpPr>
              <p:nvPr/>
            </p:nvSpPr>
            <p:spPr bwMode="auto">
              <a:xfrm>
                <a:off x="2130" y="4418"/>
                <a:ext cx="143" cy="892"/>
              </a:xfrm>
              <a:prstGeom prst="downArrow">
                <a:avLst>
                  <a:gd name="adj1" fmla="val 50000"/>
                  <a:gd name="adj2" fmla="val 155944"/>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fr-FR"/>
              </a:p>
            </p:txBody>
          </p:sp>
          <p:sp>
            <p:nvSpPr>
              <p:cNvPr id="32794" name="Text Box 26"/>
              <p:cNvSpPr txBox="1">
                <a:spLocks noChangeArrowheads="1"/>
              </p:cNvSpPr>
              <p:nvPr/>
            </p:nvSpPr>
            <p:spPr bwMode="auto">
              <a:xfrm>
                <a:off x="1215" y="5310"/>
                <a:ext cx="2220" cy="689"/>
              </a:xfrm>
              <a:prstGeom prst="rect">
                <a:avLst/>
              </a:prstGeom>
              <a:solidFill>
                <a:srgbClr val="FFFFFF"/>
              </a:solidFill>
              <a:ln w="9525">
                <a:solidFill>
                  <a:srgbClr val="000000"/>
                </a:solidFill>
                <a:miter lim="800000"/>
                <a:headEnd/>
                <a:tailEnd/>
              </a:ln>
              <a:effectLst>
                <a:outerShdw dist="35921" dir="2700000" algn="ctr" rotWithShape="0">
                  <a:srgbClr val="808080"/>
                </a:outerShdw>
              </a:effectLst>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fr-FR" sz="1200">
                    <a:latin typeface="Times New Roman" pitchFamily="18" charset="0"/>
                    <a:ea typeface="Arial" pitchFamily="34" charset="0"/>
                    <a:cs typeface="Arial" pitchFamily="34" charset="0"/>
                  </a:rPr>
                  <a:t>Anti-allergie </a:t>
                </a:r>
                <a:endParaRPr lang="fr-FR">
                  <a:latin typeface="Arial" pitchFamily="34" charset="0"/>
                  <a:cs typeface="Arial" pitchFamily="34" charset="0"/>
                </a:endParaRPr>
              </a:p>
            </p:txBody>
          </p:sp>
          <p:cxnSp>
            <p:nvCxnSpPr>
              <p:cNvPr id="32795" name="AutoShape 27"/>
              <p:cNvCxnSpPr>
                <a:cxnSpLocks noChangeShapeType="1"/>
              </p:cNvCxnSpPr>
              <p:nvPr/>
            </p:nvCxnSpPr>
            <p:spPr bwMode="auto">
              <a:xfrm>
                <a:off x="4686" y="1626"/>
                <a:ext cx="0" cy="230"/>
              </a:xfrm>
              <a:prstGeom prst="straightConnector1">
                <a:avLst/>
              </a:prstGeom>
              <a:noFill/>
              <a:ln w="9525">
                <a:solidFill>
                  <a:srgbClr val="000000"/>
                </a:solidFill>
                <a:round/>
                <a:headEnd/>
                <a:tailEnd type="triangle" w="med" len="med"/>
              </a:ln>
            </p:spPr>
          </p:cxnSp>
          <p:cxnSp>
            <p:nvCxnSpPr>
              <p:cNvPr id="32796" name="AutoShape 28"/>
              <p:cNvCxnSpPr>
                <a:cxnSpLocks noChangeShapeType="1"/>
              </p:cNvCxnSpPr>
              <p:nvPr/>
            </p:nvCxnSpPr>
            <p:spPr bwMode="auto">
              <a:xfrm>
                <a:off x="4650" y="3037"/>
                <a:ext cx="0" cy="229"/>
              </a:xfrm>
              <a:prstGeom prst="straightConnector1">
                <a:avLst/>
              </a:prstGeom>
              <a:noFill/>
              <a:ln w="9525">
                <a:solidFill>
                  <a:srgbClr val="000000"/>
                </a:solidFill>
                <a:round/>
                <a:headEnd/>
                <a:tailEnd type="triangle" w="med" len="med"/>
              </a:ln>
            </p:spPr>
          </p:cxnSp>
          <p:cxnSp>
            <p:nvCxnSpPr>
              <p:cNvPr id="32797" name="AutoShape 29"/>
              <p:cNvCxnSpPr>
                <a:cxnSpLocks noChangeShapeType="1"/>
              </p:cNvCxnSpPr>
              <p:nvPr/>
            </p:nvCxnSpPr>
            <p:spPr bwMode="auto">
              <a:xfrm>
                <a:off x="4650" y="3496"/>
                <a:ext cx="0" cy="230"/>
              </a:xfrm>
              <a:prstGeom prst="straightConnector1">
                <a:avLst/>
              </a:prstGeom>
              <a:noFill/>
              <a:ln w="9525">
                <a:solidFill>
                  <a:srgbClr val="000000"/>
                </a:solidFill>
                <a:round/>
                <a:headEnd/>
                <a:tailEnd type="triangle" w="med" len="med"/>
              </a:ln>
            </p:spPr>
          </p:cxnSp>
          <p:cxnSp>
            <p:nvCxnSpPr>
              <p:cNvPr id="32798" name="AutoShape 30"/>
              <p:cNvCxnSpPr>
                <a:cxnSpLocks noChangeShapeType="1"/>
              </p:cNvCxnSpPr>
              <p:nvPr/>
            </p:nvCxnSpPr>
            <p:spPr bwMode="auto">
              <a:xfrm>
                <a:off x="4665" y="4722"/>
                <a:ext cx="0" cy="230"/>
              </a:xfrm>
              <a:prstGeom prst="straightConnector1">
                <a:avLst/>
              </a:prstGeom>
              <a:noFill/>
              <a:ln w="9525">
                <a:solidFill>
                  <a:srgbClr val="000000"/>
                </a:solidFill>
                <a:round/>
                <a:headEnd/>
                <a:tailEnd type="triangle" w="med" len="med"/>
              </a:ln>
            </p:spPr>
          </p:cxnSp>
          <p:cxnSp>
            <p:nvCxnSpPr>
              <p:cNvPr id="32799" name="AutoShape 31"/>
              <p:cNvCxnSpPr>
                <a:cxnSpLocks noChangeShapeType="1"/>
              </p:cNvCxnSpPr>
              <p:nvPr/>
            </p:nvCxnSpPr>
            <p:spPr bwMode="auto">
              <a:xfrm>
                <a:off x="4665" y="5156"/>
                <a:ext cx="0" cy="230"/>
              </a:xfrm>
              <a:prstGeom prst="straightConnector1">
                <a:avLst/>
              </a:prstGeom>
              <a:noFill/>
              <a:ln w="9525">
                <a:solidFill>
                  <a:srgbClr val="000000"/>
                </a:solidFill>
                <a:round/>
                <a:headEnd/>
                <a:tailEnd type="triangle" w="med" len="med"/>
              </a:ln>
            </p:spPr>
          </p:cxnSp>
          <p:cxnSp>
            <p:nvCxnSpPr>
              <p:cNvPr id="32800" name="AutoShape 32"/>
              <p:cNvCxnSpPr>
                <a:cxnSpLocks noChangeShapeType="1"/>
              </p:cNvCxnSpPr>
              <p:nvPr/>
            </p:nvCxnSpPr>
            <p:spPr bwMode="auto">
              <a:xfrm>
                <a:off x="4665" y="5661"/>
                <a:ext cx="0" cy="230"/>
              </a:xfrm>
              <a:prstGeom prst="straightConnector1">
                <a:avLst/>
              </a:prstGeom>
              <a:noFill/>
              <a:ln w="9525">
                <a:solidFill>
                  <a:srgbClr val="000000"/>
                </a:solidFill>
                <a:round/>
                <a:headEnd/>
                <a:tailEnd type="triangle" w="med" len="med"/>
              </a:ln>
            </p:spPr>
          </p:cxnSp>
          <p:cxnSp>
            <p:nvCxnSpPr>
              <p:cNvPr id="32801" name="AutoShape 33"/>
              <p:cNvCxnSpPr>
                <a:cxnSpLocks noChangeShapeType="1"/>
              </p:cNvCxnSpPr>
              <p:nvPr/>
            </p:nvCxnSpPr>
            <p:spPr bwMode="auto">
              <a:xfrm>
                <a:off x="4665" y="6118"/>
                <a:ext cx="0" cy="230"/>
              </a:xfrm>
              <a:prstGeom prst="straightConnector1">
                <a:avLst/>
              </a:prstGeom>
              <a:noFill/>
              <a:ln w="9525">
                <a:solidFill>
                  <a:srgbClr val="000000"/>
                </a:solidFill>
                <a:round/>
                <a:headEnd/>
                <a:tailEnd type="triangle" w="med" len="med"/>
              </a:ln>
            </p:spPr>
          </p:cxnSp>
        </p:grpSp>
      </p:grpSp>
      <p:sp>
        <p:nvSpPr>
          <p:cNvPr id="36" name="ZoneTexte 35"/>
          <p:cNvSpPr txBox="1"/>
          <p:nvPr/>
        </p:nvSpPr>
        <p:spPr>
          <a:xfrm>
            <a:off x="2855640" y="5661248"/>
            <a:ext cx="6048672" cy="369332"/>
          </a:xfrm>
          <a:prstGeom prst="rect">
            <a:avLst/>
          </a:prstGeom>
          <a:noFill/>
        </p:spPr>
        <p:txBody>
          <a:bodyPr wrap="square" rtlCol="0">
            <a:spAutoFit/>
          </a:bodyPr>
          <a:lstStyle/>
          <a:p>
            <a:pPr algn="ctr"/>
            <a:r>
              <a:rPr lang="fr-FR" dirty="0"/>
              <a:t>ACTIVITE BIOLOGIQUES DES COMPOSES VEGETAUX</a:t>
            </a:r>
            <a:endParaRPr lang="fr-FR" dirty="0"/>
          </a:p>
        </p:txBody>
      </p:sp>
      <p:pic>
        <p:nvPicPr>
          <p:cNvPr id="5"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193383" y="277665"/>
            <a:ext cx="609600" cy="609600"/>
          </a:xfrm>
          <a:prstGeom prst="rect">
            <a:avLst/>
          </a:prstGeom>
          <a:solidFill>
            <a:srgbClr val="FF0000"/>
          </a:solidFill>
        </p:spPr>
      </p:pic>
    </p:spTree>
    <p:extLst>
      <p:ext uri="{BB962C8B-B14F-4D97-AF65-F5344CB8AC3E}">
        <p14:creationId xmlns:p14="http://schemas.microsoft.com/office/powerpoint/2010/main" val="35873008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4158"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71056" y="476673"/>
            <a:ext cx="8496944" cy="1754326"/>
          </a:xfrm>
          <a:prstGeom prst="rect">
            <a:avLst/>
          </a:prstGeom>
        </p:spPr>
        <p:txBody>
          <a:bodyPr wrap="square">
            <a:spAutoFit/>
          </a:bodyPr>
          <a:lstStyle/>
          <a:p>
            <a:endParaRPr lang="fr-FR" dirty="0"/>
          </a:p>
          <a:p>
            <a:r>
              <a:rPr lang="fr-FR" b="1" dirty="0"/>
              <a:t>Piégeage des radicaux libres </a:t>
            </a:r>
          </a:p>
          <a:p>
            <a:r>
              <a:rPr lang="fr-FR" dirty="0"/>
              <a:t>ces composés </a:t>
            </a:r>
            <a:r>
              <a:rPr lang="fr-FR" dirty="0" smtClean="0"/>
              <a:t> comme </a:t>
            </a:r>
            <a:r>
              <a:rPr lang="fr-FR" dirty="0"/>
              <a:t>flavonoïdes (</a:t>
            </a:r>
            <a:r>
              <a:rPr lang="fr-FR" dirty="0" err="1"/>
              <a:t>Fl</a:t>
            </a:r>
            <a:r>
              <a:rPr lang="fr-FR" dirty="0"/>
              <a:t>-OH) sont thermodynamiquement capables de réduire les radicaux libres, ils possèdent une structure chimique aromatique permettant une délocalisation électronique importante, donc une stabilisation de leurs formes radicalaires pour former une structure quinone stable </a:t>
            </a:r>
          </a:p>
        </p:txBody>
      </p:sp>
      <p:pic>
        <p:nvPicPr>
          <p:cNvPr id="5" name="Picture 2"/>
          <p:cNvPicPr>
            <a:picLocks noChangeAspect="1" noChangeArrowheads="1"/>
          </p:cNvPicPr>
          <p:nvPr/>
        </p:nvPicPr>
        <p:blipFill>
          <a:blip r:embed="rId4" cstate="print"/>
          <a:srcRect/>
          <a:stretch>
            <a:fillRect/>
          </a:stretch>
        </p:blipFill>
        <p:spPr bwMode="auto">
          <a:xfrm>
            <a:off x="2999656" y="3645025"/>
            <a:ext cx="5756548" cy="2608917"/>
          </a:xfrm>
          <a:prstGeom prst="rect">
            <a:avLst/>
          </a:prstGeom>
          <a:noFill/>
          <a:ln w="9525">
            <a:noFill/>
            <a:miter lim="800000"/>
            <a:headEnd/>
            <a:tailEnd/>
          </a:ln>
        </p:spPr>
      </p:pic>
      <p:pic>
        <p:nvPicPr>
          <p:cNvPr id="2"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965474" y="2230999"/>
            <a:ext cx="609600" cy="609600"/>
          </a:xfrm>
          <a:prstGeom prst="rect">
            <a:avLst/>
          </a:prstGeom>
          <a:solidFill>
            <a:srgbClr val="FF0000"/>
          </a:solidFill>
        </p:spPr>
      </p:pic>
    </p:spTree>
    <p:extLst>
      <p:ext uri="{BB962C8B-B14F-4D97-AF65-F5344CB8AC3E}">
        <p14:creationId xmlns:p14="http://schemas.microsoft.com/office/powerpoint/2010/main" val="12693786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507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91544" y="44624"/>
            <a:ext cx="8208912" cy="1754326"/>
          </a:xfrm>
          <a:prstGeom prst="rect">
            <a:avLst/>
          </a:prstGeom>
        </p:spPr>
        <p:txBody>
          <a:bodyPr wrap="square">
            <a:spAutoFit/>
          </a:bodyPr>
          <a:lstStyle/>
          <a:p>
            <a:endParaRPr lang="fr-FR" dirty="0"/>
          </a:p>
          <a:p>
            <a:r>
              <a:rPr lang="fr-FR" b="1" dirty="0"/>
              <a:t>Chélation des ions métalliques </a:t>
            </a:r>
          </a:p>
          <a:p>
            <a:r>
              <a:rPr lang="fr-FR" dirty="0"/>
              <a:t>Plusieurs classes de </a:t>
            </a:r>
            <a:r>
              <a:rPr lang="fr-FR" dirty="0" err="1"/>
              <a:t>polyphénols</a:t>
            </a:r>
            <a:r>
              <a:rPr lang="fr-FR" dirty="0"/>
              <a:t> sont considérées comme de bons chélateurs des ions métalliques </a:t>
            </a:r>
            <a:endParaRPr lang="fr-FR" i="1" dirty="0"/>
          </a:p>
          <a:p>
            <a:r>
              <a:rPr lang="fr-FR" dirty="0"/>
              <a:t>De nombreuses études ont établi des relations entre les structures chimiques des flavonoïdes et leur capacité de </a:t>
            </a:r>
            <a:r>
              <a:rPr lang="fr-FR" dirty="0" err="1"/>
              <a:t>chélater</a:t>
            </a:r>
            <a:r>
              <a:rPr lang="fr-FR" dirty="0"/>
              <a:t> les ions métalliques, les éléments essentiels</a:t>
            </a:r>
            <a:endParaRPr lang="fr-FR" dirty="0"/>
          </a:p>
        </p:txBody>
      </p:sp>
      <p:pic>
        <p:nvPicPr>
          <p:cNvPr id="1026" name="Picture 2"/>
          <p:cNvPicPr>
            <a:picLocks noChangeAspect="1" noChangeArrowheads="1"/>
          </p:cNvPicPr>
          <p:nvPr/>
        </p:nvPicPr>
        <p:blipFill>
          <a:blip r:embed="rId2" cstate="print"/>
          <a:srcRect/>
          <a:stretch>
            <a:fillRect/>
          </a:stretch>
        </p:blipFill>
        <p:spPr bwMode="auto">
          <a:xfrm>
            <a:off x="1852614" y="2301206"/>
            <a:ext cx="8486775" cy="3648075"/>
          </a:xfrm>
          <a:prstGeom prst="rect">
            <a:avLst/>
          </a:prstGeom>
          <a:noFill/>
          <a:ln w="9525">
            <a:noFill/>
            <a:miter lim="800000"/>
            <a:headEnd/>
            <a:tailEnd/>
          </a:ln>
        </p:spPr>
      </p:pic>
    </p:spTree>
    <p:extLst>
      <p:ext uri="{BB962C8B-B14F-4D97-AF65-F5344CB8AC3E}">
        <p14:creationId xmlns:p14="http://schemas.microsoft.com/office/powerpoint/2010/main" val="8699766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75520" y="474345"/>
            <a:ext cx="8712968" cy="2308324"/>
          </a:xfrm>
          <a:prstGeom prst="rect">
            <a:avLst/>
          </a:prstGeom>
        </p:spPr>
        <p:txBody>
          <a:bodyPr wrap="square">
            <a:spAutoFit/>
          </a:bodyPr>
          <a:lstStyle/>
          <a:p>
            <a:endParaRPr lang="fr-FR" dirty="0"/>
          </a:p>
          <a:p>
            <a:r>
              <a:rPr lang="fr-FR" b="1" dirty="0"/>
              <a:t>Inhibition enzymatique </a:t>
            </a:r>
          </a:p>
          <a:p>
            <a:r>
              <a:rPr lang="fr-FR" dirty="0"/>
              <a:t>Les </a:t>
            </a:r>
            <a:r>
              <a:rPr lang="fr-FR" dirty="0" err="1"/>
              <a:t>polyphénols</a:t>
            </a:r>
            <a:r>
              <a:rPr lang="fr-FR" dirty="0"/>
              <a:t> sont des inhibiteurs de plusieurs enzymes pro-oxydantes on cite : la xanthine oxydase (XO) qui est considérée comme une source biologique importante du radical </a:t>
            </a:r>
            <a:r>
              <a:rPr lang="fr-FR" dirty="0" err="1"/>
              <a:t>superoxyde</a:t>
            </a:r>
            <a:r>
              <a:rPr lang="fr-FR" dirty="0"/>
              <a:t> et du peroxyde d’hydrogène .</a:t>
            </a:r>
            <a:r>
              <a:rPr lang="fr-FR" i="1" dirty="0"/>
              <a:t> De nombreuses études cinétiques ont essayé d’élucider le mécanisme réactionnel et d’inhibition de la XOR car cette enzyme est la cible de plusieurs médicaments. D’autres études ont montré que les flavonoïdes sont aussi des inhibiteurs d'autres enzymes.</a:t>
            </a:r>
            <a:endParaRPr lang="fr-FR" dirty="0"/>
          </a:p>
        </p:txBody>
      </p:sp>
    </p:spTree>
    <p:extLst>
      <p:ext uri="{BB962C8B-B14F-4D97-AF65-F5344CB8AC3E}">
        <p14:creationId xmlns:p14="http://schemas.microsoft.com/office/powerpoint/2010/main" val="33480072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03512" y="620689"/>
            <a:ext cx="8352928" cy="2031325"/>
          </a:xfrm>
          <a:prstGeom prst="rect">
            <a:avLst/>
          </a:prstGeom>
        </p:spPr>
        <p:txBody>
          <a:bodyPr wrap="square">
            <a:spAutoFit/>
          </a:bodyPr>
          <a:lstStyle/>
          <a:p>
            <a:endParaRPr lang="fr-FR" dirty="0"/>
          </a:p>
          <a:p>
            <a:r>
              <a:rPr lang="fr-FR" b="1" dirty="0"/>
              <a:t>Inhibition de la peroxydation </a:t>
            </a:r>
          </a:p>
          <a:p>
            <a:r>
              <a:rPr lang="fr-FR" dirty="0"/>
              <a:t>Les composés antioxydants d’origine végétale peuvent inhiber la peroxydation lipidique en agissant au niveau des différentes étapes du mécanisme de </a:t>
            </a:r>
            <a:r>
              <a:rPr lang="fr-FR" dirty="0" err="1"/>
              <a:t>lipoperoxydation</a:t>
            </a:r>
            <a:r>
              <a:rPr lang="fr-FR" dirty="0"/>
              <a:t> (initiation, élongation et terminaison). Plusieurs études ont établi la relation structure des flavonoïdes et leurs activités inhibitrice de la peroxydation lipidiques et ont déterminé les groupes fonctionnels exigés pour une telle activité: </a:t>
            </a:r>
            <a:endParaRPr lang="fr-FR" dirty="0"/>
          </a:p>
        </p:txBody>
      </p:sp>
    </p:spTree>
    <p:extLst>
      <p:ext uri="{BB962C8B-B14F-4D97-AF65-F5344CB8AC3E}">
        <p14:creationId xmlns:p14="http://schemas.microsoft.com/office/powerpoint/2010/main" val="8629200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639616" y="12622"/>
            <a:ext cx="6192688" cy="6121013"/>
          </a:xfrm>
          <a:prstGeom prst="rect">
            <a:avLst/>
          </a:prstGeom>
          <a:noFill/>
          <a:ln w="9525">
            <a:noFill/>
            <a:miter lim="800000"/>
            <a:headEnd/>
            <a:tailEnd/>
          </a:ln>
        </p:spPr>
      </p:pic>
    </p:spTree>
    <p:extLst>
      <p:ext uri="{BB962C8B-B14F-4D97-AF65-F5344CB8AC3E}">
        <p14:creationId xmlns:p14="http://schemas.microsoft.com/office/powerpoint/2010/main" val="4858491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135561" y="548680"/>
            <a:ext cx="7704855" cy="4680520"/>
          </a:xfrm>
          <a:prstGeom prst="rect">
            <a:avLst/>
          </a:prstGeom>
          <a:noFill/>
          <a:ln w="9525">
            <a:noFill/>
            <a:miter lim="800000"/>
            <a:headEnd/>
            <a:tailEnd/>
          </a:ln>
        </p:spPr>
      </p:pic>
      <p:sp>
        <p:nvSpPr>
          <p:cNvPr id="5" name="Rectangle 4"/>
          <p:cNvSpPr/>
          <p:nvPr/>
        </p:nvSpPr>
        <p:spPr>
          <a:xfrm>
            <a:off x="1919536" y="5445225"/>
            <a:ext cx="8568952" cy="461665"/>
          </a:xfrm>
          <a:prstGeom prst="rect">
            <a:avLst/>
          </a:prstGeom>
        </p:spPr>
        <p:txBody>
          <a:bodyPr wrap="square">
            <a:spAutoFit/>
          </a:bodyPr>
          <a:lstStyle/>
          <a:p>
            <a:r>
              <a:rPr lang="fr-FR" sz="2400" dirty="0"/>
              <a:t>Les mécanismes </a:t>
            </a:r>
            <a:r>
              <a:rPr lang="fr-FR" sz="2400" dirty="0" err="1"/>
              <a:t>antiinflammatoires</a:t>
            </a:r>
            <a:r>
              <a:rPr lang="fr-FR" sz="2400" dirty="0"/>
              <a:t> proposés pour les flavonoïdes </a:t>
            </a:r>
            <a:endParaRPr lang="fr-FR" sz="2400" dirty="0"/>
          </a:p>
        </p:txBody>
      </p:sp>
    </p:spTree>
    <p:extLst>
      <p:ext uri="{BB962C8B-B14F-4D97-AF65-F5344CB8AC3E}">
        <p14:creationId xmlns:p14="http://schemas.microsoft.com/office/powerpoint/2010/main" val="3781466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79576" y="4869161"/>
            <a:ext cx="7772400" cy="1362075"/>
          </a:xfrm>
        </p:spPr>
        <p:txBody>
          <a:bodyPr>
            <a:normAutofit fontScale="90000"/>
          </a:bodyPr>
          <a:lstStyle/>
          <a:p>
            <a:r>
              <a:rPr lang="fr-FR" sz="2400" dirty="0"/>
              <a:t/>
            </a:r>
            <a:br>
              <a:rPr lang="fr-FR" sz="2400" dirty="0"/>
            </a:br>
            <a:r>
              <a:rPr lang="fr-FR" sz="2400" dirty="0"/>
              <a:t/>
            </a:r>
            <a:br>
              <a:rPr lang="fr-FR" sz="2400" dirty="0"/>
            </a:br>
            <a:r>
              <a:rPr lang="fr-FR" sz="2400" dirty="0"/>
              <a:t>un model schématique de quelques effets anti-inflammatoire et antioxydant des flavonoïdes</a:t>
            </a:r>
            <a:endParaRPr lang="fr-FR" sz="2400" dirty="0"/>
          </a:p>
        </p:txBody>
      </p:sp>
      <p:pic>
        <p:nvPicPr>
          <p:cNvPr id="4098" name="Picture 2"/>
          <p:cNvPicPr>
            <a:picLocks noChangeAspect="1" noChangeArrowheads="1"/>
          </p:cNvPicPr>
          <p:nvPr/>
        </p:nvPicPr>
        <p:blipFill>
          <a:blip r:embed="rId2" cstate="print"/>
          <a:srcRect/>
          <a:stretch>
            <a:fillRect/>
          </a:stretch>
        </p:blipFill>
        <p:spPr bwMode="auto">
          <a:xfrm>
            <a:off x="2063552" y="-675456"/>
            <a:ext cx="8371524" cy="5832648"/>
          </a:xfrm>
          <a:prstGeom prst="rect">
            <a:avLst/>
          </a:prstGeom>
          <a:noFill/>
          <a:ln w="9525">
            <a:noFill/>
            <a:miter lim="800000"/>
            <a:headEnd/>
            <a:tailEnd/>
          </a:ln>
        </p:spPr>
      </p:pic>
    </p:spTree>
    <p:extLst>
      <p:ext uri="{BB962C8B-B14F-4D97-AF65-F5344CB8AC3E}">
        <p14:creationId xmlns:p14="http://schemas.microsoft.com/office/powerpoint/2010/main" val="183618116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278</Words>
  <Application>Microsoft Office PowerPoint</Application>
  <PresentationFormat>Grand écran</PresentationFormat>
  <Paragraphs>34</Paragraphs>
  <Slides>9</Slides>
  <Notes>0</Notes>
  <HiddenSlides>0</HiddenSlides>
  <MMClips>3</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9</vt:i4>
      </vt:variant>
    </vt:vector>
  </HeadingPairs>
  <TitlesOfParts>
    <vt:vector size="14" baseType="lpstr">
      <vt:lpstr>Arial</vt:lpstr>
      <vt:lpstr>Calibri</vt:lpstr>
      <vt:lpstr>Calibri Light</vt:lpstr>
      <vt:lpstr>Times New Roman</vt:lpstr>
      <vt:lpstr>Thème Office</vt:lpstr>
      <vt:lpstr>ANTIOXYDANTS EXOGENES NATURELS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un model schématique de quelques effets anti-inflammatoire et antioxydant des flavonoïdes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ANTIOXYDANTS EXOGENES NATURELS</dc:title>
  <dc:creator>Utilisateur Windows</dc:creator>
  <cp:lastModifiedBy>Utilisateur Windows</cp:lastModifiedBy>
  <cp:revision>2</cp:revision>
  <dcterms:created xsi:type="dcterms:W3CDTF">2020-06-01T02:29:57Z</dcterms:created>
  <dcterms:modified xsi:type="dcterms:W3CDTF">2020-06-01T02:37:34Z</dcterms:modified>
</cp:coreProperties>
</file>