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323" r:id="rId2"/>
    <p:sldId id="326" r:id="rId3"/>
    <p:sldId id="327" r:id="rId4"/>
    <p:sldId id="328" r:id="rId5"/>
    <p:sldId id="329" r:id="rId6"/>
    <p:sldId id="336" r:id="rId7"/>
    <p:sldId id="330" r:id="rId8"/>
    <p:sldId id="32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9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A439C09-2E4C-4781-85D7-1B3F5CFF2E53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771B82E-6D3F-4A31-8FC6-0DD6F4FE6A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4835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9C09-2E4C-4781-85D7-1B3F5CFF2E53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B82E-6D3F-4A31-8FC6-0DD6F4FE6A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6421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A439C09-2E4C-4781-85D7-1B3F5CFF2E53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771B82E-6D3F-4A31-8FC6-0DD6F4FE6A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7953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9C09-2E4C-4781-85D7-1B3F5CFF2E53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F771B82E-6D3F-4A31-8FC6-0DD6F4FE6A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0947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A439C09-2E4C-4781-85D7-1B3F5CFF2E53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771B82E-6D3F-4A31-8FC6-0DD6F4FE6A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8494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9C09-2E4C-4781-85D7-1B3F5CFF2E53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B82E-6D3F-4A31-8FC6-0DD6F4FE6A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6853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9C09-2E4C-4781-85D7-1B3F5CFF2E53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B82E-6D3F-4A31-8FC6-0DD6F4FE6A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2045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9C09-2E4C-4781-85D7-1B3F5CFF2E53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B82E-6D3F-4A31-8FC6-0DD6F4FE6A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72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9C09-2E4C-4781-85D7-1B3F5CFF2E53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B82E-6D3F-4A31-8FC6-0DD6F4FE6A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3645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A439C09-2E4C-4781-85D7-1B3F5CFF2E53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771B82E-6D3F-4A31-8FC6-0DD6F4FE6A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216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9C09-2E4C-4781-85D7-1B3F5CFF2E53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1B82E-6D3F-4A31-8FC6-0DD6F4FE6A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2729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A439C09-2E4C-4781-85D7-1B3F5CFF2E53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771B82E-6D3F-4A31-8FC6-0DD6F4FE6A3F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85148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hyperlink" Target="antidico:guides_fr_1259_latin%20classique" TargetMode="Externa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4.xml"/><Relationship Id="rId3" Type="http://schemas.openxmlformats.org/officeDocument/2006/relationships/tags" Target="../tags/tag9.xml"/><Relationship Id="rId7" Type="http://schemas.openxmlformats.org/officeDocument/2006/relationships/tags" Target="../tags/tag13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11.xml"/><Relationship Id="rId10" Type="http://schemas.openxmlformats.org/officeDocument/2006/relationships/tags" Target="../tags/tag16.xml"/><Relationship Id="rId4" Type="http://schemas.openxmlformats.org/officeDocument/2006/relationships/tags" Target="../tags/tag10.xml"/><Relationship Id="rId9" Type="http://schemas.openxmlformats.org/officeDocument/2006/relationships/tags" Target="../tags/tag1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24.xml"/><Relationship Id="rId3" Type="http://schemas.openxmlformats.org/officeDocument/2006/relationships/tags" Target="../tags/tag19.xml"/><Relationship Id="rId7" Type="http://schemas.openxmlformats.org/officeDocument/2006/relationships/tags" Target="../tags/tag23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tags" Target="../tags/tag22.xml"/><Relationship Id="rId5" Type="http://schemas.openxmlformats.org/officeDocument/2006/relationships/tags" Target="../tags/tag21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20.xml"/><Relationship Id="rId9" Type="http://schemas.openxmlformats.org/officeDocument/2006/relationships/tags" Target="../tags/tag2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28.xml"/><Relationship Id="rId7" Type="http://schemas.openxmlformats.org/officeDocument/2006/relationships/tags" Target="../tags/tag32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B17BF5-C9C3-4952-9FFB-8FBE0B53AF2F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algn="ctr"/>
            <a:r>
              <a:rPr lang="fr-FR" sz="2800" dirty="0">
                <a:solidFill>
                  <a:prstClr val="white"/>
                </a:solidFill>
              </a:rPr>
              <a:t>3</a:t>
            </a:r>
            <a:r>
              <a:rPr lang="fr-FR" sz="2800" baseline="30000" dirty="0">
                <a:solidFill>
                  <a:prstClr val="white"/>
                </a:solidFill>
              </a:rPr>
              <a:t>ème</a:t>
            </a:r>
            <a:r>
              <a:rPr lang="fr-FR" sz="2800" dirty="0">
                <a:solidFill>
                  <a:prstClr val="white"/>
                </a:solidFill>
              </a:rPr>
              <a:t> cours : l’opérationnalisation</a:t>
            </a:r>
            <a:br>
              <a:rPr lang="fr-FR" sz="2800" dirty="0">
                <a:solidFill>
                  <a:prstClr val="white"/>
                </a:solidFill>
              </a:rPr>
            </a:br>
            <a:r>
              <a:rPr lang="fr-FR" sz="2400" dirty="0">
                <a:solidFill>
                  <a:prstClr val="white"/>
                </a:solidFill>
              </a:rPr>
              <a:t>analyse conceptuelle</a:t>
            </a: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9250B1-860A-41FA-AF2B-042B4D49C524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919536" y="2348880"/>
            <a:ext cx="8352928" cy="4213390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Définition du concept </a:t>
            </a:r>
            <a:r>
              <a:rPr lang="fr-FR" dirty="0"/>
              <a:t>: Emprunt au </a:t>
            </a:r>
            <a:r>
              <a:rPr lang="fr-FR" b="1" dirty="0">
                <a:solidFill>
                  <a:srgbClr val="FF000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latin classique</a:t>
            </a:r>
            <a:r>
              <a:rPr lang="fr-FR" dirty="0"/>
              <a:t> </a:t>
            </a:r>
            <a:r>
              <a:rPr lang="fr-FR" i="1" dirty="0" err="1"/>
              <a:t>conceptus</a:t>
            </a:r>
            <a:r>
              <a:rPr lang="fr-FR" dirty="0"/>
              <a:t> signifiant ‘</a:t>
            </a:r>
            <a:r>
              <a:rPr lang="fr-FR" b="1" dirty="0"/>
              <a:t>contenu entièrement</a:t>
            </a:r>
            <a:r>
              <a:rPr lang="fr-FR" dirty="0"/>
              <a:t>’</a:t>
            </a:r>
          </a:p>
          <a:p>
            <a:pPr lvl="1"/>
            <a:r>
              <a:rPr lang="fr-FR" dirty="0"/>
              <a:t>Aussi est : une idée générale, représentation mentale et abstraite que l’on a d’un objet. </a:t>
            </a:r>
          </a:p>
          <a:p>
            <a:pPr lvl="1"/>
            <a:r>
              <a:rPr lang="fr-FR" dirty="0"/>
              <a:t>Selon </a:t>
            </a:r>
            <a:r>
              <a:rPr lang="fr-FR" b="1" dirty="0"/>
              <a:t>Maurice Angers </a:t>
            </a:r>
            <a:r>
              <a:rPr lang="fr-FR" dirty="0"/>
              <a:t>: les concepts sont des représentations mentales d’une variété de phénomènes qu’on veut observer. </a:t>
            </a:r>
          </a:p>
          <a:p>
            <a:pPr lvl="1"/>
            <a:r>
              <a:rPr lang="fr-FR" dirty="0"/>
              <a:t>C’est : « </a:t>
            </a:r>
            <a:r>
              <a:rPr lang="fr-FR" i="1" dirty="0"/>
              <a:t>un mot ou un ensemble de mots qui désigne et définit une sorte de phénomène</a:t>
            </a:r>
            <a:r>
              <a:rPr lang="fr-FR" dirty="0"/>
              <a:t> ». </a:t>
            </a:r>
            <a:r>
              <a:rPr lang="fr-FR" b="1" dirty="0"/>
              <a:t>François DEPELTEAU </a:t>
            </a:r>
          </a:p>
          <a:p>
            <a:pPr lvl="1"/>
            <a:r>
              <a:rPr lang="fr-FR" b="1" dirty="0">
                <a:solidFill>
                  <a:srgbClr val="FF0000"/>
                </a:solidFill>
              </a:rPr>
              <a:t>Tremblay </a:t>
            </a:r>
            <a:r>
              <a:rPr lang="fr-FR" b="1" dirty="0"/>
              <a:t>: quel que soit son niveau d’abstraction, pour qu’un concept possède une utilité scientifique, il doit être défini afin de rendre possible l’observation de certains aspects de la réalité. </a:t>
            </a:r>
          </a:p>
          <a:p>
            <a:pPr marL="273050" lvl="1" indent="-273050"/>
            <a:r>
              <a:rPr lang="fr-FR" b="1" dirty="0">
                <a:solidFill>
                  <a:srgbClr val="FF0000"/>
                </a:solidFill>
              </a:rPr>
              <a:t>Exemple</a:t>
            </a:r>
            <a:r>
              <a:rPr lang="fr-FR" b="1" dirty="0"/>
              <a:t> : </a:t>
            </a:r>
          </a:p>
          <a:p>
            <a:pPr marL="547370" lvl="2" indent="-273050"/>
            <a:r>
              <a:rPr lang="fr-FR" b="1" dirty="0"/>
              <a:t>Les tables de bois </a:t>
            </a:r>
            <a:r>
              <a:rPr lang="fr-FR" dirty="0"/>
              <a:t>(c’est un concept) car, il désigne un type de phénomène.</a:t>
            </a:r>
          </a:p>
          <a:p>
            <a:pPr marL="547370" lvl="2" indent="-273050"/>
            <a:r>
              <a:rPr lang="fr-FR" b="1" dirty="0"/>
              <a:t>Les pauvres </a:t>
            </a:r>
            <a:r>
              <a:rPr lang="fr-FR" dirty="0"/>
              <a:t>(représente un concept)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6194023-44C1-48F4-93A7-C921E732D32C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CF6D1095-B6BA-416E-A6E4-20A3627A4732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6732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7055DD-8B7E-45A9-843A-11C667CC7651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algn="ctr"/>
            <a:r>
              <a:rPr lang="fr-FR" sz="2400" dirty="0">
                <a:solidFill>
                  <a:prstClr val="white"/>
                </a:solidFill>
              </a:rPr>
              <a:t>3</a:t>
            </a:r>
            <a:r>
              <a:rPr lang="fr-FR" sz="2400" baseline="30000" dirty="0">
                <a:solidFill>
                  <a:prstClr val="white"/>
                </a:solidFill>
              </a:rPr>
              <a:t>ème</a:t>
            </a:r>
            <a:r>
              <a:rPr lang="fr-FR" sz="2400" dirty="0">
                <a:solidFill>
                  <a:prstClr val="white"/>
                </a:solidFill>
              </a:rPr>
              <a:t> cours : l’opérationnalisation</a:t>
            </a:r>
            <a:br>
              <a:rPr lang="fr-FR" sz="2400" dirty="0">
                <a:solidFill>
                  <a:prstClr val="white"/>
                </a:solidFill>
              </a:rPr>
            </a:br>
            <a:r>
              <a:rPr lang="fr-FR" sz="2000" dirty="0">
                <a:solidFill>
                  <a:prstClr val="white"/>
                </a:solidFill>
              </a:rPr>
              <a:t>analyse conceptuelle</a:t>
            </a:r>
            <a:endParaRPr lang="fr-FR" sz="2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AB3BD3-B3C6-4D05-A3BD-9C076327223D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847528" y="2348880"/>
            <a:ext cx="8146396" cy="3670920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fr-FR" dirty="0"/>
              <a:t>La condition d’un </a:t>
            </a:r>
            <a:r>
              <a:rPr lang="fr-FR" b="1" dirty="0">
                <a:solidFill>
                  <a:srgbClr val="FF0000"/>
                </a:solidFill>
              </a:rPr>
              <a:t>concept</a:t>
            </a:r>
            <a:r>
              <a:rPr lang="fr-FR" dirty="0"/>
              <a:t> doit réunir un certain nombre d’éléments sous un même vocable.</a:t>
            </a:r>
          </a:p>
          <a:p>
            <a:pPr marL="177800" lvl="1" indent="223838">
              <a:buNone/>
            </a:pPr>
            <a:r>
              <a:rPr lang="fr-FR" dirty="0"/>
              <a:t>Dans l’exemple précédent, le concept </a:t>
            </a:r>
            <a:r>
              <a:rPr lang="fr-FR" b="1" dirty="0">
                <a:solidFill>
                  <a:srgbClr val="FF0000"/>
                </a:solidFill>
              </a:rPr>
              <a:t>pauvre </a:t>
            </a:r>
            <a:r>
              <a:rPr lang="fr-FR" dirty="0"/>
              <a:t>regroupe une certaine catégorie de population ayant les mêmes traits (caractéristiques communes).</a:t>
            </a:r>
          </a:p>
          <a:p>
            <a:pPr marL="463550" lvl="1" indent="-285750"/>
            <a:r>
              <a:rPr lang="fr-FR" b="1" u="sng" dirty="0">
                <a:solidFill>
                  <a:srgbClr val="FF0000"/>
                </a:solidFill>
              </a:rPr>
              <a:t>Ce qu’il faut respecter dans la phase de conceptualisation : </a:t>
            </a:r>
            <a:endParaRPr lang="fr-FR" dirty="0"/>
          </a:p>
          <a:p>
            <a:pPr marL="737870" lvl="2" indent="-285750"/>
            <a:r>
              <a:rPr lang="fr-FR" sz="1700" dirty="0"/>
              <a:t>Il faut commencer par définir les concepts : </a:t>
            </a:r>
          </a:p>
          <a:p>
            <a:pPr marL="1012190" lvl="3" indent="-285750"/>
            <a:r>
              <a:rPr lang="fr-FR" sz="1700" dirty="0"/>
              <a:t>Donner une définition systémique </a:t>
            </a:r>
            <a:r>
              <a:rPr lang="fr-FR" sz="1700" dirty="0">
                <a:sym typeface="Wingdings" panose="05000000000000000000" pitchFamily="2" charset="2"/>
              </a:rPr>
              <a:t> issus des études antérieures </a:t>
            </a:r>
            <a:endParaRPr lang="fr-FR" sz="1700" dirty="0"/>
          </a:p>
          <a:p>
            <a:pPr marL="1012190" lvl="3" indent="-285750"/>
            <a:r>
              <a:rPr lang="fr-FR" sz="1700" dirty="0"/>
              <a:t>Donner une définition opérationnelle</a:t>
            </a:r>
            <a:r>
              <a:rPr lang="fr-FR" sz="1700" dirty="0">
                <a:sym typeface="Wingdings" panose="05000000000000000000" pitchFamily="2" charset="2"/>
              </a:rPr>
              <a:t> issus de la préenquête.</a:t>
            </a:r>
          </a:p>
          <a:p>
            <a:pPr marL="723900" lvl="3" indent="-273050"/>
            <a:r>
              <a:rPr lang="fr-FR" sz="1700" dirty="0">
                <a:sym typeface="Wingdings" panose="05000000000000000000" pitchFamily="2" charset="2"/>
              </a:rPr>
              <a:t>Il faut respecter l’usage de la langue (la pomme désigne un fruit et non pas quelque chose d’autre).</a:t>
            </a:r>
          </a:p>
          <a:p>
            <a:pPr marL="723900" lvl="3" indent="-273050"/>
            <a:r>
              <a:rPr lang="fr-FR" sz="1700" dirty="0">
                <a:sym typeface="Wingdings" panose="05000000000000000000" pitchFamily="2" charset="2"/>
              </a:rPr>
              <a:t>Il faut s’inscrire dans le développement de la connaissance : l’invention d’un nouveau concept n’est pas à la portée du chercheur, dans ce cas-là, il doit faire recours aux connaissances théoriques et empiriques sur le sujet concerné.</a:t>
            </a:r>
          </a:p>
          <a:p>
            <a:pPr marL="723900" lvl="3" indent="-273050"/>
            <a:r>
              <a:rPr lang="fr-FR" sz="1700" dirty="0">
                <a:sym typeface="Wingdings" panose="05000000000000000000" pitchFamily="2" charset="2"/>
              </a:rPr>
              <a:t>Il faut conceptualiser des phénomènes réels  –# concept : fantôme.</a:t>
            </a:r>
            <a:endParaRPr lang="fr-FR" sz="1700" dirty="0"/>
          </a:p>
          <a:p>
            <a:pPr marL="463550" lvl="1" indent="-285750"/>
            <a:endParaRPr lang="fr-FR" dirty="0"/>
          </a:p>
          <a:p>
            <a:pPr marL="177800" lvl="1" indent="223838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053B500-412B-40B8-B971-462F9FD62328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CF6D1095-B6BA-416E-A6E4-20A3627A4732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3553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2774CF-280D-4320-8CFC-263A75C5042C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algn="ctr"/>
            <a:r>
              <a:rPr lang="fr-FR" sz="2400" dirty="0">
                <a:solidFill>
                  <a:prstClr val="white"/>
                </a:solidFill>
              </a:rPr>
              <a:t>3</a:t>
            </a:r>
            <a:r>
              <a:rPr lang="fr-FR" sz="2400" baseline="30000" dirty="0">
                <a:solidFill>
                  <a:prstClr val="white"/>
                </a:solidFill>
              </a:rPr>
              <a:t>ème</a:t>
            </a:r>
            <a:r>
              <a:rPr lang="fr-FR" sz="2400" dirty="0">
                <a:solidFill>
                  <a:prstClr val="white"/>
                </a:solidFill>
              </a:rPr>
              <a:t> cours : l’opérationnalisation</a:t>
            </a:r>
            <a:br>
              <a:rPr lang="fr-FR" sz="2400" dirty="0">
                <a:solidFill>
                  <a:prstClr val="white"/>
                </a:solidFill>
              </a:rPr>
            </a:br>
            <a:r>
              <a:rPr lang="fr-FR" sz="2000" dirty="0">
                <a:solidFill>
                  <a:prstClr val="white"/>
                </a:solidFill>
              </a:rPr>
              <a:t>analyse conceptuelle</a:t>
            </a:r>
            <a:endParaRPr lang="fr-FR" sz="2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151031-1F1E-4FB6-AE4D-DE2BFB756D2B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991544" y="2276872"/>
            <a:ext cx="8136904" cy="3742928"/>
          </a:xfrm>
        </p:spPr>
        <p:txBody>
          <a:bodyPr/>
          <a:lstStyle/>
          <a:p>
            <a:pPr marL="402336" lvl="1" indent="0">
              <a:buNone/>
            </a:pPr>
            <a:r>
              <a:rPr lang="fr-FR" dirty="0"/>
              <a:t>										indicateur</a:t>
            </a:r>
          </a:p>
          <a:p>
            <a:pPr marL="2257600" lvl="8" indent="0">
              <a:buNone/>
            </a:pPr>
            <a:r>
              <a:rPr lang="fr-FR" sz="1600" dirty="0"/>
              <a:t>	   </a:t>
            </a:r>
            <a:r>
              <a:rPr lang="fr-FR" dirty="0"/>
              <a:t>dimension</a:t>
            </a:r>
            <a:r>
              <a:rPr lang="fr-FR" sz="1600" dirty="0"/>
              <a:t> 			       indicateur	        indice</a:t>
            </a:r>
          </a:p>
          <a:p>
            <a:pPr marL="0" indent="0">
              <a:buNone/>
            </a:pPr>
            <a:r>
              <a:rPr lang="fr-FR" dirty="0"/>
              <a:t>										 </a:t>
            </a:r>
            <a:r>
              <a:rPr lang="fr-FR" sz="1600" dirty="0"/>
              <a:t>indicateur</a:t>
            </a:r>
          </a:p>
          <a:p>
            <a:r>
              <a:rPr lang="fr-FR" dirty="0"/>
              <a:t>Concept 			dimension 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					 dimension 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02EB708-C5C9-40E3-9B7E-CD7F0EC437F5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CF6D1095-B6BA-416E-A6E4-20A3627A4732}" type="slidenum">
              <a:rPr lang="fr-FR" smtClean="0"/>
              <a:pPr/>
              <a:t>3</a:t>
            </a:fld>
            <a:endParaRPr lang="fr-FR"/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B8C35AB4-3CEE-4EA2-AC36-E4DE29B9EC69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 flipV="1">
            <a:off x="3323693" y="3208350"/>
            <a:ext cx="1080120" cy="864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D9736D03-1444-4335-9501-303B9793F6DA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3323693" y="4148336"/>
            <a:ext cx="9361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E12C5598-ADC5-46B1-87C8-F80CBD10FD1F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3323693" y="4307128"/>
            <a:ext cx="1080120" cy="576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33895465-A9BC-4D5E-93A6-D05DFFA80924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 flipV="1">
            <a:off x="5591944" y="2945308"/>
            <a:ext cx="936104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2BFA71DE-0D98-4D9E-96C8-D86B59CE51FD}"/>
              </a:ext>
            </a:extLst>
          </p:cNvPr>
          <p:cNvCxnSpPr>
            <a:cxnSpLocks/>
          </p:cNvCxnSpPr>
          <p:nvPr>
            <p:custDataLst>
              <p:tags r:id="rId8"/>
            </p:custDataLst>
          </p:nvPr>
        </p:nvCxnSpPr>
        <p:spPr>
          <a:xfrm>
            <a:off x="5627948" y="3428992"/>
            <a:ext cx="9361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651B6B53-B0E8-4A95-A921-77E3CCDE31FF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5627948" y="3428992"/>
            <a:ext cx="936104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ccolade fermante 17">
            <a:extLst>
              <a:ext uri="{FF2B5EF4-FFF2-40B4-BE49-F238E27FC236}">
                <a16:creationId xmlns:a16="http://schemas.microsoft.com/office/drawing/2014/main" id="{EFEDA520-0FB0-4FC7-B439-50C6BD5C59B5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7405358" y="2837300"/>
            <a:ext cx="405394" cy="108011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3366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F0A800-5E01-40C7-BF46-8190C0E4B7E7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algn="ctr"/>
            <a:r>
              <a:rPr lang="fr-FR" sz="2400" dirty="0">
                <a:solidFill>
                  <a:prstClr val="white"/>
                </a:solidFill>
              </a:rPr>
              <a:t>3</a:t>
            </a:r>
            <a:r>
              <a:rPr lang="fr-FR" sz="2400" baseline="30000" dirty="0">
                <a:solidFill>
                  <a:prstClr val="white"/>
                </a:solidFill>
              </a:rPr>
              <a:t>ème</a:t>
            </a:r>
            <a:r>
              <a:rPr lang="fr-FR" sz="2400" dirty="0">
                <a:solidFill>
                  <a:prstClr val="white"/>
                </a:solidFill>
              </a:rPr>
              <a:t> cours : l’opérationnalisation</a:t>
            </a:r>
            <a:br>
              <a:rPr lang="fr-FR" sz="2400" dirty="0">
                <a:solidFill>
                  <a:prstClr val="white"/>
                </a:solidFill>
              </a:rPr>
            </a:br>
            <a:r>
              <a:rPr lang="fr-FR" sz="2000" dirty="0">
                <a:solidFill>
                  <a:prstClr val="white"/>
                </a:solidFill>
              </a:rPr>
              <a:t>analyse conceptuelle</a:t>
            </a:r>
            <a:endParaRPr lang="fr-FR" sz="2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E053BE-F069-452A-914E-0CC433F5795E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919536" y="2276872"/>
            <a:ext cx="8074388" cy="4104456"/>
          </a:xfrm>
        </p:spPr>
        <p:txBody>
          <a:bodyPr>
            <a:normAutofit lnSpcReduction="10000"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La dimension : </a:t>
            </a:r>
            <a:r>
              <a:rPr lang="fr-FR" dirty="0"/>
              <a:t>Grandeur réelle, nécessaire à l’évaluation des figures et des solides, et susceptible d’être mesurée (la longueur ou la hauteur), (la largeur et la profondeur). </a:t>
            </a:r>
            <a:endParaRPr lang="fr-FR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Chaque concept contient des dimensions </a:t>
            </a: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					    forme rectangulaire </a:t>
            </a: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Ex : un livre			     feuilles reliées </a:t>
            </a: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					     couverture rigide </a:t>
            </a: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					   expériences</a:t>
            </a: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Ex : religion 			  croyances </a:t>
            </a: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					  rituel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796544E-B23C-4563-9201-F491C29C3F00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CF6D1095-B6BA-416E-A6E4-20A3627A4732}" type="slidenum">
              <a:rPr lang="fr-FR" smtClean="0"/>
              <a:pPr/>
              <a:t>4</a:t>
            </a:fld>
            <a:endParaRPr lang="fr-FR"/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374B3AC2-B4B3-4D9B-BE47-708BC9317F9D}"/>
              </a:ext>
            </a:extLst>
          </p:cNvPr>
          <p:cNvCxnSpPr>
            <a:cxnSpLocks/>
          </p:cNvCxnSpPr>
          <p:nvPr>
            <p:custDataLst>
              <p:tags r:id="rId4"/>
            </p:custDataLst>
          </p:nvPr>
        </p:nvCxnSpPr>
        <p:spPr>
          <a:xfrm flipV="1">
            <a:off x="3431704" y="4077073"/>
            <a:ext cx="936104" cy="360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3333DB0F-98DC-444D-B118-0B0B577E16B1}"/>
              </a:ext>
            </a:extLst>
          </p:cNvPr>
          <p:cNvCxnSpPr>
            <a:cxnSpLocks/>
          </p:cNvCxnSpPr>
          <p:nvPr>
            <p:custDataLst>
              <p:tags r:id="rId5"/>
            </p:custDataLst>
          </p:nvPr>
        </p:nvCxnSpPr>
        <p:spPr>
          <a:xfrm>
            <a:off x="3431704" y="4437112"/>
            <a:ext cx="9361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1E5BE1E1-29BA-4C75-8A94-878E10214795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3431704" y="4437112"/>
            <a:ext cx="936104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D799195D-D7C0-4E7B-B7A3-EF939A531A7C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 flipV="1">
            <a:off x="3287688" y="5157192"/>
            <a:ext cx="1080120" cy="4136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46014FF9-C0CB-4C48-863C-014252724394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 flipV="1">
            <a:off x="3287688" y="5558756"/>
            <a:ext cx="1080120" cy="30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07A267B0-930F-46A7-BCBB-10D593522032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3287688" y="5589241"/>
            <a:ext cx="1080120" cy="3402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7176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DE24A2-4FE2-4111-8F7D-610992FE9B53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algn="ctr"/>
            <a:r>
              <a:rPr lang="fr-FR" sz="2400" dirty="0">
                <a:solidFill>
                  <a:prstClr val="white"/>
                </a:solidFill>
              </a:rPr>
              <a:t>3</a:t>
            </a:r>
            <a:r>
              <a:rPr lang="fr-FR" sz="2400" baseline="30000" dirty="0">
                <a:solidFill>
                  <a:prstClr val="white"/>
                </a:solidFill>
              </a:rPr>
              <a:t>ème</a:t>
            </a:r>
            <a:r>
              <a:rPr lang="fr-FR" sz="2400" dirty="0">
                <a:solidFill>
                  <a:prstClr val="white"/>
                </a:solidFill>
              </a:rPr>
              <a:t> cours : l’opérationnalisation</a:t>
            </a:r>
            <a:br>
              <a:rPr lang="fr-FR" sz="2400" dirty="0">
                <a:solidFill>
                  <a:prstClr val="white"/>
                </a:solidFill>
              </a:rPr>
            </a:br>
            <a:r>
              <a:rPr lang="fr-FR" sz="2000" dirty="0">
                <a:solidFill>
                  <a:prstClr val="white"/>
                </a:solidFill>
              </a:rPr>
              <a:t>analyse conceptuelle</a:t>
            </a:r>
            <a:endParaRPr lang="fr-FR" sz="2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957086F-55F9-4B57-B5FC-989B2C09CD9D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991544" y="2489200"/>
            <a:ext cx="8002380" cy="3820120"/>
          </a:xfrm>
        </p:spPr>
        <p:txBody>
          <a:bodyPr>
            <a:normAutofit lnSpcReduction="10000"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L’indicateur</a:t>
            </a:r>
            <a:r>
              <a:rPr lang="fr-FR" dirty="0"/>
              <a:t> </a:t>
            </a:r>
            <a:r>
              <a:rPr lang="fr-FR" dirty="0">
                <a:solidFill>
                  <a:srgbClr val="FF0000"/>
                </a:solidFill>
              </a:rPr>
              <a:t>:</a:t>
            </a:r>
            <a:r>
              <a:rPr lang="fr-FR" dirty="0"/>
              <a:t> c’est de traduire les dimensions en comportements ou phénomènes observables</a:t>
            </a:r>
          </a:p>
          <a:p>
            <a:pPr marL="0" indent="0">
              <a:buNone/>
            </a:pPr>
            <a:r>
              <a:rPr lang="fr-FR" dirty="0"/>
              <a:t>	ex : climat social d’un pays, explique le type de société								                                                          		</a:t>
            </a:r>
            <a:r>
              <a:rPr lang="fr-FR" sz="1400" dirty="0"/>
              <a:t>commerce</a:t>
            </a:r>
          </a:p>
          <a:p>
            <a:pPr marL="0" indent="0">
              <a:buNone/>
            </a:pPr>
            <a:r>
              <a:rPr lang="fr-FR" sz="1600" dirty="0"/>
              <a:t>Climat social</a:t>
            </a:r>
            <a:r>
              <a:rPr lang="fr-FR" dirty="0">
                <a:solidFill>
                  <a:schemeClr val="tx1"/>
                </a:solidFill>
              </a:rPr>
              <a:t>			  situation économique	        	</a:t>
            </a:r>
            <a:r>
              <a:rPr lang="fr-FR" sz="1400" dirty="0"/>
              <a:t>ressources	</a:t>
            </a:r>
            <a:r>
              <a:rPr lang="fr-FR" dirty="0">
                <a:solidFill>
                  <a:schemeClr val="tx1"/>
                </a:solidFill>
              </a:rPr>
              <a:t>  			    											       </a:t>
            </a:r>
          </a:p>
          <a:p>
            <a:pPr marL="0" indent="0">
              <a:buNone/>
            </a:pPr>
            <a:r>
              <a:rPr lang="fr-FR" sz="1200" dirty="0"/>
              <a:t>												endettement de l’état</a:t>
            </a:r>
          </a:p>
          <a:p>
            <a:pPr marL="0" indent="0">
              <a:buNone/>
            </a:pPr>
            <a:endParaRPr lang="fr-FR" sz="1200" dirty="0"/>
          </a:p>
          <a:p>
            <a:r>
              <a:rPr lang="fr-FR" sz="1600" dirty="0"/>
              <a:t>Pour trouver les indicateurs, il faut poser la question : </a:t>
            </a:r>
          </a:p>
          <a:p>
            <a:pPr marL="0" indent="0" algn="ctr">
              <a:buNone/>
            </a:pPr>
            <a:r>
              <a:rPr lang="fr-FR" sz="1600" b="1" dirty="0">
                <a:solidFill>
                  <a:srgbClr val="FF0000"/>
                </a:solidFill>
              </a:rPr>
              <a:t>par quels signes observables dans la réalité observer cette dimension ?</a:t>
            </a:r>
          </a:p>
          <a:p>
            <a:pPr marL="0" indent="0">
              <a:buNone/>
            </a:pPr>
            <a:r>
              <a:rPr lang="fr-FR" sz="1600" b="1" u="sng" dirty="0">
                <a:solidFill>
                  <a:srgbClr val="FF0000"/>
                </a:solidFill>
              </a:rPr>
              <a:t>Remarque</a:t>
            </a:r>
            <a:r>
              <a:rPr lang="fr-FR" sz="1600" dirty="0"/>
              <a:t> : un seul indicateur est insuffisant, car il est trompeur.</a:t>
            </a: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					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95A16A1-9AA7-484C-B6DC-44A0AF63B04C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CF6D1095-B6BA-416E-A6E4-20A3627A4732}" type="slidenum">
              <a:rPr lang="fr-FR" smtClean="0"/>
              <a:pPr/>
              <a:t>5</a:t>
            </a:fld>
            <a:endParaRPr lang="fr-FR"/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0C35A80F-261E-41B9-89D3-0F3CE7397CD0}"/>
              </a:ext>
            </a:extLst>
          </p:cNvPr>
          <p:cNvCxnSpPr>
            <a:cxnSpLocks/>
          </p:cNvCxnSpPr>
          <p:nvPr>
            <p:custDataLst>
              <p:tags r:id="rId4"/>
            </p:custDataLst>
          </p:nvPr>
        </p:nvCxnSpPr>
        <p:spPr>
          <a:xfrm>
            <a:off x="3431704" y="3982868"/>
            <a:ext cx="10081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41912D49-285A-4E05-AF99-598E0F6FAAA2}"/>
              </a:ext>
            </a:extLst>
          </p:cNvPr>
          <p:cNvCxnSpPr>
            <a:cxnSpLocks/>
          </p:cNvCxnSpPr>
          <p:nvPr>
            <p:custDataLst>
              <p:tags r:id="rId5"/>
            </p:custDataLst>
          </p:nvPr>
        </p:nvCxnSpPr>
        <p:spPr>
          <a:xfrm flipV="1">
            <a:off x="6564052" y="3656026"/>
            <a:ext cx="936104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C747900B-A756-4158-9A32-31A0745BADF1}"/>
              </a:ext>
            </a:extLst>
          </p:cNvPr>
          <p:cNvCxnSpPr>
            <a:cxnSpLocks/>
          </p:cNvCxnSpPr>
          <p:nvPr>
            <p:custDataLst>
              <p:tags r:id="rId6"/>
            </p:custDataLst>
          </p:nvPr>
        </p:nvCxnSpPr>
        <p:spPr>
          <a:xfrm>
            <a:off x="6626345" y="4062554"/>
            <a:ext cx="8640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62A5AD6D-24FC-43B0-8AAE-5B40586CD7F4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6590341" y="4129691"/>
            <a:ext cx="936104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4421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E4666A-A474-4D67-F945-3D571D801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2000" dirty="0">
                <a:solidFill>
                  <a:prstClr val="white"/>
                </a:solidFill>
              </a:rPr>
              <a:t>3</a:t>
            </a:r>
            <a:r>
              <a:rPr lang="fr-FR" sz="2000" baseline="30000" dirty="0">
                <a:solidFill>
                  <a:prstClr val="white"/>
                </a:solidFill>
              </a:rPr>
              <a:t>ème</a:t>
            </a:r>
            <a:r>
              <a:rPr lang="fr-FR" sz="2000" dirty="0">
                <a:solidFill>
                  <a:prstClr val="white"/>
                </a:solidFill>
              </a:rPr>
              <a:t> cours : l’opérationnalisation</a:t>
            </a:r>
            <a:br>
              <a:rPr lang="fr-FR" sz="2000" dirty="0">
                <a:solidFill>
                  <a:prstClr val="white"/>
                </a:solidFill>
              </a:rPr>
            </a:br>
            <a:r>
              <a:rPr lang="fr-FR" sz="1800" dirty="0">
                <a:solidFill>
                  <a:prstClr val="white"/>
                </a:solidFill>
              </a:rPr>
              <a:t>analyse conceptuelle</a:t>
            </a:r>
            <a:endParaRPr lang="fr-FR" sz="2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F60ACA-8341-1E4C-7926-47F6FAE3F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1545" y="2276872"/>
            <a:ext cx="8352928" cy="396044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fr-FR" sz="2400" b="1" dirty="0">
                <a:solidFill>
                  <a:srgbClr val="374151"/>
                </a:solidFill>
                <a:latin typeface="Söhne"/>
              </a:rPr>
              <a:t>Concept : </a:t>
            </a:r>
            <a:r>
              <a:rPr lang="fr-FR" sz="2400" b="1" dirty="0">
                <a:solidFill>
                  <a:srgbClr val="FF0000"/>
                </a:solidFill>
                <a:latin typeface="Söhne"/>
              </a:rPr>
              <a:t>Qualité de vie</a:t>
            </a:r>
            <a:endParaRPr lang="fr-FR" sz="2400" dirty="0">
              <a:solidFill>
                <a:srgbClr val="FF0000"/>
              </a:solidFill>
              <a:latin typeface="Söhne"/>
            </a:endParaRPr>
          </a:p>
          <a:p>
            <a:pPr marL="0" indent="0">
              <a:buNone/>
            </a:pPr>
            <a:r>
              <a:rPr lang="fr-FR" b="1" i="0" dirty="0">
                <a:solidFill>
                  <a:srgbClr val="7030A0"/>
                </a:solidFill>
                <a:effectLst/>
                <a:latin typeface="Söhne"/>
              </a:rPr>
              <a:t>Dimensions</a:t>
            </a:r>
            <a:r>
              <a:rPr lang="fr-FR" b="1" i="0" dirty="0">
                <a:solidFill>
                  <a:srgbClr val="374151"/>
                </a:solidFill>
                <a:effectLst/>
                <a:latin typeface="Söhne"/>
              </a:rPr>
              <a:t> :</a:t>
            </a:r>
            <a:endParaRPr lang="fr-FR" b="0" i="0" dirty="0">
              <a:solidFill>
                <a:srgbClr val="374151"/>
              </a:solidFill>
              <a:effectLst/>
              <a:latin typeface="Söhne"/>
            </a:endParaRPr>
          </a:p>
          <a:p>
            <a:pPr algn="l"/>
            <a:r>
              <a:rPr lang="fr-FR" b="0" i="0" dirty="0">
                <a:solidFill>
                  <a:srgbClr val="374151"/>
                </a:solidFill>
                <a:effectLst/>
                <a:latin typeface="Söhne"/>
              </a:rPr>
              <a:t>a. </a:t>
            </a:r>
            <a:r>
              <a:rPr lang="fr-FR" b="1" i="0" dirty="0">
                <a:solidFill>
                  <a:srgbClr val="374151"/>
                </a:solidFill>
                <a:effectLst/>
                <a:latin typeface="Söhne"/>
              </a:rPr>
              <a:t>Santé physique :</a:t>
            </a:r>
          </a:p>
          <a:p>
            <a:pPr lvl="1"/>
            <a:r>
              <a:rPr lang="fr-FR" b="0" i="0" dirty="0">
                <a:solidFill>
                  <a:srgbClr val="FF0000"/>
                </a:solidFill>
                <a:effectLst/>
                <a:latin typeface="Söhne"/>
              </a:rPr>
              <a:t>Indicateurs </a:t>
            </a:r>
            <a:r>
              <a:rPr lang="fr-FR" b="0" i="0" dirty="0">
                <a:solidFill>
                  <a:srgbClr val="374151"/>
                </a:solidFill>
                <a:effectLst/>
                <a:latin typeface="Söhne"/>
              </a:rPr>
              <a:t>: - Espérance de vie - Niveau de santé générale - Accès aux soins de santé</a:t>
            </a:r>
          </a:p>
          <a:p>
            <a:pPr algn="l"/>
            <a:r>
              <a:rPr lang="fr-FR" b="0" i="0" dirty="0">
                <a:solidFill>
                  <a:srgbClr val="374151"/>
                </a:solidFill>
                <a:effectLst/>
                <a:latin typeface="Söhne"/>
              </a:rPr>
              <a:t>b. </a:t>
            </a:r>
            <a:r>
              <a:rPr lang="fr-FR" b="1" i="0" dirty="0">
                <a:solidFill>
                  <a:srgbClr val="374151"/>
                </a:solidFill>
                <a:effectLst/>
                <a:latin typeface="Söhne"/>
              </a:rPr>
              <a:t>Bien-être psychologique :</a:t>
            </a:r>
            <a:r>
              <a:rPr lang="fr-FR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</a:p>
          <a:p>
            <a:pPr lvl="1"/>
            <a:r>
              <a:rPr lang="fr-FR" b="0" i="0" dirty="0">
                <a:solidFill>
                  <a:srgbClr val="FF0000"/>
                </a:solidFill>
                <a:effectLst/>
                <a:latin typeface="Söhne"/>
              </a:rPr>
              <a:t>Indicateurs</a:t>
            </a:r>
            <a:r>
              <a:rPr lang="fr-FR" b="0" i="0" dirty="0">
                <a:solidFill>
                  <a:srgbClr val="374151"/>
                </a:solidFill>
                <a:effectLst/>
                <a:latin typeface="Söhne"/>
              </a:rPr>
              <a:t> : - Satisfaction mentale - Niveau de stress - Qualité du sommeil</a:t>
            </a:r>
          </a:p>
          <a:p>
            <a:pPr algn="l"/>
            <a:r>
              <a:rPr lang="fr-FR" b="0" i="0" dirty="0">
                <a:solidFill>
                  <a:srgbClr val="374151"/>
                </a:solidFill>
                <a:effectLst/>
                <a:latin typeface="Söhne"/>
              </a:rPr>
              <a:t>c. </a:t>
            </a:r>
            <a:r>
              <a:rPr lang="fr-FR" b="1" i="0" dirty="0">
                <a:solidFill>
                  <a:srgbClr val="374151"/>
                </a:solidFill>
                <a:effectLst/>
                <a:latin typeface="Söhne"/>
              </a:rPr>
              <a:t>Niveau socio-économique :</a:t>
            </a:r>
            <a:r>
              <a:rPr lang="fr-FR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</a:p>
          <a:p>
            <a:pPr lvl="1"/>
            <a:r>
              <a:rPr lang="fr-FR" b="0" i="0" dirty="0">
                <a:solidFill>
                  <a:srgbClr val="FF0000"/>
                </a:solidFill>
                <a:effectLst/>
                <a:latin typeface="Söhne"/>
              </a:rPr>
              <a:t>Indicateurs</a:t>
            </a:r>
            <a:r>
              <a:rPr lang="fr-FR" b="0" i="0" dirty="0">
                <a:solidFill>
                  <a:srgbClr val="374151"/>
                </a:solidFill>
                <a:effectLst/>
                <a:latin typeface="Söhne"/>
              </a:rPr>
              <a:t> : - Revenu moyen par habitant - Taux de chômage - Accès à l'éducation et à la formation</a:t>
            </a:r>
          </a:p>
          <a:p>
            <a:pPr algn="l"/>
            <a:r>
              <a:rPr lang="fr-FR" b="0" i="0" dirty="0">
                <a:solidFill>
                  <a:srgbClr val="374151"/>
                </a:solidFill>
                <a:effectLst/>
                <a:latin typeface="Söhne"/>
              </a:rPr>
              <a:t>d. </a:t>
            </a:r>
            <a:r>
              <a:rPr lang="fr-FR" b="1" i="0" dirty="0">
                <a:solidFill>
                  <a:srgbClr val="374151"/>
                </a:solidFill>
                <a:effectLst/>
                <a:latin typeface="Söhne"/>
              </a:rPr>
              <a:t>Environnement physique :</a:t>
            </a:r>
            <a:r>
              <a:rPr lang="fr-FR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</a:p>
          <a:p>
            <a:pPr lvl="1"/>
            <a:r>
              <a:rPr lang="fr-FR" b="0" i="0" dirty="0">
                <a:solidFill>
                  <a:srgbClr val="FF0000"/>
                </a:solidFill>
                <a:effectLst/>
                <a:latin typeface="Söhne"/>
              </a:rPr>
              <a:t>Indicateurs</a:t>
            </a:r>
            <a:r>
              <a:rPr lang="fr-FR" b="0" i="0" dirty="0">
                <a:solidFill>
                  <a:srgbClr val="374151"/>
                </a:solidFill>
                <a:effectLst/>
                <a:latin typeface="Söhne"/>
              </a:rPr>
              <a:t> : - Qualité de l'air et de l'eau - Niveau de pollution - Accès aux espaces verts</a:t>
            </a:r>
          </a:p>
          <a:p>
            <a:pPr algn="l"/>
            <a:r>
              <a:rPr lang="fr-FR" b="0" i="0" dirty="0">
                <a:solidFill>
                  <a:srgbClr val="374151"/>
                </a:solidFill>
                <a:effectLst/>
                <a:latin typeface="Söhne"/>
              </a:rPr>
              <a:t>e. </a:t>
            </a:r>
            <a:r>
              <a:rPr lang="fr-FR" b="1" i="0" dirty="0">
                <a:solidFill>
                  <a:srgbClr val="374151"/>
                </a:solidFill>
                <a:effectLst/>
                <a:latin typeface="Söhne"/>
              </a:rPr>
              <a:t>Relations sociales :</a:t>
            </a:r>
            <a:r>
              <a:rPr lang="fr-FR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</a:p>
          <a:p>
            <a:pPr lvl="1"/>
            <a:r>
              <a:rPr lang="fr-FR" b="0" i="0" dirty="0">
                <a:solidFill>
                  <a:srgbClr val="FF0000"/>
                </a:solidFill>
                <a:effectLst/>
                <a:latin typeface="Söhne"/>
              </a:rPr>
              <a:t>Indicateurs</a:t>
            </a:r>
            <a:r>
              <a:rPr lang="fr-FR" b="0" i="0" dirty="0">
                <a:solidFill>
                  <a:srgbClr val="374151"/>
                </a:solidFill>
                <a:effectLst/>
                <a:latin typeface="Söhne"/>
              </a:rPr>
              <a:t> : - Qualité des relations familiales - Réseaux sociaux - Participation communautaire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1910E8D-E7C8-CDB5-C7CA-B6299D8AD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1095-B6BA-416E-A6E4-20A3627A4732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4909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5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5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5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2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5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25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25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A2BF31-3B99-48E7-959F-148F1C4BBC0A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algn="ctr"/>
            <a:r>
              <a:rPr lang="fr-FR" sz="2400" dirty="0">
                <a:solidFill>
                  <a:prstClr val="white"/>
                </a:solidFill>
              </a:rPr>
              <a:t>3</a:t>
            </a:r>
            <a:r>
              <a:rPr lang="fr-FR" sz="2400" baseline="30000" dirty="0">
                <a:solidFill>
                  <a:prstClr val="white"/>
                </a:solidFill>
              </a:rPr>
              <a:t>ème</a:t>
            </a:r>
            <a:r>
              <a:rPr lang="fr-FR" sz="2400" dirty="0">
                <a:solidFill>
                  <a:prstClr val="white"/>
                </a:solidFill>
              </a:rPr>
              <a:t> cours : l’opérationnalisation</a:t>
            </a:r>
            <a:br>
              <a:rPr lang="fr-FR" sz="2400" dirty="0">
                <a:solidFill>
                  <a:prstClr val="white"/>
                </a:solidFill>
              </a:rPr>
            </a:br>
            <a:r>
              <a:rPr lang="fr-FR" sz="2000" dirty="0">
                <a:solidFill>
                  <a:prstClr val="white"/>
                </a:solidFill>
              </a:rPr>
              <a:t>analyse conceptuelle</a:t>
            </a:r>
            <a:endParaRPr lang="fr-FR" sz="2400" dirty="0"/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E84B2152-1067-4EBF-9591-069A92DACC9A}"/>
              </a:ext>
            </a:extLst>
          </p:cNvPr>
          <p:cNvPicPr>
            <a:picLocks noGrp="1" noChangeAspect="1"/>
          </p:cNvPicPr>
          <p:nvPr>
            <p:ph idx="1"/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970157" y="2181225"/>
            <a:ext cx="9958038" cy="3678238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B8F65D3-6066-4F42-8BC0-9D0F4627C43F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CF6D1095-B6BA-416E-A6E4-20A3627A4732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8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6FD4FF-A2CF-4C7C-9AB3-875585D08BDB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algn="ctr"/>
            <a:r>
              <a:rPr lang="fr-FR" sz="2800" dirty="0">
                <a:solidFill>
                  <a:prstClr val="white"/>
                </a:solidFill>
              </a:rPr>
              <a:t>3</a:t>
            </a:r>
            <a:r>
              <a:rPr lang="fr-FR" sz="2800" baseline="30000" dirty="0">
                <a:solidFill>
                  <a:prstClr val="white"/>
                </a:solidFill>
              </a:rPr>
              <a:t>ème</a:t>
            </a:r>
            <a:r>
              <a:rPr lang="fr-FR" sz="2800" dirty="0">
                <a:solidFill>
                  <a:prstClr val="white"/>
                </a:solidFill>
              </a:rPr>
              <a:t> cours : l’opérationnalisation</a:t>
            </a:r>
            <a:br>
              <a:rPr lang="fr-FR" sz="2800" dirty="0">
                <a:solidFill>
                  <a:prstClr val="white"/>
                </a:solidFill>
              </a:rPr>
            </a:br>
            <a:r>
              <a:rPr lang="fr-FR" sz="2400" dirty="0">
                <a:solidFill>
                  <a:prstClr val="white"/>
                </a:solidFill>
              </a:rPr>
              <a:t>analyse conceptuelle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AD1DBA-B247-4BAB-A716-740E9C8ABA5A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5520" y="2276872"/>
            <a:ext cx="8568952" cy="4104456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Un indice : </a:t>
            </a:r>
            <a:r>
              <a:rPr lang="fr-FR" dirty="0">
                <a:solidFill>
                  <a:schemeClr val="tx1"/>
                </a:solidFill>
              </a:rPr>
              <a:t>regroupe un ensemble d’indicateurs qui forment une dimension et leur faisant un résumé pour ces indicateurs.</a:t>
            </a:r>
          </a:p>
          <a:p>
            <a:r>
              <a:rPr lang="fr-FR" dirty="0">
                <a:solidFill>
                  <a:schemeClr val="tx1"/>
                </a:solidFill>
              </a:rPr>
              <a:t>L’indice est </a:t>
            </a:r>
            <a:r>
              <a:rPr lang="fr-FR" dirty="0">
                <a:solidFill>
                  <a:srgbClr val="FF0000"/>
                </a:solidFill>
              </a:rPr>
              <a:t>mesurable</a:t>
            </a:r>
            <a:r>
              <a:rPr lang="fr-FR" dirty="0">
                <a:solidFill>
                  <a:schemeClr val="tx1"/>
                </a:solidFill>
              </a:rPr>
              <a:t>, dans le cas précédent, si on veut former un indice ou pouvoir familial. Dans ce cas, je dois compter dans chaque indicateur important qui prend le pouvoir familial. À la fin, je peux les regrouper pour former un indice sur le pouvoir familial, si elle est à dominance masculine ou féminine ou égalitaire.</a:t>
            </a:r>
          </a:p>
          <a:p>
            <a:r>
              <a:rPr lang="fr-FR" b="1" u="sng" dirty="0">
                <a:solidFill>
                  <a:schemeClr val="tx1"/>
                </a:solidFill>
              </a:rPr>
              <a:t>Exemple</a:t>
            </a:r>
            <a:r>
              <a:rPr lang="fr-FR" dirty="0">
                <a:solidFill>
                  <a:schemeClr val="tx1"/>
                </a:solidFill>
              </a:rPr>
              <a:t> de la dimension </a:t>
            </a:r>
            <a:r>
              <a:rPr lang="fr-FR" b="1" dirty="0">
                <a:solidFill>
                  <a:srgbClr val="FF0000"/>
                </a:solidFill>
              </a:rPr>
              <a:t>satisfaction au travail</a:t>
            </a:r>
            <a:r>
              <a:rPr lang="fr-FR" dirty="0">
                <a:solidFill>
                  <a:schemeClr val="tx1"/>
                </a:solidFill>
              </a:rPr>
              <a:t> (des enseignants) </a:t>
            </a:r>
          </a:p>
          <a:p>
            <a:r>
              <a:rPr lang="fr-FR" dirty="0">
                <a:solidFill>
                  <a:schemeClr val="tx1"/>
                </a:solidFill>
              </a:rPr>
              <a:t>Je dois calculer dans chaque indicateur le degré de cette satisfaction.</a:t>
            </a:r>
          </a:p>
          <a:p>
            <a:r>
              <a:rPr lang="fr-FR" dirty="0">
                <a:solidFill>
                  <a:schemeClr val="tx1"/>
                </a:solidFill>
              </a:rPr>
              <a:t>L’indice ne peut pas regrouper souvent les indicateurs (âge, lieu de naissance… car, il ne sont pas de même nature).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6C91556-8404-4793-A788-C36CB6AA9DF9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CF6D1095-B6BA-416E-A6E4-20A3627A4732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87897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Dividend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ividend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e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Dividende</Template>
  <TotalTime>2</TotalTime>
  <Words>837</Words>
  <Application>Microsoft Office PowerPoint</Application>
  <PresentationFormat>Grand écran</PresentationFormat>
  <Paragraphs>74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Gill Sans MT</vt:lpstr>
      <vt:lpstr>Söhne</vt:lpstr>
      <vt:lpstr>Wingdings 2</vt:lpstr>
      <vt:lpstr>Dividende</vt:lpstr>
      <vt:lpstr>3ème cours : l’opérationnalisation analyse conceptuelle</vt:lpstr>
      <vt:lpstr>3ème cours : l’opérationnalisation analyse conceptuelle</vt:lpstr>
      <vt:lpstr>3ème cours : l’opérationnalisation analyse conceptuelle</vt:lpstr>
      <vt:lpstr>3ème cours : l’opérationnalisation analyse conceptuelle</vt:lpstr>
      <vt:lpstr>3ème cours : l’opérationnalisation analyse conceptuelle</vt:lpstr>
      <vt:lpstr>3ème cours : l’opérationnalisation analyse conceptuelle</vt:lpstr>
      <vt:lpstr>3ème cours : l’opérationnalisation analyse conceptuelle</vt:lpstr>
      <vt:lpstr>3ème cours : l’opérationnalisation analyse conceptuelle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3ème cours : l’opérationnalisation analyse conceptuelle</dc:title>
  <dc:creator>idir smail</dc:creator>
  <cp:lastModifiedBy>idir smail</cp:lastModifiedBy>
  <cp:revision>1</cp:revision>
  <dcterms:created xsi:type="dcterms:W3CDTF">2025-03-13T12:25:01Z</dcterms:created>
  <dcterms:modified xsi:type="dcterms:W3CDTF">2025-03-13T12:27:29Z</dcterms:modified>
</cp:coreProperties>
</file>