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elifa Mazouz" userId="6362e5f7-e0af-4304-bd2d-ebf859a9719e" providerId="ADAL" clId="{1301F485-AD5A-48C5-B348-E71730D9BCD7}"/>
    <pc:docChg chg="custSel addSld modSld">
      <pc:chgData name="Khelifa Mazouz" userId="6362e5f7-e0af-4304-bd2d-ebf859a9719e" providerId="ADAL" clId="{1301F485-AD5A-48C5-B348-E71730D9BCD7}" dt="2023-10-19T14:38:37.125" v="128" actId="14100"/>
      <pc:docMkLst>
        <pc:docMk/>
      </pc:docMkLst>
      <pc:sldChg chg="addSp delSp modSp mod">
        <pc:chgData name="Khelifa Mazouz" userId="6362e5f7-e0af-4304-bd2d-ebf859a9719e" providerId="ADAL" clId="{1301F485-AD5A-48C5-B348-E71730D9BCD7}" dt="2023-10-19T13:56:37.515" v="0" actId="26606"/>
        <pc:sldMkLst>
          <pc:docMk/>
          <pc:sldMk cId="1226436269" sldId="256"/>
        </pc:sldMkLst>
        <pc:spChg chg="mod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2" creationId="{788CAF25-5EE2-935B-3DBE-FC62BA2F5ED4}"/>
          </ac:spMkLst>
        </pc:spChg>
        <pc:spChg chg="mod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3" creationId="{9C43BAE1-4298-64B7-DB56-E826A01D4F6C}"/>
          </ac:spMkLst>
        </pc:spChg>
        <pc:spChg chg="del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18" creationId="{8243CDD5-F82E-454F-8486-578A477A8670}"/>
          </ac:spMkLst>
        </pc:spChg>
        <pc:spChg chg="del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20" creationId="{125408EF-EA7D-413B-B27F-B1FCD06FAC6D}"/>
          </ac:spMkLst>
        </pc:spChg>
        <pc:spChg chg="add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41" creationId="{22AC0F86-9A78-4E84-A4B4-ADB8B2629A0C}"/>
          </ac:spMkLst>
        </pc:spChg>
        <pc:spChg chg="add">
          <ac:chgData name="Khelifa Mazouz" userId="6362e5f7-e0af-4304-bd2d-ebf859a9719e" providerId="ADAL" clId="{1301F485-AD5A-48C5-B348-E71730D9BCD7}" dt="2023-10-19T13:56:37.515" v="0" actId="26606"/>
          <ac:spMkLst>
            <pc:docMk/>
            <pc:sldMk cId="1226436269" sldId="256"/>
            <ac:spMk id="49" creationId="{69A54E25-1C05-48E5-A5CC-3778C1D3632D}"/>
          </ac:spMkLst>
        </pc:spChg>
        <pc:grpChg chg="del">
          <ac:chgData name="Khelifa Mazouz" userId="6362e5f7-e0af-4304-bd2d-ebf859a9719e" providerId="ADAL" clId="{1301F485-AD5A-48C5-B348-E71730D9BCD7}" dt="2023-10-19T13:56:37.515" v="0" actId="26606"/>
          <ac:grpSpMkLst>
            <pc:docMk/>
            <pc:sldMk cId="1226436269" sldId="256"/>
            <ac:grpSpMk id="10" creationId="{DFB5D1BB-0703-437B-BD1E-1D07F8A2730B}"/>
          </ac:grpSpMkLst>
        </pc:grpChg>
        <pc:grpChg chg="del">
          <ac:chgData name="Khelifa Mazouz" userId="6362e5f7-e0af-4304-bd2d-ebf859a9719e" providerId="ADAL" clId="{1301F485-AD5A-48C5-B348-E71730D9BCD7}" dt="2023-10-19T13:56:37.515" v="0" actId="26606"/>
          <ac:grpSpMkLst>
            <pc:docMk/>
            <pc:sldMk cId="1226436269" sldId="256"/>
            <ac:grpSpMk id="24" creationId="{9CA11A81-0344-4F96-8A6F-BBBB25E6E964}"/>
          </ac:grpSpMkLst>
        </pc:grpChg>
        <pc:grpChg chg="add">
          <ac:chgData name="Khelifa Mazouz" userId="6362e5f7-e0af-4304-bd2d-ebf859a9719e" providerId="ADAL" clId="{1301F485-AD5A-48C5-B348-E71730D9BCD7}" dt="2023-10-19T13:56:37.515" v="0" actId="26606"/>
          <ac:grpSpMkLst>
            <pc:docMk/>
            <pc:sldMk cId="1226436269" sldId="256"/>
            <ac:grpSpMk id="33" creationId="{DFB5D1BB-0703-437B-BD1E-1D07F8A2730B}"/>
          </ac:grpSpMkLst>
        </pc:grpChg>
        <pc:grpChg chg="add">
          <ac:chgData name="Khelifa Mazouz" userId="6362e5f7-e0af-4304-bd2d-ebf859a9719e" providerId="ADAL" clId="{1301F485-AD5A-48C5-B348-E71730D9BCD7}" dt="2023-10-19T13:56:37.515" v="0" actId="26606"/>
          <ac:grpSpMkLst>
            <pc:docMk/>
            <pc:sldMk cId="1226436269" sldId="256"/>
            <ac:grpSpMk id="43" creationId="{4AF78B9E-8BE2-4706-9377-A05FA25ABABF}"/>
          </ac:grpSpMkLst>
        </pc:grpChg>
        <pc:picChg chg="mod ord">
          <ac:chgData name="Khelifa Mazouz" userId="6362e5f7-e0af-4304-bd2d-ebf859a9719e" providerId="ADAL" clId="{1301F485-AD5A-48C5-B348-E71730D9BCD7}" dt="2023-10-19T13:56:37.515" v="0" actId="26606"/>
          <ac:picMkLst>
            <pc:docMk/>
            <pc:sldMk cId="1226436269" sldId="256"/>
            <ac:picMk id="5" creationId="{DD13D25C-9D7C-4551-356B-C1D711DF55F9}"/>
          </ac:picMkLst>
        </pc:picChg>
        <pc:cxnChg chg="del">
          <ac:chgData name="Khelifa Mazouz" userId="6362e5f7-e0af-4304-bd2d-ebf859a9719e" providerId="ADAL" clId="{1301F485-AD5A-48C5-B348-E71730D9BCD7}" dt="2023-10-19T13:56:37.515" v="0" actId="26606"/>
          <ac:cxnSpMkLst>
            <pc:docMk/>
            <pc:sldMk cId="1226436269" sldId="256"/>
            <ac:cxnSpMk id="16" creationId="{883F92AF-2403-4558-B1D7-72130A1E4BC7}"/>
          </ac:cxnSpMkLst>
        </pc:cxnChg>
        <pc:cxnChg chg="del">
          <ac:chgData name="Khelifa Mazouz" userId="6362e5f7-e0af-4304-bd2d-ebf859a9719e" providerId="ADAL" clId="{1301F485-AD5A-48C5-B348-E71730D9BCD7}" dt="2023-10-19T13:56:37.515" v="0" actId="26606"/>
          <ac:cxnSpMkLst>
            <pc:docMk/>
            <pc:sldMk cId="1226436269" sldId="256"/>
            <ac:cxnSpMk id="22" creationId="{98C14DAD-9B93-4225-B89C-5D0B5BD3A2E0}"/>
          </ac:cxnSpMkLst>
        </pc:cxnChg>
        <pc:cxnChg chg="add">
          <ac:chgData name="Khelifa Mazouz" userId="6362e5f7-e0af-4304-bd2d-ebf859a9719e" providerId="ADAL" clId="{1301F485-AD5A-48C5-B348-E71730D9BCD7}" dt="2023-10-19T13:56:37.515" v="0" actId="26606"/>
          <ac:cxnSpMkLst>
            <pc:docMk/>
            <pc:sldMk cId="1226436269" sldId="256"/>
            <ac:cxnSpMk id="39" creationId="{883F92AF-2403-4558-B1D7-72130A1E4BC7}"/>
          </ac:cxnSpMkLst>
        </pc:cxnChg>
        <pc:cxnChg chg="add">
          <ac:chgData name="Khelifa Mazouz" userId="6362e5f7-e0af-4304-bd2d-ebf859a9719e" providerId="ADAL" clId="{1301F485-AD5A-48C5-B348-E71730D9BCD7}" dt="2023-10-19T13:56:37.515" v="0" actId="26606"/>
          <ac:cxnSpMkLst>
            <pc:docMk/>
            <pc:sldMk cId="1226436269" sldId="256"/>
            <ac:cxnSpMk id="51" creationId="{0E5D0023-B23E-4823-8D72-B07FFF8CAE96}"/>
          </ac:cxnSpMkLst>
        </pc:cxnChg>
      </pc:sldChg>
      <pc:sldChg chg="modSp new mod">
        <pc:chgData name="Khelifa Mazouz" userId="6362e5f7-e0af-4304-bd2d-ebf859a9719e" providerId="ADAL" clId="{1301F485-AD5A-48C5-B348-E71730D9BCD7}" dt="2023-10-19T14:38:37.125" v="128" actId="14100"/>
        <pc:sldMkLst>
          <pc:docMk/>
          <pc:sldMk cId="1117309272" sldId="265"/>
        </pc:sldMkLst>
        <pc:spChg chg="mod">
          <ac:chgData name="Khelifa Mazouz" userId="6362e5f7-e0af-4304-bd2d-ebf859a9719e" providerId="ADAL" clId="{1301F485-AD5A-48C5-B348-E71730D9BCD7}" dt="2023-10-19T14:38:02.789" v="67" actId="1035"/>
          <ac:spMkLst>
            <pc:docMk/>
            <pc:sldMk cId="1117309272" sldId="265"/>
            <ac:spMk id="2" creationId="{857643D7-76FF-47ED-BDA7-D4404A3890A2}"/>
          </ac:spMkLst>
        </pc:spChg>
        <pc:spChg chg="mod">
          <ac:chgData name="Khelifa Mazouz" userId="6362e5f7-e0af-4304-bd2d-ebf859a9719e" providerId="ADAL" clId="{1301F485-AD5A-48C5-B348-E71730D9BCD7}" dt="2023-10-19T14:38:37.125" v="128" actId="14100"/>
          <ac:spMkLst>
            <pc:docMk/>
            <pc:sldMk cId="1117309272" sldId="265"/>
            <ac:spMk id="3" creationId="{83CCD833-C630-C14D-82D4-7AA43F3B14F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27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24575,'145'-2'0,"157"5"0,-80 31 0,-162-21 0,1-3 0,109 3 0,-13-1 0,-18-1 0,-67-9 0,-26 1 0,-1-2 0,1-2 0,0-2 0,71-14 0,-47-5-1365,-49 16-5461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28.2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34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1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0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0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5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5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5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4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5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6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4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5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9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2C1DC6-A39E-48EF-A1C9-E6D465CB9A6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FBE0F-D375-474C-B195-3CE42B7DB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8CAF25-5EE2-935B-3DBE-FC62BA2F5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English Tutorial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3D25C-9D7C-4551-356B-C1D711DF55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" r="9073" b="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C43BAE1-4298-64B7-DB56-E826A01D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art of good writing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122643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4C1F-45CF-AACB-C795-9B6A70C7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Prepositions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0A3A-35A1-82A6-FF9D-31B15100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PREPOSITIONS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about	           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above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across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against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along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	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around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69C98-54D3-3485-013F-5833F4EC1FD9}"/>
              </a:ext>
            </a:extLst>
          </p:cNvPr>
          <p:cNvSpPr txBox="1"/>
          <p:nvPr/>
        </p:nvSpPr>
        <p:spPr>
          <a:xfrm>
            <a:off x="6065240" y="876647"/>
            <a:ext cx="1551963" cy="399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hangingPunct="0">
              <a:lnSpc>
                <a:spcPct val="150000"/>
              </a:lnSpc>
              <a:spcBef>
                <a:spcPts val="400"/>
              </a:spcBef>
              <a:spcAft>
                <a:spcPts val="100"/>
              </a:spcAft>
              <a:tabLst>
                <a:tab pos="1219200" algn="r"/>
                <a:tab pos="1371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behind	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hangingPunc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tabLst>
                <a:tab pos="1219200" algn="r"/>
                <a:tab pos="1371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beneath	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beside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between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by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	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for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from	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in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9014-F830-B602-A838-EA3A1E34CAA1}"/>
              </a:ext>
            </a:extLst>
          </p:cNvPr>
          <p:cNvSpPr txBox="1"/>
          <p:nvPr/>
        </p:nvSpPr>
        <p:spPr>
          <a:xfrm>
            <a:off x="7550094" y="868258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inside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into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like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near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since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CBAA5-76DD-13C4-1A15-707D9BE3B204}"/>
              </a:ext>
            </a:extLst>
          </p:cNvPr>
          <p:cNvSpPr txBox="1"/>
          <p:nvPr/>
        </p:nvSpPr>
        <p:spPr>
          <a:xfrm>
            <a:off x="8883944" y="876647"/>
            <a:ext cx="119123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endParaRPr lang="en-GB" dirty="0"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endParaRPr lang="en-GB" dirty="0"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endParaRPr lang="en-GB" dirty="0"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GB" dirty="0"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endParaRPr lang="en-GB" sz="1800" dirty="0">
              <a:effectLst/>
              <a:latin typeface="Book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0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709-03E0-94FE-E52E-EF181539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5295"/>
            <a:ext cx="9601196" cy="989281"/>
          </a:xfrm>
        </p:spPr>
        <p:txBody>
          <a:bodyPr/>
          <a:lstStyle/>
          <a:p>
            <a:r>
              <a:rPr lang="en-GB" dirty="0"/>
              <a:t>Unnecessary prepositions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5FB3-8F75-086E-15C6-728172AD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4778"/>
            <a:ext cx="9601196" cy="3727566"/>
          </a:xfrm>
        </p:spPr>
        <p:txBody>
          <a:bodyPr>
            <a:normAutofit lnSpcReduction="10000"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32004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Writers and speakers frequently make the mistaking of adding unnecessary prepositions.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 use prepositions where they are not needed: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did you get that [at]?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don’t know what I was thinking [of].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wish this day were over [with].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are the two of them going [to]?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[of] those who wish to take the trip must get permission from their parents.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should we shop [at] tomorrow?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4A1D25-C84C-EBF4-E85E-0CD4A36CBB2B}"/>
                  </a:ext>
                </a:extLst>
              </p14:cNvPr>
              <p14:cNvContentPartPr/>
              <p14:nvPr/>
            </p14:nvContentPartPr>
            <p14:xfrm>
              <a:off x="6005964" y="2700264"/>
              <a:ext cx="619200" cy="3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4A1D25-C84C-EBF4-E85E-0CD4A36CBB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9844" y="2694144"/>
                <a:ext cx="631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1E4BB0-ABEC-1BFB-735D-7FFBB4059C28}"/>
                  </a:ext>
                </a:extLst>
              </p14:cNvPr>
              <p14:cNvContentPartPr/>
              <p14:nvPr/>
            </p14:nvContentPartPr>
            <p14:xfrm>
              <a:off x="4437400" y="186222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1E4BB0-ABEC-1BFB-735D-7FFBB4059C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1280" y="185610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5B235B-2A5E-1257-9C83-D1049CDD9298}"/>
                  </a:ext>
                </a:extLst>
              </p14:cNvPr>
              <p14:cNvContentPartPr/>
              <p14:nvPr/>
            </p14:nvContentPartPr>
            <p14:xfrm>
              <a:off x="4663840" y="172794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5B235B-2A5E-1257-9C83-D1049CDD92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7720" y="172182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97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9D2-D854-31D2-04AA-DE87CB60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 at end of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2FCD-C5DC-41BB-4718-06DDC21E0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learned the rule that says, “Never end a sentence with a preposition,” you will be relieved to know it is no longer absolute. Today’s language usage experts recommend that you avoid ending a sentence with a preposition,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unless doing so will create an awkward sentence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In the following examples, the first sentence is grammatically correct, but it is awkward; therefore the revised version is acceptable.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Awkward: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These are the books about which I was texting you.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Revision: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These are the books I was texting you about.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Awkward: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If you go to the party, with whom will you go?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Revision: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If you go to the party, who will you go with?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  <a:tab pos="914400" algn="l"/>
                <a:tab pos="1371600" algn="l"/>
                <a:tab pos="1828800" algn="l"/>
                <a:tab pos="3657600" algn="l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485900" algn="l"/>
                <a:tab pos="1828800" algn="l"/>
                <a:tab pos="3657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Acceptable:	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wish I knew what you were thinking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" indent="0">
              <a:lnSpc>
                <a:spcPct val="150000"/>
              </a:lnSpc>
              <a:buNone/>
              <a:tabLst>
                <a:tab pos="457200" algn="l"/>
                <a:tab pos="914400" algn="l"/>
                <a:tab pos="1371600" algn="l"/>
                <a:tab pos="1485900" algn="l"/>
                <a:tab pos="3657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Awkward: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I wish I knew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what you were thinking.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65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C217-DEDF-F199-5597-C01B2934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20069"/>
            <a:ext cx="9601196" cy="1303867"/>
          </a:xfrm>
        </p:spPr>
        <p:txBody>
          <a:bodyPr/>
          <a:lstStyle/>
          <a:p>
            <a:r>
              <a:rPr lang="en-GB" dirty="0"/>
              <a:t>Using the correct prepositions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ADE9-369D-2192-E4BA-2FAE19AD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01629"/>
            <a:ext cx="9601196" cy="4374239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verbs require the use of specific prepositions in certain constructions. For example: agree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person but agree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plan; differ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when you disagree but differ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when you compare.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C20DB9-D5A2-1018-C449-BE7638EA0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53868"/>
              </p:ext>
            </p:extLst>
          </p:nvPr>
        </p:nvGraphicFramePr>
        <p:xfrm>
          <a:off x="1132514" y="2290195"/>
          <a:ext cx="10184235" cy="39778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91588">
                  <a:extLst>
                    <a:ext uri="{9D8B030D-6E8A-4147-A177-3AD203B41FA5}">
                      <a16:colId xmlns:a16="http://schemas.microsoft.com/office/drawing/2014/main" val="3548641454"/>
                    </a:ext>
                  </a:extLst>
                </a:gridCol>
                <a:gridCol w="2446989">
                  <a:extLst>
                    <a:ext uri="{9D8B030D-6E8A-4147-A177-3AD203B41FA5}">
                      <a16:colId xmlns:a16="http://schemas.microsoft.com/office/drawing/2014/main" val="4272258369"/>
                    </a:ext>
                  </a:extLst>
                </a:gridCol>
                <a:gridCol w="2256611">
                  <a:extLst>
                    <a:ext uri="{9D8B030D-6E8A-4147-A177-3AD203B41FA5}">
                      <a16:colId xmlns:a16="http://schemas.microsoft.com/office/drawing/2014/main" val="2712206371"/>
                    </a:ext>
                  </a:extLst>
                </a:gridCol>
                <a:gridCol w="1892406">
                  <a:extLst>
                    <a:ext uri="{9D8B030D-6E8A-4147-A177-3AD203B41FA5}">
                      <a16:colId xmlns:a16="http://schemas.microsoft.com/office/drawing/2014/main" val="3972684310"/>
                    </a:ext>
                  </a:extLst>
                </a:gridCol>
                <a:gridCol w="496641">
                  <a:extLst>
                    <a:ext uri="{9D8B030D-6E8A-4147-A177-3AD203B41FA5}">
                      <a16:colId xmlns:a16="http://schemas.microsoft.com/office/drawing/2014/main" val="2030518467"/>
                    </a:ext>
                  </a:extLst>
                </a:gridCol>
              </a:tblGrid>
              <a:tr h="793401"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Frequently Used Verb-Preposition Combinations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06374"/>
                  </a:ext>
                </a:extLst>
              </a:tr>
              <a:tr h="2943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agree on (something)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agree to (something)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agree with (someone)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apologize for (something)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apologize to (someone)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argue with (someone)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argue about (something)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blame (someone) for (something)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blame (something) on 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borrow (something) from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 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conform to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decide between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decide 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 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dream about, 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excuse (someone) for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feel like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confidence in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influence over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 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insist 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 to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 in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for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(someone) with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 to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rely 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separate from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show up at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 about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succeed in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 advantage 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 care 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 about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 of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throw away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 for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warn about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worry about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790700" algn="l"/>
                        </a:tabLs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1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24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1573-DDBF-5978-BAE4-BF69106D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EE881-1539-E4CC-10B0-61C1254F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 your marked copy against this one and circle the errors you missed.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/>
              <a:t>Identify the mistakes in the following essay:</a:t>
            </a:r>
          </a:p>
        </p:txBody>
      </p:sp>
    </p:spTree>
    <p:extLst>
      <p:ext uri="{BB962C8B-B14F-4D97-AF65-F5344CB8AC3E}">
        <p14:creationId xmlns:p14="http://schemas.microsoft.com/office/powerpoint/2010/main" val="73925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F1-E35B-8F5A-D5E1-B1758410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D40C-3103-91BF-089A-9960F8F6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Adulits</a:t>
            </a:r>
            <a:r>
              <a:rPr lang="en-GB" dirty="0"/>
              <a:t> frequently report they </a:t>
            </a:r>
            <a:r>
              <a:rPr lang="en-GB" dirty="0" err="1"/>
              <a:t>have’nt</a:t>
            </a:r>
            <a:r>
              <a:rPr lang="en-GB" dirty="0"/>
              <a:t> been taught how to study and that they need practical and specific suggestions. Here is a </a:t>
            </a:r>
            <a:r>
              <a:rPr lang="en-GB" dirty="0" err="1"/>
              <a:t>breif</a:t>
            </a:r>
            <a:r>
              <a:rPr lang="en-GB" dirty="0"/>
              <a:t> list of </a:t>
            </a:r>
            <a:r>
              <a:rPr lang="en-GB" dirty="0" err="1"/>
              <a:t>recomendations</a:t>
            </a:r>
            <a:r>
              <a:rPr lang="en-GB" dirty="0"/>
              <a:t> that will put in control of your study time:</a:t>
            </a:r>
          </a:p>
          <a:p>
            <a:pPr lvl="1"/>
            <a:r>
              <a:rPr lang="en-GB" dirty="0"/>
              <a:t>Keep in mind that studying is an activity that requires your mine to be engage. It is an active process, not a passive on. </a:t>
            </a:r>
          </a:p>
          <a:p>
            <a:pPr lvl="1"/>
            <a:r>
              <a:rPr lang="en-GB" dirty="0"/>
              <a:t>Organize your books computer files, and any necessary </a:t>
            </a:r>
            <a:r>
              <a:rPr lang="en-GB" dirty="0" err="1"/>
              <a:t>referance</a:t>
            </a:r>
            <a:r>
              <a:rPr lang="en-GB" dirty="0"/>
              <a:t> materials before you </a:t>
            </a:r>
            <a:r>
              <a:rPr lang="en-GB" dirty="0" err="1"/>
              <a:t>beigin</a:t>
            </a:r>
            <a:r>
              <a:rPr lang="en-GB" dirty="0"/>
              <a:t> your study </a:t>
            </a:r>
            <a:r>
              <a:rPr lang="en-GB" dirty="0" err="1"/>
              <a:t>sesion</a:t>
            </a:r>
            <a:r>
              <a:rPr lang="en-GB" dirty="0"/>
              <a:t>.  </a:t>
            </a:r>
          </a:p>
          <a:p>
            <a:pPr lvl="1"/>
            <a:r>
              <a:rPr lang="en-GB" dirty="0"/>
              <a:t>If possible, plan to do studying in one place. We are all creatures of habit. We have places in for sleeping, eating, and </a:t>
            </a:r>
            <a:r>
              <a:rPr lang="en-GB" dirty="0" err="1"/>
              <a:t>batheing</a:t>
            </a:r>
            <a:r>
              <a:rPr lang="en-GB" dirty="0"/>
              <a:t>; why not </a:t>
            </a:r>
            <a:r>
              <a:rPr lang="en-GB" dirty="0" err="1"/>
              <a:t>hae</a:t>
            </a:r>
            <a:r>
              <a:rPr lang="en-GB" dirty="0"/>
              <a:t> </a:t>
            </a:r>
            <a:r>
              <a:rPr lang="en-GB" dirty="0" err="1"/>
              <a:t>specail</a:t>
            </a:r>
            <a:r>
              <a:rPr lang="en-GB" dirty="0"/>
              <a:t> place for study?</a:t>
            </a:r>
          </a:p>
          <a:p>
            <a:pPr lvl="1"/>
            <a:r>
              <a:rPr lang="en-GB" dirty="0"/>
              <a:t>Begin to study the very minute you sit down at your desk. Do not </a:t>
            </a:r>
            <a:r>
              <a:rPr lang="en-GB" dirty="0" err="1"/>
              <a:t>dealy</a:t>
            </a:r>
            <a:r>
              <a:rPr lang="en-GB" dirty="0"/>
              <a:t> (go on Facebook, Twitter, send texts) </a:t>
            </a:r>
            <a:r>
              <a:rPr lang="en-GB" dirty="0" err="1"/>
              <a:t>dont</a:t>
            </a:r>
            <a:r>
              <a:rPr lang="en-GB" dirty="0"/>
              <a:t> assume distractions won’t interfere with your </a:t>
            </a:r>
            <a:r>
              <a:rPr lang="en-GB" dirty="0" err="1"/>
              <a:t>productivty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Plan a balanced work-study schedule and trying to adhere to it if you must depart from the schedule at least you will have something definite and planned to which you can return.</a:t>
            </a:r>
          </a:p>
          <a:p>
            <a:pPr lvl="1"/>
            <a:r>
              <a:rPr lang="en-GB" dirty="0"/>
              <a:t>Take a short rest or activity break after 20 to 30 minutes of concentrated study. Short periods of </a:t>
            </a:r>
            <a:r>
              <a:rPr lang="en-GB" dirty="0" err="1"/>
              <a:t>relaxashion</a:t>
            </a:r>
            <a:r>
              <a:rPr lang="en-GB" dirty="0"/>
              <a:t> or changes in activity able you to renew you study increase </a:t>
            </a:r>
            <a:r>
              <a:rPr lang="en-GB" dirty="0" err="1"/>
              <a:t>viger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See that fiscal factors such as heat, </a:t>
            </a:r>
            <a:r>
              <a:rPr lang="en-GB" dirty="0" err="1"/>
              <a:t>lightnig</a:t>
            </a:r>
            <a:r>
              <a:rPr lang="en-GB" dirty="0"/>
              <a:t>, and </a:t>
            </a:r>
            <a:r>
              <a:rPr lang="en-GB" dirty="0" err="1"/>
              <a:t>velntilation</a:t>
            </a:r>
            <a:r>
              <a:rPr lang="en-GB" dirty="0"/>
              <a:t> are satisfactory. to do effective study and reading, you must be comfortable and read for work.  </a:t>
            </a:r>
          </a:p>
        </p:txBody>
      </p:sp>
    </p:spTree>
    <p:extLst>
      <p:ext uri="{BB962C8B-B14F-4D97-AF65-F5344CB8AC3E}">
        <p14:creationId xmlns:p14="http://schemas.microsoft.com/office/powerpoint/2010/main" val="41030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E704-6F68-71D7-5E73-14C172F3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900"/>
            <a:ext cx="9601196" cy="837338"/>
          </a:xfrm>
        </p:spPr>
        <p:txBody>
          <a:bodyPr/>
          <a:lstStyle/>
          <a:p>
            <a:r>
              <a:rPr lang="en-GB" dirty="0"/>
              <a:t>Check you work</a:t>
            </a:r>
          </a:p>
        </p:txBody>
      </p:sp>
      <p:pic>
        <p:nvPicPr>
          <p:cNvPr id="4" name="Picture 5" descr="Description: C:\New folder\3-22-2013 2-24-16 PM.png">
            <a:extLst>
              <a:ext uri="{FF2B5EF4-FFF2-40B4-BE49-F238E27FC236}">
                <a16:creationId xmlns:a16="http://schemas.microsoft.com/office/drawing/2014/main" id="{3906916A-84C1-D618-4582-FD601D3B0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128" r="5963"/>
          <a:stretch>
            <a:fillRect/>
          </a:stretch>
        </p:blipFill>
        <p:spPr bwMode="auto">
          <a:xfrm>
            <a:off x="3209731" y="1390261"/>
            <a:ext cx="6363477" cy="48052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1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43D7-76FF-47ED-BDA7-D4404A38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900"/>
            <a:ext cx="9601196" cy="1303867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corrected version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D833-C630-C14D-82D4-7AA43F3B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49" y="981512"/>
            <a:ext cx="10616967" cy="4751743"/>
          </a:xfrm>
        </p:spPr>
        <p:txBody>
          <a:bodyPr>
            <a:noAutofit/>
          </a:bodyPr>
          <a:lstStyle/>
          <a:p>
            <a:pPr algn="ctr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52400" algn="r"/>
                <a:tab pos="228600" algn="l"/>
              </a:tabLst>
            </a:pPr>
            <a:r>
              <a:rPr lang="en-US" sz="1300" b="1" dirty="0">
                <a:effectLst/>
                <a:latin typeface="Melior"/>
                <a:ea typeface="Times New Roman" panose="02020603050405020304" pitchFamily="18" charset="0"/>
                <a:cs typeface="Times New Roman" panose="02020603050405020304" pitchFamily="18" charset="0"/>
              </a:rPr>
              <a:t>Developing Good Study </a:t>
            </a:r>
            <a:r>
              <a:rPr lang="en-US" sz="1300" dirty="0">
                <a:effectLst/>
                <a:latin typeface="Melior"/>
                <a:ea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 hangingPunc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 frequently report they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haven’t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been taught to study and that they need practical and specific suggestions. Here is a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list of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will put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control of your study time: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in mind that studying is an activity that requires your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is an active process, not a passive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your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books, computer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files, and any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begin your study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possible, plan to do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studying in one place. We are all creatures of habit. We have places </a:t>
            </a:r>
            <a:r>
              <a:rPr lang="en-US" sz="1300" b="1" strike="sng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sleeping, eating, and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bathing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why not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 for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 to study the very minute you sit down at your desk. Do not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(go on Facebook, Twitter, send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texts);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assume distractions won’t interfere with your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a balanced work-study schedule and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adhere to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it. If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must depart from your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schedule,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least you will have something definite and planned to which you can return.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 short rest or activity break after 20 to 30 minutes of concentrated study. Short periods of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relaxation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changes in activity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to renew your study with increased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vigor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hangingPunct="0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that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factors such as heat,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ventilation are satisfactory.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effective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reading, you must be comfortable and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work.</a:t>
            </a:r>
            <a:endParaRPr lang="en-GB" sz="1300" dirty="0">
              <a:effectLst/>
              <a:latin typeface="Melio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117309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1049</Words>
  <Application>Microsoft Office PowerPoint</Application>
  <PresentationFormat>Widescreen</PresentationFormat>
  <Paragraphs>136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</vt:lpstr>
      <vt:lpstr>Garamond</vt:lpstr>
      <vt:lpstr>Melior</vt:lpstr>
      <vt:lpstr>Symbol</vt:lpstr>
      <vt:lpstr>Times New Roman</vt:lpstr>
      <vt:lpstr>Organic</vt:lpstr>
      <vt:lpstr>English Tutorial 2</vt:lpstr>
      <vt:lpstr>Prepositions</vt:lpstr>
      <vt:lpstr>Unnecessary prepositions</vt:lpstr>
      <vt:lpstr>Prepositions at end of sentences</vt:lpstr>
      <vt:lpstr>Using the correct prepositions</vt:lpstr>
      <vt:lpstr>Proofreading </vt:lpstr>
      <vt:lpstr>Proofreading</vt:lpstr>
      <vt:lpstr>Check you work</vt:lpstr>
      <vt:lpstr>The corrected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Tutorial 2</dc:title>
  <dc:creator>Khelifa Mazouz</dc:creator>
  <cp:lastModifiedBy>Khelifa Mazouz</cp:lastModifiedBy>
  <cp:revision>1</cp:revision>
  <dcterms:created xsi:type="dcterms:W3CDTF">2023-10-19T13:06:53Z</dcterms:created>
  <dcterms:modified xsi:type="dcterms:W3CDTF">2023-10-19T14:38:45Z</dcterms:modified>
</cp:coreProperties>
</file>