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0" r:id="rId3"/>
    <p:sldId id="259" r:id="rId4"/>
    <p:sldId id="257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helifa Mazouz" userId="6362e5f7-e0af-4304-bd2d-ebf859a9719e" providerId="ADAL" clId="{1301F485-AD5A-48C5-B348-E71730D9BCD7}"/>
    <pc:docChg chg="custSel addSld modSld">
      <pc:chgData name="Khelifa Mazouz" userId="6362e5f7-e0af-4304-bd2d-ebf859a9719e" providerId="ADAL" clId="{1301F485-AD5A-48C5-B348-E71730D9BCD7}" dt="2023-10-19T14:38:37.125" v="128" actId="14100"/>
      <pc:docMkLst>
        <pc:docMk/>
      </pc:docMkLst>
      <pc:sldChg chg="addSp delSp modSp mod">
        <pc:chgData name="Khelifa Mazouz" userId="6362e5f7-e0af-4304-bd2d-ebf859a9719e" providerId="ADAL" clId="{1301F485-AD5A-48C5-B348-E71730D9BCD7}" dt="2023-10-19T13:56:37.515" v="0" actId="26606"/>
        <pc:sldMkLst>
          <pc:docMk/>
          <pc:sldMk cId="1226436269" sldId="256"/>
        </pc:sldMkLst>
        <pc:spChg chg="mod">
          <ac:chgData name="Khelifa Mazouz" userId="6362e5f7-e0af-4304-bd2d-ebf859a9719e" providerId="ADAL" clId="{1301F485-AD5A-48C5-B348-E71730D9BCD7}" dt="2023-10-19T13:56:37.515" v="0" actId="26606"/>
          <ac:spMkLst>
            <pc:docMk/>
            <pc:sldMk cId="1226436269" sldId="256"/>
            <ac:spMk id="2" creationId="{788CAF25-5EE2-935B-3DBE-FC62BA2F5ED4}"/>
          </ac:spMkLst>
        </pc:spChg>
        <pc:spChg chg="mod">
          <ac:chgData name="Khelifa Mazouz" userId="6362e5f7-e0af-4304-bd2d-ebf859a9719e" providerId="ADAL" clId="{1301F485-AD5A-48C5-B348-E71730D9BCD7}" dt="2023-10-19T13:56:37.515" v="0" actId="26606"/>
          <ac:spMkLst>
            <pc:docMk/>
            <pc:sldMk cId="1226436269" sldId="256"/>
            <ac:spMk id="3" creationId="{9C43BAE1-4298-64B7-DB56-E826A01D4F6C}"/>
          </ac:spMkLst>
        </pc:spChg>
        <pc:spChg chg="del">
          <ac:chgData name="Khelifa Mazouz" userId="6362e5f7-e0af-4304-bd2d-ebf859a9719e" providerId="ADAL" clId="{1301F485-AD5A-48C5-B348-E71730D9BCD7}" dt="2023-10-19T13:56:37.515" v="0" actId="26606"/>
          <ac:spMkLst>
            <pc:docMk/>
            <pc:sldMk cId="1226436269" sldId="256"/>
            <ac:spMk id="18" creationId="{8243CDD5-F82E-454F-8486-578A477A8670}"/>
          </ac:spMkLst>
        </pc:spChg>
        <pc:spChg chg="del">
          <ac:chgData name="Khelifa Mazouz" userId="6362e5f7-e0af-4304-bd2d-ebf859a9719e" providerId="ADAL" clId="{1301F485-AD5A-48C5-B348-E71730D9BCD7}" dt="2023-10-19T13:56:37.515" v="0" actId="26606"/>
          <ac:spMkLst>
            <pc:docMk/>
            <pc:sldMk cId="1226436269" sldId="256"/>
            <ac:spMk id="20" creationId="{125408EF-EA7D-413B-B27F-B1FCD06FAC6D}"/>
          </ac:spMkLst>
        </pc:spChg>
        <pc:spChg chg="add">
          <ac:chgData name="Khelifa Mazouz" userId="6362e5f7-e0af-4304-bd2d-ebf859a9719e" providerId="ADAL" clId="{1301F485-AD5A-48C5-B348-E71730D9BCD7}" dt="2023-10-19T13:56:37.515" v="0" actId="26606"/>
          <ac:spMkLst>
            <pc:docMk/>
            <pc:sldMk cId="1226436269" sldId="256"/>
            <ac:spMk id="41" creationId="{22AC0F86-9A78-4E84-A4B4-ADB8B2629A0C}"/>
          </ac:spMkLst>
        </pc:spChg>
        <pc:spChg chg="add">
          <ac:chgData name="Khelifa Mazouz" userId="6362e5f7-e0af-4304-bd2d-ebf859a9719e" providerId="ADAL" clId="{1301F485-AD5A-48C5-B348-E71730D9BCD7}" dt="2023-10-19T13:56:37.515" v="0" actId="26606"/>
          <ac:spMkLst>
            <pc:docMk/>
            <pc:sldMk cId="1226436269" sldId="256"/>
            <ac:spMk id="49" creationId="{69A54E25-1C05-48E5-A5CC-3778C1D3632D}"/>
          </ac:spMkLst>
        </pc:spChg>
        <pc:grpChg chg="del">
          <ac:chgData name="Khelifa Mazouz" userId="6362e5f7-e0af-4304-bd2d-ebf859a9719e" providerId="ADAL" clId="{1301F485-AD5A-48C5-B348-E71730D9BCD7}" dt="2023-10-19T13:56:37.515" v="0" actId="26606"/>
          <ac:grpSpMkLst>
            <pc:docMk/>
            <pc:sldMk cId="1226436269" sldId="256"/>
            <ac:grpSpMk id="10" creationId="{DFB5D1BB-0703-437B-BD1E-1D07F8A2730B}"/>
          </ac:grpSpMkLst>
        </pc:grpChg>
        <pc:grpChg chg="del">
          <ac:chgData name="Khelifa Mazouz" userId="6362e5f7-e0af-4304-bd2d-ebf859a9719e" providerId="ADAL" clId="{1301F485-AD5A-48C5-B348-E71730D9BCD7}" dt="2023-10-19T13:56:37.515" v="0" actId="26606"/>
          <ac:grpSpMkLst>
            <pc:docMk/>
            <pc:sldMk cId="1226436269" sldId="256"/>
            <ac:grpSpMk id="24" creationId="{9CA11A81-0344-4F96-8A6F-BBBB25E6E964}"/>
          </ac:grpSpMkLst>
        </pc:grpChg>
        <pc:grpChg chg="add">
          <ac:chgData name="Khelifa Mazouz" userId="6362e5f7-e0af-4304-bd2d-ebf859a9719e" providerId="ADAL" clId="{1301F485-AD5A-48C5-B348-E71730D9BCD7}" dt="2023-10-19T13:56:37.515" v="0" actId="26606"/>
          <ac:grpSpMkLst>
            <pc:docMk/>
            <pc:sldMk cId="1226436269" sldId="256"/>
            <ac:grpSpMk id="33" creationId="{DFB5D1BB-0703-437B-BD1E-1D07F8A2730B}"/>
          </ac:grpSpMkLst>
        </pc:grpChg>
        <pc:grpChg chg="add">
          <ac:chgData name="Khelifa Mazouz" userId="6362e5f7-e0af-4304-bd2d-ebf859a9719e" providerId="ADAL" clId="{1301F485-AD5A-48C5-B348-E71730D9BCD7}" dt="2023-10-19T13:56:37.515" v="0" actId="26606"/>
          <ac:grpSpMkLst>
            <pc:docMk/>
            <pc:sldMk cId="1226436269" sldId="256"/>
            <ac:grpSpMk id="43" creationId="{4AF78B9E-8BE2-4706-9377-A05FA25ABABF}"/>
          </ac:grpSpMkLst>
        </pc:grpChg>
        <pc:picChg chg="mod ord">
          <ac:chgData name="Khelifa Mazouz" userId="6362e5f7-e0af-4304-bd2d-ebf859a9719e" providerId="ADAL" clId="{1301F485-AD5A-48C5-B348-E71730D9BCD7}" dt="2023-10-19T13:56:37.515" v="0" actId="26606"/>
          <ac:picMkLst>
            <pc:docMk/>
            <pc:sldMk cId="1226436269" sldId="256"/>
            <ac:picMk id="5" creationId="{DD13D25C-9D7C-4551-356B-C1D711DF55F9}"/>
          </ac:picMkLst>
        </pc:picChg>
        <pc:cxnChg chg="del">
          <ac:chgData name="Khelifa Mazouz" userId="6362e5f7-e0af-4304-bd2d-ebf859a9719e" providerId="ADAL" clId="{1301F485-AD5A-48C5-B348-E71730D9BCD7}" dt="2023-10-19T13:56:37.515" v="0" actId="26606"/>
          <ac:cxnSpMkLst>
            <pc:docMk/>
            <pc:sldMk cId="1226436269" sldId="256"/>
            <ac:cxnSpMk id="16" creationId="{883F92AF-2403-4558-B1D7-72130A1E4BC7}"/>
          </ac:cxnSpMkLst>
        </pc:cxnChg>
        <pc:cxnChg chg="del">
          <ac:chgData name="Khelifa Mazouz" userId="6362e5f7-e0af-4304-bd2d-ebf859a9719e" providerId="ADAL" clId="{1301F485-AD5A-48C5-B348-E71730D9BCD7}" dt="2023-10-19T13:56:37.515" v="0" actId="26606"/>
          <ac:cxnSpMkLst>
            <pc:docMk/>
            <pc:sldMk cId="1226436269" sldId="256"/>
            <ac:cxnSpMk id="22" creationId="{98C14DAD-9B93-4225-B89C-5D0B5BD3A2E0}"/>
          </ac:cxnSpMkLst>
        </pc:cxnChg>
        <pc:cxnChg chg="add">
          <ac:chgData name="Khelifa Mazouz" userId="6362e5f7-e0af-4304-bd2d-ebf859a9719e" providerId="ADAL" clId="{1301F485-AD5A-48C5-B348-E71730D9BCD7}" dt="2023-10-19T13:56:37.515" v="0" actId="26606"/>
          <ac:cxnSpMkLst>
            <pc:docMk/>
            <pc:sldMk cId="1226436269" sldId="256"/>
            <ac:cxnSpMk id="39" creationId="{883F92AF-2403-4558-B1D7-72130A1E4BC7}"/>
          </ac:cxnSpMkLst>
        </pc:cxnChg>
        <pc:cxnChg chg="add">
          <ac:chgData name="Khelifa Mazouz" userId="6362e5f7-e0af-4304-bd2d-ebf859a9719e" providerId="ADAL" clId="{1301F485-AD5A-48C5-B348-E71730D9BCD7}" dt="2023-10-19T13:56:37.515" v="0" actId="26606"/>
          <ac:cxnSpMkLst>
            <pc:docMk/>
            <pc:sldMk cId="1226436269" sldId="256"/>
            <ac:cxnSpMk id="51" creationId="{0E5D0023-B23E-4823-8D72-B07FFF8CAE96}"/>
          </ac:cxnSpMkLst>
        </pc:cxnChg>
      </pc:sldChg>
      <pc:sldChg chg="modSp new mod">
        <pc:chgData name="Khelifa Mazouz" userId="6362e5f7-e0af-4304-bd2d-ebf859a9719e" providerId="ADAL" clId="{1301F485-AD5A-48C5-B348-E71730D9BCD7}" dt="2023-10-19T14:38:37.125" v="128" actId="14100"/>
        <pc:sldMkLst>
          <pc:docMk/>
          <pc:sldMk cId="1117309272" sldId="265"/>
        </pc:sldMkLst>
        <pc:spChg chg="mod">
          <ac:chgData name="Khelifa Mazouz" userId="6362e5f7-e0af-4304-bd2d-ebf859a9719e" providerId="ADAL" clId="{1301F485-AD5A-48C5-B348-E71730D9BCD7}" dt="2023-10-19T14:38:02.789" v="67" actId="1035"/>
          <ac:spMkLst>
            <pc:docMk/>
            <pc:sldMk cId="1117309272" sldId="265"/>
            <ac:spMk id="2" creationId="{857643D7-76FF-47ED-BDA7-D4404A3890A2}"/>
          </ac:spMkLst>
        </pc:spChg>
        <pc:spChg chg="mod">
          <ac:chgData name="Khelifa Mazouz" userId="6362e5f7-e0af-4304-bd2d-ebf859a9719e" providerId="ADAL" clId="{1301F485-AD5A-48C5-B348-E71730D9BCD7}" dt="2023-10-19T14:38:37.125" v="128" actId="14100"/>
          <ac:spMkLst>
            <pc:docMk/>
            <pc:sldMk cId="1117309272" sldId="265"/>
            <ac:spMk id="3" creationId="{83CCD833-C630-C14D-82D4-7AA43F3B14FC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0-19T13:17:27.581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2 24575,'145'-2'0,"157"5"0,-80 31 0,-162-21 0,1-3 0,109 3 0,-13-1 0,-18-1 0,-67-9 0,-26 1 0,-1-2 0,1-2 0,0-2 0,71-14 0,-47-5-1365,-49 16-5461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0-19T13:17:28.296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1 0 24575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0-19T13:17:34.989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1 1 24575</inkml:trace>
</inkml:ink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FC2C1DC6-A39E-48EF-A1C9-E6D465CB9A63}" type="datetimeFigureOut">
              <a:rPr lang="en-GB" smtClean="0"/>
              <a:t>19/10/2023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73BFBE0F-D375-474C-B195-3CE42B7DB15A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2016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C1DC6-A39E-48EF-A1C9-E6D465CB9A63}" type="datetimeFigureOut">
              <a:rPr lang="en-GB" smtClean="0"/>
              <a:t>19/10/2023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FBE0F-D375-474C-B195-3CE42B7DB1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0205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C1DC6-A39E-48EF-A1C9-E6D465CB9A63}" type="datetimeFigureOut">
              <a:rPr lang="en-GB" smtClean="0"/>
              <a:t>19/10/2023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FBE0F-D375-474C-B195-3CE42B7DB15A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42029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C1DC6-A39E-48EF-A1C9-E6D465CB9A63}" type="datetimeFigureOut">
              <a:rPr lang="en-GB" smtClean="0"/>
              <a:t>19/10/2023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FBE0F-D375-474C-B195-3CE42B7DB15A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15546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C1DC6-A39E-48EF-A1C9-E6D465CB9A63}" type="datetimeFigureOut">
              <a:rPr lang="en-GB" smtClean="0"/>
              <a:t>19/10/2023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FBE0F-D375-474C-B195-3CE42B7DB1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24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C1DC6-A39E-48EF-A1C9-E6D465CB9A63}" type="datetimeFigureOut">
              <a:rPr lang="en-GB" smtClean="0"/>
              <a:t>19/10/2023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FBE0F-D375-474C-B195-3CE42B7DB15A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48593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C1DC6-A39E-48EF-A1C9-E6D465CB9A63}" type="datetimeFigureOut">
              <a:rPr lang="en-GB" smtClean="0"/>
              <a:t>19/10/2023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FBE0F-D375-474C-B195-3CE42B7DB15A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29541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C1DC6-A39E-48EF-A1C9-E6D465CB9A63}" type="datetimeFigureOut">
              <a:rPr lang="en-GB" smtClean="0"/>
              <a:t>19/10/2023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FBE0F-D375-474C-B195-3CE42B7DB15A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14427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C1DC6-A39E-48EF-A1C9-E6D465CB9A63}" type="datetimeFigureOut">
              <a:rPr lang="en-GB" smtClean="0"/>
              <a:t>19/10/2023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FBE0F-D375-474C-B195-3CE42B7DB15A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0852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C1DC6-A39E-48EF-A1C9-E6D465CB9A63}" type="datetimeFigureOut">
              <a:rPr lang="en-GB" smtClean="0"/>
              <a:t>19/10/2023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FBE0F-D375-474C-B195-3CE42B7DB1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8560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C1DC6-A39E-48EF-A1C9-E6D465CB9A63}" type="datetimeFigureOut">
              <a:rPr lang="en-GB" smtClean="0"/>
              <a:t>19/10/2023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FBE0F-D375-474C-B195-3CE42B7DB15A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4188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C1DC6-A39E-48EF-A1C9-E6D465CB9A63}" type="datetimeFigureOut">
              <a:rPr lang="en-GB" smtClean="0"/>
              <a:t>19/10/2023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FBE0F-D375-474C-B195-3CE42B7DB1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1155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C1DC6-A39E-48EF-A1C9-E6D465CB9A63}" type="datetimeFigureOut">
              <a:rPr lang="en-GB" smtClean="0"/>
              <a:t>19/10/2023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FBE0F-D375-474C-B195-3CE42B7DB15A}" type="slidenum">
              <a:rPr lang="en-GB" smtClean="0"/>
              <a:t>‹#›</a:t>
            </a:fld>
            <a:endParaRPr lang="en-GB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9240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C1DC6-A39E-48EF-A1C9-E6D465CB9A63}" type="datetimeFigureOut">
              <a:rPr lang="en-GB" smtClean="0"/>
              <a:t>19/10/2023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FBE0F-D375-474C-B195-3CE42B7DB15A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8281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C1DC6-A39E-48EF-A1C9-E6D465CB9A63}" type="datetimeFigureOut">
              <a:rPr lang="en-GB" smtClean="0"/>
              <a:t>19/10/2023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FBE0F-D375-474C-B195-3CE42B7DB1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6958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C1DC6-A39E-48EF-A1C9-E6D465CB9A63}" type="datetimeFigureOut">
              <a:rPr lang="en-GB" smtClean="0"/>
              <a:t>19/10/2023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FBE0F-D375-474C-B195-3CE42B7DB15A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6624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C1DC6-A39E-48EF-A1C9-E6D465CB9A63}" type="datetimeFigureOut">
              <a:rPr lang="en-GB" smtClean="0"/>
              <a:t>19/10/2023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FBE0F-D375-474C-B195-3CE42B7DB1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4792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C2C1DC6-A39E-48EF-A1C9-E6D465CB9A63}" type="datetimeFigureOut">
              <a:rPr lang="en-GB" smtClean="0"/>
              <a:t>19/10/2023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BFBE0F-D375-474C-B195-3CE42B7DB1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3008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.xml"/><Relationship Id="rId5" Type="http://schemas.openxmlformats.org/officeDocument/2006/relationships/image" Target="../media/image9.png"/><Relationship Id="rId4" Type="http://schemas.openxmlformats.org/officeDocument/2006/relationships/customXml" Target="../ink/ink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>
            <a:extLst>
              <a:ext uri="{FF2B5EF4-FFF2-40B4-BE49-F238E27FC236}">
                <a16:creationId xmlns:a16="http://schemas.microsoft.com/office/drawing/2014/main" id="{DFB5D1BB-0703-437B-BD1E-1D07F8A27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3886586B-3F0F-4593-B272-AE75AD0F09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020DEB59-BF94-41B5-8F16-8B10442EE0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9A3BEF6F-FC03-43B1-8D1B-8DA3A360DB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0F49BA32-A501-4C79-9A72-92587AB9EE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883F92AF-2403-4558-B1D7-72130A1E4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22AC0F86-9A78-4E84-A4B4-ADB8B2629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4AF78B9E-8BE2-4706-9377-A05FA25ABA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32CDFDE2-4DB3-4623-BA21-187D1B710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ED74B2AA-1443-4E9B-8462-F7F5B8525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9BB652B6-7300-49EC-9422-EF5342492A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D0909587-01DE-424D-A15F-DAA28CF2CD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88CAF25-5EE2-935B-3DBE-FC62BA2F5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5825" y="982132"/>
            <a:ext cx="3360772" cy="13038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100"/>
              <a:t>English Tutorial 2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69A54E25-1C05-48E5-A5CC-3778C1D363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2643" y="1092200"/>
            <a:ext cx="5942687" cy="4515104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13D25C-9D7C-4551-356B-C1D711DF55F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42" r="9073" b="3"/>
          <a:stretch/>
        </p:blipFill>
        <p:spPr>
          <a:xfrm>
            <a:off x="1412683" y="1410208"/>
            <a:ext cx="5278777" cy="3858780"/>
          </a:xfrm>
          <a:prstGeom prst="rect">
            <a:avLst/>
          </a:prstGeom>
        </p:spPr>
      </p:pic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0E5D0023-B23E-4823-8D72-B07FFF8CA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20089" y="2400639"/>
            <a:ext cx="337650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ubtitle 2">
            <a:extLst>
              <a:ext uri="{FF2B5EF4-FFF2-40B4-BE49-F238E27FC236}">
                <a16:creationId xmlns:a16="http://schemas.microsoft.com/office/drawing/2014/main" id="{9C43BAE1-4298-64B7-DB56-E826A01D4F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35824" y="2556932"/>
            <a:ext cx="3360771" cy="3318936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>
              <a:buFont typeface="Arial"/>
              <a:buChar char="•"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The art of good writing</a:t>
            </a:r>
          </a:p>
          <a:p>
            <a:pPr algn="l">
              <a:buFont typeface="Arial"/>
              <a:buChar char="•"/>
            </a:pP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l">
              <a:buFont typeface="Arial"/>
              <a:buChar char="•"/>
            </a:pP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l">
              <a:buFont typeface="Arial"/>
              <a:buChar char="•"/>
            </a:pP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l">
              <a:buFont typeface="Arial"/>
              <a:buChar char="•"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Parts of speech</a:t>
            </a:r>
          </a:p>
        </p:txBody>
      </p:sp>
    </p:spTree>
    <p:extLst>
      <p:ext uri="{BB962C8B-B14F-4D97-AF65-F5344CB8AC3E}">
        <p14:creationId xmlns:p14="http://schemas.microsoft.com/office/powerpoint/2010/main" val="1226436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44C1F-45CF-AACB-C795-9B6A70C7C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Prepositions</a:t>
            </a:r>
            <a:endParaRPr lang="en-GB" sz="36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5C0A3A-35A1-82A6-FF9D-31B1510047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1800" b="1" u="sng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COMMON PREPOSITIONS</a:t>
            </a:r>
            <a:endParaRPr lang="en-GB" sz="1800" dirty="0">
              <a:effectLst/>
              <a:latin typeface="Bookman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about	             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above 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across 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after 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against 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along 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among	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around 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at 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4E69C98-54D3-3485-013F-5833F4EC1FD9}"/>
              </a:ext>
            </a:extLst>
          </p:cNvPr>
          <p:cNvSpPr txBox="1"/>
          <p:nvPr/>
        </p:nvSpPr>
        <p:spPr>
          <a:xfrm>
            <a:off x="6065240" y="876647"/>
            <a:ext cx="1551963" cy="39922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04800" hangingPunct="0">
              <a:lnSpc>
                <a:spcPct val="150000"/>
              </a:lnSpc>
              <a:spcBef>
                <a:spcPts val="400"/>
              </a:spcBef>
              <a:spcAft>
                <a:spcPts val="100"/>
              </a:spcAft>
              <a:tabLst>
                <a:tab pos="1219200" algn="r"/>
                <a:tab pos="1371600" algn="l"/>
              </a:tabLs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behind	</a:t>
            </a:r>
            <a:endParaRPr lang="en-GB" sz="1800" dirty="0">
              <a:effectLst/>
              <a:latin typeface="Bookman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6695" hangingPunct="0">
              <a:lnSpc>
                <a:spcPct val="150000"/>
              </a:lnSpc>
              <a:spcBef>
                <a:spcPts val="400"/>
              </a:spcBef>
              <a:spcAft>
                <a:spcPts val="600"/>
              </a:spcAft>
              <a:tabLst>
                <a:tab pos="1219200" algn="r"/>
                <a:tab pos="1371600" algn="l"/>
              </a:tabLs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beneath	</a:t>
            </a:r>
            <a:endParaRPr lang="en-GB" sz="1800" dirty="0">
              <a:effectLst/>
              <a:latin typeface="Bookman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beside 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between 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by </a:t>
            </a:r>
            <a:endParaRPr lang="en-GB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during	</a:t>
            </a:r>
            <a:endParaRPr lang="en-GB" sz="1800" dirty="0">
              <a:effectLst/>
              <a:latin typeface="Bookman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for 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from	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in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469014-F830-B602-A838-EA3A1E34CAA1}"/>
              </a:ext>
            </a:extLst>
          </p:cNvPr>
          <p:cNvSpPr txBox="1"/>
          <p:nvPr/>
        </p:nvSpPr>
        <p:spPr>
          <a:xfrm>
            <a:off x="7550094" y="868258"/>
            <a:ext cx="9144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inside 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into 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like 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near 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of</a:t>
            </a:r>
            <a:endParaRPr lang="en-GB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off</a:t>
            </a:r>
            <a:endParaRPr lang="en-GB" sz="1800" dirty="0">
              <a:effectLst/>
              <a:latin typeface="Bookman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on 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over</a:t>
            </a:r>
          </a:p>
          <a:p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since</a:t>
            </a:r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0CBAA5-76DD-13C4-1A15-707D9BE3B204}"/>
              </a:ext>
            </a:extLst>
          </p:cNvPr>
          <p:cNvSpPr txBox="1"/>
          <p:nvPr/>
        </p:nvSpPr>
        <p:spPr>
          <a:xfrm>
            <a:off x="8883944" y="876647"/>
            <a:ext cx="1191233" cy="4108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through 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to</a:t>
            </a:r>
            <a:endParaRPr lang="en-US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toward</a:t>
            </a:r>
            <a:endParaRPr lang="en-GB" dirty="0">
              <a:latin typeface="Bookman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under</a:t>
            </a:r>
            <a:endParaRPr lang="en-GB" dirty="0">
              <a:latin typeface="Bookman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until</a:t>
            </a:r>
            <a:endParaRPr lang="en-GB" dirty="0">
              <a:latin typeface="Bookman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up</a:t>
            </a:r>
            <a:endParaRPr lang="en-GB" dirty="0">
              <a:latin typeface="Bookman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upon</a:t>
            </a:r>
            <a:endParaRPr lang="en-GB" sz="1800" dirty="0">
              <a:effectLst/>
              <a:latin typeface="Bookman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with</a:t>
            </a:r>
            <a:endParaRPr lang="en-GB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within</a:t>
            </a:r>
            <a:endParaRPr lang="en-GB" sz="1800" dirty="0">
              <a:effectLst/>
              <a:latin typeface="Bookman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90516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B49709-03E0-94FE-E52E-EF1815395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705295"/>
            <a:ext cx="9601196" cy="989281"/>
          </a:xfrm>
        </p:spPr>
        <p:txBody>
          <a:bodyPr/>
          <a:lstStyle/>
          <a:p>
            <a:r>
              <a:rPr lang="en-GB" dirty="0"/>
              <a:t>Unnecessary prepositions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FF5FB3-8F75-086E-15C6-728172AD17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424778"/>
            <a:ext cx="9601196" cy="3727566"/>
          </a:xfrm>
        </p:spPr>
        <p:txBody>
          <a:bodyPr>
            <a:normAutofit lnSpcReduction="10000"/>
          </a:bodyPr>
          <a:lstStyle/>
          <a:p>
            <a:pPr>
              <a:tabLst>
                <a:tab pos="457200" algn="l"/>
                <a:tab pos="914400" algn="l"/>
                <a:tab pos="1371600" algn="l"/>
                <a:tab pos="1828800" algn="l"/>
                <a:tab pos="3200400" algn="l"/>
              </a:tabLs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Writers and speakers frequently make the mistaking of adding unnecessary prepositions. 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  <a:tabLst>
                <a:tab pos="228600" algn="l"/>
                <a:tab pos="457200" algn="l"/>
                <a:tab pos="914400" algn="l"/>
                <a:tab pos="1371600" algn="l"/>
                <a:tab pos="1828800" algn="l"/>
                <a:tab pos="3657600" algn="l"/>
              </a:tabLs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Do not use prepositions where they are not needed: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  <a:tabLst>
                <a:tab pos="228600" algn="l"/>
                <a:tab pos="457200" algn="l"/>
                <a:tab pos="914400" algn="l"/>
                <a:tab pos="1371600" algn="l"/>
                <a:tab pos="1828800" algn="l"/>
                <a:tab pos="3657600" algn="l"/>
              </a:tabLst>
            </a:pP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800100" lvl="1" indent="-342900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228600" algn="l"/>
                <a:tab pos="457200" algn="l"/>
                <a:tab pos="914400" algn="l"/>
                <a:tab pos="1371600" algn="l"/>
                <a:tab pos="1828800" algn="l"/>
                <a:tab pos="3657600" algn="l"/>
              </a:tabLst>
            </a:pPr>
            <a:r>
              <a:rPr lang="en-US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Where did you get that [at]?</a:t>
            </a:r>
            <a:endParaRPr lang="en-GB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800100" lvl="1" indent="-342900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228600" algn="l"/>
                <a:tab pos="457200" algn="l"/>
                <a:tab pos="914400" algn="l"/>
                <a:tab pos="1371600" algn="l"/>
                <a:tab pos="1828800" algn="l"/>
                <a:tab pos="3657600" algn="l"/>
              </a:tabLst>
            </a:pPr>
            <a:r>
              <a:rPr lang="en-US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 don’t know what I was thinking [of].</a:t>
            </a:r>
            <a:endParaRPr lang="en-GB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800100" lvl="1" indent="-342900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228600" algn="l"/>
                <a:tab pos="457200" algn="l"/>
                <a:tab pos="914400" algn="l"/>
                <a:tab pos="1371600" algn="l"/>
                <a:tab pos="1828800" algn="l"/>
                <a:tab pos="3657600" algn="l"/>
              </a:tabLst>
            </a:pPr>
            <a:r>
              <a:rPr lang="en-US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 wish this day were over [with].</a:t>
            </a:r>
            <a:endParaRPr lang="en-GB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800100" lvl="1" indent="-342900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228600" algn="l"/>
                <a:tab pos="457200" algn="l"/>
                <a:tab pos="914400" algn="l"/>
                <a:tab pos="1371600" algn="l"/>
                <a:tab pos="1828800" algn="l"/>
                <a:tab pos="3657600" algn="l"/>
              </a:tabLst>
            </a:pPr>
            <a:r>
              <a:rPr lang="en-US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Where are the two of them going [to]?</a:t>
            </a:r>
            <a:endParaRPr lang="en-GB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800100" lvl="1" indent="-342900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228600" algn="l"/>
                <a:tab pos="457200" algn="l"/>
                <a:tab pos="914400" algn="l"/>
                <a:tab pos="1371600" algn="l"/>
                <a:tab pos="1828800" algn="l"/>
                <a:tab pos="3657600" algn="l"/>
              </a:tabLst>
            </a:pPr>
            <a:r>
              <a:rPr lang="en-US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All [of] those who wish to take the trip must get permission from their parents.</a:t>
            </a:r>
            <a:endParaRPr lang="en-GB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800100" lvl="1" indent="-342900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228600" algn="l"/>
                <a:tab pos="457200" algn="l"/>
                <a:tab pos="914400" algn="l"/>
                <a:tab pos="1371600" algn="l"/>
                <a:tab pos="1828800" algn="l"/>
                <a:tab pos="3657600" algn="l"/>
              </a:tabLst>
            </a:pPr>
            <a:r>
              <a:rPr lang="en-US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Where should we shop [at] tomorrow?</a:t>
            </a:r>
            <a:endParaRPr lang="en-GB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GB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C04A1D25-C84C-EBF4-E85E-0CD4A36CBB2B}"/>
                  </a:ext>
                </a:extLst>
              </p14:cNvPr>
              <p14:cNvContentPartPr/>
              <p14:nvPr/>
            </p14:nvContentPartPr>
            <p14:xfrm>
              <a:off x="6005964" y="2700264"/>
              <a:ext cx="619200" cy="3708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C04A1D25-C84C-EBF4-E85E-0CD4A36CBB2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999844" y="2694144"/>
                <a:ext cx="631440" cy="49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801E4BB0-ABEC-1BFB-735D-7FFBB4059C28}"/>
                  </a:ext>
                </a:extLst>
              </p14:cNvPr>
              <p14:cNvContentPartPr/>
              <p14:nvPr/>
            </p14:nvContentPartPr>
            <p14:xfrm>
              <a:off x="4437400" y="1862227"/>
              <a:ext cx="360" cy="36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801E4BB0-ABEC-1BFB-735D-7FFBB4059C2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431280" y="1856107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F65B235B-2A5E-1257-9C83-D1049CDD9298}"/>
                  </a:ext>
                </a:extLst>
              </p14:cNvPr>
              <p14:cNvContentPartPr/>
              <p14:nvPr/>
            </p14:nvContentPartPr>
            <p14:xfrm>
              <a:off x="4663840" y="1727947"/>
              <a:ext cx="360" cy="36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F65B235B-2A5E-1257-9C83-D1049CDD929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657720" y="1721827"/>
                <a:ext cx="12600" cy="12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57972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5D49D2-D854-31D2-04AA-DE87CB601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Prepositions at end of sentences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3D2FCD-C5DC-41BB-4718-06DDC21E0B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If you learned the rule that says, “Never end a sentence with a preposition,” you will be relieved to know it is no longer absolute. Today’s language usage experts recommend that you avoid ending a sentence with a preposition, </a:t>
            </a:r>
            <a:r>
              <a:rPr lang="en-US" sz="1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unless doing so will create an awkward sentence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In the following examples, the first sentence is grammatically correct, but it is awkward; therefore the revised version is acceptable.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  <a:tabLst>
                <a:tab pos="457200" algn="l"/>
                <a:tab pos="914400" algn="l"/>
                <a:tab pos="1371600" algn="l"/>
                <a:tab pos="1828800" algn="l"/>
                <a:tab pos="3657600" algn="l"/>
              </a:tabLst>
            </a:pP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Awkward: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	These are the books about which I was texting you.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  <a:tabLst>
                <a:tab pos="457200" algn="l"/>
                <a:tab pos="914400" algn="l"/>
                <a:tab pos="1371600" algn="l"/>
                <a:tab pos="1828800" algn="l"/>
                <a:tab pos="3657600" algn="l"/>
              </a:tabLst>
            </a:pPr>
            <a:r>
              <a:rPr lang="en-US" sz="1800" b="1" dirty="0">
                <a:latin typeface="Arial" panose="020B0604020202020204" pitchFamily="34" charset="0"/>
                <a:ea typeface="Times New Roman" panose="02020603050405020304" pitchFamily="18" charset="0"/>
              </a:rPr>
              <a:t>	</a:t>
            </a: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Revision: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	These are the books I was texting you about.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  <a:tabLst>
                <a:tab pos="457200" algn="l"/>
                <a:tab pos="914400" algn="l"/>
                <a:tab pos="1371600" algn="l"/>
                <a:tab pos="1828800" algn="l"/>
                <a:tab pos="3657600" algn="l"/>
              </a:tabLst>
            </a:pPr>
            <a:r>
              <a:rPr lang="en-US" sz="1800" b="1" dirty="0">
                <a:latin typeface="Arial" panose="020B0604020202020204" pitchFamily="34" charset="0"/>
                <a:ea typeface="Times New Roman" panose="02020603050405020304" pitchFamily="18" charset="0"/>
              </a:rPr>
              <a:t>	</a:t>
            </a: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Awkward: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	If you go to the party, with whom will you go?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  <a:tabLst>
                <a:tab pos="457200" algn="l"/>
                <a:tab pos="914400" algn="l"/>
                <a:tab pos="1371600" algn="l"/>
                <a:tab pos="1828800" algn="l"/>
                <a:tab pos="3657600" algn="l"/>
              </a:tabLst>
            </a:pPr>
            <a:r>
              <a:rPr lang="en-US" sz="1800" b="1" dirty="0">
                <a:latin typeface="Arial" panose="020B0604020202020204" pitchFamily="34" charset="0"/>
                <a:ea typeface="Times New Roman" panose="02020603050405020304" pitchFamily="18" charset="0"/>
              </a:rPr>
              <a:t>	</a:t>
            </a: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Revision: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	If you go to the party, who will you go with?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  <a:tabLst>
                <a:tab pos="457200" algn="l"/>
                <a:tab pos="914400" algn="l"/>
                <a:tab pos="1371600" algn="l"/>
                <a:tab pos="1828800" algn="l"/>
                <a:tab pos="3657600" algn="l"/>
              </a:tabLst>
            </a:pP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54330" indent="0">
              <a:lnSpc>
                <a:spcPct val="150000"/>
              </a:lnSpc>
              <a:buNone/>
              <a:tabLst>
                <a:tab pos="457200" algn="l"/>
                <a:tab pos="914400" algn="l"/>
                <a:tab pos="1371600" algn="l"/>
                <a:tab pos="1485900" algn="l"/>
                <a:tab pos="1828800" algn="l"/>
                <a:tab pos="3657600" algn="l"/>
              </a:tabLst>
            </a:pP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	Acceptable:	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 wish I knew what you were thinking </a:t>
            </a:r>
            <a:r>
              <a:rPr lang="en-US" sz="1800" u="sng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about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54330" indent="0">
              <a:lnSpc>
                <a:spcPct val="150000"/>
              </a:lnSpc>
              <a:buNone/>
              <a:tabLst>
                <a:tab pos="457200" algn="l"/>
                <a:tab pos="914400" algn="l"/>
                <a:tab pos="1371600" algn="l"/>
                <a:tab pos="1485900" algn="l"/>
                <a:tab pos="3657600" algn="l"/>
              </a:tabLst>
            </a:pP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	Awkward: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I wish I knew </a:t>
            </a:r>
            <a:r>
              <a:rPr lang="en-US" sz="1800" u="sng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about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what you were thinking.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6650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A9C217-DEDF-F199-5597-C01B29345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420069"/>
            <a:ext cx="9601196" cy="1303867"/>
          </a:xfrm>
        </p:spPr>
        <p:txBody>
          <a:bodyPr/>
          <a:lstStyle/>
          <a:p>
            <a:r>
              <a:rPr lang="en-GB" dirty="0"/>
              <a:t>Using the correct prepositions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2BADE9-369D-2192-E4BA-2FAE19AD60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501629"/>
            <a:ext cx="9601196" cy="4374239"/>
          </a:xfrm>
        </p:spPr>
        <p:txBody>
          <a:bodyPr/>
          <a:lstStyle/>
          <a:p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Some verbs require the use of specific prepositions in certain constructions. For example: agree </a:t>
            </a:r>
            <a:r>
              <a:rPr lang="en-US" sz="1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with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a person but agree </a:t>
            </a:r>
            <a:r>
              <a:rPr lang="en-US" sz="1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to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a plan; differ </a:t>
            </a:r>
            <a:r>
              <a:rPr lang="en-US" sz="1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with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when you disagree but differ </a:t>
            </a:r>
            <a:r>
              <a:rPr lang="en-US" sz="1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from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when you compare. 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GB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4C20DB9-D5A2-1018-C449-BE7638EA02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7253868"/>
              </p:ext>
            </p:extLst>
          </p:nvPr>
        </p:nvGraphicFramePr>
        <p:xfrm>
          <a:off x="1132514" y="2290195"/>
          <a:ext cx="10184235" cy="3977831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091588">
                  <a:extLst>
                    <a:ext uri="{9D8B030D-6E8A-4147-A177-3AD203B41FA5}">
                      <a16:colId xmlns:a16="http://schemas.microsoft.com/office/drawing/2014/main" val="3548641454"/>
                    </a:ext>
                  </a:extLst>
                </a:gridCol>
                <a:gridCol w="2446989">
                  <a:extLst>
                    <a:ext uri="{9D8B030D-6E8A-4147-A177-3AD203B41FA5}">
                      <a16:colId xmlns:a16="http://schemas.microsoft.com/office/drawing/2014/main" val="4272258369"/>
                    </a:ext>
                  </a:extLst>
                </a:gridCol>
                <a:gridCol w="2256611">
                  <a:extLst>
                    <a:ext uri="{9D8B030D-6E8A-4147-A177-3AD203B41FA5}">
                      <a16:colId xmlns:a16="http://schemas.microsoft.com/office/drawing/2014/main" val="2712206371"/>
                    </a:ext>
                  </a:extLst>
                </a:gridCol>
                <a:gridCol w="1892406">
                  <a:extLst>
                    <a:ext uri="{9D8B030D-6E8A-4147-A177-3AD203B41FA5}">
                      <a16:colId xmlns:a16="http://schemas.microsoft.com/office/drawing/2014/main" val="3972684310"/>
                    </a:ext>
                  </a:extLst>
                </a:gridCol>
                <a:gridCol w="496641">
                  <a:extLst>
                    <a:ext uri="{9D8B030D-6E8A-4147-A177-3AD203B41FA5}">
                      <a16:colId xmlns:a16="http://schemas.microsoft.com/office/drawing/2014/main" val="2030518467"/>
                    </a:ext>
                  </a:extLst>
                </a:gridCol>
              </a:tblGrid>
              <a:tr h="793401">
                <a:tc gridSpan="5"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5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5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Frequently Used Verb-Preposition Combinations</a:t>
                      </a:r>
                      <a:endParaRPr lang="en-GB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0306374"/>
                  </a:ext>
                </a:extLst>
              </a:tr>
              <a:tr h="29437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1790700" algn="l"/>
                        </a:tabLst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agree on (something)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tabLst>
                          <a:tab pos="1790700" algn="l"/>
                        </a:tabLst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agree to (something)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tabLst>
                          <a:tab pos="1790700" algn="l"/>
                        </a:tabLst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agree with (someone)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tabLst>
                          <a:tab pos="1790700" algn="l"/>
                        </a:tabLst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apologize for (something) 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tabLst>
                          <a:tab pos="1790700" algn="l"/>
                        </a:tabLst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apologize to (someone)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tabLst>
                          <a:tab pos="1790700" algn="l"/>
                        </a:tabLst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argue with (someone)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tabLst>
                          <a:tab pos="1790700" algn="l"/>
                        </a:tabLst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argue about (something)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tabLst>
                          <a:tab pos="1790700" algn="l"/>
                        </a:tabLst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blame (someone) for (something) 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tabLst>
                          <a:tab pos="1790700" algn="l"/>
                        </a:tabLst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blame (something) on 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tabLst>
                          <a:tab pos="1790700" algn="l"/>
                        </a:tabLst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borrow (something) from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tabLst>
                          <a:tab pos="1790700" algn="l"/>
                        </a:tabLst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1790700" algn="l"/>
                        </a:tabLst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center on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tabLst>
                          <a:tab pos="1790700" algn="l"/>
                        </a:tabLst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conform to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tabLst>
                          <a:tab pos="1790700" algn="l"/>
                        </a:tabLst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decide between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tabLst>
                          <a:tab pos="1790700" algn="l"/>
                        </a:tabLst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decide on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tabLst>
                          <a:tab pos="1790700" algn="l"/>
                        </a:tabLst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depend on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tabLst>
                          <a:tab pos="1790700" algn="l"/>
                        </a:tabLst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dream about, of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tabLst>
                          <a:tab pos="1790700" algn="l"/>
                        </a:tabLst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excuse (someone) for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tabLst>
                          <a:tab pos="1790700" algn="l"/>
                        </a:tabLst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feel like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tabLst>
                          <a:tab pos="1790700" algn="l"/>
                        </a:tabLst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have confidence in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tabLst>
                          <a:tab pos="1790700" algn="l"/>
                        </a:tabLst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have influence over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tabLst>
                          <a:tab pos="1790700" algn="l"/>
                        </a:tabLst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hear of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tabLst>
                          <a:tab pos="1790700" algn="l"/>
                        </a:tabLst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1790700" algn="l"/>
                        </a:tabLst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insist on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tabLst>
                          <a:tab pos="1790700" algn="l"/>
                        </a:tabLst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independent of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tabLst>
                          <a:tab pos="1790700" algn="l"/>
                        </a:tabLst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object to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tabLst>
                          <a:tab pos="1790700" algn="l"/>
                        </a:tabLst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participate in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tabLst>
                          <a:tab pos="1790700" algn="l"/>
                        </a:tabLst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provide for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tabLst>
                          <a:tab pos="1790700" algn="l"/>
                        </a:tabLst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provide (someone) with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tabLst>
                          <a:tab pos="1790700" algn="l"/>
                        </a:tabLst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relate to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tabLst>
                          <a:tab pos="1790700" algn="l"/>
                        </a:tabLst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rely on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tabLst>
                          <a:tab pos="1790700" algn="l"/>
                        </a:tabLst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separate from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tabLst>
                          <a:tab pos="1790700" algn="l"/>
                        </a:tabLst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show up at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tabLst>
                          <a:tab pos="1790700" algn="l"/>
                        </a:tabLst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1790700" algn="l"/>
                        </a:tabLst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speak about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tabLst>
                          <a:tab pos="1790700" algn="l"/>
                        </a:tabLst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succeed in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tabLst>
                          <a:tab pos="1790700" algn="l"/>
                        </a:tabLst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take advantage of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tabLst>
                          <a:tab pos="1790700" algn="l"/>
                        </a:tabLst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take care of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tabLst>
                          <a:tab pos="1790700" algn="l"/>
                        </a:tabLst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think about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tabLst>
                          <a:tab pos="1790700" algn="l"/>
                        </a:tabLst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think of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tabLst>
                          <a:tab pos="1790700" algn="l"/>
                        </a:tabLst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throw away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tabLst>
                          <a:tab pos="1790700" algn="l"/>
                        </a:tabLst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wait for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tabLst>
                          <a:tab pos="1790700" algn="l"/>
                        </a:tabLst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warn about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tabLst>
                          <a:tab pos="1790700" algn="l"/>
                        </a:tabLst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worry about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tabLst>
                          <a:tab pos="1790700" algn="l"/>
                        </a:tabLst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97148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9246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71573-DDBF-5978-BAE4-BF69106DA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Proofreading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5EE881-1539-E4CC-10B0-61C1254F1E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Check your marked copy against this one and circle the errors you missed.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GB" dirty="0"/>
              <a:t>Identify the mistakes in the following essay:</a:t>
            </a:r>
          </a:p>
        </p:txBody>
      </p:sp>
    </p:spTree>
    <p:extLst>
      <p:ext uri="{BB962C8B-B14F-4D97-AF65-F5344CB8AC3E}">
        <p14:creationId xmlns:p14="http://schemas.microsoft.com/office/powerpoint/2010/main" val="7392599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CF1F1-E35B-8F5A-D5E1-B1758410D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Proofreading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8CD40C-3103-91BF-089A-9960F8F6F7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GB" dirty="0" err="1"/>
              <a:t>Adulits</a:t>
            </a:r>
            <a:r>
              <a:rPr lang="en-GB" dirty="0"/>
              <a:t> frequently report they </a:t>
            </a:r>
            <a:r>
              <a:rPr lang="en-GB" dirty="0" err="1"/>
              <a:t>have’nt</a:t>
            </a:r>
            <a:r>
              <a:rPr lang="en-GB" dirty="0"/>
              <a:t> been taught how to study and that they need practical and specific suggestions. Here is a </a:t>
            </a:r>
            <a:r>
              <a:rPr lang="en-GB" dirty="0" err="1"/>
              <a:t>breif</a:t>
            </a:r>
            <a:r>
              <a:rPr lang="en-GB" dirty="0"/>
              <a:t> list of </a:t>
            </a:r>
            <a:r>
              <a:rPr lang="en-GB" dirty="0" err="1"/>
              <a:t>recomendations</a:t>
            </a:r>
            <a:r>
              <a:rPr lang="en-GB" dirty="0"/>
              <a:t> that will put in control of your study time:</a:t>
            </a:r>
          </a:p>
          <a:p>
            <a:pPr lvl="1"/>
            <a:r>
              <a:rPr lang="en-GB" dirty="0"/>
              <a:t>Keep in mind that studying is an activity that requires your mine to be engage. It is an active process, not a passive on. </a:t>
            </a:r>
          </a:p>
          <a:p>
            <a:pPr lvl="1"/>
            <a:r>
              <a:rPr lang="en-GB" dirty="0"/>
              <a:t>Organize your books computer files, and any necessary </a:t>
            </a:r>
            <a:r>
              <a:rPr lang="en-GB" dirty="0" err="1"/>
              <a:t>referance</a:t>
            </a:r>
            <a:r>
              <a:rPr lang="en-GB" dirty="0"/>
              <a:t> materials before you </a:t>
            </a:r>
            <a:r>
              <a:rPr lang="en-GB" dirty="0" err="1"/>
              <a:t>beigin</a:t>
            </a:r>
            <a:r>
              <a:rPr lang="en-GB" dirty="0"/>
              <a:t> your study </a:t>
            </a:r>
            <a:r>
              <a:rPr lang="en-GB" dirty="0" err="1"/>
              <a:t>sesion</a:t>
            </a:r>
            <a:r>
              <a:rPr lang="en-GB" dirty="0"/>
              <a:t>.  </a:t>
            </a:r>
          </a:p>
          <a:p>
            <a:pPr lvl="1"/>
            <a:r>
              <a:rPr lang="en-GB" dirty="0"/>
              <a:t>If possible, plan to do studying in one place. We are all creatures of habit. We have places in for sleeping, eating, and </a:t>
            </a:r>
            <a:r>
              <a:rPr lang="en-GB" dirty="0" err="1"/>
              <a:t>batheing</a:t>
            </a:r>
            <a:r>
              <a:rPr lang="en-GB" dirty="0"/>
              <a:t>; why not </a:t>
            </a:r>
            <a:r>
              <a:rPr lang="en-GB" dirty="0" err="1"/>
              <a:t>hae</a:t>
            </a:r>
            <a:r>
              <a:rPr lang="en-GB" dirty="0"/>
              <a:t> </a:t>
            </a:r>
            <a:r>
              <a:rPr lang="en-GB" dirty="0" err="1"/>
              <a:t>specail</a:t>
            </a:r>
            <a:r>
              <a:rPr lang="en-GB" dirty="0"/>
              <a:t> place for study?</a:t>
            </a:r>
          </a:p>
          <a:p>
            <a:pPr lvl="1"/>
            <a:r>
              <a:rPr lang="en-GB" dirty="0"/>
              <a:t>Begin to study the very minute you sit down at your desk. Do not </a:t>
            </a:r>
            <a:r>
              <a:rPr lang="en-GB" dirty="0" err="1"/>
              <a:t>dealy</a:t>
            </a:r>
            <a:r>
              <a:rPr lang="en-GB" dirty="0"/>
              <a:t> (go on Facebook, Twitter, send texts) </a:t>
            </a:r>
            <a:r>
              <a:rPr lang="en-GB" dirty="0" err="1"/>
              <a:t>dont</a:t>
            </a:r>
            <a:r>
              <a:rPr lang="en-GB" dirty="0"/>
              <a:t> assume distractions won’t interfere with your </a:t>
            </a:r>
            <a:r>
              <a:rPr lang="en-GB" dirty="0" err="1"/>
              <a:t>productivty</a:t>
            </a:r>
            <a:r>
              <a:rPr lang="en-GB" dirty="0"/>
              <a:t>.</a:t>
            </a:r>
          </a:p>
          <a:p>
            <a:pPr lvl="1"/>
            <a:r>
              <a:rPr lang="en-GB" dirty="0"/>
              <a:t>Plan a balanced work-study schedule and trying to adhere to it if you must depart from the schedule at least you will have something definite and planned to which you can return.</a:t>
            </a:r>
          </a:p>
          <a:p>
            <a:pPr lvl="1"/>
            <a:r>
              <a:rPr lang="en-GB" dirty="0"/>
              <a:t>Take a short rest or activity break after 20 to 30 minutes of concentrated study. Short periods of </a:t>
            </a:r>
            <a:r>
              <a:rPr lang="en-GB" dirty="0" err="1"/>
              <a:t>relaxashion</a:t>
            </a:r>
            <a:r>
              <a:rPr lang="en-GB" dirty="0"/>
              <a:t> or changes in activity able you to renew you study increase </a:t>
            </a:r>
            <a:r>
              <a:rPr lang="en-GB" dirty="0" err="1"/>
              <a:t>viger</a:t>
            </a:r>
            <a:r>
              <a:rPr lang="en-GB" dirty="0"/>
              <a:t>.</a:t>
            </a:r>
          </a:p>
          <a:p>
            <a:pPr lvl="1"/>
            <a:r>
              <a:rPr lang="en-GB" dirty="0"/>
              <a:t>See that fiscal factors such as heat, </a:t>
            </a:r>
            <a:r>
              <a:rPr lang="en-GB" dirty="0" err="1"/>
              <a:t>lightnig</a:t>
            </a:r>
            <a:r>
              <a:rPr lang="en-GB" dirty="0"/>
              <a:t>, and </a:t>
            </a:r>
            <a:r>
              <a:rPr lang="en-GB" dirty="0" err="1"/>
              <a:t>velntilation</a:t>
            </a:r>
            <a:r>
              <a:rPr lang="en-GB" dirty="0"/>
              <a:t> are satisfactory. to do effective study and reading, you must be comfortable and read for work.  </a:t>
            </a:r>
          </a:p>
        </p:txBody>
      </p:sp>
    </p:spTree>
    <p:extLst>
      <p:ext uri="{BB962C8B-B14F-4D97-AF65-F5344CB8AC3E}">
        <p14:creationId xmlns:p14="http://schemas.microsoft.com/office/powerpoint/2010/main" val="41030503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54E704-6F68-71D7-5E73-14C172F36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636900"/>
            <a:ext cx="9601196" cy="837338"/>
          </a:xfrm>
        </p:spPr>
        <p:txBody>
          <a:bodyPr/>
          <a:lstStyle/>
          <a:p>
            <a:r>
              <a:rPr lang="en-GB" dirty="0"/>
              <a:t>Check you work</a:t>
            </a:r>
          </a:p>
        </p:txBody>
      </p:sp>
      <p:pic>
        <p:nvPicPr>
          <p:cNvPr id="4" name="Picture 5" descr="Description: C:\New folder\3-22-2013 2-24-16 PM.png">
            <a:extLst>
              <a:ext uri="{FF2B5EF4-FFF2-40B4-BE49-F238E27FC236}">
                <a16:creationId xmlns:a16="http://schemas.microsoft.com/office/drawing/2014/main" id="{3906916A-84C1-D618-4582-FD601D3B0FD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1" t="1128" r="5963"/>
          <a:stretch>
            <a:fillRect/>
          </a:stretch>
        </p:blipFill>
        <p:spPr bwMode="auto">
          <a:xfrm>
            <a:off x="3209731" y="1390261"/>
            <a:ext cx="6363477" cy="480526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25107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643D7-76FF-47ED-BDA7-D4404A389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243900"/>
            <a:ext cx="9601196" cy="1303867"/>
          </a:xfrm>
        </p:spPr>
        <p:txBody>
          <a:bodyPr/>
          <a:lstStyle/>
          <a:p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The corrected version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CCD833-C630-C14D-82D4-7AA43F3B14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449" y="981512"/>
            <a:ext cx="10616967" cy="4751743"/>
          </a:xfrm>
        </p:spPr>
        <p:txBody>
          <a:bodyPr>
            <a:noAutofit/>
          </a:bodyPr>
          <a:lstStyle/>
          <a:p>
            <a:pPr algn="ctr" hangingPunct="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tabLst>
                <a:tab pos="152400" algn="r"/>
                <a:tab pos="228600" algn="l"/>
              </a:tabLst>
            </a:pPr>
            <a:r>
              <a:rPr lang="en-US" sz="1300" b="1" dirty="0">
                <a:effectLst/>
                <a:latin typeface="Melior"/>
                <a:ea typeface="Times New Roman" panose="02020603050405020304" pitchFamily="18" charset="0"/>
                <a:cs typeface="Times New Roman" panose="02020603050405020304" pitchFamily="18" charset="0"/>
              </a:rPr>
              <a:t>Developing Good Study </a:t>
            </a:r>
            <a:r>
              <a:rPr lang="en-US" sz="1300" dirty="0">
                <a:effectLst/>
                <a:latin typeface="Melior"/>
                <a:ea typeface="Times New Roman" panose="02020603050405020304" pitchFamily="18" charset="0"/>
                <a:cs typeface="Times New Roman" panose="02020603050405020304" pitchFamily="18" charset="0"/>
              </a:rPr>
              <a:t>Habits</a:t>
            </a:r>
            <a:endParaRPr lang="en-GB" sz="1300" dirty="0">
              <a:effectLst/>
              <a:latin typeface="Melior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 algn="l" hangingPunct="0">
              <a:lnSpc>
                <a:spcPct val="150000"/>
              </a:lnSpc>
              <a:spcBef>
                <a:spcPts val="600"/>
              </a:spcBef>
              <a:spcAft>
                <a:spcPts val="300"/>
              </a:spcAft>
              <a:tabLst>
                <a:tab pos="228600" algn="l"/>
              </a:tabLst>
            </a:pPr>
            <a:r>
              <a:rPr lang="en-US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Adults frequently report they </a:t>
            </a:r>
            <a:r>
              <a:rPr lang="en-US" sz="13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haven’t</a:t>
            </a:r>
            <a:r>
              <a:rPr lang="en-US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been taught to study and that they need practical and specific suggestions. Here is a </a:t>
            </a:r>
            <a:r>
              <a:rPr lang="en-US" sz="13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brief</a:t>
            </a:r>
            <a:r>
              <a:rPr lang="en-US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list of </a:t>
            </a:r>
            <a:r>
              <a:rPr lang="en-US" sz="13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recommendations</a:t>
            </a:r>
            <a:r>
              <a:rPr lang="en-US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that will put </a:t>
            </a:r>
            <a:r>
              <a:rPr lang="en-US" sz="13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en-US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 control of your study time:</a:t>
            </a:r>
            <a:endParaRPr lang="en-GB" sz="1300" dirty="0">
              <a:effectLst/>
              <a:latin typeface="Melior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l" hangingPunct="0">
              <a:lnSpc>
                <a:spcPct val="150000"/>
              </a:lnSpc>
              <a:spcAft>
                <a:spcPts val="300"/>
              </a:spcAft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US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Keep in mind that studying is an activity that requires your </a:t>
            </a:r>
            <a:r>
              <a:rPr lang="en-US" sz="13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mind</a:t>
            </a:r>
            <a:r>
              <a:rPr lang="en-US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to be </a:t>
            </a:r>
            <a:r>
              <a:rPr lang="en-US" sz="13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engaged</a:t>
            </a:r>
            <a:r>
              <a:rPr lang="en-US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It is an active process, not a passive </a:t>
            </a:r>
            <a:r>
              <a:rPr lang="en-US" sz="13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en-US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1300" dirty="0">
              <a:effectLst/>
              <a:latin typeface="Melior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l" hangingPunct="0">
              <a:lnSpc>
                <a:spcPct val="150000"/>
              </a:lnSpc>
              <a:spcAft>
                <a:spcPts val="300"/>
              </a:spcAft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US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Organize your </a:t>
            </a:r>
            <a:r>
              <a:rPr lang="en-US" sz="13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books, computer</a:t>
            </a:r>
            <a:r>
              <a:rPr lang="en-US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files, and any </a:t>
            </a:r>
            <a:r>
              <a:rPr lang="en-US" sz="13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necessary</a:t>
            </a:r>
            <a:r>
              <a:rPr lang="en-US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reference </a:t>
            </a:r>
            <a:r>
              <a:rPr lang="en-US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materials </a:t>
            </a:r>
            <a:r>
              <a:rPr lang="en-US" sz="13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before</a:t>
            </a:r>
            <a:r>
              <a:rPr lang="en-US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you begin your study </a:t>
            </a:r>
            <a:r>
              <a:rPr lang="en-US" sz="13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session</a:t>
            </a:r>
            <a:r>
              <a:rPr lang="en-US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1300" dirty="0">
              <a:effectLst/>
              <a:latin typeface="Melior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l" hangingPunct="0">
              <a:lnSpc>
                <a:spcPct val="150000"/>
              </a:lnSpc>
              <a:spcAft>
                <a:spcPts val="300"/>
              </a:spcAft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US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possible, plan to do </a:t>
            </a:r>
            <a:r>
              <a:rPr lang="en-US" sz="13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en-US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studying in one place. We are all creatures of habit. We have places </a:t>
            </a:r>
            <a:r>
              <a:rPr lang="en-US" sz="1300" b="1" strike="sng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en-US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for sleeping, eating, and </a:t>
            </a:r>
            <a:r>
              <a:rPr lang="en-US" sz="13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bathing</a:t>
            </a:r>
            <a:r>
              <a:rPr lang="en-US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why not </a:t>
            </a:r>
            <a:r>
              <a:rPr lang="en-US" sz="13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en-US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3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special</a:t>
            </a:r>
            <a:r>
              <a:rPr lang="en-US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place for </a:t>
            </a:r>
            <a:r>
              <a:rPr lang="en-US" sz="13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studying</a:t>
            </a:r>
            <a:r>
              <a:rPr lang="en-US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GB" sz="1300" dirty="0">
              <a:effectLst/>
              <a:latin typeface="Melior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l" hangingPunct="0">
              <a:lnSpc>
                <a:spcPct val="150000"/>
              </a:lnSpc>
              <a:spcAft>
                <a:spcPts val="300"/>
              </a:spcAft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US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Begin to study the very minute you sit down at your desk. Do not </a:t>
            </a:r>
            <a:r>
              <a:rPr lang="en-US" sz="13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delay</a:t>
            </a:r>
            <a:r>
              <a:rPr lang="en-US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(go on Facebook, Twitter, send </a:t>
            </a:r>
            <a:r>
              <a:rPr lang="en-US" sz="13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texts);</a:t>
            </a:r>
            <a:r>
              <a:rPr lang="en-US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don’t</a:t>
            </a:r>
            <a:r>
              <a:rPr lang="en-US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assume distractions won’t interfere with your </a:t>
            </a:r>
            <a:r>
              <a:rPr lang="en-US" sz="13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productivity</a:t>
            </a:r>
            <a:r>
              <a:rPr lang="en-US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1300" dirty="0">
              <a:effectLst/>
              <a:latin typeface="Melior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l" hangingPunct="0">
              <a:lnSpc>
                <a:spcPct val="150000"/>
              </a:lnSpc>
              <a:spcAft>
                <a:spcPts val="300"/>
              </a:spcAft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US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Plan a balanced work-study schedule and </a:t>
            </a:r>
            <a:r>
              <a:rPr lang="en-US" sz="13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try</a:t>
            </a:r>
            <a:r>
              <a:rPr lang="en-US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to adhere to </a:t>
            </a:r>
            <a:r>
              <a:rPr lang="en-US" sz="13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it. If</a:t>
            </a:r>
            <a:r>
              <a:rPr lang="en-US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you must depart from your </a:t>
            </a:r>
            <a:r>
              <a:rPr lang="en-US" sz="13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schedule,</a:t>
            </a:r>
            <a:r>
              <a:rPr lang="en-US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at least you will have something definite and planned to which you can return.</a:t>
            </a:r>
            <a:endParaRPr lang="en-GB" sz="1300" dirty="0">
              <a:effectLst/>
              <a:latin typeface="Melior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l" hangingPunct="0">
              <a:lnSpc>
                <a:spcPct val="150000"/>
              </a:lnSpc>
              <a:spcAft>
                <a:spcPts val="300"/>
              </a:spcAft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US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Take a short rest or activity break after 20 to 30 minutes of concentrated study. Short periods of </a:t>
            </a:r>
            <a:r>
              <a:rPr lang="en-US" sz="13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relaxation</a:t>
            </a:r>
            <a:r>
              <a:rPr lang="en-US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or changes in activity </a:t>
            </a:r>
            <a:r>
              <a:rPr lang="en-US" sz="13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enable</a:t>
            </a:r>
            <a:r>
              <a:rPr lang="en-US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you to renew your study with increased </a:t>
            </a:r>
            <a:r>
              <a:rPr lang="en-US" sz="13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vigor</a:t>
            </a:r>
            <a:r>
              <a:rPr lang="en-US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1300" dirty="0">
              <a:effectLst/>
              <a:latin typeface="Melior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l" hangingPunct="0">
              <a:lnSpc>
                <a:spcPct val="150000"/>
              </a:lnSpc>
              <a:spcAft>
                <a:spcPts val="300"/>
              </a:spcAft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US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See that </a:t>
            </a:r>
            <a:r>
              <a:rPr lang="en-US" sz="13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physical</a:t>
            </a:r>
            <a:r>
              <a:rPr lang="en-US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factors such as heat, </a:t>
            </a:r>
            <a:r>
              <a:rPr lang="en-US" sz="13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lighting</a:t>
            </a:r>
            <a:r>
              <a:rPr lang="en-US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and ventilation are satisfactory. </a:t>
            </a:r>
            <a:r>
              <a:rPr lang="en-US" sz="13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en-US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do effective </a:t>
            </a:r>
            <a:r>
              <a:rPr lang="en-US" sz="13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studying</a:t>
            </a:r>
            <a:r>
              <a:rPr lang="en-US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 reading, you must be comfortable and </a:t>
            </a:r>
            <a:r>
              <a:rPr lang="en-US" sz="13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ready</a:t>
            </a:r>
            <a:r>
              <a:rPr lang="en-US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for work.</a:t>
            </a:r>
            <a:endParaRPr lang="en-GB" sz="1300" dirty="0">
              <a:effectLst/>
              <a:latin typeface="Melior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1300" dirty="0"/>
          </a:p>
        </p:txBody>
      </p:sp>
    </p:spTree>
    <p:extLst>
      <p:ext uri="{BB962C8B-B14F-4D97-AF65-F5344CB8AC3E}">
        <p14:creationId xmlns:p14="http://schemas.microsoft.com/office/powerpoint/2010/main" val="11173092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Metadata/LabelInfo.xml><?xml version="1.0" encoding="utf-8"?>
<clbl:labelList xmlns:clbl="http://schemas.microsoft.com/office/2020/mipLabelMetadata">
  <clbl:label id="{bdb74b30-9568-4856-bdbf-06759778fcbc}" enabled="0" method="" siteId="{bdb74b30-9568-4856-bdbf-06759778fcb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91</TotalTime>
  <Words>1049</Words>
  <Application>Microsoft Office PowerPoint</Application>
  <PresentationFormat>Widescreen</PresentationFormat>
  <Paragraphs>136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Bookman</vt:lpstr>
      <vt:lpstr>Garamond</vt:lpstr>
      <vt:lpstr>Melior</vt:lpstr>
      <vt:lpstr>Symbol</vt:lpstr>
      <vt:lpstr>Times New Roman</vt:lpstr>
      <vt:lpstr>Organic</vt:lpstr>
      <vt:lpstr>English Tutorial 2</vt:lpstr>
      <vt:lpstr>Prepositions</vt:lpstr>
      <vt:lpstr>Unnecessary prepositions</vt:lpstr>
      <vt:lpstr>Prepositions at end of sentences</vt:lpstr>
      <vt:lpstr>Using the correct prepositions</vt:lpstr>
      <vt:lpstr>Proofreading </vt:lpstr>
      <vt:lpstr>Proofreading</vt:lpstr>
      <vt:lpstr>Check you work</vt:lpstr>
      <vt:lpstr>The corrected version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English Tutorial 2</dc:title>
  <dc:creator>Khelifa Mazouz</dc:creator>
  <cp:lastModifiedBy>Khelifa Mazouz</cp:lastModifiedBy>
  <cp:revision>1</cp:revision>
  <dcterms:created xsi:type="dcterms:W3CDTF">2023-10-19T13:06:53Z</dcterms:created>
  <dcterms:modified xsi:type="dcterms:W3CDTF">2023-10-19T14:38:45Z</dcterms:modified>
</cp:coreProperties>
</file>