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7" r:id="rId1"/>
  </p:sldMasterIdLst>
  <p:sldIdLst>
    <p:sldId id="256" r:id="rId2"/>
    <p:sldId id="257" r:id="rId3"/>
    <p:sldId id="261" r:id="rId4"/>
    <p:sldId id="262" r:id="rId5"/>
    <p:sldId id="258" r:id="rId6"/>
    <p:sldId id="259" r:id="rId7"/>
    <p:sldId id="260"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pPr algn="r"/>
            <a:fld id="{3F9AFA87-1417-4992-ABD9-27C3BC8CC883}" type="datetimeFigureOut">
              <a:rPr lang="en-US" smtClean="0"/>
              <a:pPr algn="r"/>
              <a:t>4/26/2024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sz="1000" dirty="0"/>
          </a:p>
        </p:txBody>
      </p:sp>
      <p:sp>
        <p:nvSpPr>
          <p:cNvPr id="6" name="Slide Number Placeholder 5"/>
          <p:cNvSpPr>
            <a:spLocks noGrp="1"/>
          </p:cNvSpPr>
          <p:nvPr>
            <p:ph type="sldNum" sz="quarter" idx="12"/>
          </p:nvPr>
        </p:nvSpPr>
        <p:spPr>
          <a:xfrm>
            <a:off x="8956900" y="5037663"/>
            <a:ext cx="551167" cy="279400"/>
          </a:xfrm>
        </p:spPr>
        <p:txBody>
          <a:bodyPr/>
          <a:lstStyle/>
          <a:p>
            <a:fld id="{CB1E4CB7-CB13-4810-BF18-BE31AFC64F93}" type="slidenum">
              <a:rPr lang="en-US" smtClean="0"/>
              <a:pPr/>
              <a:t>‹#›</a:t>
            </a:fld>
            <a:endParaRPr lang="en-US" sz="1000"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3045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4/26/2024</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303898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4/26/2024</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322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4/26/2024</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6608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4/26/2024</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2538183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4/26/2024</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545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4/26/2024</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121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4/26/2024</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090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4/26/2024</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090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4/26/2024</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3562314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4/26/2024</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4800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4/26/2024</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3750201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pPr algn="r"/>
            <a:fld id="{3F9AFA87-1417-4992-ABD9-27C3BC8CC883}" type="datetimeFigureOut">
              <a:rPr lang="en-US" smtClean="0"/>
              <a:pPr algn="r"/>
              <a:t>4/26/2024</a:t>
            </a:fld>
            <a:endParaRPr lang="en-US" dirty="0"/>
          </a:p>
        </p:txBody>
      </p:sp>
      <p:sp>
        <p:nvSpPr>
          <p:cNvPr id="8" name="Footer Placeholder 7"/>
          <p:cNvSpPr>
            <a:spLocks noGrp="1"/>
          </p:cNvSpPr>
          <p:nvPr>
            <p:ph type="ftr" sz="quarter" idx="11"/>
          </p:nvPr>
        </p:nvSpPr>
        <p:spPr/>
        <p:txBody>
          <a:bodyPr/>
          <a:lstStyle/>
          <a:p>
            <a:endParaRPr lang="en-US" sz="1000" dirty="0"/>
          </a:p>
        </p:txBody>
      </p:sp>
      <p:sp>
        <p:nvSpPr>
          <p:cNvPr id="9" name="Slide Number Placeholder 8"/>
          <p:cNvSpPr>
            <a:spLocks noGrp="1"/>
          </p:cNvSpPr>
          <p:nvPr>
            <p:ph type="sldNum" sz="quarter" idx="12"/>
          </p:nvPr>
        </p:nvSpPr>
        <p:spPr/>
        <p:txBody>
          <a:bodyPr/>
          <a:lstStyle/>
          <a:p>
            <a:fld id="{CB1E4CB7-CB13-4810-BF18-BE31AFC64F93}" type="slidenum">
              <a:rPr lang="en-US" smtClean="0"/>
              <a:pPr/>
              <a:t>‹#›</a:t>
            </a:fld>
            <a:endParaRPr lang="en-US" sz="1000"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9679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pPr algn="r"/>
            <a:fld id="{3F9AFA87-1417-4992-ABD9-27C3BC8CC883}" type="datetimeFigureOut">
              <a:rPr lang="en-US" smtClean="0"/>
              <a:pPr algn="r"/>
              <a:t>4/26/2024</a:t>
            </a:fld>
            <a:endParaRPr lang="en-US" dirty="0"/>
          </a:p>
        </p:txBody>
      </p:sp>
      <p:sp>
        <p:nvSpPr>
          <p:cNvPr id="4" name="Footer Placeholder 3"/>
          <p:cNvSpPr>
            <a:spLocks noGrp="1"/>
          </p:cNvSpPr>
          <p:nvPr>
            <p:ph type="ftr" sz="quarter" idx="11"/>
          </p:nvPr>
        </p:nvSpPr>
        <p:spPr/>
        <p:txBody>
          <a:bodyPr/>
          <a:lstStyle/>
          <a:p>
            <a:endParaRPr lang="en-US" sz="1000" dirty="0"/>
          </a:p>
        </p:txBody>
      </p:sp>
      <p:sp>
        <p:nvSpPr>
          <p:cNvPr id="5" name="Slide Number Placeholder 4"/>
          <p:cNvSpPr>
            <a:spLocks noGrp="1"/>
          </p:cNvSpPr>
          <p:nvPr>
            <p:ph type="sldNum" sz="quarter" idx="12"/>
          </p:nvPr>
        </p:nvSpPr>
        <p:spPr/>
        <p:txBody>
          <a:bodyPr/>
          <a:lstStyle/>
          <a:p>
            <a:fld id="{CB1E4CB7-CB13-4810-BF18-BE31AFC64F93}" type="slidenum">
              <a:rPr lang="en-US" smtClean="0"/>
              <a:pPr/>
              <a:t>‹#›</a:t>
            </a:fld>
            <a:endParaRPr lang="en-US" sz="1000"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5224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3F9AFA87-1417-4992-ABD9-27C3BC8CC883}" type="datetimeFigureOut">
              <a:rPr lang="en-US" smtClean="0"/>
              <a:pPr algn="r"/>
              <a:t>4/26/2024</a:t>
            </a:fld>
            <a:endParaRPr lang="en-US" dirty="0"/>
          </a:p>
        </p:txBody>
      </p:sp>
      <p:sp>
        <p:nvSpPr>
          <p:cNvPr id="3" name="Footer Placeholder 2"/>
          <p:cNvSpPr>
            <a:spLocks noGrp="1"/>
          </p:cNvSpPr>
          <p:nvPr>
            <p:ph type="ftr" sz="quarter" idx="11"/>
          </p:nvPr>
        </p:nvSpPr>
        <p:spPr/>
        <p:txBody>
          <a:bodyPr/>
          <a:lstStyle/>
          <a:p>
            <a:endParaRPr lang="en-US" sz="1000" dirty="0"/>
          </a:p>
        </p:txBody>
      </p:sp>
      <p:sp>
        <p:nvSpPr>
          <p:cNvPr id="4" name="Slide Number Placeholder 3"/>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201069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4/26/2024</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CB1E4CB7-CB13-4810-BF18-BE31AFC64F93}" type="slidenum">
              <a:rPr lang="en-US" smtClean="0"/>
              <a:pPr/>
              <a:t>‹#›</a:t>
            </a:fld>
            <a:endParaRPr lang="en-US" sz="1000"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55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a:t>انقر لتحرير نمط عنوان الشكل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4/26/2024</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262570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lgn="r"/>
            <a:fld id="{3F9AFA87-1417-4992-ABD9-27C3BC8CC883}" type="datetimeFigureOut">
              <a:rPr lang="en-US" smtClean="0"/>
              <a:pPr algn="r"/>
              <a:t>4/26/2024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sz="1000"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407036202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0609518-0689-49EE-9321-D34705E5561F}"/>
              </a:ext>
            </a:extLst>
          </p:cNvPr>
          <p:cNvSpPr>
            <a:spLocks noGrp="1"/>
          </p:cNvSpPr>
          <p:nvPr>
            <p:ph type="ctrTitle"/>
          </p:nvPr>
        </p:nvSpPr>
        <p:spPr>
          <a:xfrm>
            <a:off x="3021496" y="319736"/>
            <a:ext cx="6162261" cy="2357204"/>
          </a:xfrm>
        </p:spPr>
        <p:style>
          <a:lnRef idx="2">
            <a:schemeClr val="accent3">
              <a:shade val="50000"/>
            </a:schemeClr>
          </a:lnRef>
          <a:fillRef idx="1">
            <a:schemeClr val="accent3"/>
          </a:fillRef>
          <a:effectRef idx="0">
            <a:schemeClr val="accent3"/>
          </a:effectRef>
          <a:fontRef idx="minor">
            <a:schemeClr val="lt1"/>
          </a:fontRef>
        </p:style>
        <p:txBody>
          <a:bodyPr anchor="ctr">
            <a:normAutofit/>
          </a:bodyPr>
          <a:lstStyle/>
          <a:p>
            <a:r>
              <a:rPr lang="ar-DZ" sz="4800" dirty="0">
                <a:latin typeface="Sakkal Majalla" panose="02000000000000000000" pitchFamily="2" charset="-78"/>
                <a:cs typeface="Sakkal Majalla" panose="02000000000000000000" pitchFamily="2" charset="-78"/>
              </a:rPr>
              <a:t>المحاضرة الخامسة</a:t>
            </a:r>
          </a:p>
        </p:txBody>
      </p:sp>
      <p:sp>
        <p:nvSpPr>
          <p:cNvPr id="3" name="عنوان فرعي 2">
            <a:extLst>
              <a:ext uri="{FF2B5EF4-FFF2-40B4-BE49-F238E27FC236}">
                <a16:creationId xmlns:a16="http://schemas.microsoft.com/office/drawing/2014/main" id="{3C91EF6D-EC03-499E-B30B-58CEF7BD564D}"/>
              </a:ext>
            </a:extLst>
          </p:cNvPr>
          <p:cNvSpPr>
            <a:spLocks noGrp="1"/>
          </p:cNvSpPr>
          <p:nvPr>
            <p:ph type="subTitle" idx="1"/>
          </p:nvPr>
        </p:nvSpPr>
        <p:spPr>
          <a:xfrm>
            <a:off x="4044695" y="3313338"/>
            <a:ext cx="4102609" cy="1422631"/>
          </a:xfrm>
        </p:spPr>
        <p:style>
          <a:lnRef idx="1">
            <a:schemeClr val="accent2"/>
          </a:lnRef>
          <a:fillRef idx="2">
            <a:schemeClr val="accent2"/>
          </a:fillRef>
          <a:effectRef idx="1">
            <a:schemeClr val="accent2"/>
          </a:effectRef>
          <a:fontRef idx="minor">
            <a:schemeClr val="dk1"/>
          </a:fontRef>
        </p:style>
        <p:txBody>
          <a:bodyPr>
            <a:normAutofit/>
          </a:bodyPr>
          <a:lstStyle/>
          <a:p>
            <a:r>
              <a:rPr lang="ar-DZ" sz="4400" b="1" dirty="0">
                <a:ln w="9525">
                  <a:solidFill>
                    <a:schemeClr val="bg1"/>
                  </a:solidFill>
                  <a:prstDash val="solid"/>
                </a:ln>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المفعول به </a:t>
            </a:r>
          </a:p>
        </p:txBody>
      </p:sp>
    </p:spTree>
    <p:extLst>
      <p:ext uri="{BB962C8B-B14F-4D97-AF65-F5344CB8AC3E}">
        <p14:creationId xmlns:p14="http://schemas.microsoft.com/office/powerpoint/2010/main" val="2434041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DD423EE-33C9-4263-BBFD-693BCDD4D802}"/>
              </a:ext>
            </a:extLst>
          </p:cNvPr>
          <p:cNvSpPr>
            <a:spLocks noGrp="1"/>
          </p:cNvSpPr>
          <p:nvPr>
            <p:ph type="title"/>
          </p:nvPr>
        </p:nvSpPr>
        <p:spPr>
          <a:xfrm>
            <a:off x="5486399" y="982133"/>
            <a:ext cx="2941983" cy="568371"/>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ar-DZ"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تقديم</a:t>
            </a:r>
            <a:r>
              <a:rPr lang="ar-DZ" dirty="0">
                <a:solidFill>
                  <a:srgbClr val="00B0F0"/>
                </a:solidFill>
                <a:latin typeface="Sakkal Majalla" panose="02000000000000000000" pitchFamily="2" charset="-78"/>
                <a:cs typeface="Sakkal Majalla" panose="02000000000000000000" pitchFamily="2" charset="-78"/>
              </a:rPr>
              <a:t> </a:t>
            </a:r>
            <a:r>
              <a:rPr lang="ar-DZ"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المفعول به</a:t>
            </a:r>
            <a:endParaRPr lang="ar-DZ" dirty="0">
              <a:solidFill>
                <a:srgbClr val="00B0F0"/>
              </a:solidFill>
              <a:latin typeface="Sakkal Majalla" panose="02000000000000000000" pitchFamily="2" charset="-78"/>
              <a:cs typeface="Sakkal Majalla" panose="02000000000000000000" pitchFamily="2" charset="-78"/>
            </a:endParaRPr>
          </a:p>
        </p:txBody>
      </p:sp>
      <p:sp>
        <p:nvSpPr>
          <p:cNvPr id="5" name="عنصر نائب للمحتوى 4">
            <a:extLst>
              <a:ext uri="{FF2B5EF4-FFF2-40B4-BE49-F238E27FC236}">
                <a16:creationId xmlns:a16="http://schemas.microsoft.com/office/drawing/2014/main" id="{9DB6D88C-D515-469D-8723-E5793FA0F6C9}"/>
              </a:ext>
            </a:extLst>
          </p:cNvPr>
          <p:cNvSpPr>
            <a:spLocks noGrp="1"/>
          </p:cNvSpPr>
          <p:nvPr>
            <p:ph idx="1"/>
          </p:nvPr>
        </p:nvSpPr>
        <p:spPr>
          <a:xfrm>
            <a:off x="781879" y="1550504"/>
            <a:ext cx="10548730" cy="4325363"/>
          </a:xfrm>
        </p:spPr>
        <p:txBody>
          <a:bodyPr>
            <a:normAutofit/>
          </a:bodyPr>
          <a:lstStyle/>
          <a:p>
            <a:pPr marL="0" indent="0">
              <a:buNone/>
            </a:pPr>
            <a:r>
              <a:rPr lang="ar-DZ" dirty="0">
                <a:latin typeface="Sakkal Majalla" panose="02000000000000000000" pitchFamily="2" charset="-78"/>
                <a:cs typeface="Sakkal Majalla" panose="02000000000000000000" pitchFamily="2" charset="-78"/>
              </a:rPr>
              <a:t>الأصل أن يتقدم الفاعل على المفعول نحو قولك</a:t>
            </a:r>
            <a:r>
              <a:rPr lang="ar-DZ" dirty="0"/>
              <a:t> (</a:t>
            </a:r>
            <a:r>
              <a:rPr lang="ar-DZ" b="1" dirty="0">
                <a:solidFill>
                  <a:srgbClr val="FF0000"/>
                </a:solidFill>
                <a:latin typeface="Sakkal Majalla" panose="02000000000000000000" pitchFamily="2" charset="-78"/>
                <a:cs typeface="Sakkal Majalla" panose="02000000000000000000" pitchFamily="2" charset="-78"/>
              </a:rPr>
              <a:t>أكرم زيدٌ عمراً</a:t>
            </a:r>
            <a:r>
              <a:rPr lang="ar-DZ" dirty="0"/>
              <a:t>)</a:t>
            </a:r>
            <a:endParaRPr lang="ar-DZ" sz="2800" dirty="0">
              <a:latin typeface="Sakkal Majalla" panose="02000000000000000000" pitchFamily="2" charset="-78"/>
              <a:cs typeface="Sakkal Majalla" panose="02000000000000000000" pitchFamily="2" charset="-78"/>
            </a:endParaRPr>
          </a:p>
          <a:p>
            <a:pPr marL="0" indent="0">
              <a:buNone/>
            </a:pPr>
            <a:r>
              <a:rPr lang="ar-DZ" sz="2800" dirty="0">
                <a:highlight>
                  <a:srgbClr val="FFFF00"/>
                </a:highlight>
                <a:latin typeface="Sakkal Majalla" panose="02000000000000000000" pitchFamily="2" charset="-78"/>
                <a:cs typeface="Sakkal Majalla" panose="02000000000000000000" pitchFamily="2" charset="-78"/>
              </a:rPr>
              <a:t>تقديم المفعول على الفاعل إذا كان فيه ضمير يعود على الفاعل</a:t>
            </a:r>
          </a:p>
          <a:p>
            <a:pPr marL="0" indent="0">
              <a:buNone/>
            </a:pPr>
            <a:r>
              <a:rPr lang="ar-DZ" dirty="0">
                <a:highlight>
                  <a:srgbClr val="FFFF00"/>
                </a:highlight>
                <a:latin typeface="Sakkal Majalla" panose="02000000000000000000" pitchFamily="2" charset="-78"/>
                <a:cs typeface="Sakkal Majalla" panose="02000000000000000000" pitchFamily="2" charset="-78"/>
              </a:rPr>
              <a:t>قال سيبويه: " </a:t>
            </a:r>
            <a:r>
              <a:rPr lang="ar-DZ" dirty="0">
                <a:latin typeface="Sakkal Majalla" panose="02000000000000000000" pitchFamily="2" charset="-78"/>
                <a:cs typeface="Sakkal Majalla" panose="02000000000000000000" pitchFamily="2" charset="-78"/>
              </a:rPr>
              <a:t>وإن قدمت المفعول، وأخرت الفاعل جرى اللفظ كما جرى في الأول، وذلك قوله: ضرب زيدا عبد الله، لأنك إنما أردت به مؤخرا ما أردت به مقدما، ولم ترد أن تشغل الفعل بأول منه، وإن كان مؤخرا وهو عربي جيد كثير، كأنهم يقدمون الذي بيانه أهم لهم، وهم ببيانه أعني وإن كانا جميعا يهمانهم ويعنيانهم(</a:t>
            </a:r>
            <a:r>
              <a:rPr lang="ar-DZ" sz="1600" b="1" dirty="0">
                <a:solidFill>
                  <a:schemeClr val="tx1"/>
                </a:solidFill>
                <a:latin typeface="Sakkal Majalla" panose="02000000000000000000" pitchFamily="2" charset="-78"/>
                <a:cs typeface="Sakkal Majalla" panose="02000000000000000000" pitchFamily="2" charset="-78"/>
              </a:rPr>
              <a:t>الكتاب: ج1، ص14-15)</a:t>
            </a:r>
            <a:endParaRPr lang="ar-DZ" sz="1600" b="1" dirty="0">
              <a:solidFill>
                <a:schemeClr val="tx1"/>
              </a:solidFill>
              <a:highlight>
                <a:srgbClr val="FFFF00"/>
              </a:highlight>
              <a:latin typeface="Sakkal Majalla" panose="02000000000000000000" pitchFamily="2" charset="-78"/>
              <a:cs typeface="Sakkal Majalla" panose="02000000000000000000" pitchFamily="2" charset="-78"/>
            </a:endParaRPr>
          </a:p>
          <a:p>
            <a:pPr marL="0" indent="0">
              <a:buNone/>
            </a:pPr>
            <a:r>
              <a:rPr lang="ar-DZ" dirty="0">
                <a:latin typeface="Sakkal Majalla" panose="02000000000000000000" pitchFamily="2" charset="-78"/>
                <a:cs typeface="Sakkal Majalla" panose="02000000000000000000" pitchFamily="2" charset="-78"/>
              </a:rPr>
              <a:t>فالاهتمام والعناية هما الأساس وإن كان موطن الاهتمام مختلفا بحسب المقام قال تعالى: </a:t>
            </a:r>
            <a:r>
              <a:rPr lang="ar-DZ" dirty="0">
                <a:solidFill>
                  <a:schemeClr val="tx1"/>
                </a:solidFill>
                <a:latin typeface="Sakkal Majalla" panose="02000000000000000000" pitchFamily="2" charset="-78"/>
                <a:cs typeface="Sakkal Majalla" panose="02000000000000000000" pitchFamily="2" charset="-78"/>
              </a:rPr>
              <a:t>﴿</a:t>
            </a:r>
            <a:r>
              <a:rPr lang="ar-DZ" dirty="0">
                <a:latin typeface="Sakkal Majalla" panose="02000000000000000000" pitchFamily="2" charset="-78"/>
                <a:cs typeface="Sakkal Majalla" panose="02000000000000000000" pitchFamily="2" charset="-78"/>
              </a:rPr>
              <a:t>إن يمسسكم قرح فقد مس القوم قرح مثله﴾ </a:t>
            </a:r>
            <a:r>
              <a:rPr lang="ar-DZ" sz="1800" b="1" dirty="0">
                <a:highlight>
                  <a:srgbClr val="FFFF00"/>
                </a:highlight>
                <a:latin typeface="Sakkal Majalla" panose="02000000000000000000" pitchFamily="2" charset="-78"/>
                <a:cs typeface="Sakkal Majalla" panose="02000000000000000000" pitchFamily="2" charset="-78"/>
              </a:rPr>
              <a:t>آل عمران: 14٠</a:t>
            </a:r>
            <a:r>
              <a:rPr lang="ar-DZ" dirty="0">
                <a:highlight>
                  <a:srgbClr val="FFFF00"/>
                </a:highlight>
                <a:latin typeface="Sakkal Majalla" panose="02000000000000000000" pitchFamily="2" charset="-78"/>
                <a:cs typeface="Sakkal Majalla" panose="02000000000000000000" pitchFamily="2" charset="-78"/>
              </a:rPr>
              <a:t>، </a:t>
            </a:r>
            <a:r>
              <a:rPr lang="ar-DZ" dirty="0">
                <a:latin typeface="Sakkal Majalla" panose="02000000000000000000" pitchFamily="2" charset="-78"/>
                <a:cs typeface="Sakkal Majalla" panose="02000000000000000000" pitchFamily="2" charset="-78"/>
              </a:rPr>
              <a:t>فأنت ترى ههنا أنه قدم المفعول (القوم) على الفاعل (قرح)، وذلك هو وجه الاهتمام.</a:t>
            </a:r>
          </a:p>
          <a:p>
            <a:pPr marL="0" indent="0">
              <a:buNone/>
            </a:pPr>
            <a:r>
              <a:rPr lang="ar-DZ" dirty="0">
                <a:latin typeface="Sakkal Majalla" panose="02000000000000000000" pitchFamily="2" charset="-78"/>
                <a:cs typeface="Sakkal Majalla" panose="02000000000000000000" pitchFamily="2" charset="-78"/>
              </a:rPr>
              <a:t>ومن ذلك قوله تعالى: ﴿</a:t>
            </a:r>
            <a:r>
              <a:rPr lang="ar-DZ" dirty="0">
                <a:solidFill>
                  <a:srgbClr val="FF0000"/>
                </a:solidFill>
                <a:latin typeface="Sakkal Majalla" panose="02000000000000000000" pitchFamily="2" charset="-78"/>
                <a:cs typeface="Sakkal Majalla" panose="02000000000000000000" pitchFamily="2" charset="-78"/>
              </a:rPr>
              <a:t>وَإِذِ ابْتَلَى إِبْرَاهِيمَ رَبُّهُ بِكَلِمَاتٍ</a:t>
            </a:r>
            <a:r>
              <a:rPr lang="ar-DZ" dirty="0">
                <a:latin typeface="Sakkal Majalla" panose="02000000000000000000" pitchFamily="2" charset="-78"/>
                <a:cs typeface="Sakkal Majalla" panose="02000000000000000000" pitchFamily="2" charset="-78"/>
              </a:rPr>
              <a:t>﴾ البقرة:124 فإبراهيم: مفعول مقدم، ورب: فاعل مؤخر.</a:t>
            </a:r>
          </a:p>
          <a:p>
            <a:pPr marL="0" indent="0">
              <a:buNone/>
            </a:pPr>
            <a:r>
              <a:rPr lang="ar-DZ" dirty="0">
                <a:latin typeface="Sakkal Majalla" panose="02000000000000000000" pitchFamily="2" charset="-78"/>
                <a:cs typeface="Sakkal Majalla" panose="02000000000000000000" pitchFamily="2" charset="-78"/>
              </a:rPr>
              <a:t>فهذا شائع وكثير في اللغة العربية، وليس فيه محذور؛ لأن الضمير هنا عاد على متأخر، لكنه متأخر لفظاً متقدم رتبة.</a:t>
            </a:r>
          </a:p>
          <a:p>
            <a:pPr marL="0" indent="0">
              <a:buNone/>
            </a:pPr>
            <a:endParaRPr lang="ar-DZ" dirty="0">
              <a:highlight>
                <a:srgbClr val="FFFF00"/>
              </a:highligh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24605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60AEDD0-2BAC-4547-857D-95A538E8655C}"/>
              </a:ext>
            </a:extLst>
          </p:cNvPr>
          <p:cNvSpPr>
            <a:spLocks noGrp="1"/>
          </p:cNvSpPr>
          <p:nvPr>
            <p:ph type="title"/>
          </p:nvPr>
        </p:nvSpPr>
        <p:spPr>
          <a:xfrm>
            <a:off x="1295401" y="982132"/>
            <a:ext cx="9973233" cy="1236633"/>
          </a:xfrm>
          <a:ln w="19050"/>
        </p:spPr>
        <p:style>
          <a:lnRef idx="2">
            <a:schemeClr val="accent5"/>
          </a:lnRef>
          <a:fillRef idx="1">
            <a:schemeClr val="lt1"/>
          </a:fillRef>
          <a:effectRef idx="0">
            <a:schemeClr val="accent5"/>
          </a:effectRef>
          <a:fontRef idx="minor">
            <a:schemeClr val="dk1"/>
          </a:fontRef>
        </p:style>
        <p:txBody>
          <a:bodyPr>
            <a:normAutofit fontScale="90000"/>
          </a:bodyPr>
          <a:lstStyle/>
          <a:p>
            <a:pPr algn="r"/>
            <a:r>
              <a:rPr lang="ar-DZ" dirty="0">
                <a:solidFill>
                  <a:srgbClr val="00B0F0"/>
                </a:solidFill>
              </a:rPr>
              <a:t>حدّه</a:t>
            </a:r>
            <a:br>
              <a:rPr lang="en-US" dirty="0"/>
            </a:br>
            <a:r>
              <a:rPr lang="ar-DZ" sz="2700" dirty="0">
                <a:solidFill>
                  <a:srgbClr val="FF0000"/>
                </a:solidFill>
                <a:latin typeface="Sakkal Majalla" panose="02000000000000000000" pitchFamily="2" charset="-78"/>
                <a:cs typeface="Sakkal Majalla" panose="02000000000000000000" pitchFamily="2" charset="-78"/>
              </a:rPr>
              <a:t>الْمَفْعُول بِهِ: </a:t>
            </a:r>
            <a:r>
              <a:rPr lang="ar-DZ" sz="2700" dirty="0">
                <a:latin typeface="Sakkal Majalla" panose="02000000000000000000" pitchFamily="2" charset="-78"/>
                <a:cs typeface="Sakkal Majalla" panose="02000000000000000000" pitchFamily="2" charset="-78"/>
              </a:rPr>
              <a:t>وَهُوَ مَا وَقع عَلَيْهِ فعل الْفَاعِل </a:t>
            </a:r>
            <a:r>
              <a:rPr lang="ar-DZ" sz="2700" dirty="0">
                <a:solidFill>
                  <a:srgbClr val="00B050"/>
                </a:solidFill>
                <a:latin typeface="Sakkal Majalla" panose="02000000000000000000" pitchFamily="2" charset="-78"/>
                <a:cs typeface="Sakkal Majalla" panose="02000000000000000000" pitchFamily="2" charset="-78"/>
              </a:rPr>
              <a:t>ك ضربت زيدا </a:t>
            </a:r>
            <a:r>
              <a:rPr lang="ar-DZ" sz="2700" dirty="0">
                <a:latin typeface="Sakkal Majalla" panose="02000000000000000000" pitchFamily="2" charset="-78"/>
                <a:cs typeface="Sakkal Majalla" panose="02000000000000000000" pitchFamily="2" charset="-78"/>
              </a:rPr>
              <a:t>و هَذَا الْحَد لِابْنِ الْحَاجِب رَحمَه الله وَقد اسْتشْكل بِقَوْلِك </a:t>
            </a:r>
            <a:r>
              <a:rPr lang="ar-DZ" sz="2700" dirty="0">
                <a:solidFill>
                  <a:srgbClr val="0070C0"/>
                </a:solidFill>
                <a:latin typeface="Sakkal Majalla" panose="02000000000000000000" pitchFamily="2" charset="-78"/>
                <a:cs typeface="Sakkal Majalla" panose="02000000000000000000" pitchFamily="2" charset="-78"/>
              </a:rPr>
              <a:t>مَا ضربت زيدا وَلَا تضرب زيدا </a:t>
            </a:r>
            <a:r>
              <a:rPr lang="ar-DZ" sz="2700" dirty="0">
                <a:latin typeface="Sakkal Majalla" panose="02000000000000000000" pitchFamily="2" charset="-78"/>
                <a:cs typeface="Sakkal Majalla" panose="02000000000000000000" pitchFamily="2" charset="-78"/>
              </a:rPr>
              <a:t>وَأجَاب بِأَن المُرَاد بالوقوع </a:t>
            </a:r>
            <a:r>
              <a:rPr lang="ar-DZ" sz="2700" dirty="0">
                <a:solidFill>
                  <a:srgbClr val="FF0000"/>
                </a:solidFill>
                <a:latin typeface="Sakkal Majalla" panose="02000000000000000000" pitchFamily="2" charset="-78"/>
                <a:cs typeface="Sakkal Majalla" panose="02000000000000000000" pitchFamily="2" charset="-78"/>
              </a:rPr>
              <a:t>إِنَّمَا هُوَ تعلقه </a:t>
            </a:r>
            <a:r>
              <a:rPr lang="ar-DZ" sz="2700" dirty="0">
                <a:latin typeface="Sakkal Majalla" panose="02000000000000000000" pitchFamily="2" charset="-78"/>
                <a:cs typeface="Sakkal Majalla" panose="02000000000000000000" pitchFamily="2" charset="-78"/>
              </a:rPr>
              <a:t>بِمَا لَا يعقل إلا بِهِ ألا ترى أَن زيدا فِي المثالين مُتَعَلق بِضَرْب وَأَن ضرب يتَوَقَّف فهمه عَلَيْهِ أَو على مَا قَامَ مقَامه من المتعلقات.</a:t>
            </a:r>
            <a:br>
              <a:rPr lang="en-US" dirty="0"/>
            </a:br>
            <a:endParaRPr lang="ar-DZ" dirty="0"/>
          </a:p>
        </p:txBody>
      </p:sp>
      <p:sp>
        <p:nvSpPr>
          <p:cNvPr id="3" name="عنصر نائب للمحتوى 2">
            <a:extLst>
              <a:ext uri="{FF2B5EF4-FFF2-40B4-BE49-F238E27FC236}">
                <a16:creationId xmlns:a16="http://schemas.microsoft.com/office/drawing/2014/main" id="{4B5AAE1E-FEF7-4F59-8B4B-1307920CA66D}"/>
              </a:ext>
            </a:extLst>
          </p:cNvPr>
          <p:cNvSpPr>
            <a:spLocks noGrp="1"/>
          </p:cNvSpPr>
          <p:nvPr>
            <p:ph idx="1"/>
          </p:nvPr>
        </p:nvSpPr>
        <p:spPr>
          <a:xfrm>
            <a:off x="1295401" y="2556932"/>
            <a:ext cx="9973234" cy="3318936"/>
          </a:xfrm>
          <a:ln/>
        </p:spPr>
        <p:style>
          <a:lnRef idx="2">
            <a:schemeClr val="accent3"/>
          </a:lnRef>
          <a:fillRef idx="1">
            <a:schemeClr val="lt1"/>
          </a:fillRef>
          <a:effectRef idx="0">
            <a:schemeClr val="accent3"/>
          </a:effectRef>
          <a:fontRef idx="minor">
            <a:schemeClr val="dk1"/>
          </a:fontRef>
        </p:style>
        <p:txBody>
          <a:bodyPr>
            <a:normAutofit lnSpcReduction="10000"/>
          </a:bodyPr>
          <a:lstStyle/>
          <a:p>
            <a:pPr marL="0" indent="0" algn="just">
              <a:lnSpc>
                <a:spcPct val="107000"/>
              </a:lnSpc>
              <a:spcBef>
                <a:spcPts val="0"/>
              </a:spcBef>
              <a:spcAft>
                <a:spcPts val="0"/>
              </a:spcAft>
              <a:buNone/>
            </a:pPr>
            <a:r>
              <a:rPr lang="ar-DZ" dirty="0">
                <a:ea typeface="Calibri" panose="020F0502020204030204" pitchFamily="34" charset="0"/>
                <a:cs typeface="Sakkal Majalla" panose="02000000000000000000" pitchFamily="2" charset="-78"/>
              </a:rPr>
              <a:t>ومنه: </a:t>
            </a:r>
            <a:r>
              <a:rPr lang="ar-DZ" b="1" dirty="0">
                <a:solidFill>
                  <a:srgbClr val="00B050"/>
                </a:solidFill>
                <a:ea typeface="Calibri" panose="020F0502020204030204" pitchFamily="34" charset="0"/>
                <a:cs typeface="Sakkal Majalla" panose="02000000000000000000" pitchFamily="2" charset="-78"/>
              </a:rPr>
              <a:t>المنصوب على الاشتغال(</a:t>
            </a:r>
            <a:r>
              <a:rPr lang="ar-DZ" b="1" dirty="0">
                <a:solidFill>
                  <a:srgbClr val="00B0F0"/>
                </a:solidFill>
                <a:latin typeface="Sakkal Majalla" panose="02000000000000000000" pitchFamily="2" charset="-78"/>
                <a:cs typeface="Sakkal Majalla" panose="02000000000000000000" pitchFamily="2" charset="-78"/>
              </a:rPr>
              <a:t>أن يكون العامل مشتغلاً بمعمول آخر يعود على ما سبق، وذلك أن الفعل لا يمكن أن يتسلط على شيئين</a:t>
            </a:r>
            <a:r>
              <a:rPr lang="ar-DZ" b="1" dirty="0">
                <a:latin typeface="Traditional Arabic" panose="02020603050405020304" pitchFamily="18" charset="-78"/>
                <a:cs typeface="Traditional Arabic" panose="02020603050405020304" pitchFamily="18" charset="-78"/>
              </a:rPr>
              <a:t>) قال ابن مالك:  </a:t>
            </a:r>
            <a:r>
              <a:rPr lang="ar-DZ" b="1" dirty="0">
                <a:solidFill>
                  <a:srgbClr val="00B050"/>
                </a:solidFill>
                <a:ea typeface="Calibri" panose="020F0502020204030204" pitchFamily="34" charset="0"/>
                <a:cs typeface="Sakkal Majalla" panose="02000000000000000000" pitchFamily="2" charset="-78"/>
              </a:rPr>
              <a:t> </a:t>
            </a:r>
            <a:r>
              <a:rPr lang="ar-DZ" b="1" dirty="0">
                <a:solidFill>
                  <a:srgbClr val="FF0000"/>
                </a:solidFill>
                <a:ea typeface="Calibri" panose="020F0502020204030204" pitchFamily="34" charset="0"/>
                <a:cs typeface="Sakkal Majalla" panose="02000000000000000000" pitchFamily="2" charset="-78"/>
              </a:rPr>
              <a:t>إنْ مُضْمَر اسْمٍ سابقٍ فِعْلاً شَغَل     عنه بنصب لفظه أو المَحل</a:t>
            </a:r>
          </a:p>
          <a:p>
            <a:pPr marL="0" indent="0" algn="just">
              <a:lnSpc>
                <a:spcPct val="107000"/>
              </a:lnSpc>
              <a:spcBef>
                <a:spcPts val="0"/>
              </a:spcBef>
              <a:spcAft>
                <a:spcPts val="0"/>
              </a:spcAft>
              <a:buNone/>
            </a:pPr>
            <a:r>
              <a:rPr lang="ar-DZ" b="1" dirty="0">
                <a:solidFill>
                  <a:srgbClr val="FF0000"/>
                </a:solidFill>
                <a:ea typeface="Calibri" panose="020F0502020204030204" pitchFamily="34" charset="0"/>
                <a:cs typeface="Sakkal Majalla" panose="02000000000000000000" pitchFamily="2" charset="-78"/>
              </a:rPr>
              <a:t>                                                                                       فالسابقَ انْصِبه بفعل أُضْمِرا         حتماً موافقٍ لما قد أُظْهِرا</a:t>
            </a:r>
          </a:p>
          <a:p>
            <a:pPr marL="0" indent="0" algn="just">
              <a:lnSpc>
                <a:spcPct val="107000"/>
              </a:lnSpc>
              <a:spcBef>
                <a:spcPts val="0"/>
              </a:spcBef>
              <a:spcAft>
                <a:spcPts val="0"/>
              </a:spcAft>
              <a:buNone/>
            </a:pPr>
            <a:r>
              <a:rPr lang="ar-DZ" dirty="0">
                <a:ea typeface="Calibri" panose="020F0502020204030204" pitchFamily="34" charset="0"/>
                <a:cs typeface="Sakkal Majalla" panose="02000000000000000000" pitchFamily="2" charset="-78"/>
              </a:rPr>
              <a:t>أو : </a:t>
            </a:r>
            <a:r>
              <a:rPr lang="ar-DZ" b="1" dirty="0">
                <a:solidFill>
                  <a:srgbClr val="00B050"/>
                </a:solidFill>
                <a:ea typeface="Calibri" panose="020F0502020204030204" pitchFamily="34" charset="0"/>
                <a:cs typeface="Sakkal Majalla" panose="02000000000000000000" pitchFamily="2" charset="-78"/>
              </a:rPr>
              <a:t>المنصوب على الاختصاص</a:t>
            </a:r>
            <a:r>
              <a:rPr lang="ar-DZ" dirty="0">
                <a:ea typeface="Calibri" panose="020F0502020204030204" pitchFamily="34" charset="0"/>
                <a:cs typeface="Sakkal Majalla" panose="02000000000000000000" pitchFamily="2" charset="-78"/>
              </a:rPr>
              <a:t>(النصب على الاختصاص  أو على المدح) </a:t>
            </a:r>
            <a:r>
              <a:rPr lang="ar-DZ" b="1" dirty="0">
                <a:solidFill>
                  <a:srgbClr val="00B050"/>
                </a:solidFill>
                <a:ea typeface="Calibri" panose="020F0502020204030204" pitchFamily="34" charset="0"/>
                <a:cs typeface="Sakkal Majalla" panose="02000000000000000000" pitchFamily="2" charset="-78"/>
              </a:rPr>
              <a:t>أو التنازع</a:t>
            </a:r>
            <a:r>
              <a:rPr lang="ar-DZ" dirty="0">
                <a:ea typeface="Calibri" panose="020F0502020204030204" pitchFamily="34" charset="0"/>
                <a:cs typeface="Sakkal Majalla" panose="02000000000000000000" pitchFamily="2" charset="-78"/>
              </a:rPr>
              <a:t>(</a:t>
            </a:r>
            <a:r>
              <a:rPr lang="ar-DZ" dirty="0">
                <a:latin typeface="Calibri" panose="020F0502020204030204" pitchFamily="34" charset="0"/>
                <a:ea typeface="Calibri" panose="020F0502020204030204" pitchFamily="34" charset="0"/>
                <a:cs typeface="Sakkal Majalla" panose="02000000000000000000" pitchFamily="2" charset="-78"/>
              </a:rPr>
              <a:t>التنازع مصطلح بصري، ويسميه الكوفيون باب الإعمال، وسمَّاه سيبويه باب الفاعلينِ والمفعوليِن اللذين كل واحد منهما يفعل بفاعله مثل الذي يفعل به.) أو </a:t>
            </a:r>
            <a:r>
              <a:rPr lang="ar-DZ" b="1" dirty="0">
                <a:solidFill>
                  <a:srgbClr val="00B050"/>
                </a:solidFill>
                <a:latin typeface="Calibri" panose="020F0502020204030204" pitchFamily="34" charset="0"/>
                <a:ea typeface="Calibri" panose="020F0502020204030204" pitchFamily="34" charset="0"/>
                <a:cs typeface="Sakkal Majalla" panose="02000000000000000000" pitchFamily="2" charset="-78"/>
              </a:rPr>
              <a:t>الإغراء و التحذير</a:t>
            </a:r>
            <a:r>
              <a:rPr lang="ar-DZ" dirty="0">
                <a:latin typeface="Calibri" panose="020F0502020204030204" pitchFamily="34" charset="0"/>
                <a:ea typeface="Calibri" panose="020F0502020204030204" pitchFamily="34" charset="0"/>
                <a:cs typeface="Sakkal Majalla" panose="02000000000000000000" pitchFamily="2" charset="-78"/>
              </a:rPr>
              <a:t>، ومِنْه أيضا </a:t>
            </a:r>
            <a:r>
              <a:rPr lang="ar-DZ" dirty="0">
                <a:solidFill>
                  <a:srgbClr val="00B050"/>
                </a:solidFill>
                <a:latin typeface="Calibri" panose="020F0502020204030204" pitchFamily="34" charset="0"/>
                <a:ea typeface="Calibri" panose="020F0502020204030204" pitchFamily="34" charset="0"/>
                <a:cs typeface="Sakkal Majalla" panose="02000000000000000000" pitchFamily="2" charset="-78"/>
              </a:rPr>
              <a:t>المنادى</a:t>
            </a:r>
            <a:r>
              <a:rPr lang="ar-DZ" dirty="0">
                <a:latin typeface="Calibri" panose="020F0502020204030204" pitchFamily="34" charset="0"/>
                <a:ea typeface="Calibri" panose="020F0502020204030204" pitchFamily="34" charset="0"/>
                <a:cs typeface="Sakkal Majalla" panose="02000000000000000000" pitchFamily="2" charset="-78"/>
              </a:rPr>
              <a:t> لأن المنادى في حقيقته مفْعُول بِهِ .</a:t>
            </a:r>
            <a:endParaRPr lang="en-US" dirty="0">
              <a:latin typeface="Calibri" panose="020F0502020204030204" pitchFamily="34" charset="0"/>
              <a:ea typeface="Calibri" panose="020F0502020204030204" pitchFamily="34" charset="0"/>
              <a:cs typeface="Arial" panose="020B0604020202020204" pitchFamily="34" charset="0"/>
            </a:endParaRPr>
          </a:p>
          <a:p>
            <a:pPr marL="0" indent="0">
              <a:buNone/>
            </a:pPr>
            <a:r>
              <a:rPr lang="ar-DZ" b="1" dirty="0">
                <a:latin typeface="Traditional Arabic" panose="02020603050405020304" pitchFamily="18" charset="-78"/>
                <a:cs typeface="Traditional Arabic" panose="02020603050405020304" pitchFamily="18" charset="-78"/>
              </a:rPr>
              <a:t>ومنه ما يقتضي </a:t>
            </a:r>
            <a:r>
              <a:rPr lang="ar-DZ" b="1" dirty="0">
                <a:highlight>
                  <a:srgbClr val="FFFF00"/>
                </a:highlight>
                <a:latin typeface="Traditional Arabic" panose="02020603050405020304" pitchFamily="18" charset="-78"/>
                <a:cs typeface="Traditional Arabic" panose="02020603050405020304" pitchFamily="18" charset="-78"/>
              </a:rPr>
              <a:t>أن يكون المجرور داخل في قولك</a:t>
            </a:r>
            <a:r>
              <a:rPr lang="ar-DZ" b="1" dirty="0">
                <a:latin typeface="Traditional Arabic" panose="02020603050405020304" pitchFamily="18" charset="-78"/>
                <a:cs typeface="Traditional Arabic" panose="02020603050405020304" pitchFamily="18" charset="-78"/>
              </a:rPr>
              <a:t>: (قربت من زيد) و (بعدت من عمرو) و (سرت من البصرة إلى الكوفة) مفعولا به، وليس في الاصطلاح مفعولا به، وإن صحّ أن يقال: إنه مفعول به بواسطة حرف الجر.</a:t>
            </a:r>
            <a:endParaRPr lang="en-US" b="1" dirty="0">
              <a:latin typeface="Traditional Arabic" panose="02020603050405020304" pitchFamily="18" charset="-78"/>
              <a:cs typeface="Traditional Arabic" panose="02020603050405020304" pitchFamily="18" charset="-78"/>
            </a:endParaRPr>
          </a:p>
          <a:p>
            <a:pPr marL="0" indent="0">
              <a:buNone/>
            </a:pPr>
            <a:endParaRPr lang="ar-DZ" dirty="0"/>
          </a:p>
        </p:txBody>
      </p:sp>
    </p:spTree>
    <p:extLst>
      <p:ext uri="{BB962C8B-B14F-4D97-AF65-F5344CB8AC3E}">
        <p14:creationId xmlns:p14="http://schemas.microsoft.com/office/powerpoint/2010/main" val="1604854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83FE432-AACC-49D9-84DB-2277F978ADA3}"/>
              </a:ext>
            </a:extLst>
          </p:cNvPr>
          <p:cNvSpPr/>
          <p:nvPr/>
        </p:nvSpPr>
        <p:spPr>
          <a:xfrm>
            <a:off x="901147" y="702365"/>
            <a:ext cx="10416209" cy="5323124"/>
          </a:xfrm>
          <a:prstGeom prst="rect">
            <a:avLst/>
          </a:prstGeom>
        </p:spPr>
        <p:txBody>
          <a:bodyPr wrap="square">
            <a:spAutoFit/>
          </a:bodyPr>
          <a:lstStyle/>
          <a:p>
            <a:pPr algn="just" rtl="1">
              <a:lnSpc>
                <a:spcPct val="107000"/>
              </a:lnSpc>
              <a:spcAft>
                <a:spcPts val="800"/>
              </a:spcAft>
            </a:pPr>
            <a:r>
              <a:rPr lang="ar-DZ" sz="2300" b="1" dirty="0">
                <a:solidFill>
                  <a:srgbClr val="FF0000"/>
                </a:solidFill>
                <a:latin typeface="Traditional Arabic" panose="02020603050405020304" pitchFamily="18" charset="-78"/>
                <a:ea typeface="Calibri" panose="020F0502020204030204" pitchFamily="34" charset="0"/>
                <a:cs typeface="Traditional Arabic" panose="02020603050405020304" pitchFamily="18" charset="-78"/>
              </a:rPr>
              <a:t>والمفعول به</a:t>
            </a:r>
            <a:r>
              <a:rPr lang="ar-DZ" sz="2300" b="1" dirty="0">
                <a:latin typeface="Traditional Arabic" panose="02020603050405020304" pitchFamily="18" charset="-78"/>
                <a:ea typeface="Calibri" panose="020F0502020204030204" pitchFamily="34" charset="0"/>
                <a:cs typeface="Traditional Arabic" panose="02020603050405020304" pitchFamily="18" charset="-78"/>
              </a:rPr>
              <a:t> يعد -في الأغلب- من الفضلات؛ ولا ينصبه إلا الفعل المتعدي وفروعه، أما غيره من أنواع المفاعيل فينصبها الفعل المتعدي واللازم، وكذا بقية المنصوبات، ويجوز الاقتصار على كلمة: "مفعول" وحدها، دون تقيدها بالجار والمجرور بعدها؛ لأن كلمة: "مفعول" إذا ذكرت مطلقة بغير قيد لا يراد منها إلا "المفعول به".</a:t>
            </a:r>
            <a:endParaRPr lang="en-US" sz="2300" b="1" dirty="0">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07000"/>
              </a:lnSpc>
              <a:spcAft>
                <a:spcPts val="800"/>
              </a:spcAft>
            </a:pPr>
            <a:r>
              <a:rPr lang="ar-DZ" sz="2300" b="1" dirty="0">
                <a:latin typeface="Traditional Arabic" panose="02020603050405020304" pitchFamily="18" charset="-78"/>
                <a:ea typeface="Calibri" panose="020F0502020204030204" pitchFamily="34" charset="0"/>
                <a:cs typeface="Traditional Arabic" panose="02020603050405020304" pitchFamily="18" charset="-78"/>
              </a:rPr>
              <a:t>فإذا قلت: </a:t>
            </a:r>
            <a:r>
              <a:rPr lang="ar-DZ" sz="2300" b="1" dirty="0">
                <a:highlight>
                  <a:srgbClr val="FFFF00"/>
                </a:highlight>
                <a:latin typeface="Traditional Arabic" panose="02020603050405020304" pitchFamily="18" charset="-78"/>
                <a:ea typeface="Calibri" panose="020F0502020204030204" pitchFamily="34" charset="0"/>
                <a:cs typeface="Traditional Arabic" panose="02020603050405020304" pitchFamily="18" charset="-78"/>
              </a:rPr>
              <a:t>أسرف الأحمق في ماله و انتهى أمره إلى الفقر، وقعد في بيته ملومًا محسورًا</a:t>
            </a:r>
            <a:r>
              <a:rPr lang="ar-DZ" sz="2300" b="1" dirty="0">
                <a:latin typeface="Traditional Arabic" panose="02020603050405020304" pitchFamily="18" charset="-78"/>
                <a:ea typeface="Calibri" panose="020F0502020204030204" pitchFamily="34" charset="0"/>
                <a:cs typeface="Traditional Arabic" panose="02020603050405020304" pitchFamily="18" charset="-78"/>
              </a:rPr>
              <a:t>، فكل كلمة من: مال، فقر، بيت ... هي في المعنى - لا في الاصطلاح - مفعول به للفعل قبلها، ولكن الفعل لم يوقع معناه وأثره عليها مباشرة من غير وسيط؛ وإنما أوصله ونقله بمساعدة حرف جر؛ كان هو الوسيط في ذلك؛ فهي في الظاهر مجرورة به، وهي في المعنى في حكم المفعول به لذلك الفعل.</a:t>
            </a:r>
            <a:endParaRPr lang="en-US" sz="2300" b="1" dirty="0">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07000"/>
              </a:lnSpc>
              <a:spcAft>
                <a:spcPts val="800"/>
              </a:spcAft>
            </a:pPr>
            <a:r>
              <a:rPr lang="ar-DZ" sz="2300" b="1" dirty="0">
                <a:latin typeface="Traditional Arabic" panose="02020603050405020304" pitchFamily="18" charset="-78"/>
                <a:ea typeface="Calibri" panose="020F0502020204030204" pitchFamily="34" charset="0"/>
                <a:cs typeface="Traditional Arabic" panose="02020603050405020304" pitchFamily="18" charset="-78"/>
              </a:rPr>
              <a:t>وإذا كانت في حكم المفعول به معنى، فهل يجوز في توابع هذا المفعول الحكمي "أي: المعنوي" النصب مراعاة لحكمه، كما يجوز الجر مراعاة للفظه؟</a:t>
            </a:r>
            <a:endParaRPr lang="en-US" sz="2300" b="1" dirty="0">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07000"/>
              </a:lnSpc>
              <a:spcAft>
                <a:spcPts val="800"/>
              </a:spcAft>
            </a:pPr>
            <a:r>
              <a:rPr lang="ar-DZ" sz="2300" b="1" dirty="0">
                <a:latin typeface="Traditional Arabic" panose="02020603050405020304" pitchFamily="18" charset="-78"/>
                <a:ea typeface="Calibri" panose="020F0502020204030204" pitchFamily="34" charset="0"/>
                <a:cs typeface="Traditional Arabic" panose="02020603050405020304" pitchFamily="18" charset="-78"/>
              </a:rPr>
              <a:t>تكون الإجابة </a:t>
            </a:r>
            <a:r>
              <a:rPr lang="ar-DZ" sz="2300" b="1" dirty="0">
                <a:highlight>
                  <a:srgbClr val="FFFF00"/>
                </a:highlight>
                <a:latin typeface="Traditional Arabic" panose="02020603050405020304" pitchFamily="18" charset="-78"/>
                <a:ea typeface="Calibri" panose="020F0502020204030204" pitchFamily="34" charset="0"/>
                <a:cs typeface="Traditional Arabic" panose="02020603050405020304" pitchFamily="18" charset="-78"/>
              </a:rPr>
              <a:t>"لفظه مجرور وموضعه نصب؛ لأنه مفعول</a:t>
            </a:r>
            <a:r>
              <a:rPr lang="ar-DZ" sz="2300" b="1" dirty="0">
                <a:latin typeface="Traditional Arabic" panose="02020603050405020304" pitchFamily="18" charset="-78"/>
                <a:ea typeface="Calibri" panose="020F0502020204030204" pitchFamily="34" charset="0"/>
                <a:cs typeface="Traditional Arabic" panose="02020603050405020304" pitchFamily="18" charset="-78"/>
              </a:rPr>
              <a:t>؛ ولذلك يجوز فيما عطف عليه وجهان، الجر والنصب؛ نحو قولك: مررت بزيد وعمرو – وعمرًا؛ فالجر على اللفظ، والنصب على الموضع؛ وذلك من قبل أن الحرف يتنزل منزلة الجزء من الفعل؛ من جهة أنه به وصل إلى الاسم؛ فكأنه كالهمزة في: أذهبته، والتضعيف في: فرحته، وتارة يتنزل منزلة الجزء من الاسم المجرور به؛ ولذلك جاز أن يعطف عليها بالنصب: فالجر على الاسم وحده، والنصب على موضع الحرف والاسم معًا. ا. هـ. والرأي صريح في جواز الأمرين، ولا شك أن ما يجري في العطف يجري في غيره من باقي التوابع. (</a:t>
            </a:r>
            <a:r>
              <a:rPr lang="ar-DZ" sz="2300" b="1" dirty="0">
                <a:solidFill>
                  <a:srgbClr val="FF0000"/>
                </a:solidFill>
                <a:latin typeface="Traditional Arabic" panose="02020603050405020304" pitchFamily="18" charset="-78"/>
                <a:ea typeface="Calibri" panose="020F0502020204030204" pitchFamily="34" charset="0"/>
                <a:cs typeface="Traditional Arabic" panose="02020603050405020304" pitchFamily="18" charset="-78"/>
              </a:rPr>
              <a:t>ينظر: شرح المفصل، ج7، ص65 وما بعدها).</a:t>
            </a:r>
            <a:endParaRPr lang="en-US" sz="2300" b="1" dirty="0">
              <a:solidFill>
                <a:srgbClr val="FF0000"/>
              </a:solidFill>
              <a:effectLst/>
              <a:latin typeface="Traditional Arabic" panose="02020603050405020304" pitchFamily="18" charset="-78"/>
              <a:ea typeface="Calibri" panose="020F0502020204030204" pitchFamily="34" charset="0"/>
              <a:cs typeface="Traditional Arabic" panose="02020603050405020304" pitchFamily="18" charset="-78"/>
            </a:endParaRPr>
          </a:p>
        </p:txBody>
      </p:sp>
    </p:spTree>
    <p:extLst>
      <p:ext uri="{BB962C8B-B14F-4D97-AF65-F5344CB8AC3E}">
        <p14:creationId xmlns:p14="http://schemas.microsoft.com/office/powerpoint/2010/main" val="1230590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5AE6BE4-4B80-4DF3-8D58-897D8955812E}"/>
              </a:ext>
            </a:extLst>
          </p:cNvPr>
          <p:cNvSpPr>
            <a:spLocks noGrp="1"/>
          </p:cNvSpPr>
          <p:nvPr>
            <p:ph type="ctrTitle"/>
          </p:nvPr>
        </p:nvSpPr>
        <p:spPr>
          <a:xfrm>
            <a:off x="2578651" y="1659101"/>
            <a:ext cx="7034698" cy="1769899"/>
          </a:xfrm>
        </p:spPr>
        <p:style>
          <a:lnRef idx="2">
            <a:schemeClr val="accent2"/>
          </a:lnRef>
          <a:fillRef idx="1">
            <a:schemeClr val="lt1"/>
          </a:fillRef>
          <a:effectRef idx="0">
            <a:schemeClr val="accent2"/>
          </a:effectRef>
          <a:fontRef idx="minor">
            <a:schemeClr val="dk1"/>
          </a:fontRef>
        </p:style>
        <p:txBody>
          <a:bodyPr anchor="t"/>
          <a:lstStyle/>
          <a:p>
            <a:r>
              <a:rPr lang="ar-DZ" sz="3200" dirty="0">
                <a:latin typeface="Traditional Arabic" panose="02020603050405020304" pitchFamily="18" charset="-78"/>
                <a:cs typeface="Traditional Arabic" panose="02020603050405020304" pitchFamily="18" charset="-78"/>
              </a:rPr>
              <a:t>ولذلك قد يأخذ المتعدي مفعولين: أحدهما صريح، والآخر غير صريح، نحو قوله تعالى: </a:t>
            </a:r>
            <a:r>
              <a:rPr lang="ar-DZ" sz="3200" b="1" dirty="0">
                <a:solidFill>
                  <a:srgbClr val="00B050"/>
                </a:solidFill>
                <a:latin typeface="Traditional Arabic" panose="02020603050405020304" pitchFamily="18" charset="-78"/>
                <a:cs typeface="Traditional Arabic" panose="02020603050405020304" pitchFamily="18" charset="-78"/>
              </a:rPr>
              <a:t>﴿</a:t>
            </a:r>
            <a:r>
              <a:rPr lang="ar-DZ" sz="3200" dirty="0">
                <a:latin typeface="Traditional Arabic" panose="02020603050405020304" pitchFamily="18" charset="-78"/>
                <a:cs typeface="Traditional Arabic" panose="02020603050405020304" pitchFamily="18" charset="-78"/>
              </a:rPr>
              <a:t> </a:t>
            </a:r>
            <a:r>
              <a:rPr lang="ar-DZ" sz="3200" dirty="0">
                <a:solidFill>
                  <a:srgbClr val="FF0000"/>
                </a:solidFill>
                <a:latin typeface="Traditional Arabic" panose="02020603050405020304" pitchFamily="18" charset="-78"/>
                <a:cs typeface="Traditional Arabic" panose="02020603050405020304" pitchFamily="18" charset="-78"/>
              </a:rPr>
              <a:t>إن الله يأمركم أن تؤدوا الأمانات إلى أهلها</a:t>
            </a:r>
            <a:r>
              <a:rPr lang="ar-DZ" sz="3200" b="1" dirty="0">
                <a:solidFill>
                  <a:srgbClr val="00B050"/>
                </a:solidFill>
                <a:latin typeface="Traditional Arabic" panose="02020603050405020304" pitchFamily="18" charset="-78"/>
                <a:cs typeface="Traditional Arabic" panose="02020603050405020304" pitchFamily="18" charset="-78"/>
              </a:rPr>
              <a:t> ﴾</a:t>
            </a:r>
            <a:r>
              <a:rPr lang="ar-DZ" sz="1800" b="1" dirty="0">
                <a:solidFill>
                  <a:srgbClr val="00B050"/>
                </a:solidFill>
                <a:latin typeface="Traditional Arabic" panose="02020603050405020304" pitchFamily="18" charset="-78"/>
                <a:cs typeface="Traditional Arabic" panose="02020603050405020304" pitchFamily="18" charset="-78"/>
              </a:rPr>
              <a:t>النساء/58</a:t>
            </a:r>
            <a:br>
              <a:rPr lang="ar-DZ" sz="3200" dirty="0">
                <a:latin typeface="Traditional Arabic" panose="02020603050405020304" pitchFamily="18" charset="-78"/>
                <a:cs typeface="Traditional Arabic" panose="02020603050405020304" pitchFamily="18" charset="-78"/>
              </a:rPr>
            </a:br>
            <a:endParaRPr lang="ar-DZ" sz="3200" dirty="0">
              <a:latin typeface="Traditional Arabic" panose="02020603050405020304" pitchFamily="18" charset="-78"/>
              <a:cs typeface="Traditional Arabic" panose="02020603050405020304" pitchFamily="18" charset="-78"/>
            </a:endParaRPr>
          </a:p>
        </p:txBody>
      </p:sp>
      <p:sp>
        <p:nvSpPr>
          <p:cNvPr id="3" name="عنوان فرعي 2">
            <a:extLst>
              <a:ext uri="{FF2B5EF4-FFF2-40B4-BE49-F238E27FC236}">
                <a16:creationId xmlns:a16="http://schemas.microsoft.com/office/drawing/2014/main" id="{74A1A254-C29A-44C2-8FDB-93D29863C12B}"/>
              </a:ext>
            </a:extLst>
          </p:cNvPr>
          <p:cNvSpPr>
            <a:spLocks noGrp="1"/>
          </p:cNvSpPr>
          <p:nvPr>
            <p:ph type="subTitle" idx="1"/>
          </p:nvPr>
        </p:nvSpPr>
        <p:spPr>
          <a:xfrm>
            <a:off x="2797680" y="3604587"/>
            <a:ext cx="6815669" cy="1594311"/>
          </a:xfrm>
        </p:spPr>
        <p:style>
          <a:lnRef idx="2">
            <a:schemeClr val="accent1"/>
          </a:lnRef>
          <a:fillRef idx="1">
            <a:schemeClr val="lt1"/>
          </a:fillRef>
          <a:effectRef idx="0">
            <a:schemeClr val="accent1"/>
          </a:effectRef>
          <a:fontRef idx="minor">
            <a:schemeClr val="dk1"/>
          </a:fontRef>
        </p:style>
        <p:txBody>
          <a:bodyPr anchor="ctr">
            <a:normAutofit/>
          </a:bodyPr>
          <a:lstStyle/>
          <a:p>
            <a:r>
              <a:rPr lang="ar-DZ" sz="2400" dirty="0">
                <a:latin typeface="Sakkal Majalla" panose="02000000000000000000" pitchFamily="2" charset="-78"/>
                <a:cs typeface="Sakkal Majalla" panose="02000000000000000000" pitchFamily="2" charset="-78"/>
              </a:rPr>
              <a:t>(</a:t>
            </a:r>
            <a:r>
              <a:rPr lang="ar-DZ" sz="2800" dirty="0">
                <a:highlight>
                  <a:srgbClr val="FFFF00"/>
                </a:highlight>
                <a:latin typeface="Sakkal Majalla" panose="02000000000000000000" pitchFamily="2" charset="-78"/>
                <a:cs typeface="Sakkal Majalla" panose="02000000000000000000" pitchFamily="2" charset="-78"/>
              </a:rPr>
              <a:t>فالأمانات:</a:t>
            </a:r>
            <a:r>
              <a:rPr lang="ar-DZ" sz="2800" dirty="0">
                <a:latin typeface="Sakkal Majalla" panose="02000000000000000000" pitchFamily="2" charset="-78"/>
                <a:cs typeface="Sakkal Majalla" panose="02000000000000000000" pitchFamily="2" charset="-78"/>
              </a:rPr>
              <a:t> </a:t>
            </a:r>
            <a:r>
              <a:rPr lang="ar-DZ" sz="2800" dirty="0">
                <a:highlight>
                  <a:srgbClr val="00FFFF"/>
                </a:highlight>
                <a:latin typeface="Sakkal Majalla" panose="02000000000000000000" pitchFamily="2" charset="-78"/>
                <a:cs typeface="Sakkal Majalla" panose="02000000000000000000" pitchFamily="2" charset="-78"/>
              </a:rPr>
              <a:t>مفعول به صريح</a:t>
            </a:r>
            <a:r>
              <a:rPr lang="ar-DZ" sz="2800" dirty="0">
                <a:latin typeface="Sakkal Majalla" panose="02000000000000000000" pitchFamily="2" charset="-78"/>
                <a:cs typeface="Sakkal Majalla" panose="02000000000000000000" pitchFamily="2" charset="-78"/>
              </a:rPr>
              <a:t>، </a:t>
            </a:r>
            <a:r>
              <a:rPr lang="ar-DZ" sz="2800" dirty="0">
                <a:highlight>
                  <a:srgbClr val="FFFF00"/>
                </a:highlight>
                <a:latin typeface="Sakkal Majalla" panose="02000000000000000000" pitchFamily="2" charset="-78"/>
                <a:cs typeface="Sakkal Majalla" panose="02000000000000000000" pitchFamily="2" charset="-78"/>
              </a:rPr>
              <a:t>وأهل:</a:t>
            </a:r>
            <a:r>
              <a:rPr lang="ar-DZ" sz="2800" dirty="0">
                <a:latin typeface="Sakkal Majalla" panose="02000000000000000000" pitchFamily="2" charset="-78"/>
                <a:cs typeface="Sakkal Majalla" panose="02000000000000000000" pitchFamily="2" charset="-78"/>
              </a:rPr>
              <a:t> </a:t>
            </a:r>
            <a:r>
              <a:rPr lang="ar-DZ" sz="2800" dirty="0">
                <a:highlight>
                  <a:srgbClr val="00FFFF"/>
                </a:highlight>
                <a:latin typeface="Sakkal Majalla" panose="02000000000000000000" pitchFamily="2" charset="-78"/>
                <a:cs typeface="Sakkal Majalla" panose="02000000000000000000" pitchFamily="2" charset="-78"/>
              </a:rPr>
              <a:t>مفعول به غير صريح</a:t>
            </a:r>
            <a:r>
              <a:rPr lang="ar-DZ" sz="2800" dirty="0">
                <a:latin typeface="Sakkal Majalla" panose="02000000000000000000" pitchFamily="2" charset="-78"/>
                <a:cs typeface="Sakkal Majalla" panose="02000000000000000000" pitchFamily="2" charset="-78"/>
              </a:rPr>
              <a:t> وهو مجرور لفظاً بحرف الجر، منصوب محلاً على أنه مفعول به غير صريح)</a:t>
            </a:r>
            <a:br>
              <a:rPr lang="ar-DZ" sz="2800" dirty="0">
                <a:latin typeface="Sakkal Majalla" panose="02000000000000000000" pitchFamily="2" charset="-78"/>
                <a:cs typeface="Sakkal Majalla" panose="02000000000000000000" pitchFamily="2" charset="-78"/>
              </a:rPr>
            </a:br>
            <a:endParaRPr lang="ar-DZ"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15180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68806FB-38AA-4072-93D9-A38E9D080FB2}"/>
              </a:ext>
            </a:extLst>
          </p:cNvPr>
          <p:cNvSpPr>
            <a:spLocks noGrp="1"/>
          </p:cNvSpPr>
          <p:nvPr>
            <p:ph type="title"/>
          </p:nvPr>
        </p:nvSpPr>
        <p:spPr>
          <a:xfrm>
            <a:off x="1295402" y="743593"/>
            <a:ext cx="9601195" cy="608129"/>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r"/>
            <a:r>
              <a:rPr lang="ar-DZ" dirty="0">
                <a:latin typeface="Sakkal Majalla" panose="02000000000000000000" pitchFamily="2" charset="-78"/>
                <a:cs typeface="Sakkal Majalla" panose="02000000000000000000" pitchFamily="2" charset="-78"/>
              </a:rPr>
              <a:t>الشواهد النحوية </a:t>
            </a:r>
          </a:p>
        </p:txBody>
      </p:sp>
      <p:sp>
        <p:nvSpPr>
          <p:cNvPr id="3" name="عنصر نائب للمحتوى 2">
            <a:extLst>
              <a:ext uri="{FF2B5EF4-FFF2-40B4-BE49-F238E27FC236}">
                <a16:creationId xmlns:a16="http://schemas.microsoft.com/office/drawing/2014/main" id="{AB9280ED-D870-43FE-8F6A-B4DAC69D6C96}"/>
              </a:ext>
            </a:extLst>
          </p:cNvPr>
          <p:cNvSpPr>
            <a:spLocks noGrp="1"/>
          </p:cNvSpPr>
          <p:nvPr>
            <p:ph idx="1"/>
          </p:nvPr>
        </p:nvSpPr>
        <p:spPr>
          <a:xfrm>
            <a:off x="675861" y="1497496"/>
            <a:ext cx="10760765" cy="4731025"/>
          </a:xfrm>
          <a:ln/>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buNone/>
            </a:pPr>
            <a:r>
              <a:rPr lang="ar-DZ" sz="2200" b="1" dirty="0">
                <a:latin typeface="Traditional Arabic" panose="02020603050405020304" pitchFamily="18" charset="-78"/>
                <a:cs typeface="Traditional Arabic" panose="02020603050405020304" pitchFamily="18" charset="-78"/>
              </a:rPr>
              <a:t>ومنه قوله تعالى: </a:t>
            </a:r>
            <a:r>
              <a:rPr lang="ar-DZ" sz="2200" b="1" dirty="0">
                <a:solidFill>
                  <a:srgbClr val="00B050"/>
                </a:solidFill>
                <a:latin typeface="Traditional Arabic" panose="02020603050405020304" pitchFamily="18" charset="-78"/>
                <a:cs typeface="Traditional Arabic" panose="02020603050405020304" pitchFamily="18" charset="-78"/>
              </a:rPr>
              <a:t>﴿</a:t>
            </a:r>
            <a:r>
              <a:rPr lang="ar-DZ" sz="2200" b="1" dirty="0">
                <a:latin typeface="Traditional Arabic" panose="02020603050405020304" pitchFamily="18" charset="-78"/>
                <a:cs typeface="Traditional Arabic" panose="02020603050405020304" pitchFamily="18" charset="-78"/>
              </a:rPr>
              <a:t> </a:t>
            </a:r>
            <a:r>
              <a:rPr lang="ar-DZ" sz="2200" b="1" u="sng" dirty="0">
                <a:solidFill>
                  <a:srgbClr val="FF0000"/>
                </a:solidFill>
                <a:latin typeface="Traditional Arabic" panose="02020603050405020304" pitchFamily="18" charset="-78"/>
                <a:cs typeface="Traditional Arabic" panose="02020603050405020304" pitchFamily="18" charset="-78"/>
              </a:rPr>
              <a:t>وَقُرْآنًا فَرَقْنَاهُ </a:t>
            </a:r>
            <a:r>
              <a:rPr lang="ar-DZ" sz="2200" b="1" dirty="0">
                <a:latin typeface="Traditional Arabic" panose="02020603050405020304" pitchFamily="18" charset="-78"/>
                <a:cs typeface="Traditional Arabic" panose="02020603050405020304" pitchFamily="18" charset="-78"/>
              </a:rPr>
              <a:t>لِتَقْرَأَهُ عَلَى النَّاسِ عَلَىٰ مُكْثٍ </a:t>
            </a:r>
            <a:r>
              <a:rPr lang="ar-DZ" sz="2200" b="1" dirty="0">
                <a:solidFill>
                  <a:srgbClr val="00B050"/>
                </a:solidFill>
                <a:latin typeface="Traditional Arabic" panose="02020603050405020304" pitchFamily="18" charset="-78"/>
                <a:cs typeface="Traditional Arabic" panose="02020603050405020304" pitchFamily="18" charset="-78"/>
              </a:rPr>
              <a:t>﴾</a:t>
            </a:r>
            <a:r>
              <a:rPr lang="ar-DZ" sz="2200" dirty="0">
                <a:latin typeface="Traditional Arabic" panose="02020603050405020304" pitchFamily="18" charset="-78"/>
                <a:cs typeface="Traditional Arabic" panose="02020603050405020304" pitchFamily="18" charset="-78"/>
              </a:rPr>
              <a:t>الاسراء/106</a:t>
            </a:r>
            <a:r>
              <a:rPr lang="ar-DZ" sz="2200" b="1" dirty="0">
                <a:latin typeface="Traditional Arabic" panose="02020603050405020304" pitchFamily="18" charset="-78"/>
                <a:cs typeface="Traditional Arabic" panose="02020603050405020304" pitchFamily="18" charset="-78"/>
              </a:rPr>
              <a:t>.</a:t>
            </a:r>
            <a:endParaRPr lang="ar-DZ" sz="2200" b="1" dirty="0">
              <a:solidFill>
                <a:srgbClr val="00B050"/>
              </a:solidFill>
              <a:latin typeface="Traditional Arabic" panose="02020603050405020304" pitchFamily="18" charset="-78"/>
              <a:cs typeface="Traditional Arabic" panose="02020603050405020304" pitchFamily="18" charset="-78"/>
            </a:endParaRPr>
          </a:p>
          <a:p>
            <a:pPr marL="0" indent="0">
              <a:buNone/>
            </a:pPr>
            <a:r>
              <a:rPr lang="ar-DZ" sz="2200" b="1" dirty="0">
                <a:solidFill>
                  <a:srgbClr val="00B050"/>
                </a:solidFill>
                <a:latin typeface="Traditional Arabic" panose="02020603050405020304" pitchFamily="18" charset="-78"/>
                <a:cs typeface="Traditional Arabic" panose="02020603050405020304" pitchFamily="18" charset="-78"/>
              </a:rPr>
              <a:t>                 ﴿</a:t>
            </a:r>
            <a:r>
              <a:rPr lang="ar-DZ" sz="2200" b="1" dirty="0">
                <a:latin typeface="Traditional Arabic" panose="02020603050405020304" pitchFamily="18" charset="-78"/>
                <a:cs typeface="Traditional Arabic" panose="02020603050405020304" pitchFamily="18" charset="-78"/>
              </a:rPr>
              <a:t> </a:t>
            </a:r>
            <a:r>
              <a:rPr lang="ar-SA" sz="2200" b="1" dirty="0">
                <a:latin typeface="times-roman"/>
                <a:cs typeface="Traditional Arabic" panose="02020603050405020304" pitchFamily="18" charset="-78"/>
              </a:rPr>
              <a:t> و </a:t>
            </a:r>
            <a:r>
              <a:rPr lang="ar-SA" sz="2200" b="1" dirty="0">
                <a:solidFill>
                  <a:srgbClr val="FF0000"/>
                </a:solidFill>
                <a:latin typeface="times-roman"/>
                <a:cs typeface="Traditional Arabic" panose="02020603050405020304" pitchFamily="18" charset="-78"/>
              </a:rPr>
              <a:t>َالْقَمَرَ قَدَّرْنَاهُ </a:t>
            </a:r>
            <a:r>
              <a:rPr lang="ar-SA" sz="2200" b="1" dirty="0">
                <a:latin typeface="times-roman"/>
                <a:cs typeface="Traditional Arabic" panose="02020603050405020304" pitchFamily="18" charset="-78"/>
              </a:rPr>
              <a:t>مَنَازِلَ حَتَّى عَادَ كَالْعُرْجُونِ الْقَدِيمِ </a:t>
            </a:r>
            <a:r>
              <a:rPr lang="ar-SA" sz="2200" b="1" dirty="0">
                <a:solidFill>
                  <a:srgbClr val="FF0000"/>
                </a:solidFill>
                <a:latin typeface="times-roman"/>
                <a:cs typeface="Traditional Arabic" panose="02020603050405020304" pitchFamily="18" charset="-78"/>
              </a:rPr>
              <a:t>(39)</a:t>
            </a:r>
            <a:r>
              <a:rPr lang="ar-DZ" sz="2200" b="1" dirty="0">
                <a:solidFill>
                  <a:srgbClr val="FF0000"/>
                </a:solidFill>
                <a:latin typeface="Traditional Arabic" panose="02020603050405020304" pitchFamily="18" charset="-78"/>
                <a:cs typeface="Traditional Arabic" panose="02020603050405020304" pitchFamily="18" charset="-78"/>
              </a:rPr>
              <a:t> </a:t>
            </a:r>
            <a:r>
              <a:rPr lang="ar-DZ" sz="2200" b="1" dirty="0">
                <a:solidFill>
                  <a:srgbClr val="00B050"/>
                </a:solidFill>
                <a:latin typeface="Traditional Arabic" panose="02020603050405020304" pitchFamily="18" charset="-78"/>
                <a:cs typeface="Traditional Arabic" panose="02020603050405020304" pitchFamily="18" charset="-78"/>
              </a:rPr>
              <a:t>﴾</a:t>
            </a:r>
            <a:r>
              <a:rPr lang="ar-DZ" sz="2200" dirty="0">
                <a:latin typeface="Traditional Arabic" panose="02020603050405020304" pitchFamily="18" charset="-78"/>
                <a:cs typeface="Traditional Arabic" panose="02020603050405020304" pitchFamily="18" charset="-78"/>
              </a:rPr>
              <a:t>يس/39</a:t>
            </a:r>
            <a:r>
              <a:rPr lang="ar-DZ" sz="2200" b="1" dirty="0">
                <a:latin typeface="Traditional Arabic" panose="02020603050405020304" pitchFamily="18" charset="-78"/>
                <a:cs typeface="Traditional Arabic" panose="02020603050405020304" pitchFamily="18" charset="-78"/>
              </a:rPr>
              <a:t>.</a:t>
            </a:r>
          </a:p>
          <a:p>
            <a:pPr marL="0" indent="0" algn="just">
              <a:buNone/>
            </a:pPr>
            <a:r>
              <a:rPr lang="ar-DZ" sz="2200" b="1" dirty="0">
                <a:latin typeface="Sakkal Majalla" panose="02000000000000000000" pitchFamily="2" charset="-78"/>
                <a:cs typeface="Sakkal Majalla" panose="02000000000000000000" pitchFamily="2" charset="-78"/>
              </a:rPr>
              <a:t>فكلّ من (قرآنا و القمرَ) يعربان مفعولا به لفعل محذوف وجوبا يفسره السياق، ولا نقول إنه مفعول بما بعده، لأن ما بعده مشغول عنه بضميره.</a:t>
            </a:r>
          </a:p>
          <a:p>
            <a:pPr marL="0" indent="0" algn="just">
              <a:buNone/>
            </a:pPr>
            <a:r>
              <a:rPr lang="ar-DZ" sz="2200" b="1" dirty="0">
                <a:latin typeface="Sakkal Majalla" panose="02000000000000000000" pitchFamily="2" charset="-78"/>
                <a:ea typeface="Calibri" panose="020F0502020204030204" pitchFamily="34" charset="0"/>
                <a:cs typeface="Sakkal Majalla" panose="02000000000000000000" pitchFamily="2" charset="-78"/>
              </a:rPr>
              <a:t>وقوله تعالى: </a:t>
            </a:r>
            <a:r>
              <a:rPr lang="ar-DZ" sz="2200" b="1" dirty="0">
                <a:solidFill>
                  <a:srgbClr val="00B050"/>
                </a:solidFill>
                <a:latin typeface="Traditional Arabic" panose="02020603050405020304" pitchFamily="18" charset="-78"/>
                <a:cs typeface="Traditional Arabic" panose="02020603050405020304" pitchFamily="18" charset="-78"/>
              </a:rPr>
              <a:t>﴿</a:t>
            </a:r>
            <a:r>
              <a:rPr lang="ar-DZ" sz="2200" b="1" dirty="0">
                <a:latin typeface="Sakkal Majalla" panose="02000000000000000000" pitchFamily="2" charset="-78"/>
                <a:ea typeface="Calibri" panose="020F0502020204030204" pitchFamily="34" charset="0"/>
                <a:cs typeface="Sakkal Majalla" panose="02000000000000000000" pitchFamily="2" charset="-78"/>
              </a:rPr>
              <a:t> </a:t>
            </a:r>
            <a:r>
              <a:rPr lang="ar-DZ" sz="2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يستفتونك قل الله يفتيكم </a:t>
            </a:r>
            <a:r>
              <a:rPr lang="ar-DZ" sz="2200" b="1" dirty="0">
                <a:latin typeface="Sakkal Majalla" panose="02000000000000000000" pitchFamily="2" charset="-78"/>
                <a:ea typeface="Calibri" panose="020F0502020204030204" pitchFamily="34" charset="0"/>
                <a:cs typeface="Sakkal Majalla" panose="02000000000000000000" pitchFamily="2" charset="-78"/>
              </a:rPr>
              <a:t>في الكلالة</a:t>
            </a:r>
            <a:r>
              <a:rPr lang="ar-DZ" sz="2200" b="1" dirty="0">
                <a:solidFill>
                  <a:srgbClr val="00B050"/>
                </a:solidFill>
                <a:latin typeface="Traditional Arabic" panose="02020603050405020304" pitchFamily="18" charset="-78"/>
                <a:cs typeface="Traditional Arabic" panose="02020603050405020304" pitchFamily="18" charset="-78"/>
              </a:rPr>
              <a:t> ﴾</a:t>
            </a:r>
            <a:r>
              <a:rPr lang="ar-DZ" sz="2200" b="1" dirty="0">
                <a:latin typeface="Sakkal Majalla" panose="02000000000000000000" pitchFamily="2" charset="-78"/>
                <a:ea typeface="Calibri" panose="020F0502020204030204" pitchFamily="34" charset="0"/>
                <a:cs typeface="Sakkal Majalla" panose="02000000000000000000" pitchFamily="2" charset="-78"/>
              </a:rPr>
              <a:t> فـ: (في الكلالة)تنازعه الفعلان (يستفتونك) (يفتيكم) والرابط هو أن يفتيكم جواب عن يستفتونك.</a:t>
            </a:r>
          </a:p>
          <a:p>
            <a:pPr marL="0" indent="0" algn="just">
              <a:buNone/>
            </a:pPr>
            <a:r>
              <a:rPr lang="ar-DZ" sz="2200" b="1" dirty="0">
                <a:latin typeface="Sakkal Majalla" panose="02000000000000000000" pitchFamily="2" charset="-78"/>
                <a:ea typeface="Calibri" panose="020F0502020204030204" pitchFamily="34" charset="0"/>
                <a:cs typeface="Sakkal Majalla" panose="02000000000000000000" pitchFamily="2" charset="-78"/>
              </a:rPr>
              <a:t>نحو قوله تعالى </a:t>
            </a:r>
            <a:r>
              <a:rPr lang="ar-DZ" sz="2200" b="1" dirty="0">
                <a:solidFill>
                  <a:srgbClr val="00B050"/>
                </a:solidFill>
                <a:latin typeface="Traditional Arabic" panose="02020603050405020304" pitchFamily="18" charset="-78"/>
                <a:cs typeface="Traditional Arabic" panose="02020603050405020304" pitchFamily="18" charset="-78"/>
              </a:rPr>
              <a:t>﴿</a:t>
            </a:r>
            <a:r>
              <a:rPr lang="ar-DZ" sz="2200" b="1" dirty="0">
                <a:latin typeface="Sakkal Majalla" panose="02000000000000000000" pitchFamily="2" charset="-78"/>
                <a:ea typeface="Calibri" panose="020F0502020204030204" pitchFamily="34" charset="0"/>
                <a:cs typeface="Sakkal Majalla" panose="02000000000000000000" pitchFamily="2" charset="-78"/>
              </a:rPr>
              <a:t> </a:t>
            </a:r>
            <a:r>
              <a:rPr lang="ar-DZ" sz="2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والموفون بعهدهم إذا عاهدوا </a:t>
            </a:r>
            <a:r>
              <a:rPr lang="ar-DZ" sz="2200" b="1" dirty="0">
                <a:solidFill>
                  <a:srgbClr val="00B0F0"/>
                </a:solidFill>
                <a:latin typeface="Sakkal Majalla" panose="02000000000000000000" pitchFamily="2" charset="-78"/>
                <a:ea typeface="Calibri" panose="020F0502020204030204" pitchFamily="34" charset="0"/>
                <a:cs typeface="Sakkal Majalla" panose="02000000000000000000" pitchFamily="2" charset="-78"/>
              </a:rPr>
              <a:t>والصابرين</a:t>
            </a:r>
            <a:r>
              <a:rPr lang="ar-DZ" sz="2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في البأساء</a:t>
            </a:r>
            <a:r>
              <a:rPr lang="ar-DZ" sz="2200" b="1" dirty="0">
                <a:solidFill>
                  <a:srgbClr val="FF0000"/>
                </a:solidFill>
                <a:latin typeface="Traditional Arabic" panose="02020603050405020304" pitchFamily="18" charset="-78"/>
                <a:cs typeface="Traditional Arabic" panose="02020603050405020304" pitchFamily="18" charset="-78"/>
              </a:rPr>
              <a:t> </a:t>
            </a:r>
            <a:r>
              <a:rPr lang="ar-DZ" sz="2200" b="1" dirty="0">
                <a:solidFill>
                  <a:srgbClr val="00B050"/>
                </a:solidFill>
                <a:latin typeface="Traditional Arabic" panose="02020603050405020304" pitchFamily="18" charset="-78"/>
                <a:cs typeface="Traditional Arabic" panose="02020603050405020304" pitchFamily="18" charset="-78"/>
              </a:rPr>
              <a:t>﴾</a:t>
            </a:r>
            <a:r>
              <a:rPr lang="ar-DZ" sz="2200" b="1" dirty="0">
                <a:latin typeface="Sakkal Majalla" panose="02000000000000000000" pitchFamily="2" charset="-78"/>
                <a:ea typeface="Calibri" panose="020F0502020204030204" pitchFamily="34" charset="0"/>
                <a:cs typeface="Sakkal Majalla" panose="02000000000000000000" pitchFamily="2" charset="-78"/>
              </a:rPr>
              <a:t> ﴿وَالصَّابِرِينَ﴾: "الْوَاوُ" حَرْفُ عَطْفٍ مَبْنِيٌّ عَلَى الْفَتْحِ، وَ( الصَّابِرِينَ ) مَفْعُولٌ بِهِ مَنْصُوبٌ وَعَلَامَةُ نَصْبِهِ الْيَاءُ لِأَنَّهُ جَمْعُ مُذَكَّرٍ سَالِمٌ، وَالتَّقْدِيرُ: "أَمْدَحُ  و أخص الصَّابِرِينَ".</a:t>
            </a:r>
          </a:p>
          <a:p>
            <a:pPr marL="0" indent="0" algn="just">
              <a:buNone/>
            </a:pPr>
            <a:r>
              <a:rPr lang="ar-DZ" sz="22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أو الإغراء</a:t>
            </a:r>
            <a:r>
              <a:rPr lang="ar-DZ" sz="2200" b="1" dirty="0">
                <a:latin typeface="Sakkal Majalla" panose="02000000000000000000" pitchFamily="2" charset="-78"/>
                <a:ea typeface="Calibri" panose="020F0502020204030204" pitchFamily="34" charset="0"/>
                <a:cs typeface="Sakkal Majalla" panose="02000000000000000000" pitchFamily="2" charset="-78"/>
              </a:rPr>
              <a:t>، نحو: </a:t>
            </a:r>
            <a:r>
              <a:rPr lang="ar-DZ" sz="2200" b="1" dirty="0">
                <a:solidFill>
                  <a:srgbClr val="00B0F0"/>
                </a:solidFill>
                <a:latin typeface="Sakkal Majalla" panose="02000000000000000000" pitchFamily="2" charset="-78"/>
                <a:ea typeface="Calibri" panose="020F0502020204030204" pitchFamily="34" charset="0"/>
                <a:cs typeface="Sakkal Majalla" panose="02000000000000000000" pitchFamily="2" charset="-78"/>
              </a:rPr>
              <a:t>الصلاة </a:t>
            </a:r>
            <a:r>
              <a:rPr lang="ar-DZ" sz="2200" b="1" dirty="0" err="1">
                <a:solidFill>
                  <a:srgbClr val="00B0F0"/>
                </a:solidFill>
                <a:latin typeface="Sakkal Majalla" panose="02000000000000000000" pitchFamily="2" charset="-78"/>
                <a:ea typeface="Calibri" panose="020F0502020204030204" pitchFamily="34" charset="0"/>
                <a:cs typeface="Sakkal Majalla" panose="02000000000000000000" pitchFamily="2" charset="-78"/>
              </a:rPr>
              <a:t>الصلاة</a:t>
            </a:r>
            <a:r>
              <a:rPr lang="ar-DZ" sz="2200" b="1" dirty="0">
                <a:solidFill>
                  <a:srgbClr val="00B0F0"/>
                </a:solidFill>
                <a:latin typeface="Sakkal Majalla" panose="02000000000000000000" pitchFamily="2" charset="-78"/>
                <a:ea typeface="Calibri" panose="020F0502020204030204" pitchFamily="34" charset="0"/>
                <a:cs typeface="Sakkal Majalla" panose="02000000000000000000" pitchFamily="2" charset="-78"/>
              </a:rPr>
              <a:t>  </a:t>
            </a:r>
            <a:r>
              <a:rPr lang="ar-DZ" sz="2200" b="1" dirty="0">
                <a:latin typeface="Sakkal Majalla" panose="02000000000000000000" pitchFamily="2" charset="-78"/>
                <a:ea typeface="Calibri" panose="020F0502020204030204" pitchFamily="34" charset="0"/>
                <a:cs typeface="Sakkal Majalla" panose="02000000000000000000" pitchFamily="2" charset="-78"/>
              </a:rPr>
              <a:t>( الصلاة الأولى : مفعول به منصوب لفعل محذوف وجوبا يدل على الإغراء والتقدير الزموا الصلاة ، والصلاة الثانية توكيد منصوب . </a:t>
            </a:r>
            <a:r>
              <a:rPr lang="ar-DZ" sz="22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أو التحذير</a:t>
            </a:r>
            <a:r>
              <a:rPr lang="ar-DZ" sz="2200" b="1" dirty="0">
                <a:latin typeface="Sakkal Majalla" panose="02000000000000000000" pitchFamily="2" charset="-78"/>
                <a:ea typeface="Calibri" panose="020F0502020204030204" pitchFamily="34" charset="0"/>
                <a:cs typeface="Sakkal Majalla" panose="02000000000000000000" pitchFamily="2" charset="-78"/>
              </a:rPr>
              <a:t>، نحو: </a:t>
            </a:r>
            <a:r>
              <a:rPr lang="ar-DZ" sz="2200" b="1" dirty="0">
                <a:solidFill>
                  <a:srgbClr val="00B050"/>
                </a:solidFill>
                <a:latin typeface="Traditional Arabic" panose="02020603050405020304" pitchFamily="18" charset="-78"/>
                <a:cs typeface="Traditional Arabic" panose="02020603050405020304" pitchFamily="18" charset="-78"/>
              </a:rPr>
              <a:t>﴿</a:t>
            </a:r>
            <a:r>
              <a:rPr lang="ar-DZ" sz="2200" b="1" dirty="0">
                <a:latin typeface="Sakkal Majalla" panose="02000000000000000000" pitchFamily="2" charset="-78"/>
                <a:ea typeface="Calibri" panose="020F0502020204030204" pitchFamily="34" charset="0"/>
                <a:cs typeface="Sakkal Majalla" panose="02000000000000000000" pitchFamily="2" charset="-78"/>
              </a:rPr>
              <a:t> </a:t>
            </a:r>
            <a:r>
              <a:rPr lang="ar-DZ" sz="2200" b="1" dirty="0">
                <a:solidFill>
                  <a:srgbClr val="00B0F0"/>
                </a:solidFill>
                <a:latin typeface="Sakkal Majalla" panose="02000000000000000000" pitchFamily="2" charset="-78"/>
                <a:ea typeface="Calibri" panose="020F0502020204030204" pitchFamily="34" charset="0"/>
                <a:cs typeface="Sakkal Majalla" panose="02000000000000000000" pitchFamily="2" charset="-78"/>
              </a:rPr>
              <a:t>ناقة</a:t>
            </a:r>
            <a:r>
              <a:rPr lang="ar-DZ" sz="2200" b="1" dirty="0">
                <a:latin typeface="Sakkal Majalla" panose="02000000000000000000" pitchFamily="2" charset="-78"/>
                <a:ea typeface="Calibri" panose="020F0502020204030204" pitchFamily="34" charset="0"/>
                <a:cs typeface="Sakkal Majalla" panose="02000000000000000000" pitchFamily="2" charset="-78"/>
              </a:rPr>
              <a:t> الله وسقياها</a:t>
            </a:r>
            <a:r>
              <a:rPr lang="ar-DZ" sz="2200" b="1" dirty="0">
                <a:solidFill>
                  <a:srgbClr val="00B050"/>
                </a:solidFill>
                <a:latin typeface="Traditional Arabic" panose="02020603050405020304" pitchFamily="18" charset="-78"/>
                <a:cs typeface="Traditional Arabic" panose="02020603050405020304" pitchFamily="18" charset="-78"/>
              </a:rPr>
              <a:t> ﴾</a:t>
            </a:r>
            <a:r>
              <a:rPr lang="ar-DZ" sz="2200" b="1" dirty="0">
                <a:latin typeface="Sakkal Majalla" panose="02000000000000000000" pitchFamily="2" charset="-78"/>
                <a:ea typeface="Calibri" panose="020F0502020204030204" pitchFamily="34" charset="0"/>
                <a:cs typeface="Sakkal Majalla" panose="02000000000000000000" pitchFamily="2" charset="-78"/>
              </a:rPr>
              <a:t>. (ناقة منصوب بفعل محذوف  يدل على التحذير ،تقديره احذروا عقر ).</a:t>
            </a:r>
          </a:p>
          <a:p>
            <a:pPr marL="0" indent="0" algn="just">
              <a:buNone/>
            </a:pPr>
            <a:r>
              <a:rPr lang="ar-DZ" sz="2200" b="1" dirty="0">
                <a:latin typeface="Sakkal Majalla" panose="02000000000000000000" pitchFamily="2" charset="-78"/>
                <a:ea typeface="Calibri" panose="020F0502020204030204" pitchFamily="34" charset="0"/>
                <a:cs typeface="Sakkal Majalla" panose="02000000000000000000" pitchFamily="2" charset="-78"/>
              </a:rPr>
              <a:t> </a:t>
            </a:r>
            <a:r>
              <a:rPr lang="ar-DZ" sz="2200" b="1" dirty="0">
                <a:solidFill>
                  <a:srgbClr val="00B050"/>
                </a:solidFill>
                <a:latin typeface="Traditional Arabic" panose="02020603050405020304" pitchFamily="18" charset="-78"/>
                <a:cs typeface="Traditional Arabic" panose="02020603050405020304" pitchFamily="18" charset="-78"/>
              </a:rPr>
              <a:t>﴿</a:t>
            </a:r>
            <a:r>
              <a:rPr lang="ar-DZ" sz="2200" b="1" dirty="0">
                <a:latin typeface="Sakkal Majalla" panose="02000000000000000000" pitchFamily="2" charset="-78"/>
                <a:ea typeface="Calibri" panose="020F0502020204030204" pitchFamily="34" charset="0"/>
                <a:cs typeface="Sakkal Majalla" panose="02000000000000000000" pitchFamily="2" charset="-78"/>
              </a:rPr>
              <a:t>  وَقَالُوا </a:t>
            </a:r>
            <a:r>
              <a:rPr lang="ar-DZ" sz="2200" b="1" dirty="0" err="1">
                <a:solidFill>
                  <a:srgbClr val="00B0F0"/>
                </a:solidFill>
                <a:latin typeface="Sakkal Majalla" panose="02000000000000000000" pitchFamily="2" charset="-78"/>
                <a:ea typeface="Calibri" panose="020F0502020204030204" pitchFamily="34" charset="0"/>
                <a:cs typeface="Sakkal Majalla" panose="02000000000000000000" pitchFamily="2" charset="-78"/>
              </a:rPr>
              <a:t>يَاصَالِح</a:t>
            </a:r>
            <a:r>
              <a:rPr lang="ar-DZ" sz="2200" b="1" dirty="0" err="1">
                <a:latin typeface="Sakkal Majalla" panose="02000000000000000000" pitchFamily="2" charset="-78"/>
                <a:ea typeface="Calibri" panose="020F0502020204030204" pitchFamily="34" charset="0"/>
                <a:cs typeface="Sakkal Majalla" panose="02000000000000000000" pitchFamily="2" charset="-78"/>
              </a:rPr>
              <a:t>ُ</a:t>
            </a:r>
            <a:r>
              <a:rPr lang="ar-DZ" sz="2200" b="1" dirty="0">
                <a:latin typeface="Sakkal Majalla" panose="02000000000000000000" pitchFamily="2" charset="-78"/>
                <a:ea typeface="Calibri" panose="020F0502020204030204" pitchFamily="34" charset="0"/>
                <a:cs typeface="Sakkal Majalla" panose="02000000000000000000" pitchFamily="2" charset="-78"/>
              </a:rPr>
              <a:t> ائْتِنَا بِمَا تَعِدُنَا </a:t>
            </a:r>
            <a:r>
              <a:rPr lang="ar-DZ" sz="2200" b="1" dirty="0">
                <a:solidFill>
                  <a:srgbClr val="00B050"/>
                </a:solidFill>
                <a:latin typeface="Traditional Arabic" panose="02020603050405020304" pitchFamily="18" charset="-78"/>
                <a:cs typeface="Traditional Arabic" panose="02020603050405020304" pitchFamily="18" charset="-78"/>
              </a:rPr>
              <a:t>﴾</a:t>
            </a:r>
            <a:r>
              <a:rPr lang="ar-DZ" sz="2000" b="1" dirty="0">
                <a:solidFill>
                  <a:srgbClr val="00B050"/>
                </a:solidFill>
                <a:latin typeface="Traditional Arabic" panose="02020603050405020304" pitchFamily="18" charset="-78"/>
                <a:cs typeface="Traditional Arabic" panose="02020603050405020304" pitchFamily="18" charset="-78"/>
              </a:rPr>
              <a:t>ا</a:t>
            </a:r>
            <a:r>
              <a:rPr lang="ar-DZ" sz="2000" b="1" dirty="0">
                <a:solidFill>
                  <a:schemeClr val="tx1"/>
                </a:solidFill>
                <a:latin typeface="Traditional Arabic" panose="02020603050405020304" pitchFamily="18" charset="-78"/>
                <a:cs typeface="Traditional Arabic" panose="02020603050405020304" pitchFamily="18" charset="-78"/>
              </a:rPr>
              <a:t>لأعراف/77؛ (صالح) منادى مبني على الضم في محل نصب مفعول به لفعل نداء محذوف تقديره : أنادي صالحا)</a:t>
            </a:r>
            <a:endParaRPr lang="en-US" sz="2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a:p>
            <a:pPr marL="0" indent="0" algn="just">
              <a:buNone/>
            </a:pPr>
            <a:endParaRPr lang="ar-DZ" b="1" dirty="0">
              <a:latin typeface="Traditional Arabic" panose="02020603050405020304" pitchFamily="18" charset="-78"/>
              <a:cs typeface="Traditional Arabic" panose="02020603050405020304" pitchFamily="18" charset="-78"/>
            </a:endParaRPr>
          </a:p>
          <a:p>
            <a:pPr marL="0" indent="0">
              <a:buNone/>
            </a:pPr>
            <a:endParaRPr lang="ar-DZ" dirty="0"/>
          </a:p>
        </p:txBody>
      </p:sp>
    </p:spTree>
    <p:extLst>
      <p:ext uri="{BB962C8B-B14F-4D97-AF65-F5344CB8AC3E}">
        <p14:creationId xmlns:p14="http://schemas.microsoft.com/office/powerpoint/2010/main" val="4274881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C79526-A8F6-497C-A95D-63E4A4C648C6}"/>
              </a:ext>
            </a:extLst>
          </p:cNvPr>
          <p:cNvSpPr>
            <a:spLocks noGrp="1"/>
          </p:cNvSpPr>
          <p:nvPr>
            <p:ph type="title"/>
          </p:nvPr>
        </p:nvSpPr>
        <p:spPr>
          <a:xfrm>
            <a:off x="1411941" y="699745"/>
            <a:ext cx="9435352" cy="752537"/>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ar-DZ" sz="3600" b="1" dirty="0">
                <a:latin typeface="Sakkal Majalla" panose="02000000000000000000" pitchFamily="2" charset="-78"/>
                <a:cs typeface="Sakkal Majalla" panose="02000000000000000000" pitchFamily="2" charset="-78"/>
              </a:rPr>
              <a:t>المفعول به بين الاسم الصريح و غير الصريح</a:t>
            </a:r>
          </a:p>
        </p:txBody>
      </p:sp>
      <p:sp>
        <p:nvSpPr>
          <p:cNvPr id="4" name="عنصر نائب للمحتوى 3">
            <a:extLst>
              <a:ext uri="{FF2B5EF4-FFF2-40B4-BE49-F238E27FC236}">
                <a16:creationId xmlns:a16="http://schemas.microsoft.com/office/drawing/2014/main" id="{FED39BCF-E2CD-44F1-BB1F-7D7692D1A08E}"/>
              </a:ext>
            </a:extLst>
          </p:cNvPr>
          <p:cNvSpPr>
            <a:spLocks noGrp="1"/>
          </p:cNvSpPr>
          <p:nvPr>
            <p:ph sz="half" idx="2"/>
          </p:nvPr>
        </p:nvSpPr>
        <p:spPr>
          <a:xfrm>
            <a:off x="1223682" y="1600202"/>
            <a:ext cx="10165977" cy="4081988"/>
          </a:xfrm>
          <a:ln w="28575"/>
        </p:spPr>
        <p:style>
          <a:lnRef idx="2">
            <a:schemeClr val="dk1"/>
          </a:lnRef>
          <a:fillRef idx="1">
            <a:schemeClr val="lt1"/>
          </a:fillRef>
          <a:effectRef idx="0">
            <a:schemeClr val="dk1"/>
          </a:effectRef>
          <a:fontRef idx="minor">
            <a:schemeClr val="dk1"/>
          </a:fontRef>
        </p:style>
        <p:txBody>
          <a:bodyPr rIns="0">
            <a:normAutofit/>
          </a:bodyPr>
          <a:lstStyle/>
          <a:p>
            <a:pPr marL="457200" lvl="1" indent="0" algn="just">
              <a:buNone/>
            </a:pPr>
            <a:r>
              <a:rPr lang="ar-DZ" sz="2800" b="1" dirty="0">
                <a:latin typeface="Traditional Arabic" panose="02020603050405020304" pitchFamily="18" charset="-78"/>
                <a:cs typeface="Traditional Arabic" panose="02020603050405020304" pitchFamily="18" charset="-78"/>
              </a:rPr>
              <a:t>المفعول به، لا يكون إلا اسماً، فخرج الفعل فلا يوصف بكونه مفعولاً به، وخرج الحرف فلا يوصف بكونه مفعولاً به، فحينئذٍ من علامات الأسماء كونها مفعولاً به. والمراد بالاسم هنا ما يشمل </a:t>
            </a:r>
            <a:r>
              <a:rPr lang="ar-DZ" sz="2800" b="1" dirty="0">
                <a:solidFill>
                  <a:srgbClr val="FF0000"/>
                </a:solidFill>
                <a:latin typeface="Traditional Arabic" panose="02020603050405020304" pitchFamily="18" charset="-78"/>
                <a:cs typeface="Traditional Arabic" panose="02020603050405020304" pitchFamily="18" charset="-78"/>
              </a:rPr>
              <a:t>الاسم الصريح، والاسم المؤول بالصريح</a:t>
            </a:r>
            <a:r>
              <a:rPr lang="ar-DZ" sz="2800" b="1" dirty="0">
                <a:solidFill>
                  <a:schemeClr val="tx1"/>
                </a:solidFill>
                <a:latin typeface="Traditional Arabic" panose="02020603050405020304" pitchFamily="18" charset="-78"/>
                <a:cs typeface="Traditional Arabic" panose="02020603050405020304" pitchFamily="18" charset="-78"/>
              </a:rPr>
              <a:t>، فنحو</a:t>
            </a:r>
            <a:r>
              <a:rPr lang="ar-DZ" sz="2800" b="1" dirty="0">
                <a:solidFill>
                  <a:srgbClr val="FF0000"/>
                </a:solidFill>
                <a:latin typeface="Traditional Arabic" panose="02020603050405020304" pitchFamily="18" charset="-78"/>
                <a:cs typeface="Traditional Arabic" panose="02020603050405020304" pitchFamily="18" charset="-78"/>
              </a:rPr>
              <a:t>: ضربت زيداً، فزيداً مفعول به </a:t>
            </a:r>
            <a:r>
              <a:rPr lang="ar-DZ" sz="2800" b="1" dirty="0">
                <a:solidFill>
                  <a:srgbClr val="FF0000"/>
                </a:solidFill>
                <a:highlight>
                  <a:srgbClr val="00FFFF"/>
                </a:highlight>
                <a:latin typeface="Traditional Arabic" panose="02020603050405020304" pitchFamily="18" charset="-78"/>
                <a:cs typeface="Traditional Arabic" panose="02020603050405020304" pitchFamily="18" charset="-78"/>
              </a:rPr>
              <a:t>وهو اسم صريح</a:t>
            </a:r>
            <a:r>
              <a:rPr lang="ar-DZ" sz="2800" b="1" dirty="0">
                <a:solidFill>
                  <a:srgbClr val="FF0000"/>
                </a:solidFill>
                <a:latin typeface="Traditional Arabic" panose="02020603050405020304" pitchFamily="18" charset="-78"/>
                <a:cs typeface="Traditional Arabic" panose="02020603050405020304" pitchFamily="18" charset="-78"/>
              </a:rPr>
              <a:t>، </a:t>
            </a:r>
            <a:r>
              <a:rPr lang="ar-DZ" sz="2800" b="1" dirty="0">
                <a:solidFill>
                  <a:schemeClr val="tx1"/>
                </a:solidFill>
                <a:latin typeface="Traditional Arabic" panose="02020603050405020304" pitchFamily="18" charset="-78"/>
                <a:cs typeface="Traditional Arabic" panose="02020603050405020304" pitchFamily="18" charset="-78"/>
              </a:rPr>
              <a:t>يعني لا يحتاج إلى جعله مفعولاً به إلى تأويل، </a:t>
            </a:r>
            <a:r>
              <a:rPr lang="ar-DZ" sz="2800" b="1" dirty="0">
                <a:solidFill>
                  <a:srgbClr val="FF0000"/>
                </a:solidFill>
                <a:latin typeface="Traditional Arabic" panose="02020603050405020304" pitchFamily="18" charset="-78"/>
                <a:cs typeface="Traditional Arabic" panose="02020603050405020304" pitchFamily="18" charset="-78"/>
              </a:rPr>
              <a:t>والاسم المؤول بالصريح </a:t>
            </a:r>
            <a:r>
              <a:rPr lang="ar-DZ" sz="2800" b="1" dirty="0">
                <a:solidFill>
                  <a:schemeClr val="tx1"/>
                </a:solidFill>
                <a:latin typeface="Traditional Arabic" panose="02020603050405020304" pitchFamily="18" charset="-78"/>
                <a:cs typeface="Traditional Arabic" panose="02020603050405020304" pitchFamily="18" charset="-78"/>
              </a:rPr>
              <a:t>هو ما نحتاج في جعله مفعولاً به إلى تأويل، نحو: </a:t>
            </a:r>
            <a:r>
              <a:rPr lang="ar-DZ" sz="2800" b="1" dirty="0">
                <a:solidFill>
                  <a:srgbClr val="FF0000"/>
                </a:solidFill>
                <a:latin typeface="Traditional Arabic" panose="02020603050405020304" pitchFamily="18" charset="-78"/>
                <a:cs typeface="Traditional Arabic" panose="02020603050405020304" pitchFamily="18" charset="-78"/>
              </a:rPr>
              <a:t>ظننت أنَّ زيداً قائم</a:t>
            </a:r>
            <a:r>
              <a:rPr lang="ar-DZ" sz="2800" b="1" dirty="0">
                <a:solidFill>
                  <a:schemeClr val="tx1"/>
                </a:solidFill>
                <a:latin typeface="Traditional Arabic" panose="02020603050405020304" pitchFamily="18" charset="-78"/>
                <a:cs typeface="Traditional Arabic" panose="02020603050405020304" pitchFamily="18" charset="-78"/>
              </a:rPr>
              <a:t>، ذكرنا أن أفعال القلوب تنصب المبتدأ على أنه مفعول أول لها، والخبرَ على أنه مفعول ثان، </a:t>
            </a:r>
            <a:r>
              <a:rPr lang="ar-DZ" sz="2800" b="1" dirty="0">
                <a:solidFill>
                  <a:schemeClr val="tx1"/>
                </a:solidFill>
                <a:highlight>
                  <a:srgbClr val="FFFF00"/>
                </a:highlight>
                <a:latin typeface="Traditional Arabic" panose="02020603050405020304" pitchFamily="18" charset="-78"/>
                <a:cs typeface="Traditional Arabic" panose="02020603050405020304" pitchFamily="18" charset="-78"/>
              </a:rPr>
              <a:t>وأنه قد يسد مسد المفعولين أنَّ المفتوحة وأنْ المصدرية</a:t>
            </a:r>
            <a:r>
              <a:rPr lang="ar-DZ" sz="2800" b="1" dirty="0">
                <a:solidFill>
                  <a:schemeClr val="tx1"/>
                </a:solidFill>
                <a:latin typeface="Traditional Arabic" panose="02020603050405020304" pitchFamily="18" charset="-78"/>
                <a:cs typeface="Traditional Arabic" panose="02020603050405020304" pitchFamily="18" charset="-78"/>
              </a:rPr>
              <a:t>، نحو: ظننت أنَّ زيداً قائم، فأن زيداً قائم سدت مسد المفعولين؛ لأن أنَّ هذه في تأويل المفرد، والأصل إذا أردنا أن نقدر نقول: أنَّ حرف توكيد ونصب، وزيدًا اسمها، وقائمٌ خبرها، أنَّ وما ودخلت عليه وهو معمولاها في تأويل مصدر، مفعول به، تقديره ظننت قيامَ زيد، فقيام زيد مفعول به، وهو مفرد لكنه سد مسد مفعولي ظننت.</a:t>
            </a:r>
          </a:p>
        </p:txBody>
      </p:sp>
    </p:spTree>
    <p:extLst>
      <p:ext uri="{BB962C8B-B14F-4D97-AF65-F5344CB8AC3E}">
        <p14:creationId xmlns:p14="http://schemas.microsoft.com/office/powerpoint/2010/main" val="2288319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AD4BD83-1252-4B2C-8BB3-886AF12A8DCE}"/>
              </a:ext>
            </a:extLst>
          </p:cNvPr>
          <p:cNvSpPr>
            <a:spLocks noGrp="1"/>
          </p:cNvSpPr>
          <p:nvPr>
            <p:ph type="title"/>
          </p:nvPr>
        </p:nvSpPr>
        <p:spPr>
          <a:xfrm>
            <a:off x="750794" y="685801"/>
            <a:ext cx="10690412" cy="1089212"/>
          </a:xfr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a:normAutofit/>
          </a:bodyPr>
          <a:lstStyle/>
          <a:p>
            <a:pPr algn="r"/>
            <a:r>
              <a:rPr lang="ar-DZ" sz="3600" dirty="0">
                <a:ln w="3175" cmpd="sng">
                  <a:solidFill>
                    <a:schemeClr val="tx1"/>
                  </a:solidFill>
                  <a:prstDash val="solid"/>
                </a:ln>
                <a:solidFill>
                  <a:srgbClr val="00B050"/>
                </a:solidFill>
                <a:latin typeface="Traditional Arabic" panose="02020603050405020304" pitchFamily="18" charset="-78"/>
                <a:cs typeface="Traditional Arabic" panose="02020603050405020304" pitchFamily="18" charset="-78"/>
              </a:rPr>
              <a:t>ومنه</a:t>
            </a:r>
            <a:r>
              <a:rPr lang="ar-DZ" sz="3600" dirty="0">
                <a:solidFill>
                  <a:srgbClr val="00B050"/>
                </a:solidFill>
                <a:latin typeface="Traditional Arabic" panose="02020603050405020304" pitchFamily="18" charset="-78"/>
                <a:cs typeface="Traditional Arabic" panose="02020603050405020304" pitchFamily="18" charset="-78"/>
              </a:rPr>
              <a:t> </a:t>
            </a:r>
            <a:r>
              <a:rPr lang="ar-DZ" sz="3600" b="1" dirty="0">
                <a:solidFill>
                  <a:schemeClr val="tx1"/>
                </a:solidFill>
                <a:latin typeface="Traditional Arabic" panose="02020603050405020304" pitchFamily="18" charset="-78"/>
                <a:cs typeface="Traditional Arabic" panose="02020603050405020304" pitchFamily="18" charset="-78"/>
              </a:rPr>
              <a:t>قوله تعالى: </a:t>
            </a:r>
            <a:r>
              <a:rPr lang="ar-DZ" sz="3600" b="1" dirty="0">
                <a:solidFill>
                  <a:srgbClr val="00B050"/>
                </a:solidFill>
                <a:latin typeface="Traditional Arabic" panose="02020603050405020304" pitchFamily="18" charset="-78"/>
                <a:cs typeface="Traditional Arabic" panose="02020603050405020304" pitchFamily="18" charset="-78"/>
              </a:rPr>
              <a:t>﴿ </a:t>
            </a:r>
            <a:r>
              <a:rPr lang="ar-DZ" sz="3600" dirty="0">
                <a:ln w="0"/>
                <a:solidFill>
                  <a:schemeClr val="tx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 أنّا ظنَّنَا أنْ لنْ تَقُولَ الإنسُ والجنُّ عَلَى اللهِ كَذِبًا </a:t>
            </a:r>
            <a:r>
              <a:rPr lang="ar-DZ" sz="3600" b="1" dirty="0">
                <a:solidFill>
                  <a:srgbClr val="00B050"/>
                </a:solidFill>
                <a:latin typeface="Traditional Arabic" panose="02020603050405020304" pitchFamily="18" charset="-78"/>
                <a:cs typeface="Traditional Arabic" panose="02020603050405020304" pitchFamily="18" charset="-78"/>
              </a:rPr>
              <a:t>﴾</a:t>
            </a:r>
            <a:r>
              <a:rPr lang="ar-DZ" sz="3600" dirty="0">
                <a:solidFill>
                  <a:srgbClr val="00B050"/>
                </a:solidFill>
                <a:latin typeface="Traditional Arabic" panose="02020603050405020304" pitchFamily="18" charset="-78"/>
                <a:cs typeface="Traditional Arabic" panose="02020603050405020304" pitchFamily="18" charset="-78"/>
              </a:rPr>
              <a:t> </a:t>
            </a:r>
            <a:r>
              <a:rPr lang="ar-DZ" sz="2400" b="1" dirty="0">
                <a:solidFill>
                  <a:schemeClr val="tx1"/>
                </a:solidFill>
                <a:latin typeface="Traditional Arabic" panose="02020603050405020304" pitchFamily="18" charset="-78"/>
                <a:cs typeface="Traditional Arabic" panose="02020603050405020304" pitchFamily="18" charset="-78"/>
              </a:rPr>
              <a:t>الجنُّ /5</a:t>
            </a:r>
          </a:p>
        </p:txBody>
      </p:sp>
      <p:sp>
        <p:nvSpPr>
          <p:cNvPr id="3" name="مستطيل 2">
            <a:extLst>
              <a:ext uri="{FF2B5EF4-FFF2-40B4-BE49-F238E27FC236}">
                <a16:creationId xmlns:a16="http://schemas.microsoft.com/office/drawing/2014/main" id="{A2B72D79-6803-4EDD-9E14-1F19A4B754F5}"/>
              </a:ext>
            </a:extLst>
          </p:cNvPr>
          <p:cNvSpPr/>
          <p:nvPr/>
        </p:nvSpPr>
        <p:spPr>
          <a:xfrm>
            <a:off x="750794" y="1954891"/>
            <a:ext cx="10690412" cy="4217308"/>
          </a:xfrm>
          <a:prstGeom prst="rect">
            <a:avLst/>
          </a:prstGeom>
        </p:spPr>
        <p:txBody>
          <a:bodyPr wrap="square">
            <a:spAutoFit/>
          </a:bodyPr>
          <a:lstStyle/>
          <a:p>
            <a:pPr algn="just" rtl="1">
              <a:lnSpc>
                <a:spcPct val="107000"/>
              </a:lnSpc>
              <a:spcAft>
                <a:spcPts val="0"/>
              </a:spcAft>
            </a:pPr>
            <a:r>
              <a:rPr lang="ar-DZ" sz="2000" b="1" dirty="0">
                <a:latin typeface="Traditional Arabic" panose="02020603050405020304" pitchFamily="18" charset="-78"/>
                <a:ea typeface="Calibri" panose="020F0502020204030204" pitchFamily="34" charset="0"/>
                <a:cs typeface="Traditional Arabic" panose="02020603050405020304" pitchFamily="18" charset="-78"/>
              </a:rPr>
              <a:t>﴿وَأَنَّا﴾: "الْوَاوُ" حَرْفُ عَطْفٍ مَبْنِيٌّ عَلَى الْفَتْحِ، وَ( أَنَّ ) حَرْفُ تَوْكِيدٍ وَنَصْبٍ مَبْنِيٌّ عَلَى الْفَتْحِ، وَ( </a:t>
            </a:r>
            <a:r>
              <a:rPr lang="ar-DZ" sz="2000" b="1" dirty="0" err="1">
                <a:latin typeface="Traditional Arabic" panose="02020603050405020304" pitchFamily="18" charset="-78"/>
                <a:ea typeface="Calibri" panose="020F0502020204030204" pitchFamily="34" charset="0"/>
                <a:cs typeface="Traditional Arabic" panose="02020603050405020304" pitchFamily="18" charset="-78"/>
              </a:rPr>
              <a:t>نَا</a:t>
            </a:r>
            <a:r>
              <a:rPr lang="ar-DZ" sz="2000" b="1" dirty="0">
                <a:latin typeface="Traditional Arabic" panose="02020603050405020304" pitchFamily="18" charset="-78"/>
                <a:ea typeface="Calibri" panose="020F0502020204030204" pitchFamily="34" charset="0"/>
                <a:cs typeface="Traditional Arabic" panose="02020603050405020304" pitchFamily="18" charset="-78"/>
              </a:rPr>
              <a:t> ) ضَمِيرٌ مُتَّصِلٌ مَبْنِيٌّ عَلَى السُّكُونِ فِي مَحَلِّ نَصْبٍ اسْمُ ( أَنَّ ).</a:t>
            </a:r>
            <a:endParaRPr lang="en-US" sz="2000" b="1" dirty="0">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07000"/>
              </a:lnSpc>
              <a:spcAft>
                <a:spcPts val="0"/>
              </a:spcAft>
            </a:pPr>
            <a:r>
              <a:rPr lang="ar-DZ" sz="2000" b="1" dirty="0">
                <a:latin typeface="Traditional Arabic" panose="02020603050405020304" pitchFamily="18" charset="-78"/>
                <a:ea typeface="Calibri" panose="020F0502020204030204" pitchFamily="34" charset="0"/>
                <a:cs typeface="Traditional Arabic" panose="02020603050405020304" pitchFamily="18" charset="-78"/>
              </a:rPr>
              <a:t>﴿ظَنَنَّا﴾: فِعْلٌ مَاضٍ مَبْنِيٌّ عَلَى السُّكُونِ لِاتِّصَالِهِ بِنَا الْفَاعِلِينَ، وَ( </a:t>
            </a:r>
            <a:r>
              <a:rPr lang="ar-DZ" sz="2000" b="1" dirty="0" err="1">
                <a:latin typeface="Traditional Arabic" panose="02020603050405020304" pitchFamily="18" charset="-78"/>
                <a:ea typeface="Calibri" panose="020F0502020204030204" pitchFamily="34" charset="0"/>
                <a:cs typeface="Traditional Arabic" panose="02020603050405020304" pitchFamily="18" charset="-78"/>
              </a:rPr>
              <a:t>نَا</a:t>
            </a:r>
            <a:r>
              <a:rPr lang="ar-DZ" sz="2000" b="1" dirty="0">
                <a:latin typeface="Traditional Arabic" panose="02020603050405020304" pitchFamily="18" charset="-78"/>
                <a:ea typeface="Calibri" panose="020F0502020204030204" pitchFamily="34" charset="0"/>
                <a:cs typeface="Traditional Arabic" panose="02020603050405020304" pitchFamily="18" charset="-78"/>
              </a:rPr>
              <a:t> ) ضَمِيرٌ مُتَّصِلٌ مَبْنِيٌّ عَلَى السُّكُونِ فِي مَحَلِّ رَفْعٍ فَاعِلٌ، وَالْجُمْلَةُ فِي مَحَلِّ رَفْعٍ خَبَرُ ( أَنَّ ).</a:t>
            </a:r>
            <a:endParaRPr lang="en-US" sz="2000" b="1" dirty="0">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07000"/>
              </a:lnSpc>
              <a:spcAft>
                <a:spcPts val="0"/>
              </a:spcAft>
            </a:pPr>
            <a:r>
              <a:rPr lang="ar-DZ" sz="2000" b="1" dirty="0">
                <a:latin typeface="Traditional Arabic" panose="02020603050405020304" pitchFamily="18" charset="-78"/>
                <a:ea typeface="Calibri" panose="020F0502020204030204" pitchFamily="34" charset="0"/>
                <a:cs typeface="Traditional Arabic" panose="02020603050405020304" pitchFamily="18" charset="-78"/>
              </a:rPr>
              <a:t>﴿أَنْ﴾: حَرْفٌ مُخَفَّفٌ مِنَ الثَّقِيلَةِ مَبْنِيٌّ عَلَى السُّكُونِ، وَاسْمُ ( أَنْ ) ضَمِيرُ الشَّأْنِ مَحْذُوفٌ وَالتَّقْدِيرُ: "أَنَّهُ".</a:t>
            </a:r>
            <a:endParaRPr lang="en-US" sz="2000" b="1" dirty="0">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07000"/>
              </a:lnSpc>
              <a:spcAft>
                <a:spcPts val="0"/>
              </a:spcAft>
            </a:pPr>
            <a:r>
              <a:rPr lang="ar-DZ" sz="2000" b="1" dirty="0">
                <a:latin typeface="Traditional Arabic" panose="02020603050405020304" pitchFamily="18" charset="-78"/>
                <a:ea typeface="Calibri" panose="020F0502020204030204" pitchFamily="34" charset="0"/>
                <a:cs typeface="Traditional Arabic" panose="02020603050405020304" pitchFamily="18" charset="-78"/>
              </a:rPr>
              <a:t>﴿لَنْ﴾: حَرْفُ نَصْبٍ وَنَفْيٍ مَبْنِيٌّ عَلَى السُّكُونِ.</a:t>
            </a:r>
            <a:endParaRPr lang="en-US" sz="2000" b="1" dirty="0">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07000"/>
              </a:lnSpc>
              <a:spcAft>
                <a:spcPts val="0"/>
              </a:spcAft>
            </a:pPr>
            <a:r>
              <a:rPr lang="ar-DZ" sz="2000" b="1" dirty="0">
                <a:latin typeface="Traditional Arabic" panose="02020603050405020304" pitchFamily="18" charset="-78"/>
                <a:ea typeface="Calibri" panose="020F0502020204030204" pitchFamily="34" charset="0"/>
                <a:cs typeface="Traditional Arabic" panose="02020603050405020304" pitchFamily="18" charset="-78"/>
              </a:rPr>
              <a:t>﴿تَقُولَ﴾: فِعْلٌ مُضَارِعٌ مَنْصُوبٌ وَعَلَامَةُ نَصْبِهِ الْفَتْحَةُ الظَّاهِرَةُ.</a:t>
            </a:r>
            <a:endParaRPr lang="en-US" sz="2000" b="1" dirty="0">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07000"/>
              </a:lnSpc>
              <a:spcAft>
                <a:spcPts val="0"/>
              </a:spcAft>
            </a:pPr>
            <a:r>
              <a:rPr lang="ar-DZ" sz="2000" b="1" dirty="0">
                <a:latin typeface="Traditional Arabic" panose="02020603050405020304" pitchFamily="18" charset="-78"/>
                <a:ea typeface="Calibri" panose="020F0502020204030204" pitchFamily="34" charset="0"/>
                <a:cs typeface="Traditional Arabic" panose="02020603050405020304" pitchFamily="18" charset="-78"/>
              </a:rPr>
              <a:t>﴿الْإِنْسُ﴾: فَاعِلٌ مَرْفُوعٌ وَعَلَامَةُ رَفْعِهِ الضَّمَّةُ الظَّاهِرَةُ، وَالْجُمْلَةُ فِي مَحَلِّ رَفْعٍ خَبَرُ ( أَنْ ) الْمُخَفَّفَةِ، وَالْمَصْدَرُ الْمُؤَوَّلُ مِنْ ( أَنْ ) وَاسْمِهَا وَخَبَرِهَا فِي مَحَلِّ نَصْبٍ سَدَّ مَسَدَّ مَفْعُولَيْ ( ظَنَنَّا ).</a:t>
            </a:r>
            <a:endParaRPr lang="en-US" sz="2000" b="1" dirty="0">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07000"/>
              </a:lnSpc>
              <a:spcAft>
                <a:spcPts val="0"/>
              </a:spcAft>
            </a:pPr>
            <a:r>
              <a:rPr lang="ar-DZ" sz="2000" b="1" dirty="0">
                <a:latin typeface="Traditional Arabic" panose="02020603050405020304" pitchFamily="18" charset="-78"/>
                <a:ea typeface="Calibri" panose="020F0502020204030204" pitchFamily="34" charset="0"/>
                <a:cs typeface="Traditional Arabic" panose="02020603050405020304" pitchFamily="18" charset="-78"/>
              </a:rPr>
              <a:t>﴿وَالْجِنُّ﴾: "الْوَاوُ" حَرْفُ عَطْفٍ مَبْنِيٌّ عَلَى الْفَتْحِ، وَ( الْجِنُّ ) مَعْطُوفٌ مَرْفُوعٌ وَعَلَامَةُ رَفْعِهِ الضَّمَّةُ الظَّاهِرَةُ.</a:t>
            </a:r>
            <a:endParaRPr lang="en-US" sz="2000" b="1" dirty="0">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07000"/>
              </a:lnSpc>
              <a:spcAft>
                <a:spcPts val="0"/>
              </a:spcAft>
            </a:pPr>
            <a:r>
              <a:rPr lang="ar-DZ" sz="2000" b="1" dirty="0">
                <a:latin typeface="Traditional Arabic" panose="02020603050405020304" pitchFamily="18" charset="-78"/>
                <a:ea typeface="Calibri" panose="020F0502020204030204" pitchFamily="34" charset="0"/>
                <a:cs typeface="Traditional Arabic" panose="02020603050405020304" pitchFamily="18" charset="-78"/>
              </a:rPr>
              <a:t>﴿عَلَى﴾: حَرْفُ جَرٍّ مَبْنِيٌّ عَلَى السُّكُونِ.</a:t>
            </a:r>
            <a:endParaRPr lang="en-US" sz="2000" b="1" dirty="0">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07000"/>
              </a:lnSpc>
              <a:spcAft>
                <a:spcPts val="0"/>
              </a:spcAft>
            </a:pPr>
            <a:r>
              <a:rPr lang="ar-DZ" sz="2000" b="1" dirty="0">
                <a:latin typeface="Traditional Arabic" panose="02020603050405020304" pitchFamily="18" charset="-78"/>
                <a:ea typeface="Calibri" panose="020F0502020204030204" pitchFamily="34" charset="0"/>
                <a:cs typeface="Traditional Arabic" panose="02020603050405020304" pitchFamily="18" charset="-78"/>
              </a:rPr>
              <a:t>﴿اللَّهِ﴾: اسْمُ الْجَلَالَةِ اسْمٌ مَجْرُورٌ وَعَلَامَةُ جَرِّهِ الْكَسْرَةُ الظَّاهِرَةُ.</a:t>
            </a:r>
          </a:p>
          <a:p>
            <a:pPr algn="just" rtl="1">
              <a:lnSpc>
                <a:spcPct val="107000"/>
              </a:lnSpc>
            </a:pPr>
            <a:r>
              <a:rPr lang="ar-DZ" sz="2000" b="1" dirty="0">
                <a:latin typeface="Traditional Arabic" panose="02020603050405020304" pitchFamily="18" charset="-78"/>
                <a:cs typeface="Traditional Arabic" panose="02020603050405020304" pitchFamily="18" charset="-78"/>
              </a:rPr>
              <a:t>﴿كَذِبًا﴾: نَائِبٌ عَنِ الْمَفْعُولِ الْمُطْلَقِ مَنْصُوبٌ وَعَلَامَةُ نَصْبِهِ الْفَتْحَةُ الظَّاهِرَةُ.</a:t>
            </a:r>
            <a:endParaRPr lang="en-US" sz="2000" b="1" dirty="0">
              <a:latin typeface="Traditional Arabic" panose="02020603050405020304" pitchFamily="18" charset="-78"/>
              <a:cs typeface="Traditional Arabic" panose="02020603050405020304" pitchFamily="18" charset="-78"/>
            </a:endParaRPr>
          </a:p>
          <a:p>
            <a:pPr algn="just"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F5306FA7-0568-438E-AEAF-A52F8CE95D03}"/>
              </a:ext>
            </a:extLst>
          </p:cNvPr>
          <p:cNvSpPr/>
          <p:nvPr/>
        </p:nvSpPr>
        <p:spPr>
          <a:xfrm>
            <a:off x="4625009" y="755373"/>
            <a:ext cx="3525078" cy="553357"/>
          </a:xfrm>
          <a:prstGeom prst="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p>
            <a:pPr algn="ctr" rtl="1">
              <a:lnSpc>
                <a:spcPct val="107000"/>
              </a:lnSpc>
              <a:spcAft>
                <a:spcPts val="800"/>
              </a:spcAft>
            </a:pPr>
            <a:r>
              <a:rPr lang="ar-DZ" sz="2800" b="1" dirty="0">
                <a:ln/>
                <a:solidFill>
                  <a:schemeClr val="accent4"/>
                </a:solidFill>
                <a:latin typeface="Calibri" panose="020F0502020204030204" pitchFamily="34" charset="0"/>
                <a:ea typeface="Calibri" panose="020F0502020204030204" pitchFamily="34" charset="0"/>
                <a:cs typeface="Sakkal Majalla" panose="02000000000000000000" pitchFamily="2" charset="-78"/>
              </a:rPr>
              <a:t>أحكام تتعلق بناصب المفعول به</a:t>
            </a:r>
            <a:endParaRPr lang="en-US" sz="2800" b="1" dirty="0">
              <a:ln/>
              <a:solidFill>
                <a:schemeClr val="accent4"/>
              </a:solidFill>
              <a:latin typeface="Calibri" panose="020F0502020204030204" pitchFamily="34" charset="0"/>
              <a:ea typeface="Calibri" panose="020F0502020204030204" pitchFamily="34" charset="0"/>
              <a:cs typeface="Arial" panose="020B0604020202020204" pitchFamily="34" charset="0"/>
            </a:endParaRPr>
          </a:p>
        </p:txBody>
      </p:sp>
      <p:sp>
        <p:nvSpPr>
          <p:cNvPr id="3" name="مستطيل 2">
            <a:extLst>
              <a:ext uri="{FF2B5EF4-FFF2-40B4-BE49-F238E27FC236}">
                <a16:creationId xmlns:a16="http://schemas.microsoft.com/office/drawing/2014/main" id="{AF49D0CA-DB73-42B1-8A7D-3D8594E01D96}"/>
              </a:ext>
            </a:extLst>
          </p:cNvPr>
          <p:cNvSpPr/>
          <p:nvPr/>
        </p:nvSpPr>
        <p:spPr>
          <a:xfrm>
            <a:off x="808383" y="1444485"/>
            <a:ext cx="10548729" cy="4241546"/>
          </a:xfrm>
          <a:prstGeom prst="rect">
            <a:avLst/>
          </a:prstGeom>
        </p:spPr>
        <p:txBody>
          <a:bodyPr wrap="square">
            <a:spAutoFit/>
          </a:bodyPr>
          <a:lstStyle/>
          <a:p>
            <a:pPr algn="just" rtl="1">
              <a:lnSpc>
                <a:spcPct val="107000"/>
              </a:lnSpc>
              <a:spcAft>
                <a:spcPts val="800"/>
              </a:spcAft>
            </a:pPr>
            <a:r>
              <a:rPr lang="ar-DZ" sz="2800" dirty="0">
                <a:latin typeface="Calibri" panose="020F0502020204030204" pitchFamily="34" charset="0"/>
                <a:ea typeface="Calibri" panose="020F0502020204030204" pitchFamily="34" charset="0"/>
                <a:cs typeface="Sakkal Majalla" panose="02000000000000000000" pitchFamily="2" charset="-78"/>
              </a:rPr>
              <a:t>إذا كان الاسم الذي وقع عليه فعل الفاعل به أي بعد إثبات حقيقة المفعول فاحكم بنصبه أي بأنه منصوب، إما بالفتحة وإما بالألف وإما بالياء، وعامل النصب في المفعول إما أن يكون فعلا سواء كان ملفوظا به أو محذوفا، فالملفوظ نحو: </a:t>
            </a:r>
            <a:r>
              <a:rPr lang="ar-DZ" sz="2800" b="1" dirty="0">
                <a:solidFill>
                  <a:srgbClr val="FF0000"/>
                </a:solidFill>
                <a:latin typeface="Calibri" panose="020F0502020204030204" pitchFamily="34" charset="0"/>
                <a:ea typeface="Calibri" panose="020F0502020204030204" pitchFamily="34" charset="0"/>
                <a:cs typeface="Sakkal Majalla" panose="02000000000000000000" pitchFamily="2" charset="-78"/>
              </a:rPr>
              <a:t>ضربت زيدا</a:t>
            </a:r>
            <a:r>
              <a:rPr lang="ar-DZ" sz="2800" dirty="0">
                <a:latin typeface="Calibri" panose="020F0502020204030204" pitchFamily="34" charset="0"/>
                <a:ea typeface="Calibri" panose="020F0502020204030204" pitchFamily="34" charset="0"/>
                <a:cs typeface="Sakkal Majalla" panose="02000000000000000000" pitchFamily="2" charset="-78"/>
              </a:rPr>
              <a:t>، فزيدا مفعول به لفعل مذكور، والمحذوف نحو: قوله تعالى: ((</a:t>
            </a:r>
            <a:r>
              <a:rPr lang="ar-DZ" sz="2800" dirty="0">
                <a:solidFill>
                  <a:srgbClr val="00B050"/>
                </a:solidFill>
                <a:latin typeface="Calibri" panose="020F0502020204030204" pitchFamily="34" charset="0"/>
                <a:ea typeface="Calibri" panose="020F0502020204030204" pitchFamily="34" charset="0"/>
                <a:cs typeface="Sakkal Majalla" panose="02000000000000000000" pitchFamily="2" charset="-78"/>
              </a:rPr>
              <a:t>بَلْ مِلَّةَ إِبْرَاهِيمَ</a:t>
            </a:r>
            <a:r>
              <a:rPr lang="ar-DZ" sz="2800" dirty="0">
                <a:latin typeface="Calibri" panose="020F0502020204030204" pitchFamily="34" charset="0"/>
                <a:ea typeface="Calibri" panose="020F0502020204030204" pitchFamily="34" charset="0"/>
                <a:cs typeface="Sakkal Majalla" panose="02000000000000000000" pitchFamily="2" charset="-78"/>
              </a:rPr>
              <a:t>)) </a:t>
            </a:r>
            <a:r>
              <a:rPr lang="ar-DZ" sz="2800" b="1" dirty="0">
                <a:solidFill>
                  <a:srgbClr val="00B050"/>
                </a:solidFill>
                <a:latin typeface="Calibri" panose="020F0502020204030204" pitchFamily="34" charset="0"/>
                <a:ea typeface="Calibri" panose="020F0502020204030204" pitchFamily="34" charset="0"/>
                <a:cs typeface="Sakkal Majalla" panose="02000000000000000000" pitchFamily="2" charset="-78"/>
              </a:rPr>
              <a:t>البقرة135 ف(</a:t>
            </a:r>
            <a:r>
              <a:rPr lang="ar-DZ" sz="2800" dirty="0">
                <a:latin typeface="Calibri" panose="020F0502020204030204" pitchFamily="34" charset="0"/>
                <a:ea typeface="Calibri" panose="020F0502020204030204" pitchFamily="34" charset="0"/>
                <a:cs typeface="Sakkal Majalla" panose="02000000000000000000" pitchFamily="2" charset="-78"/>
              </a:rPr>
              <a:t>ملةَ)  مفعول به لفعل محذوف تقديره بل اتَّبع ملَّة إبراهيم. وإما أن يكون الناصب له الوصف نحو: أنا ضاربٌ زيدا، فزيدا مفعول به والعامل فيه ضارب وهو وصف، ومنه قوله تعالى: ((</a:t>
            </a:r>
            <a:r>
              <a:rPr lang="ar-DZ" sz="2800" dirty="0">
                <a:solidFill>
                  <a:srgbClr val="00B050"/>
                </a:solidFill>
                <a:latin typeface="Calibri" panose="020F0502020204030204" pitchFamily="34" charset="0"/>
                <a:ea typeface="Calibri" panose="020F0502020204030204" pitchFamily="34" charset="0"/>
                <a:cs typeface="Sakkal Majalla" panose="02000000000000000000" pitchFamily="2" charset="-78"/>
              </a:rPr>
              <a:t>إِنَّ اللَّهَ بَالِغُ أَمْرِهِ</a:t>
            </a:r>
            <a:r>
              <a:rPr lang="ar-DZ" sz="2800" dirty="0">
                <a:latin typeface="Calibri" panose="020F0502020204030204" pitchFamily="34" charset="0"/>
                <a:ea typeface="Calibri" panose="020F0502020204030204" pitchFamily="34" charset="0"/>
                <a:cs typeface="Sakkal Majalla" panose="02000000000000000000" pitchFamily="2" charset="-78"/>
              </a:rPr>
              <a:t>)) </a:t>
            </a:r>
            <a:r>
              <a:rPr lang="ar-DZ" sz="2800" b="1" dirty="0">
                <a:solidFill>
                  <a:srgbClr val="00B050"/>
                </a:solidFill>
                <a:latin typeface="Calibri" panose="020F0502020204030204" pitchFamily="34" charset="0"/>
                <a:ea typeface="Calibri" panose="020F0502020204030204" pitchFamily="34" charset="0"/>
                <a:cs typeface="Sakkal Majalla" panose="02000000000000000000" pitchFamily="2" charset="-78"/>
              </a:rPr>
              <a:t>الطلاق:3</a:t>
            </a:r>
            <a:r>
              <a:rPr lang="ar-DZ" sz="2800" dirty="0">
                <a:solidFill>
                  <a:srgbClr val="00B050"/>
                </a:solidFill>
                <a:latin typeface="Calibri" panose="020F0502020204030204" pitchFamily="34" charset="0"/>
                <a:ea typeface="Calibri" panose="020F0502020204030204" pitchFamily="34" charset="0"/>
                <a:cs typeface="Sakkal Majalla" panose="02000000000000000000" pitchFamily="2" charset="-78"/>
              </a:rPr>
              <a:t> </a:t>
            </a:r>
            <a:r>
              <a:rPr lang="ar-DZ" sz="2800" dirty="0">
                <a:latin typeface="Calibri" panose="020F0502020204030204" pitchFamily="34" charset="0"/>
                <a:ea typeface="Calibri" panose="020F0502020204030204" pitchFamily="34" charset="0"/>
                <a:cs typeface="Sakkal Majalla" panose="02000000000000000000" pitchFamily="2" charset="-78"/>
              </a:rPr>
              <a:t>.في قراءة من نون الوصف. وإما أن يكون الناصب له المصدر نحو قوله تعالى: ((</a:t>
            </a:r>
            <a:r>
              <a:rPr lang="ar-DZ" sz="2800" dirty="0">
                <a:solidFill>
                  <a:srgbClr val="00B050"/>
                </a:solidFill>
                <a:latin typeface="Calibri" panose="020F0502020204030204" pitchFamily="34" charset="0"/>
                <a:ea typeface="Calibri" panose="020F0502020204030204" pitchFamily="34" charset="0"/>
                <a:cs typeface="Sakkal Majalla" panose="02000000000000000000" pitchFamily="2" charset="-78"/>
              </a:rPr>
              <a:t>وَلَوْلا دَفْعُ اللَّهِ النَّاسَ</a:t>
            </a:r>
            <a:r>
              <a:rPr lang="ar-DZ" sz="2800" dirty="0">
                <a:latin typeface="Calibri" panose="020F0502020204030204" pitchFamily="34" charset="0"/>
                <a:ea typeface="Calibri" panose="020F0502020204030204" pitchFamily="34" charset="0"/>
                <a:cs typeface="Sakkal Majalla" panose="02000000000000000000" pitchFamily="2" charset="-78"/>
              </a:rPr>
              <a:t>)) </a:t>
            </a:r>
            <a:r>
              <a:rPr lang="ar-DZ" sz="2800" b="1" dirty="0">
                <a:solidFill>
                  <a:srgbClr val="00B050"/>
                </a:solidFill>
                <a:latin typeface="Calibri" panose="020F0502020204030204" pitchFamily="34" charset="0"/>
                <a:ea typeface="Calibri" panose="020F0502020204030204" pitchFamily="34" charset="0"/>
                <a:cs typeface="Sakkal Majalla" panose="02000000000000000000" pitchFamily="2" charset="-78"/>
              </a:rPr>
              <a:t>(البقرة:251)</a:t>
            </a:r>
            <a:r>
              <a:rPr lang="ar-DZ" sz="2800" dirty="0">
                <a:latin typeface="Calibri" panose="020F0502020204030204" pitchFamily="34" charset="0"/>
                <a:ea typeface="Calibri" panose="020F0502020204030204" pitchFamily="34" charset="0"/>
                <a:cs typeface="Sakkal Majalla" panose="02000000000000000000" pitchFamily="2" charset="-78"/>
              </a:rPr>
              <a:t> ؛فالناس مفعول به، والعامل فيه دفع وهو مصدر، وإما أن يكون الناصب له اسم الفعل، نحو قوله تعالى: (( </a:t>
            </a:r>
            <a:r>
              <a:rPr lang="ar-DZ" sz="2800" dirty="0">
                <a:solidFill>
                  <a:srgbClr val="00B050"/>
                </a:solidFill>
                <a:latin typeface="Calibri" panose="020F0502020204030204" pitchFamily="34" charset="0"/>
                <a:ea typeface="Calibri" panose="020F0502020204030204" pitchFamily="34" charset="0"/>
                <a:cs typeface="Sakkal Majalla" panose="02000000000000000000" pitchFamily="2" charset="-78"/>
              </a:rPr>
              <a:t>عَلَيْكُمْ أَنْفُسَكُمْ </a:t>
            </a:r>
            <a:r>
              <a:rPr lang="ar-DZ" sz="2800" dirty="0">
                <a:latin typeface="Calibri" panose="020F0502020204030204" pitchFamily="34" charset="0"/>
                <a:ea typeface="Calibri" panose="020F0502020204030204" pitchFamily="34" charset="0"/>
                <a:cs typeface="Sakkal Majalla" panose="02000000000000000000" pitchFamily="2" charset="-78"/>
              </a:rPr>
              <a:t>)) فأنفسكم مفعول به والناصب له عليكم وهو اسم فعل أمر. إذًا ينصب المفعول إما بالفعل سواء كان ملفوظا به أو مقدرا أو بالوصف أو بالمصدر أو باسم الفعل.</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21202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كل بيضاوي 2">
            <a:extLst>
              <a:ext uri="{FF2B5EF4-FFF2-40B4-BE49-F238E27FC236}">
                <a16:creationId xmlns:a16="http://schemas.microsoft.com/office/drawing/2014/main" id="{C5B48547-FDD4-404C-B61F-71168CED82E6}"/>
              </a:ext>
            </a:extLst>
          </p:cNvPr>
          <p:cNvSpPr/>
          <p:nvPr/>
        </p:nvSpPr>
        <p:spPr>
          <a:xfrm>
            <a:off x="4966253" y="728868"/>
            <a:ext cx="2259494" cy="662609"/>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ar-DZ"/>
          </a:p>
        </p:txBody>
      </p:sp>
      <p:sp>
        <p:nvSpPr>
          <p:cNvPr id="4" name="مستطيل 3">
            <a:extLst>
              <a:ext uri="{FF2B5EF4-FFF2-40B4-BE49-F238E27FC236}">
                <a16:creationId xmlns:a16="http://schemas.microsoft.com/office/drawing/2014/main" id="{BBC5E0E4-4529-40E2-A412-569CFA8D54F4}"/>
              </a:ext>
            </a:extLst>
          </p:cNvPr>
          <p:cNvSpPr/>
          <p:nvPr/>
        </p:nvSpPr>
        <p:spPr>
          <a:xfrm>
            <a:off x="728870" y="728869"/>
            <a:ext cx="10667999" cy="4969694"/>
          </a:xfrm>
          <a:prstGeom prst="rect">
            <a:avLst/>
          </a:prstGeom>
        </p:spPr>
        <p:txBody>
          <a:bodyPr wrap="square" anchor="b">
            <a:spAutoFit/>
          </a:bodyPr>
          <a:lstStyle/>
          <a:p>
            <a:pPr algn="ctr" rtl="1">
              <a:lnSpc>
                <a:spcPct val="107000"/>
              </a:lnSpc>
              <a:spcAft>
                <a:spcPts val="800"/>
              </a:spcAft>
            </a:pPr>
            <a:r>
              <a:rPr lang="ar-DZ" sz="2000" b="1" dirty="0">
                <a:solidFill>
                  <a:srgbClr val="002060"/>
                </a:solidFill>
                <a:latin typeface="Calibri" panose="020F0502020204030204" pitchFamily="34" charset="0"/>
                <a:ea typeface="Calibri" panose="020F0502020204030204" pitchFamily="34" charset="0"/>
                <a:cs typeface="Sakkal Majalla" panose="02000000000000000000" pitchFamily="2" charset="-78"/>
              </a:rPr>
              <a:t>أقسام المفعول به                                        </a:t>
            </a:r>
            <a:endParaRPr lang="en-US" sz="2000" b="1"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DZ" b="1" dirty="0">
                <a:latin typeface="Sakkal Majalla" panose="02000000000000000000" pitchFamily="2" charset="-78"/>
                <a:ea typeface="Calibri" panose="020F0502020204030204" pitchFamily="34" charset="0"/>
                <a:cs typeface="Sakkal Majalla" panose="02000000000000000000" pitchFamily="2" charset="-78"/>
              </a:rPr>
              <a:t>يأتي اسما </a:t>
            </a:r>
            <a:r>
              <a:rPr lang="ar-DZ" b="1" dirty="0" err="1">
                <a:latin typeface="Sakkal Majalla" panose="02000000000000000000" pitchFamily="2" charset="-78"/>
                <a:ea typeface="Calibri" panose="020F0502020204030204" pitchFamily="34" charset="0"/>
                <a:cs typeface="Sakkal Majalla" panose="02000000000000000000" pitchFamily="2" charset="-78"/>
              </a:rPr>
              <a:t>ظاهرا،و</a:t>
            </a:r>
            <a:r>
              <a:rPr lang="ar-DZ" b="1" dirty="0">
                <a:latin typeface="Sakkal Majalla" panose="02000000000000000000" pitchFamily="2" charset="-78"/>
                <a:ea typeface="Calibri" panose="020F0502020204030204" pitchFamily="34" charset="0"/>
                <a:cs typeface="Sakkal Majalla" panose="02000000000000000000" pitchFamily="2" charset="-78"/>
              </a:rPr>
              <a:t> قد يكون اسما مضمرا.</a:t>
            </a:r>
            <a:endParaRPr lang="en-US" b="1" dirty="0">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07000"/>
              </a:lnSpc>
              <a:spcAft>
                <a:spcPts val="0"/>
              </a:spcAft>
            </a:pPr>
            <a:r>
              <a:rPr lang="ar-DZ" b="1" dirty="0">
                <a:highlight>
                  <a:srgbClr val="FFFF00"/>
                </a:highlight>
                <a:latin typeface="Sakkal Majalla" panose="02000000000000000000" pitchFamily="2" charset="-78"/>
                <a:ea typeface="Calibri" panose="020F0502020204030204" pitchFamily="34" charset="0"/>
                <a:cs typeface="Sakkal Majalla" panose="02000000000000000000" pitchFamily="2" charset="-78"/>
              </a:rPr>
              <a:t>والظاهر:</a:t>
            </a:r>
            <a:r>
              <a:rPr lang="ar-DZ" b="1" dirty="0">
                <a:latin typeface="Sakkal Majalla" panose="02000000000000000000" pitchFamily="2" charset="-78"/>
                <a:ea typeface="Calibri" panose="020F0502020204030204" pitchFamily="34" charset="0"/>
                <a:cs typeface="Sakkal Majalla" panose="02000000000000000000" pitchFamily="2" charset="-78"/>
              </a:rPr>
              <a:t> هوما دل على مسماه بلا قيد، والقيد هو التكلم، أو الخطاب، أو الغَيبة. </a:t>
            </a:r>
            <a:r>
              <a:rPr lang="ar-DZ" b="1" dirty="0">
                <a:highlight>
                  <a:srgbClr val="FFFF00"/>
                </a:highlight>
                <a:latin typeface="Sakkal Majalla" panose="02000000000000000000" pitchFamily="2" charset="-78"/>
                <a:ea typeface="Calibri" panose="020F0502020204030204" pitchFamily="34" charset="0"/>
                <a:cs typeface="Sakkal Majalla" panose="02000000000000000000" pitchFamily="2" charset="-78"/>
              </a:rPr>
              <a:t>والمضمر:</a:t>
            </a:r>
            <a:r>
              <a:rPr lang="ar-DZ" b="1" dirty="0">
                <a:latin typeface="Sakkal Majalla" panose="02000000000000000000" pitchFamily="2" charset="-78"/>
                <a:ea typeface="Calibri" panose="020F0502020204030204" pitchFamily="34" charset="0"/>
                <a:cs typeface="Sakkal Majalla" panose="02000000000000000000" pitchFamily="2" charset="-78"/>
              </a:rPr>
              <a:t> هو ما دل على مسماه بقيد، وهو التكلم، أو الخطاب، أو الغيبة؛ </a:t>
            </a:r>
            <a:r>
              <a:rPr lang="ar-DZ" b="1" dirty="0">
                <a:highlight>
                  <a:srgbClr val="00FFFF"/>
                </a:highlight>
                <a:latin typeface="Sakkal Majalla" panose="02000000000000000000" pitchFamily="2" charset="-78"/>
                <a:ea typeface="Calibri" panose="020F0502020204030204" pitchFamily="34" charset="0"/>
                <a:cs typeface="Sakkal Majalla" panose="02000000000000000000" pitchFamily="2" charset="-78"/>
              </a:rPr>
              <a:t>والاسم الظاهر</a:t>
            </a:r>
            <a:r>
              <a:rPr lang="ar-DZ" b="1" dirty="0">
                <a:latin typeface="Sakkal Majalla" panose="02000000000000000000" pitchFamily="2" charset="-78"/>
                <a:ea typeface="Calibri" panose="020F0502020204030204" pitchFamily="34" charset="0"/>
                <a:cs typeface="Sakkal Majalla" panose="02000000000000000000" pitchFamily="2" charset="-78"/>
              </a:rPr>
              <a:t>. فالظاهر كزيد، والمبهم كهذا وهي من أسماء الإشارات والموصولات.</a:t>
            </a:r>
            <a:endParaRPr lang="en-US" b="1" dirty="0">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07000"/>
              </a:lnSpc>
              <a:spcAft>
                <a:spcPts val="0"/>
              </a:spcAft>
            </a:pPr>
            <a:r>
              <a:rPr lang="ar-DZ" b="1" dirty="0">
                <a:latin typeface="Sakkal Majalla" panose="02000000000000000000" pitchFamily="2" charset="-78"/>
                <a:ea typeface="Calibri" panose="020F0502020204030204" pitchFamily="34" charset="0"/>
                <a:cs typeface="Sakkal Majalla" panose="02000000000000000000" pitchFamily="2" charset="-78"/>
              </a:rPr>
              <a:t>وَالثَّانِي الذي هو المضمر، قسمان: </a:t>
            </a:r>
            <a:r>
              <a:rPr lang="ar-DZ" b="1" dirty="0">
                <a:highlight>
                  <a:srgbClr val="FFFF00"/>
                </a:highlight>
                <a:latin typeface="Sakkal Majalla" panose="02000000000000000000" pitchFamily="2" charset="-78"/>
                <a:ea typeface="Calibri" panose="020F0502020204030204" pitchFamily="34" charset="0"/>
                <a:cs typeface="Sakkal Majalla" panose="02000000000000000000" pitchFamily="2" charset="-78"/>
              </a:rPr>
              <a:t>مُتَّصِلٌ وَمُنْفَصِلْ</a:t>
            </a:r>
            <a:r>
              <a:rPr lang="ar-DZ" b="1" dirty="0">
                <a:latin typeface="Sakkal Majalla" panose="02000000000000000000" pitchFamily="2" charset="-78"/>
                <a:ea typeface="Calibri" panose="020F0502020204030204" pitchFamily="34" charset="0"/>
                <a:cs typeface="Sakkal Majalla" panose="02000000000000000000" pitchFamily="2" charset="-78"/>
              </a:rPr>
              <a:t>.</a:t>
            </a:r>
            <a:endParaRPr lang="en-US" b="1" dirty="0">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07000"/>
              </a:lnSpc>
              <a:spcAft>
                <a:spcPts val="0"/>
              </a:spcAft>
            </a:pPr>
            <a:r>
              <a:rPr lang="ar-DZ" b="1" dirty="0">
                <a:latin typeface="Sakkal Majalla" panose="02000000000000000000" pitchFamily="2" charset="-78"/>
                <a:ea typeface="Calibri" panose="020F0502020204030204" pitchFamily="34" charset="0"/>
                <a:cs typeface="Sakkal Majalla" panose="02000000000000000000" pitchFamily="2" charset="-78"/>
              </a:rPr>
              <a:t>وينقسم المتصل بحسب موقعه في الإعراب إلى ثلاثة أقسام:</a:t>
            </a:r>
            <a:endParaRPr lang="en-US" b="1" dirty="0">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07000"/>
              </a:lnSpc>
              <a:spcAft>
                <a:spcPts val="0"/>
              </a:spcAft>
            </a:pPr>
            <a:r>
              <a:rPr lang="ar-DZ" b="1" dirty="0">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الأول: مرفوع المحل كتاء قمت</a:t>
            </a:r>
            <a:r>
              <a:rPr lang="ar-DZ" b="1" dirty="0">
                <a:latin typeface="Sakkal Majalla" panose="02000000000000000000" pitchFamily="2" charset="-78"/>
                <a:ea typeface="Calibri" panose="020F0502020204030204" pitchFamily="34" charset="0"/>
                <a:cs typeface="Sakkal Majalla" panose="02000000000000000000" pitchFamily="2" charset="-78"/>
              </a:rPr>
              <a:t>، فالتاء ضمير متصل مبني على الضم في محل رفع فاعل.</a:t>
            </a:r>
            <a:endParaRPr lang="en-US" b="1" dirty="0">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07000"/>
              </a:lnSpc>
              <a:spcAft>
                <a:spcPts val="0"/>
              </a:spcAft>
            </a:pPr>
            <a:r>
              <a:rPr lang="ar-DZ" b="1" dirty="0">
                <a:solidFill>
                  <a:srgbClr val="FF0000"/>
                </a:solidFill>
                <a:highlight>
                  <a:srgbClr val="00FFFF"/>
                </a:highlight>
                <a:latin typeface="Sakkal Majalla" panose="02000000000000000000" pitchFamily="2" charset="-78"/>
                <a:ea typeface="Calibri" panose="020F0502020204030204" pitchFamily="34" charset="0"/>
                <a:cs typeface="Sakkal Majalla" panose="02000000000000000000" pitchFamily="2" charset="-78"/>
              </a:rPr>
              <a:t>والثاني: منصوب المحل </a:t>
            </a:r>
            <a:r>
              <a:rPr lang="ar-DZ" b="1" dirty="0">
                <a:latin typeface="Sakkal Majalla" panose="02000000000000000000" pitchFamily="2" charset="-78"/>
                <a:ea typeface="Calibri" panose="020F0502020204030204" pitchFamily="34" charset="0"/>
                <a:cs typeface="Sakkal Majalla" panose="02000000000000000000" pitchFamily="2" charset="-78"/>
              </a:rPr>
              <a:t>ككاف أكرمك زيدٌ، فالكاف ضمير متصل مبني على الفتح في محل نصب مفعول به.</a:t>
            </a:r>
          </a:p>
          <a:p>
            <a:pPr algn="just" rtl="1">
              <a:lnSpc>
                <a:spcPct val="107000"/>
              </a:lnSpc>
              <a:spcAft>
                <a:spcPts val="0"/>
              </a:spcAft>
            </a:pPr>
            <a:r>
              <a:rPr lang="ar-DZ" b="1" dirty="0">
                <a:solidFill>
                  <a:srgbClr val="002060"/>
                </a:solidFill>
                <a:highlight>
                  <a:srgbClr val="00FF00"/>
                </a:highlight>
                <a:latin typeface="Sakkal Majalla" panose="02000000000000000000" pitchFamily="2" charset="-78"/>
                <a:ea typeface="Calibri" panose="020F0502020204030204" pitchFamily="34" charset="0"/>
                <a:cs typeface="Sakkal Majalla" panose="02000000000000000000" pitchFamily="2" charset="-78"/>
              </a:rPr>
              <a:t>والثالث: مخفوض المحل كالهاء </a:t>
            </a:r>
            <a:r>
              <a:rPr lang="ar-DZ" b="1" dirty="0">
                <a:latin typeface="Sakkal Majalla" panose="02000000000000000000" pitchFamily="2" charset="-78"/>
                <a:ea typeface="Calibri" panose="020F0502020204030204" pitchFamily="34" charset="0"/>
                <a:cs typeface="Sakkal Majalla" panose="02000000000000000000" pitchFamily="2" charset="-78"/>
              </a:rPr>
              <a:t>في مررت بغلامه، فالهاء ضمير متصل مبني على الكسر في محل خفض.</a:t>
            </a:r>
            <a:endParaRPr lang="en-US" b="1" dirty="0">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07000"/>
              </a:lnSpc>
              <a:spcAft>
                <a:spcPts val="0"/>
              </a:spcAft>
            </a:pPr>
            <a:r>
              <a:rPr lang="ar-DZ" b="1" dirty="0">
                <a:latin typeface="Sakkal Majalla" panose="02000000000000000000" pitchFamily="2" charset="-78"/>
                <a:ea typeface="Calibri" panose="020F0502020204030204" pitchFamily="34" charset="0"/>
                <a:cs typeface="Sakkal Majalla" panose="02000000000000000000" pitchFamily="2" charset="-78"/>
              </a:rPr>
              <a:t>وينقسم المنفصل بحسب موقعه في الإعراب إلى قسمين:</a:t>
            </a:r>
            <a:endParaRPr lang="en-US" b="1" dirty="0">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07000"/>
              </a:lnSpc>
              <a:spcAft>
                <a:spcPts val="0"/>
              </a:spcAft>
            </a:pPr>
            <a:r>
              <a:rPr lang="ar-DZ" b="1" dirty="0">
                <a:latin typeface="Sakkal Majalla" panose="02000000000000000000" pitchFamily="2" charset="-78"/>
                <a:ea typeface="Calibri" panose="020F0502020204030204" pitchFamily="34" charset="0"/>
                <a:cs typeface="Sakkal Majalla" panose="02000000000000000000" pitchFamily="2" charset="-78"/>
              </a:rPr>
              <a:t>الأول: مرفوع المحل، </a:t>
            </a:r>
            <a:r>
              <a:rPr lang="ar-DZ"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والثاني: منصوب المحل</a:t>
            </a:r>
            <a:r>
              <a:rPr lang="ar-DZ" b="1" dirty="0">
                <a:latin typeface="Sakkal Majalla" panose="02000000000000000000" pitchFamily="2" charset="-78"/>
                <a:ea typeface="Calibri" panose="020F0502020204030204" pitchFamily="34" charset="0"/>
                <a:cs typeface="Sakkal Majalla" panose="02000000000000000000" pitchFamily="2" charset="-78"/>
              </a:rPr>
              <a:t>. ولا يكون مخفوض المحل أبدًا. </a:t>
            </a:r>
            <a:endParaRPr lang="en-US" b="1" dirty="0">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07000"/>
              </a:lnSpc>
              <a:spcAft>
                <a:spcPts val="0"/>
              </a:spcAft>
            </a:pPr>
            <a:r>
              <a:rPr lang="ar-DZ" b="1" dirty="0">
                <a:latin typeface="Sakkal Majalla" panose="02000000000000000000" pitchFamily="2" charset="-78"/>
                <a:ea typeface="Calibri" panose="020F0502020204030204" pitchFamily="34" charset="0"/>
                <a:cs typeface="Sakkal Majalla" panose="02000000000000000000" pitchFamily="2" charset="-78"/>
              </a:rPr>
              <a:t>إذا ً مخفوض المحل يكون في المتصل فقط، ولا يكون في المنفصل، وإنما يكون في محل رفع وفي محل نصب فقط، وكونه في محل نصب قد يكون مفعولا ًبه وهو الذي يعنينا هنا.</a:t>
            </a:r>
            <a:endParaRPr lang="en-US" b="1" dirty="0">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07000"/>
              </a:lnSpc>
              <a:spcAft>
                <a:spcPts val="0"/>
              </a:spcAft>
            </a:pPr>
            <a:r>
              <a:rPr lang="ar-DZ" b="1" dirty="0">
                <a:solidFill>
                  <a:srgbClr val="002060"/>
                </a:solidFill>
                <a:highlight>
                  <a:srgbClr val="FFFF00"/>
                </a:highlight>
                <a:latin typeface="Sakkal Majalla" panose="02000000000000000000" pitchFamily="2" charset="-78"/>
                <a:ea typeface="Calibri" panose="020F0502020204030204" pitchFamily="34" charset="0"/>
                <a:cs typeface="Sakkal Majalla" panose="02000000000000000000" pitchFamily="2" charset="-78"/>
              </a:rPr>
              <a:t>والمنصوب اثنتا عشرة كلمة من الضمائر المتصلة: </a:t>
            </a:r>
            <a:r>
              <a:rPr lang="ar-DZ" b="1" dirty="0">
                <a:latin typeface="Sakkal Majalla" panose="02000000000000000000" pitchFamily="2" charset="-78"/>
                <a:ea typeface="Calibri" panose="020F0502020204030204" pitchFamily="34" charset="0"/>
                <a:cs typeface="Sakkal Majalla" panose="02000000000000000000" pitchFamily="2" charset="-78"/>
              </a:rPr>
              <a:t>وهي إيَّاي، وإيَّانا، وإيَّاكَ، وإيَّاكِ، وإيَّاكما، وإيَّاكم، وإيَّاكن، وإيَّاه، وإيَّاها، وإيَّاهما، وإيَّاهم، وإيَّاهن. والضمير إيَّا فقط، فهو ضمير منفصل في محل نصب مفعول به، والكاف حرف خطاب مبني على الفتح لا محل له من الإعراب، ومنه: ((</a:t>
            </a:r>
            <a:r>
              <a:rPr lang="ar-DZ"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إِيَّاكَ نَعْبُدُ وَإِيَّاكَ نَسْتَعِينُ </a:t>
            </a:r>
            <a:r>
              <a:rPr lang="ar-DZ" b="1" dirty="0">
                <a:latin typeface="Sakkal Majalla" panose="02000000000000000000" pitchFamily="2" charset="-78"/>
                <a:ea typeface="Calibri" panose="020F0502020204030204" pitchFamily="34" charset="0"/>
                <a:cs typeface="Sakkal Majalla" panose="02000000000000000000" pitchFamily="2" charset="-78"/>
              </a:rPr>
              <a:t>(5))) إيا في الموضعين في محل نصب مفعول به مقدم.</a:t>
            </a:r>
            <a:endParaRPr lang="en-US" b="1" dirty="0">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19380207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عضوي</Template>
  <TotalTime>166</TotalTime>
  <Words>1681</Words>
  <Application>Microsoft Office PowerPoint</Application>
  <PresentationFormat>شاشة عريضة</PresentationFormat>
  <Paragraphs>55</Paragraphs>
  <Slides>10</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10</vt:i4>
      </vt:variant>
    </vt:vector>
  </HeadingPairs>
  <TitlesOfParts>
    <vt:vector size="17" baseType="lpstr">
      <vt:lpstr>Arial</vt:lpstr>
      <vt:lpstr>Calibri</vt:lpstr>
      <vt:lpstr>Garamond</vt:lpstr>
      <vt:lpstr>Sakkal Majalla</vt:lpstr>
      <vt:lpstr>times-roman</vt:lpstr>
      <vt:lpstr>Traditional Arabic</vt:lpstr>
      <vt:lpstr>عضوي</vt:lpstr>
      <vt:lpstr>المحاضرة الخامسة</vt:lpstr>
      <vt:lpstr>حدّه الْمَفْعُول بِهِ: وَهُوَ مَا وَقع عَلَيْهِ فعل الْفَاعِل ك ضربت زيدا و هَذَا الْحَد لِابْنِ الْحَاجِب رَحمَه الله وَقد اسْتشْكل بِقَوْلِك مَا ضربت زيدا وَلَا تضرب زيدا وَأجَاب بِأَن المُرَاد بالوقوع إِنَّمَا هُوَ تعلقه بِمَا لَا يعقل إلا بِهِ ألا ترى أَن زيدا فِي المثالين مُتَعَلق بِضَرْب وَأَن ضرب يتَوَقَّف فهمه عَلَيْهِ أَو على مَا قَامَ مقَامه من المتعلقات. </vt:lpstr>
      <vt:lpstr>عرض تقديمي في PowerPoint</vt:lpstr>
      <vt:lpstr>ولذلك قد يأخذ المتعدي مفعولين: أحدهما صريح، والآخر غير صريح، نحو قوله تعالى: ﴿ إن الله يأمركم أن تؤدوا الأمانات إلى أهلها ﴾النساء/58 </vt:lpstr>
      <vt:lpstr>الشواهد النحوية </vt:lpstr>
      <vt:lpstr>المفعول به بين الاسم الصريح و غير الصريح</vt:lpstr>
      <vt:lpstr>ومنه قوله تعالى: ﴿ و أنّا ظنَّنَا أنْ لنْ تَقُولَ الإنسُ والجنُّ عَلَى اللهِ كَذِبًا ﴾ الجنُّ /5</vt:lpstr>
      <vt:lpstr>عرض تقديمي في PowerPoint</vt:lpstr>
      <vt:lpstr>عرض تقديمي في PowerPoint</vt:lpstr>
      <vt:lpstr>تقديم المفعول به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الخامسة</dc:title>
  <dc:creator>samir bouabdallah</dc:creator>
  <cp:lastModifiedBy>سمير</cp:lastModifiedBy>
  <cp:revision>11</cp:revision>
  <dcterms:created xsi:type="dcterms:W3CDTF">2024-04-24T17:37:24Z</dcterms:created>
  <dcterms:modified xsi:type="dcterms:W3CDTF">2024-04-26T16:01:06Z</dcterms:modified>
</cp:coreProperties>
</file>