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6004500"/>
  <p:notesSz cx="6858000" cy="9144000"/>
  <p:defaultTextStyle>
    <a:defPPr>
      <a:defRPr lang="fr-FR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6" y="-78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D238E-FAA0-4CE5-B731-26DCFFFE0446}" type="datetimeFigureOut">
              <a:rPr lang="fr-FR" smtClean="0"/>
              <a:t>20/04/2014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AAFA-3DEA-4289-AFBC-313C619B5A0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FAAFA-3DEA-4289-AFBC-313C619B5A0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362545" y="7567613"/>
            <a:ext cx="15629453" cy="161286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74184" y="7567613"/>
            <a:ext cx="46468308" cy="161286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74184" y="44105512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43117" y="44105512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158" y="1441849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60158" y="1441849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60157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7A4B-4EC2-4BCA-8EC8-2A311EB42609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81F6-700C-49DD-8E22-32BA51BE30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84551" y="576314"/>
            <a:ext cx="1850605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Biological activities of extracts from local medicinal plants: </a:t>
            </a:r>
            <a:r>
              <a:rPr lang="en-US" sz="4000" b="1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Clematis </a:t>
            </a:r>
            <a:r>
              <a:rPr lang="en-US" sz="4000" b="1" i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flammula</a:t>
            </a:r>
            <a:r>
              <a:rPr lang="en-US" sz="4000" b="1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, </a:t>
            </a:r>
            <a:r>
              <a:rPr lang="en-US" sz="4000" b="1" i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Fraxinus</a:t>
            </a:r>
            <a:r>
              <a:rPr lang="en-US" sz="4000" b="1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</a:t>
            </a:r>
            <a:r>
              <a:rPr lang="en-US" sz="4000" b="1" i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angustifolia</a:t>
            </a:r>
            <a:r>
              <a:rPr lang="en-US" sz="4000" b="1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et </a:t>
            </a:r>
            <a:r>
              <a:rPr lang="en-US" sz="4000" b="1" i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Pistacia</a:t>
            </a:r>
            <a:r>
              <a:rPr lang="en-US" sz="4000" b="1" i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</a:t>
            </a:r>
            <a:r>
              <a:rPr lang="en-US" sz="4000" b="1" i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lentiscus</a:t>
            </a:r>
            <a:endParaRPr lang="fr-FR" sz="4000" b="1" i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72783" y="2160490"/>
            <a:ext cx="145232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err="1" smtClean="0">
                <a:solidFill>
                  <a:srgbClr val="002060"/>
                </a:solidFill>
              </a:rPr>
              <a:t>Djebbar</a:t>
            </a:r>
            <a:r>
              <a:rPr lang="en-US" sz="2400" u="sng" dirty="0" smtClean="0">
                <a:solidFill>
                  <a:srgbClr val="002060"/>
                </a:solidFill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</a:rPr>
              <a:t>Atmani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Karima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Ayouni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Meriem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Berboucha</a:t>
            </a:r>
            <a:r>
              <a:rPr lang="en-US" sz="2400" dirty="0" smtClean="0">
                <a:solidFill>
                  <a:srgbClr val="002060"/>
                </a:solidFill>
              </a:rPr>
              <a:t>, Dina </a:t>
            </a:r>
            <a:r>
              <a:rPr lang="en-US" sz="2400" dirty="0" err="1" smtClean="0">
                <a:solidFill>
                  <a:srgbClr val="002060"/>
                </a:solidFill>
              </a:rPr>
              <a:t>Atmani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Mohand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Zine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Ait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Meziane</a:t>
            </a:r>
            <a:r>
              <a:rPr lang="en-US" sz="2400" dirty="0" smtClean="0">
                <a:solidFill>
                  <a:srgbClr val="002060"/>
                </a:solidFill>
              </a:rPr>
              <a:t> et </a:t>
            </a:r>
            <a:r>
              <a:rPr lang="en-US" sz="2400" dirty="0" err="1" smtClean="0">
                <a:solidFill>
                  <a:srgbClr val="002060"/>
                </a:solidFill>
              </a:rPr>
              <a:t>Naima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Saidene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16799" y="2880570"/>
            <a:ext cx="115212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Laboratory of Applied Biochemistry, Faculty of Life and Nature Sciences, University of </a:t>
            </a:r>
            <a:r>
              <a:rPr lang="en-US" sz="1800" dirty="0" err="1" smtClean="0">
                <a:solidFill>
                  <a:srgbClr val="002060"/>
                </a:solidFill>
              </a:rPr>
              <a:t>Bejaia</a:t>
            </a:r>
            <a:r>
              <a:rPr lang="en-US" sz="1800" dirty="0" smtClean="0">
                <a:solidFill>
                  <a:srgbClr val="002060"/>
                </a:solidFill>
              </a:rPr>
              <a:t>, 06000 Algeria</a:t>
            </a:r>
            <a:endParaRPr lang="fr-FR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National Institute of Agronomic Research (INRA), </a:t>
            </a:r>
            <a:r>
              <a:rPr lang="en-US" sz="1800" dirty="0" err="1" smtClean="0">
                <a:solidFill>
                  <a:srgbClr val="002060"/>
                </a:solidFill>
              </a:rPr>
              <a:t>Oued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Ghir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Bejaia</a:t>
            </a:r>
            <a:r>
              <a:rPr lang="en-US" sz="1800" dirty="0" smtClean="0">
                <a:solidFill>
                  <a:srgbClr val="002060"/>
                </a:solidFill>
              </a:rPr>
              <a:t>, 06000 Algeria</a:t>
            </a:r>
            <a:endParaRPr lang="fr-FR" sz="1800" dirty="0" smtClean="0">
              <a:solidFill>
                <a:srgbClr val="002060"/>
              </a:solidFill>
            </a:endParaRPr>
          </a:p>
          <a:p>
            <a:r>
              <a:rPr lang="en-GB" sz="1800" dirty="0" smtClean="0">
                <a:solidFill>
                  <a:srgbClr val="002060"/>
                </a:solidFill>
              </a:rPr>
              <a:t>Email: djatmani@yahoo.com</a:t>
            </a:r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2263" y="3528642"/>
            <a:ext cx="2547492" cy="7386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defTabSz="4422775">
              <a:spcBef>
                <a:spcPct val="50000"/>
              </a:spcBef>
              <a:defRPr/>
            </a:pPr>
            <a:r>
              <a:rPr lang="fr-FR" sz="4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Abstract</a:t>
            </a:r>
          </a:p>
        </p:txBody>
      </p:sp>
      <p:sp>
        <p:nvSpPr>
          <p:cNvPr id="10" name="ZoneTexte 15"/>
          <p:cNvSpPr txBox="1">
            <a:spLocks noChangeArrowheads="1"/>
          </p:cNvSpPr>
          <p:nvPr/>
        </p:nvSpPr>
        <p:spPr bwMode="auto">
          <a:xfrm>
            <a:off x="1008287" y="4320730"/>
            <a:ext cx="23523434" cy="5478423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Introduction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Oxidative stress is responsible for many inflammatory-related pathologies. The objective of this study was to examine the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hepato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-protective, anti-inflammatory, diuretic and hypo-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uricemic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activities of three medicinal plants: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P.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lentiscus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Fraxinus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angustifolia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 and Clematis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flammula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used in traditional Algerian medicine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Materials and methods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hepato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-protective effect of the plant extracts was estimated by the analysis of histological sections of mice livers, while the anti-inflammatory activity was evaluated by the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carrageenan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-induced paw edema model. The diuretic test was based on the quantification of cumulative urinary volume and the concentration of Na</a:t>
            </a:r>
            <a:r>
              <a:rPr lang="en-US" sz="2200" baseline="30000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and K</a:t>
            </a:r>
            <a:r>
              <a:rPr lang="en-US" sz="2200" baseline="30000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in extract-treated rats. The hypo-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uricemic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potential was evaluated by the quantification of serum uric acid and the inhibition of hepatic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xanthine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oxidoreductase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activity.  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Results and discussion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Histological analysis indicated that the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hepato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-protective effect was significant after treatment with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F.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angustifolia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P.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lentiscus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leaves extracts (50mg/kg).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Ethanolic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leaf extracts of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F.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angustifolia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(200mg/Kg) and aqueous of chloroform of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C.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flammula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(200mg/Kg) exhibited an interesting anti-inflammatory effect, comparable to that of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diclofenac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(50mg/Kg). The fruit extracts of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P.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lentiscus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(200mg/Kg) induced a significant increase in urinary volume, similar to that of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furosemide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. Moreover, the extracts of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P.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lentiscus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C.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</a:rPr>
              <a:t>flammula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have demonstrated a considerable hypo-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uricemic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effect, with an appreciable inhibition of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xanthine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oxydoreductase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activity. 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Conclusion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Obtained results contribute to validate the therapeutic effects of tested medicinal plants. Identification of active molecules responsible for these effects is under way.  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Key words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: Anti-inflammatory,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hypouricemic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, diuretic,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xanthine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oxidoreductase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fr-FR" sz="20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11" name="Groupe 26"/>
          <p:cNvGrpSpPr>
            <a:grpSpLocks/>
          </p:cNvGrpSpPr>
          <p:nvPr/>
        </p:nvGrpSpPr>
        <p:grpSpPr bwMode="auto">
          <a:xfrm>
            <a:off x="352983" y="9644004"/>
            <a:ext cx="6104924" cy="1154162"/>
            <a:chOff x="542827" y="12111608"/>
            <a:chExt cx="5200653" cy="1270457"/>
          </a:xfrm>
        </p:grpSpPr>
        <p:sp>
          <p:nvSpPr>
            <p:cNvPr id="12" name="Rectangle 11"/>
            <p:cNvSpPr/>
            <p:nvPr/>
          </p:nvSpPr>
          <p:spPr>
            <a:xfrm>
              <a:off x="542827" y="12111608"/>
              <a:ext cx="583818" cy="127045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dirty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1200019" y="12538456"/>
              <a:ext cx="4543461" cy="813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sz="4200" b="1" dirty="0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Introduction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017406" y="10853648"/>
            <a:ext cx="10655475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Clematis  </a:t>
            </a:r>
            <a:r>
              <a:rPr lang="en-US" sz="2000" i="1" dirty="0" err="1" smtClean="0"/>
              <a:t>flammula</a:t>
            </a:r>
            <a:r>
              <a:rPr lang="en-US" sz="2000" dirty="0" smtClean="0"/>
              <a:t> (</a:t>
            </a:r>
            <a:r>
              <a:rPr lang="en-US" sz="2000" dirty="0" err="1" smtClean="0"/>
              <a:t>Ranunculaceae</a:t>
            </a:r>
            <a:r>
              <a:rPr lang="en-US" sz="2000" dirty="0" smtClean="0"/>
              <a:t>), </a:t>
            </a:r>
            <a:r>
              <a:rPr lang="en-US" sz="2000" i="1" dirty="0" err="1" smtClean="0"/>
              <a:t>Pistacia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lentiscus</a:t>
            </a:r>
            <a:r>
              <a:rPr lang="en-US" sz="2000" dirty="0" smtClean="0"/>
              <a:t> (</a:t>
            </a:r>
            <a:r>
              <a:rPr lang="en-US" sz="2000" dirty="0" err="1" smtClean="0"/>
              <a:t>Anacardiaceae</a:t>
            </a:r>
            <a:r>
              <a:rPr lang="en-US" sz="2000" dirty="0" smtClean="0"/>
              <a:t>) and </a:t>
            </a:r>
            <a:r>
              <a:rPr lang="en-US" sz="2000" i="1" dirty="0" err="1" smtClean="0"/>
              <a:t>Fraxinus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angustifolia</a:t>
            </a:r>
            <a:r>
              <a:rPr lang="en-US" sz="2000" dirty="0" smtClean="0"/>
              <a:t> (</a:t>
            </a:r>
            <a:r>
              <a:rPr lang="en-US" sz="2000" dirty="0" err="1" smtClean="0"/>
              <a:t>Oleaceae</a:t>
            </a:r>
            <a:r>
              <a:rPr lang="en-US" sz="2000" dirty="0" smtClean="0"/>
              <a:t>), are  used  in  local  traditional  medicine  against rheumatoid arthritis and artificial burns, for the treatment of throat infections, diarrhea and jaundice and  used for rheumatism, inflammation and as a laxative, respectively. In addition, the plants are known for their diuretic properties (</a:t>
            </a:r>
            <a:r>
              <a:rPr lang="en-US" sz="2000" dirty="0" err="1" smtClean="0"/>
              <a:t>Beloued</a:t>
            </a:r>
            <a:r>
              <a:rPr lang="en-US" sz="2000" dirty="0" smtClean="0"/>
              <a:t>, 1998; </a:t>
            </a:r>
            <a:r>
              <a:rPr lang="en-US" sz="2000" dirty="0" err="1" smtClean="0"/>
              <a:t>Lahsissen</a:t>
            </a:r>
            <a:r>
              <a:rPr lang="en-US" sz="2000" dirty="0" smtClean="0"/>
              <a:t> et </a:t>
            </a:r>
            <a:r>
              <a:rPr lang="en-US" sz="2000" i="1" dirty="0" smtClean="0"/>
              <a:t>al.</a:t>
            </a:r>
            <a:r>
              <a:rPr lang="en-US" sz="2000" dirty="0" smtClean="0"/>
              <a:t>, 2009). </a:t>
            </a:r>
            <a:endParaRPr lang="fr-FR" sz="2000" dirty="0" smtClean="0"/>
          </a:p>
          <a:p>
            <a:pPr algn="just"/>
            <a:r>
              <a:rPr lang="en-US" sz="2000" dirty="0" smtClean="0"/>
              <a:t>It has been proven that extracts derived from both plants are potent free radical scavengers, prevent lipid </a:t>
            </a:r>
            <a:r>
              <a:rPr lang="en-US" sz="2000" dirty="0" err="1" smtClean="0"/>
              <a:t>peroxidation</a:t>
            </a:r>
            <a:r>
              <a:rPr lang="en-US" sz="2000" dirty="0" smtClean="0"/>
              <a:t> </a:t>
            </a:r>
            <a:r>
              <a:rPr lang="en-US" sz="2000" i="1" dirty="0" smtClean="0"/>
              <a:t>in vitro </a:t>
            </a:r>
            <a:r>
              <a:rPr lang="en-US" sz="2000" dirty="0" smtClean="0"/>
              <a:t>(</a:t>
            </a:r>
            <a:r>
              <a:rPr lang="en-US" sz="2000" dirty="0" err="1" smtClean="0"/>
              <a:t>Atmani</a:t>
            </a:r>
            <a:r>
              <a:rPr lang="en-US" sz="2000" dirty="0" smtClean="0"/>
              <a:t> et </a:t>
            </a:r>
            <a:r>
              <a:rPr lang="en-US" sz="2000" i="1" dirty="0" smtClean="0"/>
              <a:t>al.</a:t>
            </a:r>
            <a:r>
              <a:rPr lang="en-US" sz="2000" dirty="0" smtClean="0"/>
              <a:t>, 2009) and strong inhibitors of </a:t>
            </a:r>
            <a:r>
              <a:rPr lang="en-US" sz="2000" dirty="0" err="1" smtClean="0"/>
              <a:t>xanthine</a:t>
            </a:r>
            <a:r>
              <a:rPr lang="en-US" sz="2000" dirty="0" smtClean="0"/>
              <a:t> </a:t>
            </a:r>
            <a:r>
              <a:rPr lang="en-US" sz="2000" dirty="0" err="1" smtClean="0"/>
              <a:t>oxidase</a:t>
            </a:r>
            <a:r>
              <a:rPr lang="en-US" sz="2000" dirty="0" smtClean="0"/>
              <a:t> (</a:t>
            </a:r>
            <a:r>
              <a:rPr lang="en-US" sz="2000" dirty="0" err="1" smtClean="0"/>
              <a:t>Berboucha</a:t>
            </a:r>
            <a:r>
              <a:rPr lang="en-US" sz="2000" dirty="0" smtClean="0"/>
              <a:t> et </a:t>
            </a:r>
            <a:r>
              <a:rPr lang="en-US" sz="2000" i="1" dirty="0" smtClean="0"/>
              <a:t>al.</a:t>
            </a:r>
            <a:r>
              <a:rPr lang="en-US" sz="2000" dirty="0" smtClean="0"/>
              <a:t>, 2010). This study was therefore undertaken to investigate the </a:t>
            </a:r>
            <a:r>
              <a:rPr lang="en-US" sz="2000" dirty="0" err="1" smtClean="0"/>
              <a:t>hepatoprotective</a:t>
            </a:r>
            <a:r>
              <a:rPr lang="en-US" sz="2000" dirty="0" smtClean="0"/>
              <a:t>, diuretic, anti-inflammatory and </a:t>
            </a:r>
            <a:r>
              <a:rPr lang="en-US" sz="2000" dirty="0" err="1" smtClean="0"/>
              <a:t>hypouricemic</a:t>
            </a:r>
            <a:r>
              <a:rPr lang="en-US" sz="2000" dirty="0" smtClean="0"/>
              <a:t> potentials of  </a:t>
            </a:r>
            <a:r>
              <a:rPr lang="en-US" sz="2000" dirty="0" err="1" smtClean="0"/>
              <a:t>C.flammula</a:t>
            </a:r>
            <a:r>
              <a:rPr lang="en-US" sz="2000" dirty="0" smtClean="0"/>
              <a:t>, </a:t>
            </a:r>
            <a:r>
              <a:rPr lang="en-US" sz="2000" i="1" dirty="0" smtClean="0"/>
              <a:t>P. </a:t>
            </a:r>
            <a:r>
              <a:rPr lang="en-US" sz="2000" i="1" dirty="0" err="1" smtClean="0"/>
              <a:t>lentiscus</a:t>
            </a:r>
            <a:r>
              <a:rPr lang="en-US" sz="2000" dirty="0" smtClean="0"/>
              <a:t> and </a:t>
            </a:r>
            <a:r>
              <a:rPr lang="en-US" sz="2000" i="1" dirty="0" smtClean="0"/>
              <a:t>F. </a:t>
            </a:r>
            <a:r>
              <a:rPr lang="en-US" sz="2000" i="1" dirty="0" err="1" smtClean="0"/>
              <a:t>angustifolia</a:t>
            </a:r>
            <a:r>
              <a:rPr lang="en-US" sz="2000" dirty="0" smtClean="0"/>
              <a:t> </a:t>
            </a:r>
            <a:r>
              <a:rPr lang="en-US" sz="2000" dirty="0" err="1" smtClean="0"/>
              <a:t>ethanolic</a:t>
            </a:r>
            <a:r>
              <a:rPr lang="en-US" sz="2000" dirty="0" smtClean="0"/>
              <a:t> and aqueous extracts. 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e 97"/>
          <p:cNvGrpSpPr>
            <a:grpSpLocks/>
          </p:cNvGrpSpPr>
          <p:nvPr/>
        </p:nvGrpSpPr>
        <p:grpSpPr bwMode="auto">
          <a:xfrm>
            <a:off x="599991" y="13715970"/>
            <a:ext cx="6914433" cy="1071904"/>
            <a:chOff x="10530170" y="13909483"/>
            <a:chExt cx="8568071" cy="6743769"/>
          </a:xfrm>
        </p:grpSpPr>
        <p:sp>
          <p:nvSpPr>
            <p:cNvPr id="18" name="Rectangle 17"/>
            <p:cNvSpPr/>
            <p:nvPr/>
          </p:nvSpPr>
          <p:spPr>
            <a:xfrm>
              <a:off x="10530170" y="13909483"/>
              <a:ext cx="740349" cy="328684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fr-F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1253893" y="14868409"/>
              <a:ext cx="7844348" cy="578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sz="4200" b="1" dirty="0" err="1" smtClean="0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Experimental</a:t>
              </a:r>
              <a:endParaRPr lang="fr-FR" sz="4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endParaRPr>
            </a:p>
            <a:p>
              <a:pPr defTabSz="4422775">
                <a:spcBef>
                  <a:spcPct val="50000"/>
                </a:spcBef>
                <a:defRPr/>
              </a:pPr>
              <a:endParaRPr lang="fr-FR" sz="5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e 43"/>
          <p:cNvGrpSpPr>
            <a:grpSpLocks/>
          </p:cNvGrpSpPr>
          <p:nvPr/>
        </p:nvGrpSpPr>
        <p:grpSpPr bwMode="auto">
          <a:xfrm>
            <a:off x="742867" y="21074084"/>
            <a:ext cx="3796093" cy="1239937"/>
            <a:chOff x="11196614" y="12968234"/>
            <a:chExt cx="4337379" cy="1363835"/>
          </a:xfrm>
        </p:grpSpPr>
        <p:sp>
          <p:nvSpPr>
            <p:cNvPr id="23" name="Rectangle 22"/>
            <p:cNvSpPr/>
            <p:nvPr/>
          </p:nvSpPr>
          <p:spPr>
            <a:xfrm>
              <a:off x="11196614" y="12968234"/>
              <a:ext cx="828239" cy="126948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endParaRPr lang="fr-F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831589" y="13214918"/>
              <a:ext cx="3702404" cy="111715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sz="6000" b="1" dirty="0" err="1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R</a:t>
              </a:r>
              <a:r>
                <a:rPr lang="fr-FR" sz="5400" b="1" dirty="0" err="1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esults</a:t>
              </a:r>
              <a:endParaRPr lang="fr-FR" sz="5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60" name="Tableau 59"/>
          <p:cNvGraphicFramePr>
            <a:graphicFrameLocks noGrp="1"/>
          </p:cNvGraphicFramePr>
          <p:nvPr/>
        </p:nvGraphicFramePr>
        <p:xfrm>
          <a:off x="13101641" y="11001326"/>
          <a:ext cx="11381254" cy="40408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{5FD0F851-EC5A-4D38-B0AD-8093EC10F338}</a:tableStyleId>
              </a:tblPr>
              <a:tblGrid>
                <a:gridCol w="2918270"/>
                <a:gridCol w="1167308"/>
                <a:gridCol w="1167308"/>
                <a:gridCol w="1240265"/>
                <a:gridCol w="1167308"/>
                <a:gridCol w="1240265"/>
                <a:gridCol w="1240265"/>
                <a:gridCol w="1240265"/>
              </a:tblGrid>
              <a:tr h="5771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Groups</a:t>
                      </a:r>
                      <a:endParaRPr lang="fr-FR" sz="18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Paw thickness at different time intervals (in mm</a:t>
                      </a:r>
                      <a:r>
                        <a:rPr lang="en-US" sz="18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fr-FR" sz="18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edema inhibition (max) </a:t>
                      </a:r>
                      <a:endParaRPr lang="fr-FR" sz="18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9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0H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1H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2H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3H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4H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5H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24H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Control  </a:t>
                      </a:r>
                      <a:endParaRPr lang="fr-FR" sz="18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2.31±0.20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3.11±0.22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3.28±0.31 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3.48±0.19 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3.70±0.26  </a:t>
                      </a:r>
                      <a:endParaRPr lang="fr-FR" sz="1400" b="1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3.58± 0,16           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3.56±0.09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C.Flammula</a:t>
                      </a:r>
                      <a:r>
                        <a:rPr lang="fr-FR" sz="1800" b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(200mg/kg)</a:t>
                      </a:r>
                      <a:endParaRPr lang="fr-FR" sz="18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4975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2.41±0.045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4975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3,26±0.017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4975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3,28±0.03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4975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3,23±0.025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4975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3,82±0.032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4975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3,93±0.03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4975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3,97±0.025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6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fr-FR" sz="1800" i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fr-FR" sz="1800" i="1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angustifolia</a:t>
                      </a:r>
                      <a:r>
                        <a:rPr lang="fr-FR" sz="1800" i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fr-FR" sz="1800" i="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fr-FR" sz="18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200mg/Kg)</a:t>
                      </a:r>
                      <a:endParaRPr lang="fr-FR" sz="18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2.37±0.19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2.99±0.32</a:t>
                      </a:r>
                      <a:endParaRPr lang="fr-FR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3.00±0.39</a:t>
                      </a:r>
                      <a:endParaRPr lang="fr-FR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3.02±0.41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3,06±0.38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47.81%</a:t>
                      </a:r>
                      <a:r>
                        <a:rPr lang="fr-FR" sz="1400" u="sng" baseline="300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3.19±0.29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3.21±0.36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P. </a:t>
                      </a:r>
                      <a:r>
                        <a:rPr lang="en-US" sz="1800" i="1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lentiscus</a:t>
                      </a:r>
                      <a:r>
                        <a:rPr lang="en-US" sz="18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(200mg/Kg)</a:t>
                      </a:r>
                      <a:endParaRPr lang="fr-FR" sz="18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2.33±0.07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3.11±0.16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3.02±0.16</a:t>
                      </a:r>
                      <a:endParaRPr lang="fr-FR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40.47%</a:t>
                      </a:r>
                      <a:r>
                        <a:rPr lang="en-US" sz="1400" u="sng" baseline="300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a,b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3.07±0.14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3.27±0.06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3.31±0.15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3.28±0.16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1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Diclofenac</a:t>
                      </a:r>
                      <a:r>
                        <a:rPr lang="en-US" sz="18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(50mg/Kg)</a:t>
                      </a:r>
                      <a:endParaRPr lang="fr-FR" sz="18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2.41±0.03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.88±0.30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2.74±0.11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65.31%</a:t>
                      </a:r>
                      <a:r>
                        <a:rPr lang="en-US" sz="1400" u="sng" baseline="300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400" u="sng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2.64±0.30</a:t>
                      </a:r>
                      <a:endParaRPr lang="fr-FR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2.91±0.36</a:t>
                      </a:r>
                      <a:endParaRPr lang="fr-FR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2.92±0.26 </a:t>
                      </a:r>
                      <a:endParaRPr lang="fr-FR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2.91±0.30</a:t>
                      </a:r>
                      <a:endParaRPr lang="fr-FR" sz="1400" b="1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0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" name="ZoneTexte 60"/>
          <p:cNvSpPr txBox="1"/>
          <p:nvPr/>
        </p:nvSpPr>
        <p:spPr>
          <a:xfrm>
            <a:off x="13101641" y="10518766"/>
            <a:ext cx="1143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Table I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Effect of 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Fraxinus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angustifolia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Pistacia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lentiscus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extracts and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diclofenac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carrageenan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-induced paw edema in mice.</a:t>
            </a:r>
            <a:endParaRPr lang="fr-FR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242801" y="30646776"/>
            <a:ext cx="4144906" cy="1430110"/>
            <a:chOff x="430048" y="29339082"/>
            <a:chExt cx="4144906" cy="143011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430048" y="29339082"/>
              <a:ext cx="785900" cy="83848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endParaRPr lang="fr-F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931616" y="29815085"/>
              <a:ext cx="3643338" cy="95410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sz="5600" b="1" dirty="0">
                  <a:solidFill>
                    <a:schemeClr val="tx2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814305" y="32075536"/>
            <a:ext cx="1107930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Obtained results indicate that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Clematis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flammula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Fraxinus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angustifolia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Pistacia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lentiscus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extracts exhibited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promissing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hypouricemic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anti-inflammatory potential and protected mice from liver damage, thereby validating their traditional use as antioxidants, anti-inflammatory and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hyperuricemic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North Africa.</a:t>
            </a:r>
            <a:endParaRPr lang="fr-FR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12457559" y="32143730"/>
            <a:ext cx="4600519" cy="1217690"/>
            <a:chOff x="815056" y="29724090"/>
            <a:chExt cx="12929527" cy="121769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815056" y="29724090"/>
              <a:ext cx="785900" cy="110799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sz="6600" dirty="0" smtClean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endParaRPr lang="fr-FR" sz="6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671561" y="29926117"/>
              <a:ext cx="12073022" cy="10156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sz="60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fr-FR" sz="5600" b="1" dirty="0" err="1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r>
                <a:rPr lang="fr-FR" sz="4800" b="1" dirty="0" err="1" smtClean="0">
                  <a:solidFill>
                    <a:schemeClr val="tx2">
                      <a:lumMod val="75000"/>
                    </a:schemeClr>
                  </a:solidFill>
                </a:rPr>
                <a:t>eferences</a:t>
              </a:r>
              <a:r>
                <a:rPr lang="fr-FR" sz="48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fr-FR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12961615" y="33195938"/>
            <a:ext cx="11454972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Beloued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, 1998. plantes médicinales d’Algérie   Office de publication universitaire. 277p.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-C.A. Winter, E.A.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Risley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&amp; G.W.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Nuss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 (1962).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Carrageenan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-induced edema in hind paw of the rat as an assay for anti-inflammatory drugs </a:t>
            </a:r>
            <a:r>
              <a:rPr lang="en-US" sz="1200" i="1" dirty="0" err="1" smtClean="0">
                <a:solidFill>
                  <a:schemeClr val="accent1">
                    <a:lumMod val="50000"/>
                  </a:schemeClr>
                </a:solidFill>
              </a:rPr>
              <a:t>ProcSocExp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 Bio Med 111: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545-547. </a:t>
            </a:r>
            <a:endParaRPr lang="fr-FR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-D. Atmani, N.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Chaher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, M.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Berboucha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, K.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Ayouni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, H.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Lounis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, H. Boudaoud, N.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Debbache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, Dj.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Atmani: Antioxidant capacity and phenol content of selected Algerian medicinal plants.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Food Chemistry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112, 303–309, 2009.</a:t>
            </a:r>
            <a:endParaRPr lang="fr-FR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-H.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Lahsissene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, A.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Kahouadji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.  2010.  Usages  thérapeutiques  traditionnels  des  plantes médicinales dans le Maroc occidental : cas de la région de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Zaër,Phytothérapie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8 : 210-217.</a:t>
            </a: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-M.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Berboucha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, K.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Ayouni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,  D. Atmani,  Dj.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Atmani, M.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Benboubetra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: Kinetic study on the inhibition of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xanthine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oxidase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by extracts from two selected Algerian plants traditionally used for the treatment of inflammatory diseases.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Journal of medicinal food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13 (4), 1-9, 2010. 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Naskar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A. Islam, U.K.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Mazumder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 N.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Saha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P.K.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Halder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 M. Gupta,  (2010).  In vivo and  in  vitro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Antioxydant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Potentiel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 of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Hydromethanolic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 Extract  of  Phoenix 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dactylifera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Fruits. J of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Sci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Res, 2(10): 144-157.</a:t>
            </a:r>
            <a:endParaRPr lang="fr-FR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S.T.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kau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 J.R.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Keddi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, D. Andrew, 1984.A method for screening diuretic agents in the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rats.</a:t>
            </a:r>
            <a:r>
              <a:rPr lang="en-US" sz="1200" i="1" dirty="0" err="1" smtClean="0">
                <a:solidFill>
                  <a:schemeClr val="accent1">
                    <a:lumMod val="50000"/>
                  </a:schemeClr>
                </a:solidFill>
              </a:rPr>
              <a:t>journal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 of pharmacological methods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76-75.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Zhu, J. X., Wang, Y., Kong, L. D., Yang, C., and Zhang, X., (2004). Effects of Biota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orientalis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extract and its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ﬂ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avonoid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constituents,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quercetin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rutin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on serum uric acid levels in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oxonate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-induced mice and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xanthine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dehydrogenase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xanthine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oxidase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activities in mouse liver.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Journal of </a:t>
            </a:r>
            <a:r>
              <a:rPr lang="en-US" sz="1200" i="1" dirty="0" err="1" smtClean="0">
                <a:solidFill>
                  <a:schemeClr val="accent1">
                    <a:lumMod val="50000"/>
                  </a:schemeClr>
                </a:solidFill>
              </a:rPr>
              <a:t>Ethnopharmacology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: 133-140. 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atrss.dz/image/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23" y="625737"/>
            <a:ext cx="2998304" cy="245377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</p:pic>
      <p:pic>
        <p:nvPicPr>
          <p:cNvPr id="11268" name="Picture 4" descr="logo of Université de Béja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74583" y="648322"/>
            <a:ext cx="3283129" cy="233888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</p:pic>
      <p:grpSp>
        <p:nvGrpSpPr>
          <p:cNvPr id="73" name="Groupe 100"/>
          <p:cNvGrpSpPr/>
          <p:nvPr/>
        </p:nvGrpSpPr>
        <p:grpSpPr>
          <a:xfrm>
            <a:off x="314239" y="33147106"/>
            <a:ext cx="7454072" cy="1167292"/>
            <a:chOff x="2045512" y="29218016"/>
            <a:chExt cx="5846750" cy="1167292"/>
          </a:xfrm>
        </p:grpSpPr>
        <p:sp>
          <p:nvSpPr>
            <p:cNvPr id="74" name="Rectangle 101"/>
            <p:cNvSpPr/>
            <p:nvPr/>
          </p:nvSpPr>
          <p:spPr bwMode="auto">
            <a:xfrm>
              <a:off x="2045512" y="29218016"/>
              <a:ext cx="785900" cy="115416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endParaRPr lang="fr-F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5" name="Rectangle 112"/>
            <p:cNvSpPr/>
            <p:nvPr/>
          </p:nvSpPr>
          <p:spPr bwMode="auto">
            <a:xfrm>
              <a:off x="2605850" y="29646644"/>
              <a:ext cx="5286412" cy="73866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defTabSz="4422775">
                <a:spcBef>
                  <a:spcPct val="50000"/>
                </a:spcBef>
                <a:defRPr/>
              </a:pPr>
              <a:r>
                <a:rPr lang="fr-FR" sz="4200" b="1" dirty="0" err="1" smtClean="0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Acknowledgements</a:t>
              </a:r>
              <a:endParaRPr lang="fr-FR" sz="4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endParaRPr>
            </a:p>
          </p:txBody>
        </p:sp>
      </p:grpSp>
      <p:sp>
        <p:nvSpPr>
          <p:cNvPr id="78" name="ZoneTexte 119"/>
          <p:cNvSpPr txBox="1"/>
          <p:nvPr/>
        </p:nvSpPr>
        <p:spPr>
          <a:xfrm>
            <a:off x="814305" y="34432990"/>
            <a:ext cx="111315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are grateful for the Ministry of Education and Scientific Research as well as the National Agency for Research in Health Sciences for sponsorship.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30137" y="20645456"/>
            <a:ext cx="5688632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2" name="Tabel 91"/>
          <p:cNvGraphicFramePr>
            <a:graphicFrameLocks noGrp="1"/>
          </p:cNvGraphicFramePr>
          <p:nvPr/>
        </p:nvGraphicFramePr>
        <p:xfrm>
          <a:off x="12961615" y="26715218"/>
          <a:ext cx="5686350" cy="56886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0962"/>
                <a:gridCol w="648072"/>
                <a:gridCol w="1272910"/>
                <a:gridCol w="1195765"/>
                <a:gridCol w="794872"/>
                <a:gridCol w="763769"/>
              </a:tblGrid>
              <a:tr h="29534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Treatments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Dose </a:t>
                      </a:r>
                      <a:r>
                        <a:rPr lang="fr-FR" sz="12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(mg/kg)</a:t>
                      </a:r>
                      <a:endParaRPr lang="nl-NL" sz="12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XO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nmole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/min</a:t>
                      </a: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of 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[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proteins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XDH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fr-FR" sz="1400" dirty="0" err="1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nmole</a:t>
                      </a: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/min/mg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of 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proteins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 Inhibition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47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XO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XDH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Vehicle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_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2.56±0.07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2.48±0.06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2.36±0.10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2.37±0.03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8.13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4.75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2.36±0.17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2.18±0.05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8.09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1.84±0.08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2.09±0.05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28.28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21.04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PF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2.54±0.13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2.85±0.12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PF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2.70±0.17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3.19±0.26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PF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2.67±0.30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3.33±0.14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1.84±0.26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1.87±0.22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25.80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21.75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1.70±0.16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1.96±0.22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31.45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17.99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1.51±0.16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1.30±0.09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39.11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45.60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FB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2.84±0.25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2.44±0.20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FB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2.48±0.08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2.52±0.41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FB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2.39±0.25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2.63±0.11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 AqEA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0.87±0.16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0.55±0.05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68.84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76.74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 AqEA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0.92±0.16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0.87±0.11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66.95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63.09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 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AqEA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1.10±0.12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1.12±0.12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60.69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52.72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Allopurinol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0.66±0.10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0.66±0.10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73.38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72.38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3" name="Tabel 92"/>
          <p:cNvGraphicFramePr>
            <a:graphicFrameLocks noGrp="1"/>
          </p:cNvGraphicFramePr>
          <p:nvPr/>
        </p:nvGraphicFramePr>
        <p:xfrm>
          <a:off x="18816681" y="26717686"/>
          <a:ext cx="5664880" cy="5677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5724"/>
                <a:gridCol w="687784"/>
                <a:gridCol w="1241042"/>
                <a:gridCol w="1143008"/>
                <a:gridCol w="642942"/>
                <a:gridCol w="714380"/>
              </a:tblGrid>
              <a:tr h="34569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Treatments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Dose </a:t>
                      </a:r>
                      <a:r>
                        <a:rPr lang="fr-FR" sz="12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(mg/kg)</a:t>
                      </a:r>
                      <a:endParaRPr lang="nl-NL" sz="12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XO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nmole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/min</a:t>
                      </a: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mg </a:t>
                      </a:r>
                      <a:endParaRPr lang="fr-FR" sz="1400" dirty="0" smtClean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of 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proteins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)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XDH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nmole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/min/mg </a:t>
                      </a:r>
                      <a:endParaRPr lang="fr-FR" sz="1400" dirty="0" smtClean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of 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proteins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)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% Inhibition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77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XO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XDH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 </a:t>
                      </a:r>
                      <a:r>
                        <a:rPr lang="nl-NL" sz="14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250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2.59±0.16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2.83±0.17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PO+PL 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EtOH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100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2.41±0.08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2.54±0.12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7.21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10.09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PO+PL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200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2.18±0.05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2.40±0.07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15.95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15.29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PO+PL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400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2.09±0.10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2.30±0.08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19.46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18.79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PO+PF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100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2.56±0.04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3.15±0.13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</a:t>
                      </a: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PF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200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2.97±0.17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3.28±0.23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</a:t>
                      </a: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PF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400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2.88±0.21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2.82±0.16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PO+FL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1.44±0.16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1.53±0.09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33.94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40.92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PO+FL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1.37±0.07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1.31±0.10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37.15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49.42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PO+FL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400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1.56±0.25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1.44±0.31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28.44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44.40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PO+FB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2.33±0.03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3.55±0.61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</a:t>
                      </a: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FB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2.39±0.02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3.75±0.25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</a:t>
                      </a: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FB EtOH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400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2.40±0.21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2.72±0.14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---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PO+CL AqEA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1.03±0.14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1.59</a:t>
                      </a: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±0.26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61.15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47.46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PO+CL AqEA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200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0.78±0.07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0.84±0.09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70.31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71.95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PO+CL </a:t>
                      </a:r>
                      <a:r>
                        <a:rPr lang="fr-FR" sz="1400" dirty="0" err="1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AqEA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400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1.00±0.04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1.15±0.06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62.07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61.71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PO+</a:t>
                      </a: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Allopurinol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10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0.62±0.11</a:t>
                      </a:r>
                      <a:endParaRPr lang="nl-NL" sz="140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0.60±0.10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71.55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76.83</a:t>
                      </a:r>
                      <a:endParaRPr lang="nl-NL" sz="1400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99" name="Groep 98"/>
          <p:cNvGrpSpPr/>
          <p:nvPr/>
        </p:nvGrpSpPr>
        <p:grpSpPr>
          <a:xfrm>
            <a:off x="936279" y="14858978"/>
            <a:ext cx="10825994" cy="7366776"/>
            <a:chOff x="12889607" y="9577314"/>
            <a:chExt cx="11686337" cy="7366776"/>
          </a:xfrm>
        </p:grpSpPr>
        <p:sp>
          <p:nvSpPr>
            <p:cNvPr id="20" name="ZoneTexte 19"/>
            <p:cNvSpPr txBox="1"/>
            <p:nvPr/>
          </p:nvSpPr>
          <p:spPr>
            <a:xfrm>
              <a:off x="16173087" y="13224642"/>
              <a:ext cx="8347205" cy="19389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Diuretic activity on rats (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Kau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et </a:t>
              </a:r>
              <a:r>
                <a:rPr lang="en-US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al.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1984): Plant extracts (200mg/Kg) or the reference drug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furosemide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(20mg/kg) were administrated orally or injected by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intraperitoneal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way, respectively to rats and urine output was measured at several intervals of time after administration of a single dose. Na</a:t>
              </a:r>
              <a:r>
                <a:rPr lang="en-US" sz="2000" baseline="30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and K</a:t>
              </a:r>
              <a:r>
                <a:rPr lang="en-US" sz="2000" baseline="30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levels were determined by atomic absorption spectrophotometer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79" name="Image 3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05631" y="9577314"/>
              <a:ext cx="2088232" cy="1800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0" name="Image 1" descr="Fraxinus 2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105631" y="11809562"/>
              <a:ext cx="2088232" cy="16561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1" name="Image 1" descr="C:\Users\acer\pis\Photos-0298 (2)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105631" y="13897794"/>
              <a:ext cx="2160240" cy="16561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2" name="PIJL-RECHTS 81"/>
            <p:cNvSpPr/>
            <p:nvPr/>
          </p:nvSpPr>
          <p:spPr>
            <a:xfrm>
              <a:off x="15409887" y="10801450"/>
              <a:ext cx="64807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PIJL-RECHTS 82"/>
            <p:cNvSpPr/>
            <p:nvPr/>
          </p:nvSpPr>
          <p:spPr>
            <a:xfrm>
              <a:off x="15409887" y="12529642"/>
              <a:ext cx="64807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PIJL-RECHTS 83"/>
            <p:cNvSpPr/>
            <p:nvPr/>
          </p:nvSpPr>
          <p:spPr>
            <a:xfrm>
              <a:off x="15481895" y="14545866"/>
              <a:ext cx="64807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Tekstvak 84"/>
            <p:cNvSpPr txBox="1"/>
            <p:nvPr/>
          </p:nvSpPr>
          <p:spPr>
            <a:xfrm>
              <a:off x="12961614" y="11381282"/>
              <a:ext cx="30372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 err="1" smtClean="0">
                  <a:latin typeface="Bookman Old Style" pitchFamily="18" charset="0"/>
                </a:rPr>
                <a:t>Clematis</a:t>
              </a:r>
              <a:r>
                <a:rPr lang="fr-FR" sz="1600" b="1" i="1" dirty="0" smtClean="0">
                  <a:latin typeface="Bookman Old Style" pitchFamily="18" charset="0"/>
                </a:rPr>
                <a:t> </a:t>
              </a:r>
              <a:r>
                <a:rPr lang="fr-FR" sz="1600" b="1" i="1" dirty="0" err="1" smtClean="0">
                  <a:latin typeface="Bookman Old Style" pitchFamily="18" charset="0"/>
                </a:rPr>
                <a:t>flammula</a:t>
              </a:r>
              <a:endParaRPr lang="nl-NL" sz="1600" b="1" i="1" dirty="0">
                <a:latin typeface="Bookman Old Style" pitchFamily="18" charset="0"/>
              </a:endParaRPr>
            </a:p>
          </p:txBody>
        </p:sp>
        <p:sp>
          <p:nvSpPr>
            <p:cNvPr id="86" name="Tekstvak 85"/>
            <p:cNvSpPr txBox="1"/>
            <p:nvPr/>
          </p:nvSpPr>
          <p:spPr>
            <a:xfrm>
              <a:off x="12889607" y="13465746"/>
              <a:ext cx="32646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 err="1" smtClean="0">
                  <a:latin typeface="Bookman Old Style" pitchFamily="18" charset="0"/>
                </a:rPr>
                <a:t>Fraxinus</a:t>
              </a:r>
              <a:r>
                <a:rPr lang="fr-FR" sz="1600" b="1" i="1" dirty="0" smtClean="0">
                  <a:latin typeface="Bookman Old Style" pitchFamily="18" charset="0"/>
                </a:rPr>
                <a:t> </a:t>
              </a:r>
              <a:r>
                <a:rPr lang="fr-FR" sz="1600" b="1" i="1" dirty="0" err="1" smtClean="0">
                  <a:latin typeface="Bookman Old Style" pitchFamily="18" charset="0"/>
                </a:rPr>
                <a:t>angustifolia</a:t>
              </a:r>
              <a:endParaRPr lang="nl-NL" sz="1600" b="1" i="1" dirty="0">
                <a:latin typeface="Bookman Old Style" pitchFamily="18" charset="0"/>
              </a:endParaRP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13105631" y="15553978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 err="1" smtClean="0">
                  <a:latin typeface="Bookman Old Style" pitchFamily="18" charset="0"/>
                </a:rPr>
                <a:t>Pistacia</a:t>
              </a:r>
              <a:r>
                <a:rPr lang="fr-FR" sz="1600" b="1" i="1" dirty="0" smtClean="0">
                  <a:latin typeface="Bookman Old Style" pitchFamily="18" charset="0"/>
                </a:rPr>
                <a:t> </a:t>
              </a:r>
              <a:r>
                <a:rPr lang="fr-FR" sz="1600" b="1" i="1" dirty="0" err="1" smtClean="0">
                  <a:latin typeface="Bookman Old Style" pitchFamily="18" charset="0"/>
                </a:rPr>
                <a:t>lentiscus</a:t>
              </a:r>
              <a:endParaRPr lang="nl-NL" sz="1600" b="1" i="1" dirty="0">
                <a:latin typeface="Bookman Old Style" pitchFamily="18" charset="0"/>
              </a:endParaRPr>
            </a:p>
          </p:txBody>
        </p:sp>
        <p:sp>
          <p:nvSpPr>
            <p:cNvPr id="95" name="Tekstvak 94"/>
            <p:cNvSpPr txBox="1"/>
            <p:nvPr/>
          </p:nvSpPr>
          <p:spPr>
            <a:xfrm>
              <a:off x="16151008" y="9648752"/>
              <a:ext cx="8424936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Anti-inflammatory activity (Winter et </a:t>
              </a:r>
              <a:r>
                <a:rPr lang="en-US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al.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1962):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Ethanolic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extracts (200mg/Kg) or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diclofenac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(50mg/Kg) were administered orally one hour before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carrageenan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(1%) injection in the left hind paw. Measurements of the edema produced were effected one hour later and during 5 hours. </a:t>
              </a:r>
            </a:p>
          </p:txBody>
        </p:sp>
        <p:sp>
          <p:nvSpPr>
            <p:cNvPr id="96" name="Tekstvak 95"/>
            <p:cNvSpPr txBox="1"/>
            <p:nvPr/>
          </p:nvSpPr>
          <p:spPr>
            <a:xfrm>
              <a:off x="16154288" y="11136410"/>
              <a:ext cx="8402275" cy="19389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Hepatoprotective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activity (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Naskar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et </a:t>
              </a:r>
              <a:r>
                <a:rPr lang="en-US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al.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2010):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Ethanolic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extracts (50mg/Kg) or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vitE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(50mg/Kg) were administered orally for seven days and two hours before receiving CCl</a:t>
              </a:r>
              <a:r>
                <a:rPr lang="en-US" sz="2000" baseline="-25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that was given every 72hours. 24hrs after the last dose of CCl</a:t>
              </a:r>
              <a:r>
                <a:rPr lang="en-US" sz="2000" baseline="-25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mice were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sacrified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and their liver excised .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Histologic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sections were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analysed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to detect the presence or absence of liver damage. </a:t>
              </a:r>
              <a:endParaRPr lang="nl-N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kstvak 96"/>
            <p:cNvSpPr txBox="1"/>
            <p:nvPr/>
          </p:nvSpPr>
          <p:spPr>
            <a:xfrm>
              <a:off x="16202553" y="15312874"/>
              <a:ext cx="8268897" cy="1631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Hypouricemic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activity on mice 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Zhu et 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al.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, 2004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mice were injected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intraperitoneally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with potassium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oxonate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(250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mg/kg) 1 h before the final drug administration to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increase the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serum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urate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level, for three consecutive days. Serum uric acid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levels and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liver XOR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activities were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evaluated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nl-N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02367" y="20645456"/>
            <a:ext cx="5688000" cy="348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2530137" y="15573358"/>
          <a:ext cx="5760640" cy="3500462"/>
        </p:xfrm>
        <a:graphic>
          <a:graphicData uri="http://schemas.openxmlformats.org/presentationml/2006/ole">
            <p:oleObj spid="_x0000_s1025" name="Prism 5" r:id="rId11" imgW="4174200" imgH="2468880" progId="Prism5.Document">
              <p:embed/>
            </p:oleObj>
          </a:graphicData>
        </a:graphic>
      </p:graphicFrame>
      <p:sp>
        <p:nvSpPr>
          <p:cNvPr id="89" name="ZoneTexte 88"/>
          <p:cNvSpPr txBox="1"/>
          <p:nvPr/>
        </p:nvSpPr>
        <p:spPr>
          <a:xfrm>
            <a:off x="12387261" y="19216696"/>
            <a:ext cx="6048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Figure 02: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Effect of oral administration of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(10mg/kg)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ethanolic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extracts of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Pistacia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lentiscus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leaves (PL) and fruits (PF),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Fraxinus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angustifloia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leaves (FL) and barks (FB) at 200mg/kg on cumulative urine volume per 100 g of body weight per rat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Mean±S.E.M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., n =6. *p &lt; 0.05 vs. control, **p &lt; 0.01 vs. control, ***p &lt; 0.001 vs. control</a:t>
            </a:r>
            <a:r>
              <a:rPr lang="en-US" sz="1200" b="1" dirty="0" smtClean="0"/>
              <a:t>.</a:t>
            </a:r>
            <a:endParaRPr lang="fr-FR" sz="1200" dirty="0"/>
          </a:p>
        </p:txBody>
      </p:sp>
      <p:sp>
        <p:nvSpPr>
          <p:cNvPr id="90" name="ZoneTexte 89"/>
          <p:cNvSpPr txBox="1"/>
          <p:nvPr/>
        </p:nvSpPr>
        <p:spPr>
          <a:xfrm>
            <a:off x="18602367" y="15573358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Table II: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Effect of oral administration of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(10mg/kg)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ethanolic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extracts of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Pistacia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lentiscus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leaves (PL) and fruits (PF),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Fraxinus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angustifloia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leaves (FL) and barks (FB) at 200mg/kg on pH, conductivity and cumulative urinary excretion of sodium and potassium in rats.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1" name="Tableau 90"/>
          <p:cNvGraphicFramePr>
            <a:graphicFrameLocks noGrp="1"/>
          </p:cNvGraphicFramePr>
          <p:nvPr/>
        </p:nvGraphicFramePr>
        <p:xfrm>
          <a:off x="18673805" y="16644928"/>
          <a:ext cx="5811371" cy="3589568"/>
        </p:xfrm>
        <a:graphic>
          <a:graphicData uri="http://schemas.openxmlformats.org/drawingml/2006/table">
            <a:tbl>
              <a:tblPr/>
              <a:tblGrid>
                <a:gridCol w="1099273"/>
                <a:gridCol w="914166"/>
                <a:gridCol w="1250281"/>
                <a:gridCol w="1266518"/>
                <a:gridCol w="1281133"/>
              </a:tblGrid>
              <a:tr h="527279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Conductivity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</a:t>
                      </a:r>
                      <a:r>
                        <a:rPr lang="fr-FR" sz="1400" b="1" baseline="30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Vehicle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7,13±0,33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12,18±0,98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100,5±2,95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66,12±0,63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7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Furosemide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6,18±0,07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15,30±0,95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160,16±2,30</a:t>
                      </a:r>
                      <a:r>
                        <a:rPr lang="fr-FR" sz="1400" b="1" baseline="30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150,498±0,42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7,90±0,44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13,9±2,25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126,06±3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208,5±1,79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PF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7,59±0,68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14,05±2,45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89,46±2,3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150,426±1,89</a:t>
                      </a:r>
                      <a:r>
                        <a:rPr lang="fr-FR" sz="1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7,79±0,8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14,20±0,9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96,84±2,18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182,85±1,4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FB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7,05±0,35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15,33±0,35</a:t>
                      </a:r>
                      <a:endParaRPr lang="fr-FR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145,14±2,4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155,77±1,86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4" name="ZoneTexte 93"/>
          <p:cNvSpPr txBox="1"/>
          <p:nvPr/>
        </p:nvSpPr>
        <p:spPr>
          <a:xfrm>
            <a:off x="12530137" y="24159566"/>
            <a:ext cx="57864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Figure 03: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allopurinol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(10mg/kg)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ethanolic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extracts of 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Pistacia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lentiscus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leaves (PL) and fruits (PF),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Fraxinus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angustifloia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leaves (FL) and barks (FB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), and Clematis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flammula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leaves (CL)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at 200mg/kg on serum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urate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level in normal mi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ce.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Mean±S.E.M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., n =6. *p &lt; 0.05 vs. control, **p &lt; 0.01 vs. control, ***p &lt; 0.001 vs. control.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18530929" y="24159566"/>
            <a:ext cx="59293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Figure 04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Effect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allopurinol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(10mg/kg)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ethanolic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extracts of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Pistacia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lentiscus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leaves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(PL) and fruits (PF),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Fraxinus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angustifloia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leaves (FL) and barks (FB)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Clematis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flammula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leaves (CL) at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200mg/kg on serum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urate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level in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hyperuricemic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mice.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Mean±S.E.M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., n =6. *p &lt; 0.05 vs. control, **p &lt; 0.01 vs. control, ***p &lt; 0.001 vs. control.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12744451" y="25646116"/>
            <a:ext cx="1171583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 of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ethanolic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extracts of  </a:t>
            </a:r>
            <a:r>
              <a:rPr lang="en-US" sz="1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Pistacia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lentiscus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leaves (PL) and fruits (PF), </a:t>
            </a:r>
            <a:r>
              <a:rPr lang="en-US" sz="1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Fraxinus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angustifloia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leaves (FL) and barks (FB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Clematis </a:t>
            </a:r>
            <a:r>
              <a:rPr lang="en-US" sz="1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flammula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leaves (CL)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liver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xanthine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oxidoreductase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activities in normal and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oxonate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pretreated mice, after oral three time administration.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Mean±S.E.M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n =6. *p &lt; 0.05 vs. control, **p &lt; 0.01 vs. control, ***p &lt; 0.001 vs. control.</a:t>
            </a:r>
            <a:endParaRPr lang="fr-FR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1" name="Groupe 100"/>
          <p:cNvGrpSpPr/>
          <p:nvPr/>
        </p:nvGrpSpPr>
        <p:grpSpPr>
          <a:xfrm>
            <a:off x="457115" y="22388704"/>
            <a:ext cx="11430080" cy="8441608"/>
            <a:chOff x="4529081" y="8041808"/>
            <a:chExt cx="11430080" cy="8441608"/>
          </a:xfrm>
        </p:grpSpPr>
        <p:sp>
          <p:nvSpPr>
            <p:cNvPr id="102" name="ZoneTexte 101"/>
            <p:cNvSpPr txBox="1"/>
            <p:nvPr/>
          </p:nvSpPr>
          <p:spPr>
            <a:xfrm>
              <a:off x="4529081" y="16144862"/>
              <a:ext cx="10358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Figure 01 </a:t>
              </a:r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Photomicrographs of liver sections from mice stained with eosin </a:t>
              </a:r>
              <a:r>
                <a:rPr lang="en-US" sz="16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hematoxylin</a:t>
              </a:r>
              <a:endParaRPr lang="fr-FR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3" name="Groupe 52"/>
            <p:cNvGrpSpPr/>
            <p:nvPr/>
          </p:nvGrpSpPr>
          <p:grpSpPr>
            <a:xfrm>
              <a:off x="4600519" y="8041808"/>
              <a:ext cx="11358642" cy="8089428"/>
              <a:chOff x="4600519" y="8041808"/>
              <a:chExt cx="11358642" cy="8089428"/>
            </a:xfrm>
          </p:grpSpPr>
          <p:grpSp>
            <p:nvGrpSpPr>
              <p:cNvPr id="104" name="Groupe 51"/>
              <p:cNvGrpSpPr/>
              <p:nvPr/>
            </p:nvGrpSpPr>
            <p:grpSpPr>
              <a:xfrm>
                <a:off x="6247000" y="8041808"/>
                <a:ext cx="8283401" cy="3929705"/>
                <a:chOff x="6105049" y="8041808"/>
                <a:chExt cx="8283401" cy="3929705"/>
              </a:xfrm>
            </p:grpSpPr>
            <p:grpSp>
              <p:nvGrpSpPr>
                <p:cNvPr id="123" name="Groupe 38"/>
                <p:cNvGrpSpPr/>
                <p:nvPr/>
              </p:nvGrpSpPr>
              <p:grpSpPr>
                <a:xfrm>
                  <a:off x="6105049" y="8045356"/>
                  <a:ext cx="2638800" cy="3499200"/>
                  <a:chOff x="5053961" y="7668554"/>
                  <a:chExt cx="2697622" cy="3430800"/>
                </a:xfrm>
              </p:grpSpPr>
              <p:pic>
                <p:nvPicPr>
                  <p:cNvPr id="135" name="Image 4"/>
                  <p:cNvPicPr/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5053961" y="7668554"/>
                    <a:ext cx="2638800" cy="343080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cxnSp>
                <p:nvCxnSpPr>
                  <p:cNvPr id="136" name="Connecteur droit avec flèche 8"/>
                  <p:cNvCxnSpPr>
                    <a:stCxn id="132" idx="2"/>
                  </p:cNvCxnSpPr>
                  <p:nvPr/>
                </p:nvCxnSpPr>
                <p:spPr>
                  <a:xfrm flipH="1">
                    <a:off x="6465699" y="8452712"/>
                    <a:ext cx="353294" cy="832604"/>
                  </a:xfrm>
                  <a:prstGeom prst="straightConnector1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ZoneTexte 12"/>
                  <p:cNvSpPr txBox="1"/>
                  <p:nvPr/>
                </p:nvSpPr>
                <p:spPr>
                  <a:xfrm>
                    <a:off x="5886403" y="7929492"/>
                    <a:ext cx="186518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Dilated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qnd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congested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central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vein</a:t>
                    </a:r>
                    <a:endParaRPr lang="fr-FR" sz="14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4" name="Groupe 35"/>
                <p:cNvGrpSpPr/>
                <p:nvPr/>
              </p:nvGrpSpPr>
              <p:grpSpPr>
                <a:xfrm>
                  <a:off x="11749750" y="8041808"/>
                  <a:ext cx="2638700" cy="3500462"/>
                  <a:chOff x="12106015" y="7572302"/>
                  <a:chExt cx="2638700" cy="3429024"/>
                </a:xfrm>
              </p:grpSpPr>
              <p:pic>
                <p:nvPicPr>
                  <p:cNvPr id="131" name="Image 130"/>
                  <p:cNvPicPr/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2106015" y="7572302"/>
                    <a:ext cx="2638700" cy="3429024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cxnSp>
                <p:nvCxnSpPr>
                  <p:cNvPr id="132" name="Connecteur droit avec flèche 10"/>
                  <p:cNvCxnSpPr/>
                  <p:nvPr/>
                </p:nvCxnSpPr>
                <p:spPr>
                  <a:xfrm rot="10800000" flipV="1">
                    <a:off x="12673013" y="8337812"/>
                    <a:ext cx="857256" cy="520374"/>
                  </a:xfrm>
                  <a:prstGeom prst="straightConnector1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Connecteur droit avec flèche 11"/>
                  <p:cNvCxnSpPr/>
                  <p:nvPr/>
                </p:nvCxnSpPr>
                <p:spPr>
                  <a:xfrm rot="5400000">
                    <a:off x="13270082" y="8526564"/>
                    <a:ext cx="448938" cy="71435"/>
                  </a:xfrm>
                  <a:prstGeom prst="straightConnector1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ZoneTexte 14"/>
                  <p:cNvSpPr txBox="1"/>
                  <p:nvPr/>
                </p:nvSpPr>
                <p:spPr>
                  <a:xfrm>
                    <a:off x="12815889" y="7858054"/>
                    <a:ext cx="171451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Increase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of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lipid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vacuoles (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steatosis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fr-FR" sz="14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5" name="Groupe 37"/>
                <p:cNvGrpSpPr/>
                <p:nvPr/>
              </p:nvGrpSpPr>
              <p:grpSpPr>
                <a:xfrm>
                  <a:off x="8892230" y="8041808"/>
                  <a:ext cx="2638800" cy="3499200"/>
                  <a:chOff x="8601047" y="7715178"/>
                  <a:chExt cx="2638800" cy="3430800"/>
                </a:xfrm>
              </p:grpSpPr>
              <p:pic>
                <p:nvPicPr>
                  <p:cNvPr id="127" name="Image 5"/>
                  <p:cNvPicPr/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8601047" y="7715178"/>
                    <a:ext cx="2638800" cy="343080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cxnSp>
                <p:nvCxnSpPr>
                  <p:cNvPr id="128" name="Connecteur droit avec flèche 9"/>
                  <p:cNvCxnSpPr/>
                  <p:nvPr/>
                </p:nvCxnSpPr>
                <p:spPr>
                  <a:xfrm rot="10800000" flipV="1">
                    <a:off x="9815493" y="8435852"/>
                    <a:ext cx="306594" cy="279458"/>
                  </a:xfrm>
                  <a:prstGeom prst="straightConnector1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" name="ZoneTexte 128"/>
                  <p:cNvSpPr txBox="1"/>
                  <p:nvPr/>
                </p:nvSpPr>
                <p:spPr>
                  <a:xfrm>
                    <a:off x="9529741" y="7892436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Infiltration of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inflammatory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cells</a:t>
                    </a:r>
                    <a:endParaRPr lang="fr-FR" sz="14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30" name="Connecteur droit avec flèche 129"/>
                  <p:cNvCxnSpPr/>
                  <p:nvPr/>
                </p:nvCxnSpPr>
                <p:spPr>
                  <a:xfrm rot="16200000" flipH="1">
                    <a:off x="9802702" y="8755237"/>
                    <a:ext cx="688572" cy="49802"/>
                  </a:xfrm>
                  <a:prstGeom prst="straightConnector1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ZoneTexte 125"/>
                <p:cNvSpPr txBox="1"/>
                <p:nvPr/>
              </p:nvSpPr>
              <p:spPr>
                <a:xfrm>
                  <a:off x="8445329" y="11653247"/>
                  <a:ext cx="3495031" cy="318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CCl</a:t>
                  </a:r>
                  <a:r>
                    <a:rPr lang="en-US" sz="1400" b="1" baseline="-25000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-treated groups: signs of liver damage</a:t>
                  </a:r>
                  <a:endParaRPr lang="fr-FR" sz="1400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5" name="Groupe 49"/>
              <p:cNvGrpSpPr/>
              <p:nvPr/>
            </p:nvGrpSpPr>
            <p:grpSpPr>
              <a:xfrm>
                <a:off x="4600519" y="12032470"/>
                <a:ext cx="11358642" cy="4098766"/>
                <a:chOff x="4600519" y="12032470"/>
                <a:chExt cx="11358642" cy="4098766"/>
              </a:xfrm>
            </p:grpSpPr>
            <p:sp>
              <p:nvSpPr>
                <p:cNvPr id="106" name="ZoneTexte 105"/>
                <p:cNvSpPr txBox="1"/>
                <p:nvPr/>
              </p:nvSpPr>
              <p:spPr>
                <a:xfrm>
                  <a:off x="4600519" y="15546461"/>
                  <a:ext cx="1135864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Control group                                       </a:t>
                  </a:r>
                  <a:r>
                    <a:rPr lang="en-US" sz="14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b="1" i="1" dirty="0" err="1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F.angustifolia</a:t>
                  </a:r>
                  <a:r>
                    <a:rPr lang="en-US" sz="1400" b="1" i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                            </a:t>
                  </a:r>
                  <a:r>
                    <a:rPr lang="en-US" sz="1400" b="1" i="1" dirty="0" err="1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P.lentiscus</a:t>
                  </a:r>
                  <a:r>
                    <a:rPr lang="en-US" sz="1400" b="1" i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                                    </a:t>
                  </a:r>
                  <a:r>
                    <a:rPr lang="en-US" sz="1400" b="1" i="1" dirty="0" err="1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Vit</a:t>
                  </a:r>
                  <a:r>
                    <a:rPr lang="en-US" sz="1400" b="1" i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E</a:t>
                  </a:r>
                </a:p>
                <a:p>
                  <a:r>
                    <a:rPr lang="en-US" sz="1400" b="1" i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            </a:t>
                  </a:r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                                treated group   </a:t>
                  </a:r>
                  <a:r>
                    <a:rPr lang="en-US" sz="1400" b="1" i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                      </a:t>
                  </a:r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treated group                                             treated group</a:t>
                  </a:r>
                  <a:endParaRPr lang="fr-FR" sz="14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7" name="Groupe 47"/>
                <p:cNvGrpSpPr/>
                <p:nvPr/>
              </p:nvGrpSpPr>
              <p:grpSpPr>
                <a:xfrm>
                  <a:off x="4600519" y="12040997"/>
                  <a:ext cx="2638800" cy="3499200"/>
                  <a:chOff x="4600519" y="12072896"/>
                  <a:chExt cx="2571768" cy="3499200"/>
                </a:xfrm>
              </p:grpSpPr>
              <p:pic>
                <p:nvPicPr>
                  <p:cNvPr id="121" name="Image 120"/>
                  <p:cNvPicPr/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4600519" y="12072896"/>
                    <a:ext cx="2571768" cy="349920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sp>
                <p:nvSpPr>
                  <p:cNvPr id="122" name="ZoneTexte 121"/>
                  <p:cNvSpPr txBox="1"/>
                  <p:nvPr/>
                </p:nvSpPr>
                <p:spPr>
                  <a:xfrm>
                    <a:off x="5006355" y="12370854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(Normal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hepatic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architecture) </a:t>
                    </a:r>
                    <a:endParaRPr lang="fr-FR" sz="14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8" name="Groupe 45"/>
                <p:cNvGrpSpPr/>
                <p:nvPr/>
              </p:nvGrpSpPr>
              <p:grpSpPr>
                <a:xfrm>
                  <a:off x="10407305" y="12032470"/>
                  <a:ext cx="2638800" cy="3499200"/>
                  <a:chOff x="10407305" y="12032470"/>
                  <a:chExt cx="2638800" cy="3499200"/>
                </a:xfrm>
              </p:grpSpPr>
              <p:pic>
                <p:nvPicPr>
                  <p:cNvPr id="119" name="Image 118"/>
                  <p:cNvPicPr/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10407305" y="12032470"/>
                    <a:ext cx="2638800" cy="349920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sp>
                <p:nvSpPr>
                  <p:cNvPr id="120" name="ZoneTexte 119"/>
                  <p:cNvSpPr txBox="1"/>
                  <p:nvPr/>
                </p:nvSpPr>
                <p:spPr>
                  <a:xfrm>
                    <a:off x="10944083" y="12490572"/>
                    <a:ext cx="172288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Absence of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lipid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peroxidation</a:t>
                    </a:r>
                    <a:endParaRPr lang="fr-FR" sz="14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9" name="Groupe 46"/>
                <p:cNvGrpSpPr/>
                <p:nvPr/>
              </p:nvGrpSpPr>
              <p:grpSpPr>
                <a:xfrm>
                  <a:off x="7503161" y="12033221"/>
                  <a:ext cx="2638800" cy="3499200"/>
                  <a:chOff x="7503161" y="12033221"/>
                  <a:chExt cx="2638800" cy="3499200"/>
                </a:xfrm>
              </p:grpSpPr>
              <p:pic>
                <p:nvPicPr>
                  <p:cNvPr id="115" name="Image 114"/>
                  <p:cNvPicPr/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7503161" y="12033221"/>
                    <a:ext cx="2638800" cy="349920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sp>
                <p:nvSpPr>
                  <p:cNvPr id="116" name="ZoneTexte 115"/>
                  <p:cNvSpPr txBox="1"/>
                  <p:nvPr/>
                </p:nvSpPr>
                <p:spPr>
                  <a:xfrm>
                    <a:off x="8397181" y="13094688"/>
                    <a:ext cx="168225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Moderate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steatosis</a:t>
                    </a:r>
                    <a:endParaRPr lang="fr-FR" sz="14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17" name="Connecteur droit avec flèche 116"/>
                  <p:cNvCxnSpPr/>
                  <p:nvPr/>
                </p:nvCxnSpPr>
                <p:spPr>
                  <a:xfrm rot="5400000">
                    <a:off x="8619758" y="13961201"/>
                    <a:ext cx="1155214" cy="93248"/>
                  </a:xfrm>
                  <a:prstGeom prst="straightConnector1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necteur droit avec flèche 117"/>
                  <p:cNvCxnSpPr/>
                  <p:nvPr/>
                </p:nvCxnSpPr>
                <p:spPr>
                  <a:xfrm rot="16200000" flipH="1">
                    <a:off x="8708204" y="13966003"/>
                    <a:ext cx="1428760" cy="357190"/>
                  </a:xfrm>
                  <a:prstGeom prst="straightConnector1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" name="Groupe 44"/>
                <p:cNvGrpSpPr/>
                <p:nvPr/>
              </p:nvGrpSpPr>
              <p:grpSpPr>
                <a:xfrm>
                  <a:off x="13315955" y="12040997"/>
                  <a:ext cx="2638800" cy="3499200"/>
                  <a:chOff x="13315955" y="12072896"/>
                  <a:chExt cx="2638800" cy="3499200"/>
                </a:xfrm>
              </p:grpSpPr>
              <p:pic>
                <p:nvPicPr>
                  <p:cNvPr id="111" name="Image 110"/>
                  <p:cNvPicPr/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13315955" y="12072896"/>
                    <a:ext cx="2638800" cy="349920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sp>
                <p:nvSpPr>
                  <p:cNvPr id="112" name="ZoneTexte 111"/>
                  <p:cNvSpPr txBox="1"/>
                  <p:nvPr/>
                </p:nvSpPr>
                <p:spPr>
                  <a:xfrm flipH="1">
                    <a:off x="13509749" y="12302601"/>
                    <a:ext cx="2315600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Liver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protection,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against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CCl</a:t>
                    </a:r>
                    <a:r>
                      <a:rPr lang="fr-FR" sz="1400" b="1" baseline="-25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induced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hepatic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damage, but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presence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of </a:t>
                    </a:r>
                    <a:r>
                      <a:rPr lang="fr-FR" sz="1400" b="1" dirty="0" err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sinusoidal</a:t>
                    </a:r>
                    <a:r>
                      <a:rPr lang="fr-F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dilatation</a:t>
                    </a:r>
                    <a:endParaRPr lang="fr-FR" sz="14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13" name="Connecteur droit avec flèche 112"/>
                  <p:cNvCxnSpPr/>
                  <p:nvPr/>
                </p:nvCxnSpPr>
                <p:spPr>
                  <a:xfrm rot="5400000">
                    <a:off x="13540482" y="13545885"/>
                    <a:ext cx="1078962" cy="428628"/>
                  </a:xfrm>
                  <a:prstGeom prst="straightConnector1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necteur droit avec flèche 113"/>
                  <p:cNvCxnSpPr/>
                  <p:nvPr/>
                </p:nvCxnSpPr>
                <p:spPr>
                  <a:xfrm rot="16200000" flipH="1">
                    <a:off x="14242301" y="13280086"/>
                    <a:ext cx="731128" cy="627176"/>
                  </a:xfrm>
                  <a:prstGeom prst="straightConnector1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2058</Words>
  <Application>Microsoft Office PowerPoint</Application>
  <PresentationFormat>Personnalisé</PresentationFormat>
  <Paragraphs>390</Paragraphs>
  <Slides>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Thème Office</vt:lpstr>
      <vt:lpstr>Prism 5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MERIEM</dc:creator>
  <cp:lastModifiedBy>MERIEM</cp:lastModifiedBy>
  <cp:revision>37</cp:revision>
  <dcterms:created xsi:type="dcterms:W3CDTF">2014-04-14T11:18:08Z</dcterms:created>
  <dcterms:modified xsi:type="dcterms:W3CDTF">2014-04-20T08:59:30Z</dcterms:modified>
</cp:coreProperties>
</file>