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69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A488322-F2BA-4B5B-9748-0D474271808F}" styleName="Style moyen 3 - Accentuation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Style moyen 3 - Accentuation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Style moyen 3 - Accentuation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Style moyen 3 - Accentuation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5BE263C-DBD7-4A20-BB59-AAB30ACAA65A}" styleName="Style moyen 3 - Accentuation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Style moye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3/10/2026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3/10/2026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3/10/2026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3/10/2026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b="1" dirty="0" smtClean="0">
                <a:solidFill>
                  <a:srgbClr val="C00000"/>
                </a:solidFill>
              </a:rPr>
              <a:t>Les références bibliographique </a:t>
            </a:r>
            <a:endParaRPr lang="fr-FR" b="1" dirty="0">
              <a:solidFill>
                <a:srgbClr val="C00000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endParaRPr lang="fr-FR" dirty="0" smtClean="0"/>
          </a:p>
          <a:p>
            <a:endParaRPr lang="fr-FR" dirty="0"/>
          </a:p>
          <a:p>
            <a:pPr algn="r"/>
            <a:r>
              <a:rPr lang="fr-FR" sz="2800" b="1" dirty="0" smtClean="0"/>
              <a:t>Cours : </a:t>
            </a:r>
            <a:r>
              <a:rPr lang="fr-FR" sz="2800" b="1" dirty="0" smtClean="0">
                <a:solidFill>
                  <a:srgbClr val="C00000"/>
                </a:solidFill>
              </a:rPr>
              <a:t>11</a:t>
            </a:r>
            <a:endParaRPr lang="fr-FR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2152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>
                <a:solidFill>
                  <a:srgbClr val="C00000"/>
                </a:solidFill>
              </a:rPr>
              <a:t>Le style APA </a:t>
            </a:r>
            <a:r>
              <a:rPr lang="fr-FR" sz="3600" b="1" dirty="0" smtClean="0">
                <a:solidFill>
                  <a:srgbClr val="C00000"/>
                </a:solidFill>
              </a:rPr>
              <a:t>(American </a:t>
            </a:r>
            <a:r>
              <a:rPr lang="fr-FR" sz="3600" b="1" dirty="0" err="1" smtClean="0">
                <a:solidFill>
                  <a:srgbClr val="C00000"/>
                </a:solidFill>
              </a:rPr>
              <a:t>Psychological</a:t>
            </a:r>
            <a:r>
              <a:rPr lang="fr-FR" sz="3600" b="1" dirty="0" smtClean="0">
                <a:solidFill>
                  <a:srgbClr val="C00000"/>
                </a:solidFill>
              </a:rPr>
              <a:t> Association)</a:t>
            </a:r>
            <a:endParaRPr lang="fr-FR" sz="3600" b="1" dirty="0">
              <a:solidFill>
                <a:srgbClr val="C0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Très utilisé en </a:t>
            </a:r>
            <a:r>
              <a:rPr lang="fr-FR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psychologie, sociologie, sciences de </a:t>
            </a:r>
            <a:r>
              <a:rPr lang="fr-FR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l’éducation et communication</a:t>
            </a:r>
            <a:endParaRPr lang="fr-FR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fr-FR" sz="2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Citation dans le texte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(Nom, année)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(Nom, année, p. x)</a:t>
            </a:r>
          </a:p>
          <a:p>
            <a:r>
              <a:rPr lang="fr-FR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Exemple :</a:t>
            </a:r>
            <a:r>
              <a:rPr lang="fr-F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fr-F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fr-F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(Durkheim, 1897)</a:t>
            </a:r>
          </a:p>
          <a:p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b="1" dirty="0">
                <a:solidFill>
                  <a:srgbClr val="C00000"/>
                </a:solidFill>
              </a:rPr>
              <a:t>b</a:t>
            </a:r>
            <a:r>
              <a:rPr lang="fr-FR" sz="2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Référence bibliographique (livre)</a:t>
            </a:r>
          </a:p>
          <a:p>
            <a:r>
              <a:rPr lang="fr-F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Nom, P. (année). </a:t>
            </a:r>
            <a:r>
              <a:rPr lang="fr-FR" sz="2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Titre de l’ouvrage</a:t>
            </a:r>
            <a:r>
              <a:rPr lang="fr-F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Éditeur.</a:t>
            </a:r>
          </a:p>
          <a:p>
            <a:r>
              <a:rPr lang="fr-FR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Exemple :</a:t>
            </a:r>
            <a:r>
              <a:rPr lang="fr-F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fr-F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fr-F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Durkheim, É. (1897). </a:t>
            </a:r>
            <a:r>
              <a:rPr lang="fr-FR" sz="2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 suicide</a:t>
            </a:r>
            <a:r>
              <a:rPr lang="fr-F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Alcan.</a:t>
            </a:r>
          </a:p>
          <a:p>
            <a:endParaRPr lang="fr-FR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75989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800" b="1" dirty="0">
                <a:solidFill>
                  <a:srgbClr val="C00000"/>
                </a:solidFill>
              </a:rPr>
              <a:t>Le style </a:t>
            </a:r>
            <a:r>
              <a:rPr lang="fr-FR" sz="3800" b="1" dirty="0" smtClean="0">
                <a:solidFill>
                  <a:srgbClr val="C00000"/>
                </a:solidFill>
              </a:rPr>
              <a:t>MLA et Chicago </a:t>
            </a:r>
            <a:endParaRPr lang="fr-FR" sz="3800" b="1" dirty="0">
              <a:solidFill>
                <a:srgbClr val="C0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fr-FR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 style </a:t>
            </a:r>
            <a:r>
              <a:rPr lang="fr-FR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MLA</a:t>
            </a:r>
            <a:endParaRPr lang="fr-FR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Utilisé 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surtout en </a:t>
            </a:r>
            <a:r>
              <a:rPr lang="fr-F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lettres, langues, littérature</a:t>
            </a:r>
            <a:endParaRPr lang="fr-F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fr-F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Citation dans le texte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fr-F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Nom, 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page)</a:t>
            </a:r>
          </a:p>
          <a:p>
            <a:pPr marL="0" indent="0">
              <a:buNone/>
            </a:pPr>
            <a:r>
              <a:rPr lang="fr-F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Exemple :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(Durkheim 45)</a:t>
            </a:r>
          </a:p>
          <a:p>
            <a:pPr marL="0" indent="0">
              <a:buNone/>
            </a:pPr>
            <a:r>
              <a:rPr lang="fr-F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Référence bibliographique (livre)</a:t>
            </a:r>
          </a:p>
          <a:p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Nom, Prénom. </a:t>
            </a:r>
            <a:r>
              <a:rPr lang="fr-FR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Titre de l’ouvrage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Éditeur, année.</a:t>
            </a:r>
          </a:p>
          <a:p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fr-FR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 style Chicago </a:t>
            </a:r>
          </a:p>
          <a:p>
            <a:pPr marL="0" indent="0">
              <a:buNone/>
            </a:pP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Utilisé 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 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histoire et sciences sociales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fr-F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Deux systèmes 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Notes de bas de 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page (Chicago a)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Auteur-date  (Chicago b)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Exemple (</a:t>
            </a:r>
            <a:r>
              <a:rPr lang="fr-F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notes)</a:t>
            </a:r>
          </a:p>
          <a:p>
            <a:pPr marL="0" indent="0">
              <a:buNone/>
            </a:pP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Émile 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Durkheim, </a:t>
            </a:r>
            <a:r>
              <a:rPr lang="fr-F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</a:t>
            </a:r>
            <a:r>
              <a:rPr lang="fr-F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suicide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édition, année de publication, lieu de publication,  p.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95572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b="1" dirty="0">
                <a:solidFill>
                  <a:srgbClr val="C00000"/>
                </a:solidFill>
              </a:rPr>
              <a:t>Le style ISO 690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Norme internationale, très utilisée </a:t>
            </a:r>
            <a:r>
              <a:rPr lang="fr-F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 Europe et dans les universités francophone</a:t>
            </a:r>
          </a:p>
          <a:p>
            <a:pPr marL="0" indent="0">
              <a:buNone/>
            </a:pPr>
            <a:r>
              <a:rPr lang="fr-F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Dans le texte: </a:t>
            </a:r>
          </a:p>
          <a:p>
            <a:pPr marL="0" indent="0">
              <a:buNone/>
            </a:pPr>
            <a:r>
              <a:rPr lang="fr-F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-(Auteur, Année)</a:t>
            </a:r>
          </a:p>
          <a:p>
            <a:pPr marL="0" indent="0">
              <a:buNone/>
            </a:pPr>
            <a:r>
              <a:rPr lang="fr-F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-Selon l’auteur (année)</a:t>
            </a:r>
            <a:endParaRPr lang="fr-F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fr-F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Référence (livre)</a:t>
            </a:r>
          </a:p>
          <a:p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NOM, Prénom. </a:t>
            </a:r>
            <a:r>
              <a:rPr lang="fr-FR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Titre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Lieu : Éditeur, année.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804361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7-Les </a:t>
            </a:r>
            <a:r>
              <a:rPr lang="fr-FR" sz="3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modes de citation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endParaRPr lang="fr-FR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fr-FR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fr-FR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fr-FR" sz="2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Citation dans le texte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citation directe (entre guillemets)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citation indirecte (paraphrase)</a:t>
            </a:r>
          </a:p>
          <a:p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fr-FR" sz="2000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fr-FR" sz="2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fr-FR" sz="2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Bibliographie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placée à la fin du travail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regroupe toutes les sources citées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présentée selon un seul style</a:t>
            </a:r>
          </a:p>
          <a:p>
            <a:endParaRPr lang="fr-F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53745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>
                <a:solidFill>
                  <a:srgbClr val="C00000"/>
                </a:solidFill>
              </a:rPr>
              <a:t>Les formes de citation </a:t>
            </a:r>
            <a:endParaRPr lang="fr-FR" b="1" dirty="0">
              <a:solidFill>
                <a:srgbClr val="C00000"/>
              </a:solidFill>
            </a:endParaRPr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45086201"/>
              </p:ext>
            </p:extLst>
          </p:nvPr>
        </p:nvGraphicFramePr>
        <p:xfrm>
          <a:off x="1295402" y="2285999"/>
          <a:ext cx="10108471" cy="362712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1675576"/>
                <a:gridCol w="3740823"/>
                <a:gridCol w="4692072"/>
              </a:tblGrid>
              <a:tr h="340298">
                <a:tc>
                  <a:txBody>
                    <a:bodyPr/>
                    <a:lstStyle/>
                    <a:p>
                      <a:r>
                        <a:rPr lang="fr-FR" sz="2000" b="1" dirty="0" smtClean="0">
                          <a:solidFill>
                            <a:schemeClr val="tx1"/>
                          </a:solidFill>
                        </a:rPr>
                        <a:t>Style </a:t>
                      </a:r>
                      <a:endParaRPr lang="fr-FR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b="1" dirty="0" smtClean="0">
                          <a:solidFill>
                            <a:schemeClr val="tx1"/>
                          </a:solidFill>
                        </a:rPr>
                        <a:t>Citation dans</a:t>
                      </a:r>
                      <a:r>
                        <a:rPr lang="fr-FR" sz="2000" b="1" baseline="0" dirty="0" smtClean="0">
                          <a:solidFill>
                            <a:schemeClr val="tx1"/>
                          </a:solidFill>
                        </a:rPr>
                        <a:t> le texte </a:t>
                      </a:r>
                      <a:endParaRPr lang="fr-FR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b="1" dirty="0" smtClean="0">
                          <a:solidFill>
                            <a:schemeClr val="tx1"/>
                          </a:solidFill>
                        </a:rPr>
                        <a:t>Bibliographie</a:t>
                      </a:r>
                      <a:r>
                        <a:rPr lang="fr-FR" sz="2000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fr-FR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40298"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APA 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7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(Auteur,</a:t>
                      </a:r>
                      <a:r>
                        <a:rPr lang="fr-FR" sz="17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année de publication)</a:t>
                      </a:r>
                      <a:endParaRPr lang="fr-FR" sz="17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Nom</a:t>
                      </a:r>
                      <a:r>
                        <a:rPr lang="fr-FR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de l’auteur, P. (année de publication), </a:t>
                      </a:r>
                      <a:r>
                        <a:rPr lang="fr-FR" i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Titre</a:t>
                      </a:r>
                      <a:r>
                        <a:rPr lang="fr-FR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(</a:t>
                      </a:r>
                      <a:r>
                        <a:rPr lang="fr-FR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n°de</a:t>
                      </a:r>
                      <a:r>
                        <a:rPr lang="fr-FR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l’édition), éditeur</a:t>
                      </a:r>
                      <a:endParaRPr lang="fr-FR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40298"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MLA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7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(Auteur,</a:t>
                      </a:r>
                      <a:r>
                        <a:rPr lang="fr-FR" sz="17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N° de page)</a:t>
                      </a:r>
                      <a:endParaRPr lang="fr-FR" sz="17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D9B247"/>
                        </a:buClr>
                        <a:buSzPct val="115000"/>
                        <a:buFont typeface="Arial"/>
                        <a:buNone/>
                        <a:tabLst/>
                        <a:defRPr/>
                      </a:pPr>
                      <a:r>
                        <a:rPr kumimoji="0" lang="fr-F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Nom, Prénom. </a:t>
                      </a:r>
                      <a:r>
                        <a:rPr kumimoji="0" lang="fr-FR" sz="19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Titre de l’ouvrage</a:t>
                      </a:r>
                      <a:r>
                        <a:rPr kumimoji="0" lang="fr-F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Éditeur, année.</a:t>
                      </a:r>
                      <a:endParaRPr lang="fr-FR" dirty="0"/>
                    </a:p>
                  </a:txBody>
                  <a:tcPr/>
                </a:tc>
              </a:tr>
              <a:tr h="340298"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Chicago</a:t>
                      </a:r>
                      <a:r>
                        <a:rPr lang="fr-FR" b="1" baseline="0" dirty="0" smtClean="0"/>
                        <a:t> A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7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Note de bas</a:t>
                      </a:r>
                      <a:r>
                        <a:rPr lang="fr-FR" sz="17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de page</a:t>
                      </a:r>
                      <a:endParaRPr lang="fr-FR" sz="17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Nom</a:t>
                      </a:r>
                      <a:r>
                        <a:rPr lang="fr-FR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et Prénom de l’auteur, titre, édition, </a:t>
                      </a:r>
                      <a:r>
                        <a:rPr lang="fr-FR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n°de</a:t>
                      </a:r>
                      <a:r>
                        <a:rPr lang="fr-FR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l’édition, lieu de l’édition, année de publication</a:t>
                      </a:r>
                      <a:endParaRPr lang="fr-FR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40298"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Chicago B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(Auteur, année de publication)</a:t>
                      </a:r>
                    </a:p>
                    <a:p>
                      <a:endParaRPr lang="fr-FR" sz="17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Nom et Prénom de l’auteur, </a:t>
                      </a:r>
                      <a:r>
                        <a:rPr kumimoji="0" lang="fr-FR" sz="1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titre</a:t>
                      </a:r>
                      <a:r>
                        <a:rPr kumimoji="0" lang="fr-F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édition, </a:t>
                      </a:r>
                      <a:r>
                        <a:rPr kumimoji="0" lang="fr-FR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n°de</a:t>
                      </a:r>
                      <a:r>
                        <a:rPr kumimoji="0" lang="fr-F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l’édition, lieu de l’édition : éditeur</a:t>
                      </a:r>
                      <a:endParaRPr lang="fr-FR" dirty="0"/>
                    </a:p>
                  </a:txBody>
                  <a:tcPr/>
                </a:tc>
              </a:tr>
              <a:tr h="587365"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ISO 690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(Auteur, année de publication)</a:t>
                      </a:r>
                    </a:p>
                    <a:p>
                      <a:endParaRPr lang="fr-FR" sz="17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fr-F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NOM, Prénom. </a:t>
                      </a:r>
                      <a:r>
                        <a:rPr lang="fr-FR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Titre</a:t>
                      </a:r>
                      <a:r>
                        <a:rPr lang="fr-FR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Lieu : Éditeur, année.</a:t>
                      </a:r>
                      <a:endParaRPr lang="fr-FR" dirty="0" smtClean="0"/>
                    </a:p>
                    <a:p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72096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>
                <a:solidFill>
                  <a:srgbClr val="C00000"/>
                </a:solidFill>
              </a:rPr>
              <a:t>Conclusion </a:t>
            </a:r>
            <a:endParaRPr lang="fr-FR" b="1" dirty="0">
              <a:solidFill>
                <a:srgbClr val="C0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95400" y="2556932"/>
            <a:ext cx="9601197" cy="33189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 références bibliographiques sont </a:t>
            </a:r>
            <a:r>
              <a:rPr lang="fr-F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indispensables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dans tout travail </a:t>
            </a:r>
            <a:r>
              <a:rPr lang="fr-F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universitaire.</a:t>
            </a:r>
          </a:p>
          <a:p>
            <a:pPr marL="0" indent="0">
              <a:lnSpc>
                <a:spcPct val="110000"/>
              </a:lnSpc>
              <a:buNone/>
            </a:pPr>
            <a:endParaRPr lang="fr-FR" sz="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Maîtriser 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 normes et styles de citation permet 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produire un travail scientifique de qualité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respecter l’éthique académique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réussir ses études universitaires</a:t>
            </a: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77260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>
                <a:solidFill>
                  <a:srgbClr val="C00000"/>
                </a:solidFill>
              </a:rPr>
              <a:t>Objectifs </a:t>
            </a:r>
            <a:r>
              <a:rPr lang="fr-FR" b="1" dirty="0">
                <a:solidFill>
                  <a:srgbClr val="C00000"/>
                </a:solidFill>
              </a:rPr>
              <a:t>du cours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95402" y="2556932"/>
            <a:ext cx="9601196" cy="345198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À la fin de ce cours, l’étudiant sera capable de 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Comprendre ce qu’est une référence bibliographique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Identifier les éléments d’une référence bibliographique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Rédiger correctement des références bibliographiques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Distinguer les principaux styles de citation en Sciences Humaines et Sociales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Utiliser correctement les citations dans le texte et dans la bibliographie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Choisir un style de citation adapté à un travail universitaire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174274" cy="1907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3285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>
                <a:solidFill>
                  <a:srgbClr val="C00000"/>
                </a:solidFill>
              </a:rPr>
              <a:t>Introduction</a:t>
            </a:r>
            <a:endParaRPr lang="fr-FR" b="1" dirty="0">
              <a:solidFill>
                <a:srgbClr val="C0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95401" y="2556932"/>
            <a:ext cx="9847216" cy="33189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Dans le travail universitaire, toute information empruntée à une source (livre, article, site web…) doit être </a:t>
            </a:r>
            <a:r>
              <a:rPr lang="fr-F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signalée et </a:t>
            </a:r>
            <a:r>
              <a:rPr lang="fr-F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référencée</a:t>
            </a:r>
            <a:r>
              <a:rPr lang="fr-F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fr-FR" sz="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fr-FR" sz="2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Les </a:t>
            </a:r>
            <a:r>
              <a:rPr lang="fr-FR" sz="2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références bibliographiques permettent </a:t>
            </a:r>
            <a:r>
              <a:rPr lang="fr-F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fr-F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d’éviter le </a:t>
            </a:r>
            <a:r>
              <a:rPr lang="fr-F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plagiat</a:t>
            </a:r>
            <a:endParaRPr lang="fr-F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fr-F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permettre au lecteur de retrouver les sources utilisées</a:t>
            </a:r>
          </a:p>
          <a:p>
            <a:r>
              <a:rPr lang="fr-F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renforcer la </a:t>
            </a:r>
            <a:r>
              <a:rPr lang="fr-F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crédibilité scientifique</a:t>
            </a:r>
            <a:r>
              <a:rPr lang="fr-F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 travail</a:t>
            </a:r>
          </a:p>
          <a:p>
            <a:endParaRPr lang="fr-F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1553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781901" cy="1303867"/>
          </a:xfrm>
        </p:spPr>
        <p:txBody>
          <a:bodyPr>
            <a:normAutofit/>
          </a:bodyPr>
          <a:lstStyle/>
          <a:p>
            <a:r>
              <a:rPr lang="fr-FR" sz="3800" b="1" dirty="0" smtClean="0">
                <a:solidFill>
                  <a:srgbClr val="C00000"/>
                </a:solidFill>
              </a:rPr>
              <a:t>1-Qu’est-ce </a:t>
            </a:r>
            <a:r>
              <a:rPr lang="fr-FR" sz="3800" b="1" dirty="0">
                <a:solidFill>
                  <a:srgbClr val="C00000"/>
                </a:solidFill>
              </a:rPr>
              <a:t>qu’une référence bibliographique ?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Une 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référence bibliographique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est l’ensemble des informations permettant d’identifier précisément un document utilisé dans un travail académique.</a:t>
            </a:r>
          </a:p>
          <a:p>
            <a:pPr marL="0" indent="0">
              <a:buNone/>
            </a:pPr>
            <a:r>
              <a:rPr lang="fr-FR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Elle </a:t>
            </a:r>
            <a:r>
              <a:rPr lang="fr-F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peut concerner 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livre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article de revue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mémoire ou une thèse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document électronique (site web, article en ligne, PDF…)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796371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800" b="1" dirty="0" smtClean="0">
                <a:solidFill>
                  <a:srgbClr val="C00000"/>
                </a:solidFill>
              </a:rPr>
              <a:t>2-Les </a:t>
            </a:r>
            <a:r>
              <a:rPr lang="fr-FR" sz="3800" b="1" dirty="0">
                <a:solidFill>
                  <a:srgbClr val="C00000"/>
                </a:solidFill>
              </a:rPr>
              <a:t>éléments d’une référence bibliographique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95401" y="2556932"/>
            <a:ext cx="9601196" cy="3504234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fr-FR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 éléments varient selon le type de document, mais on retrouve généralement 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Nom de l’auteur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Prénom ou </a:t>
            </a:r>
            <a:r>
              <a:rPr lang="fr-F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initiale (Première lettre du prénom)</a:t>
            </a:r>
            <a:endParaRPr lang="fr-F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Année de publication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Titre du document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Éditeur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Numéro de l’édition </a:t>
            </a:r>
            <a:endParaRPr lang="fr-F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Lieu de publication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Pages, Numéro de la revue, volume  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(pour les articles)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URL et date de consultation (pour les sources en ligne)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956864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800" b="1" dirty="0" smtClean="0">
                <a:solidFill>
                  <a:srgbClr val="C00000"/>
                </a:solidFill>
              </a:rPr>
              <a:t>3-Classification </a:t>
            </a:r>
            <a:r>
              <a:rPr lang="fr-FR" sz="3800" b="1" dirty="0">
                <a:solidFill>
                  <a:srgbClr val="C00000"/>
                </a:solidFill>
              </a:rPr>
              <a:t>des références bibliographiques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95401" y="2429692"/>
            <a:ext cx="9601196" cy="3069772"/>
          </a:xfrm>
        </p:spPr>
        <p:txBody>
          <a:bodyPr/>
          <a:lstStyle/>
          <a:p>
            <a:pPr marL="0" indent="0">
              <a:buNone/>
            </a:pPr>
            <a:endParaRPr lang="fr-FR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fr-FR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 </a:t>
            </a:r>
            <a:r>
              <a:rPr lang="fr-FR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références peuvent être classées 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 </a:t>
            </a:r>
            <a:r>
              <a:rPr lang="fr-F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ordre alphabétique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des auteurs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 </a:t>
            </a:r>
            <a:r>
              <a:rPr lang="fr-F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type de document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(livres, articles, sources électroniques)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 </a:t>
            </a:r>
            <a:r>
              <a:rPr lang="fr-F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ordre d’apparition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dans le texte (selon le style)</a:t>
            </a:r>
          </a:p>
          <a:p>
            <a:endParaRPr lang="fr-F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37642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800" b="1" dirty="0">
                <a:solidFill>
                  <a:srgbClr val="C00000"/>
                </a:solidFill>
              </a:rPr>
              <a:t>4-Conditions pour rédiger une référence bibliographique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Pour qu’une référence soit correcte, elle doit être 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complète</a:t>
            </a:r>
            <a:endParaRPr lang="fr-F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exacte</a:t>
            </a:r>
            <a:endParaRPr lang="fr-F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cohérente</a:t>
            </a:r>
            <a:endParaRPr lang="fr-F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uniforme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(un seul style utilisé dans tout le travail)</a:t>
            </a:r>
          </a:p>
          <a:p>
            <a:pPr marL="0" indent="0" algn="ctr">
              <a:buNone/>
            </a:pPr>
            <a:r>
              <a:rPr lang="fr-FR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Attention !  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 jamais mélanger plusieurs styles de citation dans un même travail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824401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800" b="1" dirty="0" smtClean="0">
                <a:solidFill>
                  <a:srgbClr val="C00000"/>
                </a:solidFill>
              </a:rPr>
              <a:t>5-Les </a:t>
            </a:r>
            <a:r>
              <a:rPr lang="fr-FR" sz="3800" b="1" dirty="0">
                <a:solidFill>
                  <a:srgbClr val="C00000"/>
                </a:solidFill>
              </a:rPr>
              <a:t>styles de citation en Sciences Humaines et Sociales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Les principaux styles utilisés en SHS sont 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APA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MLA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Chicago </a:t>
            </a:r>
            <a:r>
              <a:rPr lang="fr-F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Manual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Style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ISO 690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5475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1196" cy="1303867"/>
          </a:xfrm>
        </p:spPr>
        <p:txBody>
          <a:bodyPr/>
          <a:lstStyle/>
          <a:p>
            <a:r>
              <a:rPr lang="fr-FR" b="1" dirty="0">
                <a:solidFill>
                  <a:srgbClr val="C00000"/>
                </a:solidFill>
              </a:rPr>
              <a:t>6-Facteurs de choix d’un style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 choix dépend 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la discipline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 consignes de l’enseignant ou de l’institution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 type de travail (article, mémoire, rapport)</a:t>
            </a:r>
          </a:p>
          <a:p>
            <a:endParaRPr lang="fr-F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823633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que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D9B247"/>
      </a:accent1>
      <a:accent2>
        <a:srgbClr val="CC702D"/>
      </a:accent2>
      <a:accent3>
        <a:srgbClr val="B53A31"/>
      </a:accent3>
      <a:accent4>
        <a:srgbClr val="815F56"/>
      </a:accent4>
      <a:accent5>
        <a:srgbClr val="AE9E7C"/>
      </a:accent5>
      <a:accent6>
        <a:srgbClr val="7B8865"/>
      </a:accent6>
      <a:hlink>
        <a:srgbClr val="BB7826"/>
      </a:hlink>
      <a:folHlink>
        <a:srgbClr val="CF9C5F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E4E49EB0-FB00-41F5-9359-4843D783A2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167</TotalTime>
  <Words>774</Words>
  <Application>Microsoft Office PowerPoint</Application>
  <PresentationFormat>Grand écran</PresentationFormat>
  <Paragraphs>128</Paragraphs>
  <Slides>15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19" baseType="lpstr">
      <vt:lpstr>Arial</vt:lpstr>
      <vt:lpstr>Garamond</vt:lpstr>
      <vt:lpstr>Times New Roman</vt:lpstr>
      <vt:lpstr>Organique</vt:lpstr>
      <vt:lpstr>Les références bibliographique </vt:lpstr>
      <vt:lpstr>Objectifs du cours</vt:lpstr>
      <vt:lpstr>Introduction</vt:lpstr>
      <vt:lpstr>1-Qu’est-ce qu’une référence bibliographique ?</vt:lpstr>
      <vt:lpstr>2-Les éléments d’une référence bibliographique</vt:lpstr>
      <vt:lpstr>3-Classification des références bibliographiques</vt:lpstr>
      <vt:lpstr>4-Conditions pour rédiger une référence bibliographique</vt:lpstr>
      <vt:lpstr>5-Les styles de citation en Sciences Humaines et Sociales</vt:lpstr>
      <vt:lpstr>6-Facteurs de choix d’un style</vt:lpstr>
      <vt:lpstr>Le style APA (American Psychological Association)</vt:lpstr>
      <vt:lpstr>Le style MLA et Chicago </vt:lpstr>
      <vt:lpstr>Le style ISO 690 </vt:lpstr>
      <vt:lpstr>7-Les modes de citation</vt:lpstr>
      <vt:lpstr>Les formes de citation </vt:lpstr>
      <vt:lpstr>Conclusion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références bibliographique </dc:title>
  <dc:creator>ATLAS PC</dc:creator>
  <cp:lastModifiedBy>ATLAS PC</cp:lastModifiedBy>
  <cp:revision>18</cp:revision>
  <dcterms:created xsi:type="dcterms:W3CDTF">2026-02-20T19:45:06Z</dcterms:created>
  <dcterms:modified xsi:type="dcterms:W3CDTF">2026-03-10T20:19:38Z</dcterms:modified>
</cp:coreProperties>
</file>