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7" r:id="rId3"/>
    <p:sldId id="274" r:id="rId4"/>
    <p:sldId id="275" r:id="rId5"/>
    <p:sldId id="277" r:id="rId6"/>
    <p:sldId id="265" r:id="rId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973" autoAdjust="0"/>
    <p:restoredTop sz="94660"/>
  </p:normalViewPr>
  <p:slideViewPr>
    <p:cSldViewPr>
      <p:cViewPr varScale="1">
        <p:scale>
          <a:sx n="74" d="100"/>
          <a:sy n="74" d="100"/>
        </p:scale>
        <p:origin x="11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3807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8146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4321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95597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30166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299038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19017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175657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271735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30899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val="78386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8D5B187-C38C-49FC-A626-E31FA657ED64}" type="slidenum">
              <a:rPr lang="ar-DZ" smtClean="0"/>
              <a:pPr/>
              <a:t>‹N°›</a:t>
            </a:fld>
            <a:endParaRPr lang="ar-DZ"/>
          </a:p>
        </p:txBody>
      </p:sp>
    </p:spTree>
    <p:extLst>
      <p:ext uri="{BB962C8B-B14F-4D97-AF65-F5344CB8AC3E}">
        <p14:creationId xmlns:p14="http://schemas.microsoft.com/office/powerpoint/2010/main" val="27434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0"/>
            <a:ext cx="8229600" cy="863754"/>
          </a:xfrm>
        </p:spPr>
        <p:style>
          <a:lnRef idx="1">
            <a:schemeClr val="accent3"/>
          </a:lnRef>
          <a:fillRef idx="2">
            <a:schemeClr val="accent3"/>
          </a:fillRef>
          <a:effectRef idx="1">
            <a:schemeClr val="accent3"/>
          </a:effectRef>
          <a:fontRef idx="minor">
            <a:schemeClr val="dk1"/>
          </a:fontRef>
        </p:style>
        <p:txBody>
          <a:bodyPr>
            <a:normAutofit/>
          </a:bodyPr>
          <a:lstStyle/>
          <a:p>
            <a:pPr marL="228600">
              <a:lnSpc>
                <a:spcPct val="115000"/>
              </a:lnSpc>
              <a:spcAft>
                <a:spcPts val="1000"/>
              </a:spcAft>
            </a:pPr>
            <a:r>
              <a:rPr lang="ar-SA" sz="2000" b="1" dirty="0">
                <a:latin typeface="Calibri" panose="020F0502020204030204" pitchFamily="34" charset="0"/>
                <a:ea typeface="Calibri" panose="020F0502020204030204" pitchFamily="34" charset="0"/>
                <a:cs typeface="Traditional Arabic" panose="02020603050405020304" pitchFamily="18" charset="-78"/>
              </a:rPr>
              <a:t>أشكال توظيف التراث في المسرح العربي:</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r>
              <a:rPr lang="ar-SA" sz="2000" b="1" dirty="0">
                <a:ea typeface="Calibri" panose="020F0502020204030204" pitchFamily="34" charset="0"/>
                <a:cs typeface="Traditional Arabic" panose="02020603050405020304" pitchFamily="18" charset="-78"/>
              </a:rPr>
              <a:t>مسرح عز الدين المدني </a:t>
            </a:r>
            <a:r>
              <a:rPr lang="ar-SA" sz="2000" b="1" dirty="0" err="1">
                <a:ea typeface="Calibri" panose="020F0502020204030204" pitchFamily="34" charset="0"/>
                <a:cs typeface="Traditional Arabic" panose="02020603050405020304" pitchFamily="18" charset="-78"/>
              </a:rPr>
              <a:t>أنموذجا</a:t>
            </a:r>
            <a:endParaRPr lang="ar-DZ" sz="2000" b="1" dirty="0">
              <a:latin typeface="Arabic Typesetting" pitchFamily="66" charset="-78"/>
              <a:cs typeface="Arabic Typesetting" pitchFamily="66" charset="-78"/>
            </a:endParaRPr>
          </a:p>
        </p:txBody>
      </p:sp>
      <p:sp>
        <p:nvSpPr>
          <p:cNvPr id="3" name="Espace réservé du contenu 2"/>
          <p:cNvSpPr>
            <a:spLocks noGrp="1"/>
          </p:cNvSpPr>
          <p:nvPr>
            <p:ph idx="1"/>
          </p:nvPr>
        </p:nvSpPr>
        <p:spPr>
          <a:xfrm>
            <a:off x="457200" y="1268760"/>
            <a:ext cx="8219256" cy="5030019"/>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just"/>
            <a:r>
              <a:rPr lang="ar-DZ" b="1" dirty="0" smtClean="0">
                <a:latin typeface="Arabic Typesetting" pitchFamily="66" charset="-78"/>
                <a:cs typeface="Arabic Typesetting" pitchFamily="66" charset="-78"/>
              </a:rPr>
              <a:t>ملخص</a:t>
            </a:r>
            <a:r>
              <a:rPr lang="ar-DZ" b="1" dirty="0" smtClean="0">
                <a:latin typeface="Arabic Typesetting" pitchFamily="66" charset="-78"/>
                <a:cs typeface="Arabic Typesetting" pitchFamily="66" charset="-78"/>
              </a:rPr>
              <a:t>: تتناول هذه المحاضرة أحد أشكال توظيف التراث في المسرح العربي، انطلاقا من نموذج تونسي، هو نموذج عز الدين المدني، الذي حاول تكريس مسرح عربي الشكل والمضمون، وقصد تحقيق هذا المشروع اتجه نحو التراث العربي، ينبش دفائنه ويستعيد تاريخه الطويل، وينتقي منه لحظاته الأكثر قسوة ومأساوية ليوظفها في نصوصه، ولا تستعيد هذه المسرحيات التاريخ لمجرد استعادته، أو استعادة لوقائعه المبهرة وشخصياته الفذة، كما نجده في المسرحيات التاريخية الأولى، التي حملت هدفا إصلاحيا، بل تتناوله قصد إثارة النقاش حول بعض الأحداث المسكوت عنها، بحكم أنها وقائع قد تسيء للتاريخ الذي كان يٌنظر إليه بمثالية،  وتوظيف التاريخ في هذا المسرح يسعى نحو هدف مزدوج هو التأصيل والتجريب معا، بينما يبدو نقده للتاريخ في الحقيقة نقدا للواقع. ووفق هذا التصور بنى عز الدين المدني معظم مسرحياته، مصرا على فكرة الثورة، في مسرحياته: راس الغول، </a:t>
            </a:r>
            <a:r>
              <a:rPr lang="ar-SA" b="1" dirty="0">
                <a:latin typeface="Arabic Typesetting" pitchFamily="66" charset="-78"/>
                <a:cs typeface="Arabic Typesetting" pitchFamily="66" charset="-78"/>
              </a:rPr>
              <a:t>ثورة صاحب </a:t>
            </a:r>
            <a:r>
              <a:rPr lang="ar-SA" b="1" dirty="0" smtClean="0">
                <a:latin typeface="Arabic Typesetting" pitchFamily="66" charset="-78"/>
                <a:cs typeface="Arabic Typesetting" pitchFamily="66" charset="-78"/>
              </a:rPr>
              <a:t>الحمار، </a:t>
            </a:r>
            <a:r>
              <a:rPr lang="ar-SA" b="1" dirty="0">
                <a:latin typeface="Arabic Typesetting" pitchFamily="66" charset="-78"/>
                <a:cs typeface="Arabic Typesetting" pitchFamily="66" charset="-78"/>
              </a:rPr>
              <a:t>رحلة </a:t>
            </a:r>
            <a:r>
              <a:rPr lang="ar-SA" b="1" dirty="0" err="1" smtClean="0">
                <a:latin typeface="Arabic Typesetting" pitchFamily="66" charset="-78"/>
                <a:cs typeface="Arabic Typesetting" pitchFamily="66" charset="-78"/>
              </a:rPr>
              <a:t>الحلاح</a:t>
            </a:r>
            <a:r>
              <a:rPr lang="ar-SA" b="1" dirty="0" smtClean="0">
                <a:latin typeface="Arabic Typesetting" pitchFamily="66" charset="-78"/>
                <a:cs typeface="Arabic Typesetting" pitchFamily="66" charset="-78"/>
              </a:rPr>
              <a:t>، </a:t>
            </a:r>
            <a:r>
              <a:rPr lang="ar-SA" b="1" dirty="0">
                <a:latin typeface="Arabic Typesetting" pitchFamily="66" charset="-78"/>
                <a:cs typeface="Arabic Typesetting" pitchFamily="66" charset="-78"/>
              </a:rPr>
              <a:t>ديوان </a:t>
            </a:r>
            <a:r>
              <a:rPr lang="ar-SA" b="1" dirty="0" smtClean="0">
                <a:latin typeface="Arabic Typesetting" pitchFamily="66" charset="-78"/>
                <a:cs typeface="Arabic Typesetting" pitchFamily="66" charset="-78"/>
              </a:rPr>
              <a:t>الزنج، </a:t>
            </a:r>
            <a:r>
              <a:rPr lang="ar-DZ" b="1" dirty="0" smtClean="0">
                <a:latin typeface="Arabic Typesetting" pitchFamily="66" charset="-78"/>
                <a:cs typeface="Arabic Typesetting" pitchFamily="66" charset="-78"/>
              </a:rPr>
              <a:t>و</a:t>
            </a:r>
            <a:r>
              <a:rPr lang="ar-SA" b="1" dirty="0" smtClean="0">
                <a:latin typeface="Arabic Typesetting" pitchFamily="66" charset="-78"/>
                <a:cs typeface="Arabic Typesetting" pitchFamily="66" charset="-78"/>
              </a:rPr>
              <a:t>مولاي </a:t>
            </a:r>
            <a:r>
              <a:rPr lang="ar-SA" b="1" dirty="0">
                <a:latin typeface="Arabic Typesetting" pitchFamily="66" charset="-78"/>
                <a:cs typeface="Arabic Typesetting" pitchFamily="66" charset="-78"/>
              </a:rPr>
              <a:t>السلطان حسن </a:t>
            </a:r>
            <a:r>
              <a:rPr lang="ar-SA" b="1" dirty="0" smtClean="0">
                <a:latin typeface="Arabic Typesetting" pitchFamily="66" charset="-78"/>
                <a:cs typeface="Arabic Typesetting" pitchFamily="66" charset="-78"/>
              </a:rPr>
              <a:t>الحفصي</a:t>
            </a:r>
            <a:r>
              <a:rPr lang="ar-DZ" b="1" dirty="0" smtClean="0">
                <a:latin typeface="Arabic Typesetting" pitchFamily="66" charset="-78"/>
                <a:cs typeface="Arabic Typesetting" pitchFamily="66" charset="-78"/>
              </a:rPr>
              <a:t>.  </a:t>
            </a:r>
            <a:endParaRPr lang="ar-DZ" b="1" dirty="0">
              <a:latin typeface="Arabic Typesetting" pitchFamily="66" charset="-78"/>
              <a:cs typeface="Arabic Typesetting" pitchFamily="66" charset="-78"/>
            </a:endParaRPr>
          </a:p>
          <a:p>
            <a:pPr algn="just"/>
            <a:r>
              <a:rPr lang="ar-DZ" b="1" dirty="0" smtClean="0">
                <a:latin typeface="Arabic Typesetting" pitchFamily="66" charset="-78"/>
                <a:cs typeface="Arabic Typesetting" pitchFamily="66" charset="-78"/>
              </a:rPr>
              <a:t>الكلمات المفتاحية</a:t>
            </a:r>
            <a:r>
              <a:rPr lang="ar-DZ" b="1" dirty="0" smtClean="0">
                <a:latin typeface="Arabic Typesetting" pitchFamily="66" charset="-78"/>
                <a:cs typeface="Arabic Typesetting" pitchFamily="66" charset="-78"/>
              </a:rPr>
              <a:t>: المسرحية التاريخية، التراث، التأصيل،  </a:t>
            </a:r>
            <a:endParaRPr lang="ar-DZ" b="1" dirty="0">
              <a:latin typeface="Arabic Typesetting" pitchFamily="66" charset="-78"/>
              <a:cs typeface="Arabic Typesetting" pitchFamily="66" charset="-78"/>
            </a:endParaRPr>
          </a:p>
        </p:txBody>
      </p:sp>
    </p:spTree>
    <p:extLst>
      <p:ext uri="{BB962C8B-B14F-4D97-AF65-F5344CB8AC3E}">
        <p14:creationId xmlns:p14="http://schemas.microsoft.com/office/powerpoint/2010/main" val="111379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DZ" sz="3200" dirty="0" smtClean="0">
                <a:solidFill>
                  <a:schemeClr val="tx2"/>
                </a:solidFill>
                <a:latin typeface="Amiri" panose="00000500000000000000" pitchFamily="2" charset="-78"/>
                <a:cs typeface="Amiri" panose="00000500000000000000" pitchFamily="2" charset="-78"/>
              </a:rPr>
              <a:t>توطئة: </a:t>
            </a:r>
            <a:r>
              <a:rPr lang="ar-DZ" sz="3200" dirty="0" smtClean="0">
                <a:solidFill>
                  <a:schemeClr val="tx2"/>
                </a:solidFill>
                <a:latin typeface="Amiri" panose="00000500000000000000" pitchFamily="2" charset="-78"/>
                <a:cs typeface="Amiri" panose="00000500000000000000" pitchFamily="2" charset="-78"/>
              </a:rPr>
              <a:t>المسرح العربي </a:t>
            </a:r>
            <a:r>
              <a:rPr lang="ar-DZ" sz="3200" dirty="0" smtClean="0">
                <a:solidFill>
                  <a:schemeClr val="tx2"/>
                </a:solidFill>
                <a:latin typeface="Amiri" panose="00000500000000000000" pitchFamily="2" charset="-78"/>
                <a:cs typeface="Amiri" panose="00000500000000000000" pitchFamily="2" charset="-78"/>
              </a:rPr>
              <a:t>والتراث </a:t>
            </a:r>
            <a:endParaRPr lang="fr-FR" sz="3200" dirty="0">
              <a:solidFill>
                <a:schemeClr val="tx2"/>
              </a:solidFill>
              <a:latin typeface="Amiri" panose="00000500000000000000" pitchFamily="2" charset="-78"/>
              <a:cs typeface="Amiri" panose="00000500000000000000" pitchFamily="2" charset="-78"/>
            </a:endParaRPr>
          </a:p>
        </p:txBody>
      </p:sp>
      <p:sp>
        <p:nvSpPr>
          <p:cNvPr id="3" name="Espace réservé du contenu 2"/>
          <p:cNvSpPr>
            <a:spLocks noGrp="1"/>
          </p:cNvSpPr>
          <p:nvPr>
            <p:ph idx="1"/>
          </p:nvPr>
        </p:nvSpPr>
        <p:spPr>
          <a:xfrm>
            <a:off x="457200" y="836712"/>
            <a:ext cx="8229600" cy="5616624"/>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indent="538480" algn="just">
              <a:lnSpc>
                <a:spcPct val="115000"/>
              </a:lnSpc>
              <a:spcBef>
                <a:spcPts val="1200"/>
              </a:spcBef>
              <a:spcAft>
                <a:spcPts val="1000"/>
              </a:spcAft>
              <a:tabLst>
                <a:tab pos="-15240" algn="r"/>
              </a:tabLst>
            </a:pPr>
            <a:r>
              <a:rPr lang="ar-DZ" sz="2800" dirty="0" smtClean="0">
                <a:effectLst/>
                <a:latin typeface="Arabic Typesetting" panose="03020402040406030203" pitchFamily="66" charset="-78"/>
                <a:ea typeface="Times New Roman" panose="02020603050405020304" pitchFamily="18" charset="0"/>
                <a:cs typeface="Arabic Typesetting" panose="03020402040406030203" pitchFamily="66" charset="-78"/>
              </a:rPr>
              <a:t>- لماذا يعمد مؤلفو المسرح إلى استعادة التراث والماضي وتوظيفه في مسرح يفترض فيه أن يشخص واقعا ما مستقل عن الماضي؟ يرتبط المسرح ارتباطا عضويا وضروريا بالتراث، فقد ارتبط في بداياته عند الاغريق بالأساطير، فأعاد تشكيلها ومنحها شكلا مسرحيا قد يتفق وقد يختلف عن أصلها، أما المسرح الروماني فقد تشبث بتركة الاغريق وحاكاها بوضوح، بينما استعاد المسرح الكلاسيكي الإرث الروماني والإغريقي، وحتى بالنسبة للنماذج الطليعية المعاصرة، التي تتمرد وتعلن رفضها لكل الأشكال الجاهزة فإنها تستعيد التراث وتتكئ عليه بطريقة ما. </a:t>
            </a:r>
            <a:r>
              <a:rPr lang="ar-DZ" sz="2800" dirty="0" smtClean="0">
                <a:latin typeface="Arabic Typesetting" panose="03020402040406030203" pitchFamily="66" charset="-78"/>
                <a:ea typeface="Times New Roman" panose="02020603050405020304" pitchFamily="18" charset="0"/>
                <a:cs typeface="Arabic Typesetting" panose="03020402040406030203" pitchFamily="66" charset="-78"/>
              </a:rPr>
              <a:t>وبالنسبة للمسرح العربي فإن الرجوع إلى التراث ضرورة ملحة لا مفر منها، بحكم النشأة المتأخرة للمسرح، وافتقار رواد المسرح وصناعه لأسلاف يرجعون إليهم </a:t>
            </a:r>
            <a:r>
              <a:rPr lang="ar-DZ" sz="2800" dirty="0" err="1" smtClean="0">
                <a:latin typeface="Arabic Typesetting" panose="03020402040406030203" pitchFamily="66" charset="-78"/>
                <a:ea typeface="Times New Roman" panose="02020603050405020304" pitchFamily="18" charset="0"/>
                <a:cs typeface="Arabic Typesetting" panose="03020402040406030203" pitchFamily="66" charset="-78"/>
              </a:rPr>
              <a:t>ويحتذونهم</a:t>
            </a:r>
            <a:r>
              <a:rPr lang="ar-DZ" sz="2800" dirty="0" smtClean="0">
                <a:latin typeface="Arabic Typesetting" panose="03020402040406030203" pitchFamily="66" charset="-78"/>
                <a:ea typeface="Times New Roman" panose="02020603050405020304" pitchFamily="18" charset="0"/>
                <a:cs typeface="Arabic Typesetting" panose="03020402040406030203" pitchFamily="66" charset="-78"/>
              </a:rPr>
              <a:t> في أعمالهم، فلم يجدوا، والحال هذه، سوى البحث خارج نطاق المسرح</a:t>
            </a:r>
            <a:r>
              <a:rPr lang="ar-DZ" sz="2800" dirty="0" smtClean="0">
                <a:effectLst/>
                <a:latin typeface="Arabic Typesetting" panose="03020402040406030203" pitchFamily="66" charset="-78"/>
                <a:ea typeface="Times New Roman" panose="02020603050405020304" pitchFamily="18" charset="0"/>
                <a:cs typeface="Arabic Typesetting" panose="03020402040406030203" pitchFamily="66" charset="-78"/>
              </a:rPr>
              <a:t> قصد إفادته بالمضامين، وربما بالأشكال، ليعثروا على التراث بمختلف </a:t>
            </a:r>
            <a:r>
              <a:rPr lang="ar-DZ" sz="2800" dirty="0" err="1" smtClean="0">
                <a:effectLst/>
                <a:latin typeface="Arabic Typesetting" panose="03020402040406030203" pitchFamily="66" charset="-78"/>
                <a:ea typeface="Times New Roman" panose="02020603050405020304" pitchFamily="18" charset="0"/>
                <a:cs typeface="Arabic Typesetting" panose="03020402040406030203" pitchFamily="66" charset="-78"/>
              </a:rPr>
              <a:t>تمظهراته</a:t>
            </a:r>
            <a:r>
              <a:rPr lang="ar-DZ" sz="2800" dirty="0" smtClean="0">
                <a:effectLst/>
                <a:latin typeface="Arabic Typesetting" panose="03020402040406030203" pitchFamily="66" charset="-78"/>
                <a:ea typeface="Times New Roman" panose="02020603050405020304" pitchFamily="18" charset="0"/>
                <a:cs typeface="Arabic Typesetting" panose="03020402040406030203" pitchFamily="66" charset="-78"/>
              </a:rPr>
              <a:t> وأشكاله، فعادوا إلى التراث الأدبي واستمدوا منه مادته </a:t>
            </a:r>
            <a:r>
              <a:rPr lang="ar-DZ" sz="2800" dirty="0" err="1" smtClean="0">
                <a:effectLst/>
                <a:latin typeface="Arabic Typesetting" panose="03020402040406030203" pitchFamily="66" charset="-78"/>
                <a:ea typeface="Times New Roman" panose="02020603050405020304" pitchFamily="18" charset="0"/>
                <a:cs typeface="Arabic Typesetting" panose="03020402040406030203" pitchFamily="66" charset="-78"/>
              </a:rPr>
              <a:t>الحكائية</a:t>
            </a:r>
            <a:r>
              <a:rPr lang="ar-DZ" sz="2800" dirty="0" smtClean="0">
                <a:effectLst/>
                <a:latin typeface="Arabic Typesetting" panose="03020402040406030203" pitchFamily="66" charset="-78"/>
                <a:ea typeface="Times New Roman" panose="02020603050405020304" pitchFamily="18" charset="0"/>
                <a:cs typeface="Arabic Typesetting" panose="03020402040406030203" pitchFamily="66" charset="-78"/>
              </a:rPr>
              <a:t> التي يمكن مسرحتها بيسر، لأنها مادة طيعة، يمكن إعادة تشكيلها في المسرح، وقد مالوا في البدايات إلى توظيف التاريخ لتحقيق أهداف وغايات إصلاحية، ووجدوا فيه ضالتهم التي يمكن باستثمارها سدّ عجز المخيلة الإبداعية عن إيجاد الحدث المناسب لمسرحته، كما أنهم منحوا لمضامينهم أٌلفة لدى المتلقي، ومنحوا مسرحهم هوية أدبية عربية خاصة، وقد تطور منظورهم للتاريخ بتطور رؤيتهم المسرحية، ليصبح شغفهم متجها باستمرار نحو توظيف التراث عموما والتاريخ خصوصا توظيفا تجريبيا يبحث باستمرار عن شكل ومضمون مسرحي عربي الخصوصية. </a:t>
            </a:r>
          </a:p>
          <a:p>
            <a:pPr indent="538480" algn="just">
              <a:lnSpc>
                <a:spcPct val="115000"/>
              </a:lnSpc>
              <a:spcBef>
                <a:spcPts val="1200"/>
              </a:spcBef>
              <a:spcAft>
                <a:spcPts val="1000"/>
              </a:spcAft>
              <a:tabLst>
                <a:tab pos="-15240" algn="r"/>
              </a:tabLst>
            </a:pPr>
            <a:endParaRPr lang="fr-FR" sz="2800" dirty="0">
              <a:effectLst/>
              <a:latin typeface="Arabic Typesetting" panose="03020402040406030203" pitchFamily="66" charset="-78"/>
              <a:ea typeface="Times New Roman" panose="02020603050405020304" pitchFamily="18" charset="0"/>
              <a:cs typeface="Arabic Typesetting" panose="03020402040406030203" pitchFamily="66" charset="-78"/>
            </a:endParaRPr>
          </a:p>
        </p:txBody>
      </p:sp>
    </p:spTree>
    <p:extLst>
      <p:ext uri="{BB962C8B-B14F-4D97-AF65-F5344CB8AC3E}">
        <p14:creationId xmlns:p14="http://schemas.microsoft.com/office/powerpoint/2010/main" val="769431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1- المسرح التونسي</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764704"/>
            <a:ext cx="8229600" cy="5256584"/>
          </a:xfrm>
        </p:spPr>
        <p:style>
          <a:lnRef idx="1">
            <a:schemeClr val="accent5"/>
          </a:lnRef>
          <a:fillRef idx="2">
            <a:schemeClr val="accent5"/>
          </a:fillRef>
          <a:effectRef idx="1">
            <a:schemeClr val="accent5"/>
          </a:effectRef>
          <a:fontRef idx="minor">
            <a:schemeClr val="dk1"/>
          </a:fontRef>
        </p:style>
        <p:txBody>
          <a:bodyPr>
            <a:normAutofit fontScale="32500" lnSpcReduction="20000"/>
          </a:bodyPr>
          <a:lstStyle/>
          <a:p>
            <a:pPr lvl="0" algn="just">
              <a:lnSpc>
                <a:spcPct val="115000"/>
              </a:lnSpc>
              <a:buFont typeface="Traditional Arabic" panose="02020603050405020304" pitchFamily="18" charset="-78"/>
              <a:buChar char="-"/>
            </a:pPr>
            <a:r>
              <a:rPr lang="ar-DZ" sz="7200" dirty="0" smtClean="0">
                <a:latin typeface="Calibri" panose="020F0502020204030204" pitchFamily="34" charset="0"/>
                <a:ea typeface="Calibri" panose="020F0502020204030204" pitchFamily="34" charset="0"/>
                <a:cs typeface="Traditional Arabic" panose="02020603050405020304" pitchFamily="18" charset="-78"/>
              </a:rPr>
              <a:t>م</a:t>
            </a:r>
            <a:r>
              <a:rPr lang="ar-SA" sz="7200" dirty="0" smtClean="0">
                <a:latin typeface="Calibri" panose="020F0502020204030204" pitchFamily="34" charset="0"/>
                <a:ea typeface="Calibri" panose="020F0502020204030204" pitchFamily="34" charset="0"/>
                <a:cs typeface="Traditional Arabic" panose="02020603050405020304" pitchFamily="18" charset="-78"/>
              </a:rPr>
              <a:t>ر</a:t>
            </a:r>
            <a:r>
              <a:rPr lang="ar-DZ" sz="7200" dirty="0" smtClean="0">
                <a:latin typeface="Calibri" panose="020F0502020204030204" pitchFamily="34" charset="0"/>
                <a:ea typeface="Calibri" panose="020F0502020204030204" pitchFamily="34" charset="0"/>
                <a:cs typeface="Traditional Arabic" panose="02020603050405020304" pitchFamily="18" charset="-78"/>
              </a:rPr>
              <a:t>َّ</a:t>
            </a:r>
            <a:r>
              <a:rPr lang="ar-SA" sz="7200" dirty="0" smtClean="0">
                <a:latin typeface="Calibri" panose="020F0502020204030204" pitchFamily="34" charset="0"/>
                <a:ea typeface="Calibri" panose="020F0502020204030204" pitchFamily="34" charset="0"/>
                <a:cs typeface="Traditional Arabic" panose="02020603050405020304" pitchFamily="18" charset="-78"/>
              </a:rPr>
              <a:t> </a:t>
            </a:r>
            <a:r>
              <a:rPr lang="ar-SA" sz="7200" dirty="0">
                <a:latin typeface="Calibri" panose="020F0502020204030204" pitchFamily="34" charset="0"/>
                <a:ea typeface="Calibri" panose="020F0502020204030204" pitchFamily="34" charset="0"/>
                <a:cs typeface="Traditional Arabic" panose="02020603050405020304" pitchFamily="18" charset="-78"/>
              </a:rPr>
              <a:t>المسرح التونسي بالظروف التاريخية نفسها التي مر بها المسرح </a:t>
            </a:r>
            <a:r>
              <a:rPr lang="ar-DZ" sz="7200" dirty="0" smtClean="0">
                <a:latin typeface="Calibri" panose="020F0502020204030204" pitchFamily="34" charset="0"/>
                <a:ea typeface="Calibri" panose="020F0502020204030204" pitchFamily="34" charset="0"/>
                <a:cs typeface="Traditional Arabic" panose="02020603050405020304" pitchFamily="18" charset="-78"/>
              </a:rPr>
              <a:t>العربي </a:t>
            </a:r>
            <a:r>
              <a:rPr lang="ar-SA" sz="7200" dirty="0" smtClean="0">
                <a:latin typeface="Calibri" panose="020F0502020204030204" pitchFamily="34" charset="0"/>
                <a:ea typeface="Calibri" panose="020F0502020204030204" pitchFamily="34" charset="0"/>
                <a:cs typeface="Traditional Arabic" panose="02020603050405020304" pitchFamily="18" charset="-78"/>
              </a:rPr>
              <a:t>ككل</a:t>
            </a:r>
            <a:r>
              <a:rPr lang="ar-SA" sz="7200" dirty="0">
                <a:latin typeface="Calibri" panose="020F0502020204030204" pitchFamily="34" charset="0"/>
                <a:ea typeface="Calibri" panose="020F0502020204030204" pitchFamily="34" charset="0"/>
                <a:cs typeface="Traditional Arabic" panose="02020603050405020304" pitchFamily="18" charset="-78"/>
              </a:rPr>
              <a:t>، حيث عرف التونسيون المسرح أول مرة من خلال زيارات الفرق التمثيلية العربية، وهذا ابتداء من زيارة جورج أبيض سنة 1908، وفرق مسرحية أخرى، والتي كانت حافزا لتكوين فرق مسرحية خاصة، تتولى عرض تجاربها المسرحية، ولهذا فقد </a:t>
            </a:r>
            <a:r>
              <a:rPr lang="ar-SA" sz="7200" dirty="0" smtClean="0">
                <a:latin typeface="Calibri" panose="020F0502020204030204" pitchFamily="34" charset="0"/>
                <a:ea typeface="Calibri" panose="020F0502020204030204" pitchFamily="34" charset="0"/>
                <a:cs typeface="Traditional Arabic" panose="02020603050405020304" pitchFamily="18" charset="-78"/>
              </a:rPr>
              <a:t>مر</a:t>
            </a:r>
            <a:r>
              <a:rPr lang="ar-DZ" sz="7200" dirty="0" smtClean="0">
                <a:latin typeface="Calibri" panose="020F0502020204030204" pitchFamily="34" charset="0"/>
                <a:ea typeface="Calibri" panose="020F0502020204030204" pitchFamily="34" charset="0"/>
                <a:cs typeface="Traditional Arabic" panose="02020603050405020304" pitchFamily="18" charset="-78"/>
              </a:rPr>
              <a:t>ّ</a:t>
            </a:r>
            <a:r>
              <a:rPr lang="ar-SA" sz="7200" dirty="0" smtClean="0">
                <a:latin typeface="Calibri" panose="020F0502020204030204" pitchFamily="34" charset="0"/>
                <a:ea typeface="Calibri" panose="020F0502020204030204" pitchFamily="34" charset="0"/>
                <a:cs typeface="Traditional Arabic" panose="02020603050405020304" pitchFamily="18" charset="-78"/>
              </a:rPr>
              <a:t> </a:t>
            </a:r>
            <a:r>
              <a:rPr lang="ar-SA" sz="7200" dirty="0">
                <a:latin typeface="Calibri" panose="020F0502020204030204" pitchFamily="34" charset="0"/>
                <a:ea typeface="Calibri" panose="020F0502020204030204" pitchFamily="34" charset="0"/>
                <a:cs typeface="Traditional Arabic" panose="02020603050405020304" pitchFamily="18" charset="-78"/>
              </a:rPr>
              <a:t>المسرح التونسي بالمراحل نفسها التي عرفها المسرح </a:t>
            </a:r>
            <a:r>
              <a:rPr lang="ar-DZ" sz="7200" dirty="0" smtClean="0">
                <a:latin typeface="Calibri" panose="020F0502020204030204" pitchFamily="34" charset="0"/>
                <a:ea typeface="Calibri" panose="020F0502020204030204" pitchFamily="34" charset="0"/>
                <a:cs typeface="Traditional Arabic" panose="02020603050405020304" pitchFamily="18" charset="-78"/>
              </a:rPr>
              <a:t>العربي</a:t>
            </a:r>
            <a:r>
              <a:rPr lang="ar-SA" sz="7200" dirty="0" smtClean="0">
                <a:latin typeface="Calibri" panose="020F0502020204030204" pitchFamily="34" charset="0"/>
                <a:ea typeface="Calibri" panose="020F0502020204030204" pitchFamily="34" charset="0"/>
                <a:cs typeface="Traditional Arabic" panose="02020603050405020304" pitchFamily="18" charset="-78"/>
              </a:rPr>
              <a:t>، </a:t>
            </a:r>
            <a:r>
              <a:rPr lang="ar-SA" sz="7200" dirty="0">
                <a:latin typeface="Calibri" panose="020F0502020204030204" pitchFamily="34" charset="0"/>
                <a:ea typeface="Calibri" panose="020F0502020204030204" pitchFamily="34" charset="0"/>
                <a:cs typeface="Traditional Arabic" panose="02020603050405020304" pitchFamily="18" charset="-78"/>
              </a:rPr>
              <a:t>بداية بالمسرح التاريخي </a:t>
            </a:r>
            <a:r>
              <a:rPr lang="ar-SA" sz="7200" dirty="0" smtClean="0">
                <a:latin typeface="Calibri" panose="020F0502020204030204" pitchFamily="34" charset="0"/>
                <a:ea typeface="Calibri" panose="020F0502020204030204" pitchFamily="34" charset="0"/>
                <a:cs typeface="Traditional Arabic" panose="02020603050405020304" pitchFamily="18" charset="-78"/>
              </a:rPr>
              <a:t>القومي</a:t>
            </a:r>
            <a:r>
              <a:rPr lang="ar-DZ" sz="7200" dirty="0" smtClean="0">
                <a:latin typeface="Calibri" panose="020F0502020204030204" pitchFamily="34" charset="0"/>
                <a:ea typeface="Calibri" panose="020F0502020204030204" pitchFamily="34" charset="0"/>
                <a:cs typeface="Traditional Arabic" panose="02020603050405020304" pitchFamily="18" charset="-78"/>
              </a:rPr>
              <a:t> الإصلاحي</a:t>
            </a:r>
            <a:r>
              <a:rPr lang="ar-SA" sz="7200" dirty="0" smtClean="0">
                <a:latin typeface="Calibri" panose="020F0502020204030204" pitchFamily="34" charset="0"/>
                <a:ea typeface="Calibri" panose="020F0502020204030204" pitchFamily="34" charset="0"/>
                <a:cs typeface="Traditional Arabic" panose="02020603050405020304" pitchFamily="18" charset="-78"/>
              </a:rPr>
              <a:t>، </a:t>
            </a:r>
            <a:r>
              <a:rPr lang="ar-SA" sz="7200" dirty="0">
                <a:latin typeface="Calibri" panose="020F0502020204030204" pitchFamily="34" charset="0"/>
                <a:ea typeface="Calibri" panose="020F0502020204030204" pitchFamily="34" charset="0"/>
                <a:cs typeface="Traditional Arabic" panose="02020603050405020304" pitchFamily="18" charset="-78"/>
              </a:rPr>
              <a:t>الذي راح يبحث عبر </a:t>
            </a:r>
            <a:r>
              <a:rPr lang="ar-DZ" sz="7200" dirty="0" smtClean="0">
                <a:latin typeface="Calibri" panose="020F0502020204030204" pitchFamily="34" charset="0"/>
                <a:ea typeface="Calibri" panose="020F0502020204030204" pitchFamily="34" charset="0"/>
                <a:cs typeface="Traditional Arabic" panose="02020603050405020304" pitchFamily="18" charset="-78"/>
              </a:rPr>
              <a:t>خوضه في </a:t>
            </a:r>
            <a:r>
              <a:rPr lang="ar-SA" sz="7200" dirty="0" smtClean="0">
                <a:latin typeface="Calibri" panose="020F0502020204030204" pitchFamily="34" charset="0"/>
                <a:ea typeface="Calibri" panose="020F0502020204030204" pitchFamily="34" charset="0"/>
                <a:cs typeface="Traditional Arabic" panose="02020603050405020304" pitchFamily="18" charset="-78"/>
              </a:rPr>
              <a:t>موضوعات تاريخية ودينية </a:t>
            </a:r>
            <a:r>
              <a:rPr lang="ar-DZ" sz="7200" dirty="0" smtClean="0">
                <a:latin typeface="Calibri" panose="020F0502020204030204" pitchFamily="34" charset="0"/>
                <a:ea typeface="Calibri" panose="020F0502020204030204" pitchFamily="34" charset="0"/>
                <a:cs typeface="Traditional Arabic" panose="02020603050405020304" pitchFamily="18" charset="-78"/>
              </a:rPr>
              <a:t>البحث </a:t>
            </a:r>
            <a:r>
              <a:rPr lang="ar-SA" sz="7200" dirty="0" smtClean="0">
                <a:latin typeface="Calibri" panose="020F0502020204030204" pitchFamily="34" charset="0"/>
                <a:ea typeface="Calibri" panose="020F0502020204030204" pitchFamily="34" charset="0"/>
                <a:cs typeface="Traditional Arabic" panose="02020603050405020304" pitchFamily="18" charset="-78"/>
              </a:rPr>
              <a:t>عن </a:t>
            </a:r>
            <a:r>
              <a:rPr lang="ar-SA" sz="7200" dirty="0">
                <a:latin typeface="Calibri" panose="020F0502020204030204" pitchFamily="34" charset="0"/>
                <a:ea typeface="Calibri" panose="020F0502020204030204" pitchFamily="34" charset="0"/>
                <a:cs typeface="Traditional Arabic" panose="02020603050405020304" pitchFamily="18" charset="-78"/>
              </a:rPr>
              <a:t>هوية عربية إسلامية، وصولا إلى المسرح الشعبي الذي يلتفت إلى التراث </a:t>
            </a:r>
            <a:r>
              <a:rPr lang="ar-DZ" sz="7200" dirty="0" smtClean="0">
                <a:latin typeface="Calibri" panose="020F0502020204030204" pitchFamily="34" charset="0"/>
                <a:ea typeface="Calibri" panose="020F0502020204030204" pitchFamily="34" charset="0"/>
                <a:cs typeface="Traditional Arabic" panose="02020603050405020304" pitchFamily="18" charset="-78"/>
              </a:rPr>
              <a:t>الشعبي </a:t>
            </a:r>
            <a:r>
              <a:rPr lang="ar-SA" sz="7200" dirty="0" smtClean="0">
                <a:latin typeface="Calibri" panose="020F0502020204030204" pitchFamily="34" charset="0"/>
                <a:ea typeface="Calibri" panose="020F0502020204030204" pitchFamily="34" charset="0"/>
                <a:cs typeface="Traditional Arabic" panose="02020603050405020304" pitchFamily="18" charset="-78"/>
              </a:rPr>
              <a:t>المحلي</a:t>
            </a:r>
            <a:r>
              <a:rPr lang="ar-DZ" sz="7200" dirty="0" smtClean="0">
                <a:latin typeface="Calibri" panose="020F0502020204030204" pitchFamily="34" charset="0"/>
                <a:ea typeface="Calibri" panose="020F0502020204030204" pitchFamily="34" charset="0"/>
                <a:cs typeface="Traditional Arabic" panose="02020603050405020304" pitchFamily="18" charset="-78"/>
              </a:rPr>
              <a:t>،</a:t>
            </a:r>
            <a:r>
              <a:rPr lang="ar-SA" sz="7200" dirty="0" smtClean="0">
                <a:latin typeface="Calibri" panose="020F0502020204030204" pitchFamily="34" charset="0"/>
                <a:ea typeface="Calibri" panose="020F0502020204030204" pitchFamily="34" charset="0"/>
                <a:cs typeface="Traditional Arabic" panose="02020603050405020304" pitchFamily="18" charset="-78"/>
              </a:rPr>
              <a:t> </a:t>
            </a:r>
            <a:r>
              <a:rPr lang="ar-SA" sz="7200" dirty="0">
                <a:latin typeface="Calibri" panose="020F0502020204030204" pitchFamily="34" charset="0"/>
                <a:ea typeface="Calibri" panose="020F0502020204030204" pitchFamily="34" charset="0"/>
                <a:cs typeface="Traditional Arabic" panose="02020603050405020304" pitchFamily="18" charset="-78"/>
              </a:rPr>
              <a:t>ويتخذه مصدرا لمادته المسرحية، قصد تأسيس مسرح احتفالي ثوري، وتنفرد تجربة المسرحي التونسي عز الدين المدني في كونها تجربة ناضجة بإبرازها الواعي لوظيفة المسرح، وقد ساعدتها ظروف الاستقلال وإطلاق الحريات السياسية في بلورة تجربة مسرحية متقدمة، في مجال التجريب بغرض تأسيس مسرح احتفالي بصبغة واقعية. </a:t>
            </a:r>
            <a:endParaRPr lang="fr-FR" sz="4800" dirty="0">
              <a:latin typeface="Calibri" panose="020F0502020204030204" pitchFamily="34" charset="0"/>
              <a:ea typeface="Calibri" panose="020F0502020204030204" pitchFamily="34" charset="0"/>
              <a:cs typeface="Arial" panose="020B0604020202020204" pitchFamily="34" charset="0"/>
            </a:endParaRPr>
          </a:p>
          <a:p>
            <a:pPr algn="just"/>
            <a:r>
              <a:rPr lang="ar-SA" sz="7200" dirty="0">
                <a:latin typeface="Times New Roman" panose="02020603050405020304" pitchFamily="18" charset="0"/>
                <a:ea typeface="Calibri" panose="020F0502020204030204" pitchFamily="34" charset="0"/>
                <a:cs typeface="Traditional Arabic" panose="02020603050405020304" pitchFamily="18" charset="-78"/>
              </a:rPr>
              <a:t>     </a:t>
            </a:r>
            <a:r>
              <a:rPr lang="ar-SA" sz="7100" dirty="0">
                <a:latin typeface="Calibri" panose="020F0502020204030204" pitchFamily="34" charset="0"/>
                <a:ea typeface="Calibri" panose="020F0502020204030204" pitchFamily="34" charset="0"/>
                <a:cs typeface="Traditional Arabic" panose="02020603050405020304" pitchFamily="18" charset="-78"/>
              </a:rPr>
              <a:t>تعد تجربة المدني من أهم التجارب المسرحية </a:t>
            </a:r>
            <a:r>
              <a:rPr lang="ar-SA" sz="7100" dirty="0">
                <a:latin typeface="Calibri" panose="020F0502020204030204" pitchFamily="34" charset="0"/>
                <a:ea typeface="Calibri" panose="020F0502020204030204" pitchFamily="34" charset="0"/>
                <a:cs typeface="Traditional Arabic" panose="02020603050405020304" pitchFamily="18" charset="-78"/>
              </a:rPr>
              <a:t>المغاربية</a:t>
            </a:r>
            <a:r>
              <a:rPr lang="ar-DZ" sz="7100" dirty="0">
                <a:latin typeface="Calibri" panose="020F0502020204030204" pitchFamily="34" charset="0"/>
                <a:ea typeface="Calibri" panose="020F0502020204030204" pitchFamily="34" charset="0"/>
                <a:cs typeface="Traditional Arabic" panose="02020603050405020304" pitchFamily="18" charset="-78"/>
              </a:rPr>
              <a:t> والعربية</a:t>
            </a:r>
            <a:r>
              <a:rPr lang="ar-SA" sz="7100" dirty="0">
                <a:latin typeface="Calibri" panose="020F0502020204030204" pitchFamily="34" charset="0"/>
                <a:ea typeface="Calibri" panose="020F0502020204030204" pitchFamily="34" charset="0"/>
                <a:cs typeface="Traditional Arabic" panose="02020603050405020304" pitchFamily="18" charset="-78"/>
              </a:rPr>
              <a:t>، </a:t>
            </a:r>
            <a:r>
              <a:rPr lang="ar-SA" sz="7100" dirty="0">
                <a:latin typeface="Calibri" panose="020F0502020204030204" pitchFamily="34" charset="0"/>
                <a:ea typeface="Calibri" panose="020F0502020204030204" pitchFamily="34" charset="0"/>
                <a:cs typeface="Traditional Arabic" panose="02020603050405020304" pitchFamily="18" charset="-78"/>
              </a:rPr>
              <a:t>فهو من أهم المبدعين التونسيين الذين مالوا </a:t>
            </a:r>
            <a:r>
              <a:rPr lang="ar-DZ" sz="7100" dirty="0">
                <a:latin typeface="Calibri" panose="020F0502020204030204" pitchFamily="34" charset="0"/>
                <a:ea typeface="Calibri" panose="020F0502020204030204" pitchFamily="34" charset="0"/>
                <a:cs typeface="Traditional Arabic" panose="02020603050405020304" pitchFamily="18" charset="-78"/>
              </a:rPr>
              <a:t>عبر توظيف التراث التاريخي، </a:t>
            </a:r>
            <a:r>
              <a:rPr lang="ar-SA" sz="7100" dirty="0">
                <a:latin typeface="Calibri" panose="020F0502020204030204" pitchFamily="34" charset="0"/>
                <a:ea typeface="Calibri" panose="020F0502020204030204" pitchFamily="34" charset="0"/>
                <a:cs typeface="Traditional Arabic" panose="02020603050405020304" pitchFamily="18" charset="-78"/>
              </a:rPr>
              <a:t>إلى </a:t>
            </a:r>
            <a:r>
              <a:rPr lang="ar-SA" sz="7100" dirty="0">
                <a:latin typeface="Calibri" panose="020F0502020204030204" pitchFamily="34" charset="0"/>
                <a:ea typeface="Calibri" panose="020F0502020204030204" pitchFamily="34" charset="0"/>
                <a:cs typeface="Traditional Arabic" panose="02020603050405020304" pitchFamily="18" charset="-78"/>
              </a:rPr>
              <a:t>التحديث </a:t>
            </a:r>
            <a:r>
              <a:rPr lang="ar-SA" sz="7100" dirty="0">
                <a:latin typeface="Calibri" panose="020F0502020204030204" pitchFamily="34" charset="0"/>
                <a:ea typeface="Calibri" panose="020F0502020204030204" pitchFamily="34" charset="0"/>
                <a:cs typeface="Traditional Arabic" panose="02020603050405020304" pitchFamily="18" charset="-78"/>
              </a:rPr>
              <a:t>والتجريب</a:t>
            </a:r>
            <a:r>
              <a:rPr lang="ar-DZ" sz="7100" dirty="0">
                <a:latin typeface="Calibri" panose="020F0502020204030204" pitchFamily="34" charset="0"/>
                <a:ea typeface="Calibri" panose="020F0502020204030204" pitchFamily="34" charset="0"/>
                <a:cs typeface="Traditional Arabic" panose="02020603050405020304" pitchFamily="18" charset="-78"/>
              </a:rPr>
              <a:t> في المسرح</a:t>
            </a:r>
            <a:r>
              <a:rPr lang="ar-SA" sz="7100" dirty="0">
                <a:latin typeface="Calibri" panose="020F0502020204030204" pitchFamily="34" charset="0"/>
                <a:ea typeface="Calibri" panose="020F0502020204030204" pitchFamily="34" charset="0"/>
                <a:cs typeface="Traditional Arabic" panose="02020603050405020304" pitchFamily="18" charset="-78"/>
              </a:rPr>
              <a:t>، </a:t>
            </a:r>
            <a:r>
              <a:rPr lang="ar-DZ" sz="7100" dirty="0">
                <a:latin typeface="Calibri" panose="020F0502020204030204" pitchFamily="34" charset="0"/>
                <a:ea typeface="Calibri" panose="020F0502020204030204" pitchFamily="34" charset="0"/>
                <a:cs typeface="Traditional Arabic" panose="02020603050405020304" pitchFamily="18" charset="-78"/>
              </a:rPr>
              <a:t>قصد</a:t>
            </a:r>
            <a:r>
              <a:rPr lang="ar-SA" sz="7100" dirty="0">
                <a:latin typeface="Calibri" panose="020F0502020204030204" pitchFamily="34" charset="0"/>
                <a:ea typeface="Calibri" panose="020F0502020204030204" pitchFamily="34" charset="0"/>
                <a:cs typeface="Traditional Arabic" panose="02020603050405020304" pitchFamily="18" charset="-78"/>
              </a:rPr>
              <a:t> </a:t>
            </a:r>
            <a:r>
              <a:rPr lang="ar-SA" sz="7100" dirty="0">
                <a:latin typeface="Calibri" panose="020F0502020204030204" pitchFamily="34" charset="0"/>
                <a:ea typeface="Calibri" panose="020F0502020204030204" pitchFamily="34" charset="0"/>
                <a:cs typeface="Traditional Arabic" panose="02020603050405020304" pitchFamily="18" charset="-78"/>
              </a:rPr>
              <a:t>بعث تجربة مسرحية مبتكرة، تعتمد تصورا مسرحيا نظريا، ترتكز ككل التجارب المغاربية على مسرحة التراث، عبر تقديم قراءات وحوارات جديدة، بغرض إعادة </a:t>
            </a:r>
            <a:r>
              <a:rPr lang="ar-DZ" sz="7100" dirty="0">
                <a:latin typeface="Calibri" panose="020F0502020204030204" pitchFamily="34" charset="0"/>
                <a:ea typeface="Calibri" panose="020F0502020204030204" pitchFamily="34" charset="0"/>
                <a:cs typeface="Traditional Arabic" panose="02020603050405020304" pitchFamily="18" charset="-78"/>
              </a:rPr>
              <a:t>قراءة و</a:t>
            </a:r>
            <a:r>
              <a:rPr lang="ar-SA" sz="7100" dirty="0">
                <a:latin typeface="Calibri" panose="020F0502020204030204" pitchFamily="34" charset="0"/>
                <a:ea typeface="Calibri" panose="020F0502020204030204" pitchFamily="34" charset="0"/>
                <a:cs typeface="Traditional Arabic" panose="02020603050405020304" pitchFamily="18" charset="-78"/>
              </a:rPr>
              <a:t>بناء </a:t>
            </a:r>
            <a:r>
              <a:rPr lang="ar-SA" sz="7100" dirty="0">
                <a:latin typeface="Calibri" panose="020F0502020204030204" pitchFamily="34" charset="0"/>
                <a:ea typeface="Calibri" panose="020F0502020204030204" pitchFamily="34" charset="0"/>
                <a:cs typeface="Traditional Arabic" panose="02020603050405020304" pitchFamily="18" charset="-78"/>
              </a:rPr>
              <a:t>التراث </a:t>
            </a:r>
            <a:r>
              <a:rPr lang="ar-DZ" sz="7100" dirty="0">
                <a:latin typeface="Calibri" panose="020F0502020204030204" pitchFamily="34" charset="0"/>
                <a:ea typeface="Calibri" panose="020F0502020204030204" pitchFamily="34" charset="0"/>
                <a:cs typeface="Traditional Arabic" panose="02020603050405020304" pitchFamily="18" charset="-78"/>
              </a:rPr>
              <a:t>و</a:t>
            </a:r>
            <a:r>
              <a:rPr lang="ar-SA" sz="7100" dirty="0">
                <a:latin typeface="Calibri" panose="020F0502020204030204" pitchFamily="34" charset="0"/>
                <a:ea typeface="Calibri" panose="020F0502020204030204" pitchFamily="34" charset="0"/>
                <a:cs typeface="Traditional Arabic" panose="02020603050405020304" pitchFamily="18" charset="-78"/>
              </a:rPr>
              <a:t>ربطه </a:t>
            </a:r>
            <a:r>
              <a:rPr lang="ar-SA" sz="7100" dirty="0">
                <a:latin typeface="Calibri" panose="020F0502020204030204" pitchFamily="34" charset="0"/>
                <a:ea typeface="Calibri" panose="020F0502020204030204" pitchFamily="34" charset="0"/>
                <a:cs typeface="Traditional Arabic" panose="02020603050405020304" pitchFamily="18" charset="-78"/>
              </a:rPr>
              <a:t>بالحاضر، ومنحه قراءة تاريخية قائمة على النقد والتثوير والتغيير، والغرض من التعامل مع التراث هو الاقتراب إلى روح الاحتفالية التي تجمع المتكلم والمتلقي. </a:t>
            </a:r>
            <a:endParaRPr lang="fr-FR" sz="7100" dirty="0">
              <a:latin typeface="Calibri" panose="020F0502020204030204" pitchFamily="34" charset="0"/>
              <a:ea typeface="Calibri" panose="020F0502020204030204" pitchFamily="34" charset="0"/>
              <a:cs typeface="Traditional Arabic" panose="02020603050405020304" pitchFamily="18" charset="-78"/>
            </a:endParaRPr>
          </a:p>
          <a:p>
            <a:endParaRPr lang="fr-FR" sz="7100" dirty="0">
              <a:latin typeface="Calibri" panose="020F0502020204030204" pitchFamily="34" charset="0"/>
              <a:ea typeface="Calibri" panose="020F0502020204030204" pitchFamily="34" charset="0"/>
              <a:cs typeface="Traditional Arabic" panose="02020603050405020304" pitchFamily="18" charset="-78"/>
            </a:endParaRPr>
          </a:p>
        </p:txBody>
      </p:sp>
    </p:spTree>
    <p:extLst>
      <p:ext uri="{BB962C8B-B14F-4D97-AF65-F5344CB8AC3E}">
        <p14:creationId xmlns:p14="http://schemas.microsoft.com/office/powerpoint/2010/main" val="427638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7504" y="77996"/>
            <a:ext cx="5256584" cy="326668"/>
          </a:xfrm>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ct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3- </a:t>
            </a:r>
            <a:r>
              <a:rPr lang="ar-SA" dirty="0" smtClean="0">
                <a:latin typeface="Times New Roman" panose="02020603050405020304" pitchFamily="18" charset="0"/>
                <a:ea typeface="Calibri" panose="020F0502020204030204" pitchFamily="34" charset="0"/>
                <a:cs typeface="Traditional Arabic" panose="02020603050405020304" pitchFamily="18" charset="-78"/>
              </a:rPr>
              <a:t>خصائص </a:t>
            </a:r>
            <a:r>
              <a:rPr lang="ar-SA" dirty="0">
                <a:latin typeface="Times New Roman" panose="02020603050405020304" pitchFamily="18" charset="0"/>
                <a:ea typeface="Calibri" panose="020F0502020204030204" pitchFamily="34" charset="0"/>
                <a:cs typeface="Traditional Arabic" panose="02020603050405020304" pitchFamily="18" charset="-78"/>
              </a:rPr>
              <a:t>مسرح المدني</a:t>
            </a:r>
            <a:endParaRPr lang="fr-FR" dirty="0">
              <a:latin typeface="Arabic Typesetting" panose="03020402040406030203" pitchFamily="66" charset="-78"/>
              <a:cs typeface="Arabic Typesetting" panose="03020402040406030203" pitchFamily="66" charset="-78"/>
            </a:endParaRPr>
          </a:p>
        </p:txBody>
      </p:sp>
      <p:sp>
        <p:nvSpPr>
          <p:cNvPr id="4" name="Espace réservé du contenu 3"/>
          <p:cNvSpPr>
            <a:spLocks noGrp="1"/>
          </p:cNvSpPr>
          <p:nvPr>
            <p:ph sz="half" idx="2"/>
          </p:nvPr>
        </p:nvSpPr>
        <p:spPr>
          <a:xfrm>
            <a:off x="107504" y="404664"/>
            <a:ext cx="5256584" cy="6336704"/>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ar-SA" sz="6400" b="1" dirty="0" smtClean="0">
                <a:latin typeface="Times New Roman" panose="02020603050405020304" pitchFamily="18" charset="0"/>
                <a:ea typeface="Calibri" panose="020F0502020204030204" pitchFamily="34" charset="0"/>
                <a:cs typeface="Traditional Arabic" panose="02020603050405020304" pitchFamily="18" charset="-78"/>
              </a:rPr>
              <a:t>أ- </a:t>
            </a:r>
            <a:r>
              <a:rPr lang="ar-SA" sz="6400" b="1" dirty="0">
                <a:latin typeface="Times New Roman" panose="02020603050405020304" pitchFamily="18" charset="0"/>
                <a:ea typeface="Calibri" panose="020F0502020204030204" pitchFamily="34" charset="0"/>
                <a:cs typeface="Traditional Arabic" panose="02020603050405020304" pitchFamily="18" charset="-78"/>
              </a:rPr>
              <a:t>التحرر من الشكل الغربي والرهان على التراث: </a:t>
            </a:r>
            <a:r>
              <a:rPr lang="ar-SA" sz="6400" dirty="0">
                <a:latin typeface="Times New Roman" panose="02020603050405020304" pitchFamily="18" charset="0"/>
                <a:ea typeface="Calibri" panose="020F0502020204030204" pitchFamily="34" charset="0"/>
                <a:cs typeface="Traditional Arabic" panose="02020603050405020304" pitchFamily="18" charset="-78"/>
              </a:rPr>
              <a:t>ينطلق </a:t>
            </a:r>
            <a:r>
              <a:rPr lang="ar-SA" sz="6400" dirty="0" smtClean="0">
                <a:latin typeface="Times New Roman" panose="02020603050405020304" pitchFamily="18" charset="0"/>
                <a:ea typeface="Calibri" panose="020F0502020204030204" pitchFamily="34" charset="0"/>
                <a:cs typeface="Traditional Arabic" panose="02020603050405020304" pitchFamily="18" charset="-78"/>
              </a:rPr>
              <a:t>المدني </a:t>
            </a:r>
            <a:r>
              <a:rPr lang="ar-SA" sz="6400" dirty="0">
                <a:latin typeface="Times New Roman" panose="02020603050405020304" pitchFamily="18" charset="0"/>
                <a:ea typeface="Calibri" panose="020F0502020204030204" pitchFamily="34" charset="0"/>
                <a:cs typeface="Traditional Arabic" panose="02020603050405020304" pitchFamily="18" charset="-78"/>
              </a:rPr>
              <a:t>من هاجس البحث والتفكير في مسرح عربي جديد، يكون بديلا للمسرح القائم على التقاليد الغربية، ولا يحدث هذا إلا بالعودة إلى التراث العربي والنبش فيه، وكذا الإنصات للمجتمع العربي ومحاولة فهمه فهما عميقا ودقيقا، ويقول إنه كان خليقا بالعرب المعاصرين لما تبنوا الفن المسرحي الغربي، ألا يتبنوا منه إلا النوع، ويتركوا جانبا الفنيات والأشكال والاتجاهات التي رافقت النوع، والتصقت به وكادت تمتزج بأصوله...وكان ضروريا بالنسبة إليهم أن ينظروا في جوهر المسرح، ويمعنوا النظر في أدواته، ويتأملوا اتجاهاته. </a:t>
            </a:r>
            <a:r>
              <a:rPr lang="ar-SA" sz="6400" dirty="0" smtClean="0">
                <a:latin typeface="Times New Roman" panose="02020603050405020304" pitchFamily="18" charset="0"/>
                <a:ea typeface="Calibri" panose="020F0502020204030204" pitchFamily="34" charset="0"/>
                <a:cs typeface="Traditional Arabic" panose="02020603050405020304" pitchFamily="18" charset="-78"/>
              </a:rPr>
              <a:t>وقد </a:t>
            </a:r>
            <a:r>
              <a:rPr lang="ar-SA" sz="6400" dirty="0">
                <a:latin typeface="Times New Roman" panose="02020603050405020304" pitchFamily="18" charset="0"/>
                <a:ea typeface="Calibri" panose="020F0502020204030204" pitchFamily="34" charset="0"/>
                <a:cs typeface="Traditional Arabic" panose="02020603050405020304" pitchFamily="18" charset="-78"/>
              </a:rPr>
              <a:t>شرع </a:t>
            </a:r>
            <a:r>
              <a:rPr lang="ar-SA" sz="6400" dirty="0" smtClean="0">
                <a:latin typeface="Times New Roman" panose="02020603050405020304" pitchFamily="18" charset="0"/>
                <a:ea typeface="Calibri" panose="020F0502020204030204" pitchFamily="34" charset="0"/>
                <a:cs typeface="Traditional Arabic" panose="02020603050405020304" pitchFamily="18" charset="-78"/>
              </a:rPr>
              <a:t>البعض في </a:t>
            </a:r>
            <a:r>
              <a:rPr lang="ar-SA" sz="6400" dirty="0">
                <a:latin typeface="Times New Roman" panose="02020603050405020304" pitchFamily="18" charset="0"/>
                <a:ea typeface="Calibri" panose="020F0502020204030204" pitchFamily="34" charset="0"/>
                <a:cs typeface="Traditional Arabic" panose="02020603050405020304" pitchFamily="18" charset="-78"/>
              </a:rPr>
              <a:t>تغيير ملامح المسرح بإدخال فنية المداح والحلقة واستعمال فنية </a:t>
            </a:r>
            <a:r>
              <a:rPr lang="ar-SA" sz="6400" dirty="0" err="1">
                <a:latin typeface="Times New Roman" panose="02020603050405020304" pitchFamily="18" charset="0"/>
                <a:ea typeface="Calibri" panose="020F0502020204030204" pitchFamily="34" charset="0"/>
                <a:cs typeface="Traditional Arabic" panose="02020603050405020304" pitchFamily="18" charset="-78"/>
              </a:rPr>
              <a:t>القراقوز</a:t>
            </a:r>
            <a:r>
              <a:rPr lang="ar-SA" sz="6400" dirty="0">
                <a:latin typeface="Times New Roman" panose="02020603050405020304" pitchFamily="18" charset="0"/>
                <a:ea typeface="Calibri" panose="020F0502020204030204" pitchFamily="34" charset="0"/>
                <a:cs typeface="Traditional Arabic" panose="02020603050405020304" pitchFamily="18" charset="-78"/>
              </a:rPr>
              <a:t> أو بتحوير التركيب الدرامي على نمط المقامات مثلا، </a:t>
            </a:r>
            <a:r>
              <a:rPr lang="ar-DZ" sz="6400" dirty="0" err="1" smtClean="0">
                <a:latin typeface="Times New Roman" panose="02020603050405020304" pitchFamily="18" charset="0"/>
                <a:ea typeface="Calibri" panose="020F0502020204030204" pitchFamily="34" charset="0"/>
                <a:cs typeface="Traditional Arabic" panose="02020603050405020304" pitchFamily="18" charset="-78"/>
              </a:rPr>
              <a:t>وو</a:t>
            </a:r>
            <a:r>
              <a:rPr lang="ar-SA" sz="6400" dirty="0" smtClean="0">
                <a:latin typeface="Times New Roman" panose="02020603050405020304" pitchFamily="18" charset="0"/>
                <a:ea typeface="Calibri" panose="020F0502020204030204" pitchFamily="34" charset="0"/>
                <a:cs typeface="Traditional Arabic" panose="02020603050405020304" pitchFamily="18" charset="-78"/>
              </a:rPr>
              <a:t>لور </a:t>
            </a:r>
            <a:r>
              <a:rPr lang="ar-SA" sz="6400" dirty="0">
                <a:latin typeface="Times New Roman" panose="02020603050405020304" pitchFamily="18" charset="0"/>
                <a:ea typeface="Calibri" panose="020F0502020204030204" pitchFamily="34" charset="0"/>
                <a:cs typeface="Traditional Arabic" panose="02020603050405020304" pitchFamily="18" charset="-78"/>
              </a:rPr>
              <a:t>المدني مسرحا تراثيا احتفاليا، يرتاد فضاءات تراثية جديدة برؤية جديدة تتسم بالأصالة والانفتاح والمشاركة الجماعية، بهدف بلورة مسرح عربي خالص الشكل والمضمون.</a:t>
            </a:r>
            <a:endParaRPr lang="fr-FR" sz="6400" dirty="0">
              <a:latin typeface="Times New Roman" panose="02020603050405020304" pitchFamily="18" charset="0"/>
              <a:ea typeface="Times New Roman" panose="02020603050405020304" pitchFamily="18" charset="0"/>
            </a:endParaRPr>
          </a:p>
          <a:p>
            <a:pPr algn="just"/>
            <a:r>
              <a:rPr lang="ar-DZ" sz="6400" dirty="0" smtClean="0">
                <a:latin typeface="Times New Roman" panose="02020603050405020304" pitchFamily="18" charset="0"/>
                <a:ea typeface="Calibri" panose="020F0502020204030204" pitchFamily="34" charset="0"/>
                <a:cs typeface="Traditional Arabic" panose="02020603050405020304" pitchFamily="18" charset="-78"/>
              </a:rPr>
              <a:t>ب </a:t>
            </a:r>
            <a:r>
              <a:rPr lang="ar-SA" sz="6400" b="1"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6400" b="1" dirty="0">
                <a:latin typeface="Times New Roman" panose="02020603050405020304" pitchFamily="18" charset="0"/>
                <a:ea typeface="Calibri" panose="020F0502020204030204" pitchFamily="34" charset="0"/>
                <a:cs typeface="Traditional Arabic" panose="02020603050405020304" pitchFamily="18" charset="-78"/>
              </a:rPr>
              <a:t>الدعوة إلى مسرح عربي احتفالي: </a:t>
            </a:r>
            <a:r>
              <a:rPr lang="ar-SA" sz="6400" dirty="0">
                <a:latin typeface="Times New Roman" panose="02020603050405020304" pitchFamily="18" charset="0"/>
                <a:ea typeface="Calibri" panose="020F0502020204030204" pitchFamily="34" charset="0"/>
                <a:cs typeface="Traditional Arabic" panose="02020603050405020304" pitchFamily="18" charset="-78"/>
              </a:rPr>
              <a:t>يطبق المدني بذكاء دعوته إلى مسرح عربي احتفالي، فقد جمع إلى جانب الخصائص الفنية التراثية خصائص المسرح الغربي الشعبي نحو التغريب وشعبية الفرجة المسرحية، والمسرح داخل المسرح، تقنيات شعبية أخرى من المسرح الشرقي، ودافع عن فضاء مسرحي تراثي شعبي وسينوغرافيا احتفالية، وقد أعلن عن توجهه هذا في مقدمة مسرحية: ديوان الزنج، حيث يقول: إن هذا الديوان المسرحي الذي يريده المؤلف والمخرج والممثلون...أن يكون حفلة فنية جماهيرية، بما في كلمة حفلة من دلالات كالتجمع والاحتفال، ولها في النفس دلالة الإمتاع الذي يوقظ الحواس، ولها في الاجتماع دلالة المشاركة الوجدانية حينا والفكرية حينا آخر، ولها في الفكر دلالة الجدال والسجال بين الرؤى والقوى المتناقضة والمتعارضة، ولها في الفن المسرحي دلالة الخلق الجماعي المتضافر الرفيع الذي يتوجه نحو الانسجام الفني في كل جزئياته</a:t>
            </a:r>
            <a:r>
              <a:rPr lang="ar-SA" sz="6400" dirty="0" smtClean="0">
                <a:latin typeface="Times New Roman" panose="02020603050405020304" pitchFamily="18" charset="0"/>
                <a:ea typeface="Calibri" panose="020F0502020204030204" pitchFamily="34" charset="0"/>
                <a:cs typeface="Traditional Arabic" panose="02020603050405020304" pitchFamily="18" charset="-78"/>
              </a:rPr>
              <a:t>.</a:t>
            </a:r>
            <a:endParaRPr lang="ar-DZ" sz="6400" dirty="0" smtClean="0">
              <a:latin typeface="Times New Roman" panose="02020603050405020304" pitchFamily="18" charset="0"/>
              <a:ea typeface="Calibri" panose="020F0502020204030204" pitchFamily="34" charset="0"/>
              <a:cs typeface="Traditional Arabic" panose="02020603050405020304" pitchFamily="18" charset="-78"/>
            </a:endParaRPr>
          </a:p>
          <a:p>
            <a:pPr algn="just"/>
            <a:r>
              <a:rPr lang="ar-DZ" sz="6400" dirty="0" smtClean="0">
                <a:latin typeface="Times New Roman" panose="02020603050405020304" pitchFamily="18" charset="0"/>
                <a:ea typeface="Times New Roman" panose="02020603050405020304" pitchFamily="18" charset="0"/>
                <a:cs typeface="Traditional Arabic" panose="02020603050405020304" pitchFamily="18" charset="-78"/>
              </a:rPr>
              <a:t>ج</a:t>
            </a:r>
            <a:r>
              <a:rPr lang="ar-SA" sz="6400" b="1"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6400" b="1" dirty="0">
                <a:latin typeface="Times New Roman" panose="02020603050405020304" pitchFamily="18" charset="0"/>
                <a:ea typeface="Calibri" panose="020F0502020204030204" pitchFamily="34" charset="0"/>
                <a:cs typeface="Traditional Arabic" panose="02020603050405020304" pitchFamily="18" charset="-78"/>
              </a:rPr>
              <a:t>العودة إلى التراث: </a:t>
            </a:r>
            <a:r>
              <a:rPr lang="ar-SA" sz="6400" dirty="0">
                <a:latin typeface="Times New Roman" panose="02020603050405020304" pitchFamily="18" charset="0"/>
                <a:ea typeface="Calibri" panose="020F0502020204030204" pitchFamily="34" charset="0"/>
                <a:cs typeface="Traditional Arabic" panose="02020603050405020304" pitchFamily="18" charset="-78"/>
              </a:rPr>
              <a:t>حينما تتم العودة إلى التراث العربي الإسلامي، خصوصا إلى فنياته الجمالية، لا </a:t>
            </a:r>
            <a:r>
              <a:rPr lang="ar-SA" sz="6400" dirty="0" smtClean="0">
                <a:latin typeface="Times New Roman" panose="02020603050405020304" pitchFamily="18" charset="0"/>
                <a:ea typeface="Calibri" panose="020F0502020204030204" pitchFamily="34" charset="0"/>
                <a:cs typeface="Traditional Arabic" panose="02020603050405020304" pitchFamily="18" charset="-78"/>
              </a:rPr>
              <a:t>يراد الاستدلال </a:t>
            </a:r>
            <a:r>
              <a:rPr lang="ar-SA" sz="6400" dirty="0">
                <a:latin typeface="Times New Roman" panose="02020603050405020304" pitchFamily="18" charset="0"/>
                <a:ea typeface="Calibri" panose="020F0502020204030204" pitchFamily="34" charset="0"/>
                <a:cs typeface="Traditional Arabic" panose="02020603050405020304" pitchFamily="18" charset="-78"/>
              </a:rPr>
              <a:t>على صحة مفهوم </a:t>
            </a:r>
            <a:r>
              <a:rPr lang="ar-SA" sz="6400" dirty="0" smtClean="0">
                <a:latin typeface="Times New Roman" panose="02020603050405020304" pitchFamily="18" charset="0"/>
                <a:ea typeface="Calibri" panose="020F0502020204030204" pitchFamily="34" charset="0"/>
                <a:cs typeface="Traditional Arabic" panose="02020603050405020304" pitchFamily="18" charset="-78"/>
              </a:rPr>
              <a:t>الأصالة، </a:t>
            </a:r>
            <a:r>
              <a:rPr lang="ar-SA" sz="6400" dirty="0">
                <a:latin typeface="Times New Roman" panose="02020603050405020304" pitchFamily="18" charset="0"/>
                <a:ea typeface="Calibri" panose="020F0502020204030204" pitchFamily="34" charset="0"/>
                <a:cs typeface="Traditional Arabic" panose="02020603050405020304" pitchFamily="18" charset="-78"/>
              </a:rPr>
              <a:t>أو تقديس هذا التراث، وجعله صالحا لكل الأزمنة والأمكنة، بل اعتباره مجموعة من القيم والأفكار والأشكال، التي مازالت في حاجة أكيدة إلى التقصي والتعمق، وهي تعد كمجموعة أشياء جدلية مع الحاضر والمستقبل، رغم أن خط الزمن قد انقطع منذ قرون طويلة، ومتى أدرك هذا </a:t>
            </a:r>
            <a:r>
              <a:rPr lang="ar-SA" sz="6400" dirty="0" smtClean="0">
                <a:latin typeface="Times New Roman" panose="02020603050405020304" pitchFamily="18" charset="0"/>
                <a:ea typeface="Calibri" panose="020F0502020204030204" pitchFamily="34" charset="0"/>
                <a:cs typeface="Traditional Arabic" panose="02020603050405020304" pitchFamily="18" charset="-78"/>
              </a:rPr>
              <a:t>يسعى </a:t>
            </a:r>
            <a:r>
              <a:rPr lang="ar-SA" sz="6400" dirty="0">
                <a:latin typeface="Times New Roman" panose="02020603050405020304" pitchFamily="18" charset="0"/>
                <a:ea typeface="Calibri" panose="020F0502020204030204" pitchFamily="34" charset="0"/>
                <a:cs typeface="Traditional Arabic" panose="02020603050405020304" pitchFamily="18" charset="-78"/>
              </a:rPr>
              <a:t>رجل المسرح وراء تطويرها وعصرنتها وتثويرها. ولهذا لم يكتف المدني بعملية التأليف المشترك بين المؤلف والمخرج أو باستثارة الجمهور وإشراكه، أو باستخدام المداح ومسرح الحلقة أو التركيب الدرامي على نمط المقامات، حيث يصبح العرض مزيجا من فن التمثيل وفن الرواية، بل استغل أيضا تقاليد المسرح الأخرى من فنون </a:t>
            </a:r>
            <a:r>
              <a:rPr lang="ar-SA" sz="6400" dirty="0" err="1">
                <a:latin typeface="Times New Roman" panose="02020603050405020304" pitchFamily="18" charset="0"/>
                <a:ea typeface="Calibri" panose="020F0502020204030204" pitchFamily="34" charset="0"/>
                <a:cs typeface="Traditional Arabic" panose="02020603050405020304" pitchFamily="18" charset="-78"/>
              </a:rPr>
              <a:t>القراقوز</a:t>
            </a:r>
            <a:r>
              <a:rPr lang="ar-SA" sz="6400" dirty="0">
                <a:latin typeface="Times New Roman" panose="02020603050405020304" pitchFamily="18" charset="0"/>
                <a:ea typeface="Calibri" panose="020F0502020204030204" pitchFamily="34" charset="0"/>
                <a:cs typeface="Traditional Arabic" panose="02020603050405020304" pitchFamily="18" charset="-78"/>
              </a:rPr>
              <a:t> والمقلد والبهلوان والفواصل التمثيلية الشعبية، مما جعل تجاربه المسرحية زاخرة بالتجريب الدائم والمتواصل لتأسيس مسرح عربي خالص.</a:t>
            </a:r>
            <a:endParaRPr lang="fr-FR" sz="6400" dirty="0">
              <a:latin typeface="Times New Roman" panose="02020603050405020304" pitchFamily="18" charset="0"/>
              <a:ea typeface="Times New Roman" panose="02020603050405020304" pitchFamily="18" charset="0"/>
            </a:endParaRPr>
          </a:p>
          <a:p>
            <a:endParaRPr lang="fr-FR" dirty="0"/>
          </a:p>
        </p:txBody>
      </p:sp>
      <p:sp>
        <p:nvSpPr>
          <p:cNvPr id="5" name="Espace réservé du texte 4"/>
          <p:cNvSpPr>
            <a:spLocks noGrp="1"/>
          </p:cNvSpPr>
          <p:nvPr>
            <p:ph type="body" sz="quarter" idx="3"/>
          </p:nvPr>
        </p:nvSpPr>
        <p:spPr>
          <a:xfrm>
            <a:off x="5436096" y="116633"/>
            <a:ext cx="3528392" cy="360039"/>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ct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2- </a:t>
            </a:r>
            <a:r>
              <a:rPr lang="ar-SA" dirty="0">
                <a:latin typeface="Times New Roman" panose="02020603050405020304" pitchFamily="18" charset="0"/>
                <a:ea typeface="Calibri" panose="020F0502020204030204" pitchFamily="34" charset="0"/>
                <a:cs typeface="Traditional Arabic" panose="02020603050405020304" pitchFamily="18" charset="-78"/>
              </a:rPr>
              <a:t>مسرح عز الدين </a:t>
            </a:r>
            <a:r>
              <a:rPr lang="ar-SA" dirty="0" smtClean="0">
                <a:latin typeface="Times New Roman" panose="02020603050405020304" pitchFamily="18" charset="0"/>
                <a:ea typeface="Calibri" panose="020F0502020204030204" pitchFamily="34" charset="0"/>
                <a:cs typeface="Traditional Arabic" panose="02020603050405020304" pitchFamily="18" charset="-78"/>
              </a:rPr>
              <a:t>المدني </a:t>
            </a:r>
            <a:endParaRPr lang="fr-FR" dirty="0">
              <a:latin typeface="Arabic Typesetting" panose="03020402040406030203" pitchFamily="66" charset="-78"/>
              <a:cs typeface="Arabic Typesetting" panose="03020402040406030203" pitchFamily="66" charset="-78"/>
            </a:endParaRPr>
          </a:p>
        </p:txBody>
      </p:sp>
      <p:sp>
        <p:nvSpPr>
          <p:cNvPr id="6" name="Espace réservé du contenu 5"/>
          <p:cNvSpPr>
            <a:spLocks noGrp="1"/>
          </p:cNvSpPr>
          <p:nvPr>
            <p:ph sz="quarter" idx="4"/>
          </p:nvPr>
        </p:nvSpPr>
        <p:spPr>
          <a:xfrm>
            <a:off x="5436096" y="593304"/>
            <a:ext cx="3528392" cy="6148064"/>
          </a:xfrm>
        </p:spPr>
        <p:style>
          <a:lnRef idx="1">
            <a:schemeClr val="accent4"/>
          </a:lnRef>
          <a:fillRef idx="2">
            <a:schemeClr val="accent4"/>
          </a:fillRef>
          <a:effectRef idx="1">
            <a:schemeClr val="accent4"/>
          </a:effectRef>
          <a:fontRef idx="minor">
            <a:schemeClr val="dk1"/>
          </a:fontRef>
        </p:style>
        <p:txBody>
          <a:bodyPr>
            <a:noAutofit/>
          </a:bodyPr>
          <a:lstStyle/>
          <a:p>
            <a:pPr marL="74930" algn="just"/>
            <a:r>
              <a:rPr lang="ar-SA" sz="1600" dirty="0" smtClean="0">
                <a:latin typeface="Times New Roman" panose="02020603050405020304" pitchFamily="18" charset="0"/>
                <a:ea typeface="Calibri" panose="020F0502020204030204" pitchFamily="34" charset="0"/>
                <a:cs typeface="Traditional Arabic" panose="02020603050405020304" pitchFamily="18" charset="-78"/>
              </a:rPr>
              <a:t>حاول </a:t>
            </a:r>
            <a:r>
              <a:rPr lang="ar-SA" sz="1600" dirty="0">
                <a:latin typeface="Times New Roman" panose="02020603050405020304" pitchFamily="18" charset="0"/>
                <a:ea typeface="Calibri" panose="020F0502020204030204" pitchFamily="34" charset="0"/>
                <a:cs typeface="Traditional Arabic" panose="02020603050405020304" pitchFamily="18" charset="-78"/>
              </a:rPr>
              <a:t>عز الدين المدني أن يقدم مسرحية عربية الشكل والمضمون، عبر الاستناد إلى أعمق ما ترسب في وجدان المتفرج العربي من أفكار وأحاسيس وصور، كانت بداية هذه المرحلة سنة 1968، من خلال مسرحية: راس الغول، حيث قدم في المسرحية قصة الحرب التي دارت بين الكافر راس الغول مع الإمام علي بن أبي طالب كرم الله وجهه، وهي القصة التي يمثلها ويروي أحداثها المداح، وقد جعل المؤلف لهذا كله إطارا لقصة واقعية حول امرأة مع ابنتها، وقد غادر زوج المرأة وطالت غيبته، مما اضطر الزوجة لطلب الطلاق منه، ويظهر الزوج في أحد المشاهد وهو يبحث عن عمل بلا جدوى، فيضطر إلى الانتحار في النهاية، أما البنت فإنها تهرب وراء أحلامها، وتلحق براس الغول بحثا عن المال والجمال والرفاه. فالمسرحية كما يبدو تطبع الواقع على أحداث قصة شعبية، وتخلط الخيال بالحقيقة، وتلمح إلى أحداث من الحاضر الواقع، وتسند إلى راس الغول برنامجا اقتصاديا به ملامح اشتراكية، وتغمر هذا في فوضى متعمدة، تنتهي المسرحية بمطاردة المداح من طرف الجمهور</a:t>
            </a:r>
            <a:r>
              <a:rPr lang="ar-SA" sz="1600" dirty="0" smtClean="0">
                <a:latin typeface="Times New Roman" panose="02020603050405020304" pitchFamily="18" charset="0"/>
                <a:ea typeface="Calibri" panose="020F0502020204030204" pitchFamily="34" charset="0"/>
                <a:cs typeface="Traditional Arabic" panose="02020603050405020304" pitchFamily="18" charset="-78"/>
              </a:rPr>
              <a:t>.</a:t>
            </a:r>
            <a:r>
              <a:rPr lang="ar-DZ" sz="1600"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1600" dirty="0" smtClean="0">
                <a:ea typeface="Calibri" panose="020F0502020204030204" pitchFamily="34" charset="0"/>
                <a:cs typeface="Traditional Arabic" panose="02020603050405020304" pitchFamily="18" charset="-78"/>
              </a:rPr>
              <a:t>وكذلك </a:t>
            </a:r>
            <a:r>
              <a:rPr lang="ar-SA" sz="1600" dirty="0">
                <a:ea typeface="Calibri" panose="020F0502020204030204" pitchFamily="34" charset="0"/>
                <a:cs typeface="Traditional Arabic" panose="02020603050405020304" pitchFamily="18" charset="-78"/>
              </a:rPr>
              <a:t>فعل المدني في </a:t>
            </a:r>
            <a:r>
              <a:rPr lang="ar-SA" sz="1600" dirty="0" smtClean="0">
                <a:ea typeface="Calibri" panose="020F0502020204030204" pitchFamily="34" charset="0"/>
                <a:cs typeface="Traditional Arabic" panose="02020603050405020304" pitchFamily="18" charset="-78"/>
              </a:rPr>
              <a:t>مسرحياته</a:t>
            </a:r>
            <a:r>
              <a:rPr lang="ar-DZ" sz="1600" dirty="0" smtClean="0">
                <a:ea typeface="Calibri" panose="020F0502020204030204" pitchFamily="34" charset="0"/>
                <a:cs typeface="Traditional Arabic" panose="02020603050405020304" pitchFamily="18" charset="-78"/>
              </a:rPr>
              <a:t> الأخرى مثل</a:t>
            </a:r>
            <a:r>
              <a:rPr lang="ar-SA" sz="1600" dirty="0" smtClean="0">
                <a:ea typeface="Calibri" panose="020F0502020204030204" pitchFamily="34" charset="0"/>
                <a:cs typeface="Traditional Arabic" panose="02020603050405020304" pitchFamily="18" charset="-78"/>
              </a:rPr>
              <a:t>: </a:t>
            </a:r>
            <a:r>
              <a:rPr lang="ar-SA" sz="1600" dirty="0">
                <a:ea typeface="Calibri" panose="020F0502020204030204" pitchFamily="34" charset="0"/>
                <a:cs typeface="Traditional Arabic" panose="02020603050405020304" pitchFamily="18" charset="-78"/>
              </a:rPr>
              <a:t>ثورة صاحب الحمار 1971، رحلة </a:t>
            </a:r>
            <a:r>
              <a:rPr lang="ar-SA" sz="1600" dirty="0" err="1">
                <a:ea typeface="Calibri" panose="020F0502020204030204" pitchFamily="34" charset="0"/>
                <a:cs typeface="Traditional Arabic" panose="02020603050405020304" pitchFamily="18" charset="-78"/>
              </a:rPr>
              <a:t>الحلاح</a:t>
            </a:r>
            <a:r>
              <a:rPr lang="ar-SA" sz="1600" dirty="0">
                <a:ea typeface="Calibri" panose="020F0502020204030204" pitchFamily="34" charset="0"/>
                <a:cs typeface="Traditional Arabic" panose="02020603050405020304" pitchFamily="18" charset="-78"/>
              </a:rPr>
              <a:t> 1973، ديوان الزنج 1974، الغفران 1976، مولاي السلطان حسن الحفصي 1977، التي تقدم جميعها نظرة عميقة إلى التاريخ، الذي ينفي منه الأجزاء الميتة </a:t>
            </a:r>
            <a:r>
              <a:rPr lang="ar-SA" sz="1600" dirty="0" err="1">
                <a:ea typeface="Calibri" panose="020F0502020204030204" pitchFamily="34" charset="0"/>
                <a:cs typeface="Traditional Arabic" panose="02020603050405020304" pitchFamily="18" charset="-78"/>
              </a:rPr>
              <a:t>مستبقيا</a:t>
            </a:r>
            <a:r>
              <a:rPr lang="ar-SA" sz="1600" dirty="0">
                <a:ea typeface="Calibri" panose="020F0502020204030204" pitchFamily="34" charset="0"/>
                <a:cs typeface="Traditional Arabic" panose="02020603050405020304" pitchFamily="18" charset="-78"/>
              </a:rPr>
              <a:t> الأجزاء الحية، وينظر إليه نظرة عصرية تربط الماضي بمعاناة الحاضر، وهذا على طريقة </a:t>
            </a:r>
            <a:r>
              <a:rPr lang="ar-SA" sz="1600" dirty="0" err="1">
                <a:ea typeface="Calibri" panose="020F0502020204030204" pitchFamily="34" charset="0"/>
                <a:cs typeface="Traditional Arabic" panose="02020603050405020304" pitchFamily="18" charset="-78"/>
              </a:rPr>
              <a:t>شيكسبير</a:t>
            </a:r>
            <a:r>
              <a:rPr lang="ar-SA" sz="1600" dirty="0">
                <a:ea typeface="Calibri" panose="020F0502020204030204" pitchFamily="34" charset="0"/>
                <a:cs typeface="Traditional Arabic" panose="02020603050405020304" pitchFamily="18" charset="-78"/>
              </a:rPr>
              <a:t> في مسرحياته التاريخية وشبه التاريخية، وكما فعله </a:t>
            </a:r>
            <a:r>
              <a:rPr lang="ar-SA" sz="1600" dirty="0" err="1">
                <a:ea typeface="Calibri" panose="020F0502020204030204" pitchFamily="34" charset="0"/>
                <a:cs typeface="Traditional Arabic" panose="02020603050405020304" pitchFamily="18" charset="-78"/>
              </a:rPr>
              <a:t>بريخت</a:t>
            </a:r>
            <a:r>
              <a:rPr lang="ar-SA" sz="1600" dirty="0">
                <a:ea typeface="Calibri" panose="020F0502020204030204" pitchFamily="34" charset="0"/>
                <a:cs typeface="Traditional Arabic" panose="02020603050405020304" pitchFamily="18" charset="-78"/>
              </a:rPr>
              <a:t> وبرنارد </a:t>
            </a:r>
            <a:r>
              <a:rPr lang="ar-SA" sz="1600" dirty="0" err="1">
                <a:ea typeface="Calibri" panose="020F0502020204030204" pitchFamily="34" charset="0"/>
                <a:cs typeface="Traditional Arabic" panose="02020603050405020304" pitchFamily="18" charset="-78"/>
              </a:rPr>
              <a:t>شو</a:t>
            </a:r>
            <a:r>
              <a:rPr lang="ar-SA" sz="1600" dirty="0">
                <a:ea typeface="Calibri" panose="020F0502020204030204" pitchFamily="34" charset="0"/>
                <a:cs typeface="Traditional Arabic" panose="02020603050405020304" pitchFamily="18" charset="-78"/>
              </a:rPr>
              <a:t>، وهو ما فعله أيضا كتاب عرب مثل: صلاح عبد الصبور وسعد الله ونوس والطيب الصديقي.</a:t>
            </a:r>
            <a:endParaRPr lang="fr-FR" sz="1600" dirty="0"/>
          </a:p>
        </p:txBody>
      </p:sp>
    </p:spTree>
    <p:extLst>
      <p:ext uri="{BB962C8B-B14F-4D97-AF65-F5344CB8AC3E}">
        <p14:creationId xmlns:p14="http://schemas.microsoft.com/office/powerpoint/2010/main" val="3470357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pPr algn="justLow" rtl="0"/>
            <a:r>
              <a:rPr lang="ar-DZ" sz="2400" b="1" dirty="0" smtClean="0">
                <a:latin typeface="Times New Roman" panose="02020603050405020304" pitchFamily="18" charset="0"/>
                <a:ea typeface="Calibri" panose="020F0502020204030204" pitchFamily="34" charset="0"/>
                <a:cs typeface="Traditional Arabic" panose="02020603050405020304" pitchFamily="18" charset="-78"/>
              </a:rPr>
              <a:t>4-نماذج مسرحية</a:t>
            </a:r>
            <a:r>
              <a:rPr lang="fr-FR" sz="1600" dirty="0">
                <a:latin typeface="Times New Roman" panose="02020603050405020304" pitchFamily="18" charset="0"/>
                <a:ea typeface="Times New Roman" panose="02020603050405020304" pitchFamily="18" charset="0"/>
              </a:rPr>
              <a:t/>
            </a:r>
            <a:br>
              <a:rPr lang="fr-FR" sz="1600" dirty="0">
                <a:latin typeface="Times New Roman" panose="02020603050405020304" pitchFamily="18" charset="0"/>
                <a:ea typeface="Times New Roman" panose="02020603050405020304" pitchFamily="18" charset="0"/>
              </a:rPr>
            </a:b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79512" y="908720"/>
            <a:ext cx="8856984" cy="5760640"/>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r>
              <a:rPr lang="ar-DZ" sz="2000" b="1" dirty="0" smtClean="0">
                <a:latin typeface="Traditional Arabic" panose="02020603050405020304" pitchFamily="18" charset="-78"/>
                <a:ea typeface="Calibri" panose="020F0502020204030204" pitchFamily="34" charset="0"/>
              </a:rPr>
              <a:t>1- </a:t>
            </a:r>
            <a:r>
              <a:rPr lang="ar-SA" sz="2000" b="1" dirty="0" smtClean="0">
                <a:latin typeface="Times New Roman" panose="02020603050405020304" pitchFamily="18" charset="0"/>
                <a:ea typeface="Calibri" panose="020F0502020204030204" pitchFamily="34" charset="0"/>
                <a:cs typeface="Traditional Arabic" panose="02020603050405020304" pitchFamily="18" charset="-78"/>
              </a:rPr>
              <a:t>مسرحية </a:t>
            </a:r>
            <a:r>
              <a:rPr lang="ar-SA" sz="2000" b="1" dirty="0">
                <a:latin typeface="Times New Roman" panose="02020603050405020304" pitchFamily="18" charset="0"/>
                <a:ea typeface="Calibri" panose="020F0502020204030204" pitchFamily="34" charset="0"/>
                <a:cs typeface="Traditional Arabic" panose="02020603050405020304" pitchFamily="18" charset="-78"/>
              </a:rPr>
              <a:t>ثورة صاحب الحمار: </a:t>
            </a:r>
            <a:r>
              <a:rPr lang="ar-SA" sz="2000" dirty="0">
                <a:latin typeface="Times New Roman" panose="02020603050405020304" pitchFamily="18" charset="0"/>
                <a:ea typeface="Calibri" panose="020F0502020204030204" pitchFamily="34" charset="0"/>
                <a:cs typeface="Traditional Arabic" panose="02020603050405020304" pitchFamily="18" charset="-78"/>
              </a:rPr>
              <a:t>يقدم المدني في هذه المسرحية الشعب بأنه وقود الثورة وفاعلها الواعي، إلا أنه يكون دائما ضحية التعسف </a:t>
            </a:r>
            <a:r>
              <a:rPr lang="ar-SA" sz="2000" dirty="0" err="1">
                <a:latin typeface="Times New Roman" panose="02020603050405020304" pitchFamily="18" charset="0"/>
                <a:ea typeface="Calibri" panose="020F0502020204030204" pitchFamily="34" charset="0"/>
                <a:cs typeface="Traditional Arabic" panose="02020603050405020304" pitchFamily="18" charset="-78"/>
              </a:rPr>
              <a:t>والاستغفال</a:t>
            </a:r>
            <a:r>
              <a:rPr lang="ar-SA" sz="2000" dirty="0">
                <a:latin typeface="Times New Roman" panose="02020603050405020304" pitchFamily="18" charset="0"/>
                <a:ea typeface="Calibri" panose="020F0502020204030204" pitchFamily="34" charset="0"/>
                <a:cs typeface="Traditional Arabic" panose="02020603050405020304" pitchFamily="18" charset="-78"/>
              </a:rPr>
              <a:t>، لأن الشعب غافل برئ، فقد ناصر الشعب في المسرحية أبو يزيد صاحب الحمار وثورته ضد الفاطميين، ولما استتب الأمر </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له</a:t>
            </a:r>
            <a:r>
              <a:rPr lang="ar-DZ" sz="2000" dirty="0" smtClean="0">
                <a:latin typeface="Times New Roman" panose="02020603050405020304" pitchFamily="18" charset="0"/>
                <a:ea typeface="Calibri" panose="020F0502020204030204" pitchFamily="34" charset="0"/>
                <a:cs typeface="Traditional Arabic" panose="02020603050405020304" pitchFamily="18" charset="-78"/>
              </a:rPr>
              <a:t>،</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2000" dirty="0">
                <a:latin typeface="Times New Roman" panose="02020603050405020304" pitchFamily="18" charset="0"/>
                <a:ea typeface="Calibri" panose="020F0502020204030204" pitchFamily="34" charset="0"/>
                <a:cs typeface="Traditional Arabic" panose="02020603050405020304" pitchFamily="18" charset="-78"/>
              </a:rPr>
              <a:t>عاث في الأرض فسادا، فاستباح دماء الشعب وهتك أعراضه، واغتال شيوخه </a:t>
            </a:r>
            <a:r>
              <a:rPr lang="ar-SA" sz="2000" dirty="0" err="1">
                <a:latin typeface="Times New Roman" panose="02020603050405020304" pitchFamily="18" charset="0"/>
                <a:ea typeface="Calibri" panose="020F0502020204030204" pitchFamily="34" charset="0"/>
                <a:cs typeface="Traditional Arabic" panose="02020603050405020304" pitchFamily="18" charset="-78"/>
              </a:rPr>
              <a:t>وصبيانه</a:t>
            </a:r>
            <a:r>
              <a:rPr lang="ar-SA" sz="2000" dirty="0">
                <a:latin typeface="Times New Roman" panose="02020603050405020304" pitchFamily="18" charset="0"/>
                <a:ea typeface="Calibri" panose="020F0502020204030204" pitchFamily="34" charset="0"/>
                <a:cs typeface="Traditional Arabic" panose="02020603050405020304" pitchFamily="18" charset="-78"/>
              </a:rPr>
              <a:t>، ودخل من بعده عبد الله على الشعب بعد فشل ثورة صاحب الحمار فاستعمر وبطش وأذل، لأن الشعب غافل فاقد الوعي. والمسرحية تقدم توصيفا واقعيا لحال الثورات التي تضرب من الداخل فتهزم قبل أن تهزم من الخارج. لكن رغم انتكاسة الثورة وانحرافات أصحابها كأبي يزيد صاحب </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الحمار</a:t>
            </a:r>
            <a:r>
              <a:rPr lang="ar-DZ" sz="2000" dirty="0" smtClean="0">
                <a:latin typeface="Times New Roman" panose="02020603050405020304" pitchFamily="18" charset="0"/>
                <a:ea typeface="Calibri" panose="020F0502020204030204" pitchFamily="34" charset="0"/>
                <a:cs typeface="Traditional Arabic" panose="02020603050405020304" pitchFamily="18" charset="-78"/>
              </a:rPr>
              <a:t>،</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2000" dirty="0">
                <a:latin typeface="Times New Roman" panose="02020603050405020304" pitchFamily="18" charset="0"/>
                <a:ea typeface="Calibri" panose="020F0502020204030204" pitchFamily="34" charset="0"/>
                <a:cs typeface="Traditional Arabic" panose="02020603050405020304" pitchFamily="18" charset="-78"/>
              </a:rPr>
              <a:t>إلا أنه يقدم صورة للثائر الحقيقي. وما قتله لصديقه الذي نظّر للثورة، واتهامه العقيدة الثورية بالعقم، وأن شعاراتها مجرد جعجعة بالألفاظ لا طائل من ورائها، إلا أنه ينهي المسرحية بقوله: مصيبتي أني </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ما</a:t>
            </a:r>
            <a:r>
              <a:rPr lang="ar-DZ" sz="2000"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زلت </a:t>
            </a:r>
            <a:r>
              <a:rPr lang="ar-SA" sz="2000" dirty="0">
                <a:latin typeface="Times New Roman" panose="02020603050405020304" pitchFamily="18" charset="0"/>
                <a:ea typeface="Calibri" panose="020F0502020204030204" pitchFamily="34" charset="0"/>
                <a:cs typeface="Traditional Arabic" panose="02020603050405020304" pitchFamily="18" charset="-78"/>
              </a:rPr>
              <a:t>أدين بهذه العقيدة. وبالتالي فموضوع المسرحية هو ضرورة قيام </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الثورات</a:t>
            </a:r>
            <a:r>
              <a:rPr lang="ar-DZ" sz="2000" dirty="0" smtClean="0">
                <a:latin typeface="Times New Roman" panose="02020603050405020304" pitchFamily="18" charset="0"/>
                <a:ea typeface="Calibri" panose="020F0502020204030204" pitchFamily="34" charset="0"/>
                <a:cs typeface="Traditional Arabic" panose="02020603050405020304" pitchFamily="18" charset="-78"/>
              </a:rPr>
              <a:t>،</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2000" dirty="0">
                <a:latin typeface="Times New Roman" panose="02020603050405020304" pitchFamily="18" charset="0"/>
                <a:ea typeface="Calibri" panose="020F0502020204030204" pitchFamily="34" charset="0"/>
                <a:cs typeface="Traditional Arabic" panose="02020603050405020304" pitchFamily="18" charset="-78"/>
              </a:rPr>
              <a:t>وخيبتها لا يعني توقفها، بل لابد من استمرارها وانتصارها في قابل الأيام.</a:t>
            </a:r>
            <a:endParaRPr lang="fr-FR" sz="1400" dirty="0">
              <a:latin typeface="Times New Roman" panose="02020603050405020304" pitchFamily="18" charset="0"/>
              <a:ea typeface="Times New Roman" panose="02020603050405020304" pitchFamily="18" charset="0"/>
            </a:endParaRPr>
          </a:p>
          <a:p>
            <a:pPr algn="just"/>
            <a:r>
              <a:rPr lang="ar-DZ" sz="2000" b="1" dirty="0" smtClean="0">
                <a:latin typeface="Times New Roman" panose="02020603050405020304" pitchFamily="18" charset="0"/>
                <a:ea typeface="Calibri" panose="020F0502020204030204" pitchFamily="34" charset="0"/>
                <a:cs typeface="Traditional Arabic" panose="02020603050405020304" pitchFamily="18" charset="-78"/>
              </a:rPr>
              <a:t>2</a:t>
            </a:r>
            <a:r>
              <a:rPr lang="ar-SA" sz="2000" b="1"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2000" b="1" dirty="0">
                <a:latin typeface="Times New Roman" panose="02020603050405020304" pitchFamily="18" charset="0"/>
                <a:ea typeface="Calibri" panose="020F0502020204030204" pitchFamily="34" charset="0"/>
                <a:cs typeface="Traditional Arabic" panose="02020603050405020304" pitchFamily="18" charset="-78"/>
              </a:rPr>
              <a:t>مسرحية: رحلة الحلاج: </a:t>
            </a:r>
            <a:r>
              <a:rPr lang="ar-SA" sz="2000" dirty="0">
                <a:latin typeface="Times New Roman" panose="02020603050405020304" pitchFamily="18" charset="0"/>
                <a:ea typeface="Calibri" panose="020F0502020204030204" pitchFamily="34" charset="0"/>
                <a:cs typeface="Traditional Arabic" panose="02020603050405020304" pitchFamily="18" charset="-78"/>
              </a:rPr>
              <a:t>يعمد المدني في هذه المسرحية إلى شخصية المتصوف الحسين بن منصور المعروف بالحلاج، فيجد شخصيته مركبة فيحللها إلى ثلاث شخصيات، هي: شخصية الحلاج العاشق للحرية والداعي إليها، وهو رحالة جوال يرحل بأفكاره ومعتقداته في الأقطار والأمصار. وهناك حلاج الأسرار، الذي نزل إلى العامة من صومعة </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التنسك</a:t>
            </a:r>
            <a:r>
              <a:rPr lang="ar-DZ" sz="2000" dirty="0" smtClean="0">
                <a:latin typeface="Times New Roman" panose="02020603050405020304" pitchFamily="18" charset="0"/>
                <a:ea typeface="Calibri" panose="020F0502020204030204" pitchFamily="34" charset="0"/>
                <a:cs typeface="Traditional Arabic" panose="02020603050405020304" pitchFamily="18" charset="-78"/>
              </a:rPr>
              <a:t>،</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2000" dirty="0">
                <a:latin typeface="Times New Roman" panose="02020603050405020304" pitchFamily="18" charset="0"/>
                <a:ea typeface="Calibri" panose="020F0502020204030204" pitchFamily="34" charset="0"/>
                <a:cs typeface="Traditional Arabic" panose="02020603050405020304" pitchFamily="18" charset="-78"/>
              </a:rPr>
              <a:t>وتمرد على أهل السنة والجماعة بإعادة التأمل في أركان الإسلام. أما الحلاج الثالث فهو حلاج الشعب، حلاج الصوف، الكثير العيال، القليل الرزق، مؤلب العمال ضد أمين السوق، المطالب بزيادة الأجور، والذي يهدد بإنشاء نقابة للعمال تدافع عن مصالحهم ضد طغيان أصحاب الأعمال.</a:t>
            </a:r>
            <a:endParaRPr lang="fr-FR" sz="1400" dirty="0">
              <a:latin typeface="Times New Roman" panose="02020603050405020304" pitchFamily="18" charset="0"/>
              <a:ea typeface="Times New Roman" panose="02020603050405020304" pitchFamily="18" charset="0"/>
            </a:endParaRPr>
          </a:p>
          <a:p>
            <a:pPr algn="just"/>
            <a:r>
              <a:rPr lang="ar-SA" sz="2000" dirty="0">
                <a:latin typeface="Times New Roman" panose="02020603050405020304" pitchFamily="18" charset="0"/>
                <a:ea typeface="Calibri" panose="020F0502020204030204" pitchFamily="34" charset="0"/>
                <a:cs typeface="Traditional Arabic" panose="02020603050405020304" pitchFamily="18" charset="-78"/>
              </a:rPr>
              <a:t>وقد جعل المدني مصير الحلاجين الثلاثة مختلفا، فحلاج الأسرار يحكم عليه بالصلب </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والحرق</a:t>
            </a:r>
            <a:r>
              <a:rPr lang="ar-DZ" sz="2000" dirty="0" smtClean="0">
                <a:latin typeface="Times New Roman" panose="02020603050405020304" pitchFamily="18" charset="0"/>
                <a:ea typeface="Calibri" panose="020F0502020204030204" pitchFamily="34" charset="0"/>
                <a:cs typeface="Traditional Arabic" panose="02020603050405020304" pitchFamily="18" charset="-78"/>
              </a:rPr>
              <a:t>،</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2000" dirty="0">
                <a:latin typeface="Times New Roman" panose="02020603050405020304" pitchFamily="18" charset="0"/>
                <a:ea typeface="Calibri" panose="020F0502020204030204" pitchFamily="34" charset="0"/>
                <a:cs typeface="Traditional Arabic" panose="02020603050405020304" pitchFamily="18" charset="-78"/>
              </a:rPr>
              <a:t>وبأن يذر رماده في الريح. وحلاج الحرية يزج به في دار </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المجانين</a:t>
            </a:r>
            <a:r>
              <a:rPr lang="ar-DZ" sz="2000" dirty="0" smtClean="0">
                <a:latin typeface="Times New Roman" panose="02020603050405020304" pitchFamily="18" charset="0"/>
                <a:ea typeface="Calibri" panose="020F0502020204030204" pitchFamily="34" charset="0"/>
                <a:cs typeface="Traditional Arabic" panose="02020603050405020304" pitchFamily="18" charset="-78"/>
              </a:rPr>
              <a:t>،</a:t>
            </a:r>
            <a:r>
              <a:rPr lang="ar-SA" sz="2000" dirty="0" smtClean="0">
                <a:latin typeface="Times New Roman" panose="02020603050405020304" pitchFamily="18" charset="0"/>
                <a:ea typeface="Calibri" panose="020F0502020204030204" pitchFamily="34" charset="0"/>
                <a:cs typeface="Traditional Arabic" panose="02020603050405020304" pitchFamily="18" charset="-78"/>
              </a:rPr>
              <a:t> </a:t>
            </a:r>
            <a:r>
              <a:rPr lang="ar-SA" sz="2000" dirty="0">
                <a:latin typeface="Times New Roman" panose="02020603050405020304" pitchFamily="18" charset="0"/>
                <a:ea typeface="Calibri" panose="020F0502020204030204" pitchFamily="34" charset="0"/>
                <a:cs typeface="Traditional Arabic" panose="02020603050405020304" pitchFamily="18" charset="-78"/>
              </a:rPr>
              <a:t>عقابا له على تهجمه على الشريعة، وما قدمه من اجتهاد في تفسير أحكامها. أما حلاج الشعب فيكتفي القضاء بالأمر بجلده سبعمائة جلدة.</a:t>
            </a:r>
            <a:endParaRPr lang="fr-FR" sz="1400" dirty="0">
              <a:latin typeface="Times New Roman" panose="02020603050405020304" pitchFamily="18" charset="0"/>
              <a:ea typeface="Times New Roman" panose="02020603050405020304" pitchFamily="18" charset="0"/>
            </a:endParaRPr>
          </a:p>
          <a:p>
            <a:r>
              <a:rPr lang="ar-SA" sz="2000" dirty="0">
                <a:ea typeface="Calibri" panose="020F0502020204030204" pitchFamily="34" charset="0"/>
                <a:cs typeface="Traditional Arabic" panose="02020603050405020304" pitchFamily="18" charset="-78"/>
              </a:rPr>
              <a:t>لا يخفي المدني نظرته للحلاج على أنه رمز مركب للحرية، وعلى لسان إحدى الشخصيات يقول: إن الحلاج يعيش في القرن 20م، في عدد من أقطار العالم الثالث، يموت في كل لحظة ويحيا في كل لحظة. وتقول شخصية أخرى: إن الحلاج يعيش حرا في كل قطر ظالم، وفي كل عصر متجبر. وتقول شخصية ثالثة: إنه رمز الحقيقة والحرية والعدالة.</a:t>
            </a:r>
            <a:endParaRPr lang="fr-FR" sz="2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641640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DZ" sz="3600" b="1" dirty="0" smtClean="0">
                <a:latin typeface="Arabic Typesetting" pitchFamily="66" charset="-78"/>
                <a:cs typeface="Arabic Typesetting" pitchFamily="66" charset="-78"/>
              </a:rPr>
              <a:t>استنتاج، وتدريب </a:t>
            </a:r>
            <a:endParaRPr lang="ar-DZ" sz="3600" b="1" dirty="0">
              <a:latin typeface="Arabic Typesetting" pitchFamily="66" charset="-78"/>
              <a:cs typeface="Arabic Typesetting" pitchFamily="66" charset="-78"/>
            </a:endParaRPr>
          </a:p>
        </p:txBody>
      </p:sp>
      <p:sp>
        <p:nvSpPr>
          <p:cNvPr id="3" name="Espace réservé du texte 2"/>
          <p:cNvSpPr>
            <a:spLocks noGrp="1"/>
          </p:cNvSpPr>
          <p:nvPr>
            <p:ph type="body" idx="1"/>
          </p:nvPr>
        </p:nvSpPr>
        <p:spPr>
          <a:xfrm>
            <a:off x="457200" y="836713"/>
            <a:ext cx="3106688" cy="504056"/>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r>
              <a:rPr lang="ar-DZ" sz="3600" dirty="0">
                <a:solidFill>
                  <a:prstClr val="black"/>
                </a:solidFill>
                <a:latin typeface="Arabic Typesetting" pitchFamily="66" charset="-78"/>
                <a:cs typeface="Arabic Typesetting" pitchFamily="66" charset="-78"/>
              </a:rPr>
              <a:t>تدريب</a:t>
            </a:r>
            <a:endParaRPr lang="ar-DZ" dirty="0"/>
          </a:p>
        </p:txBody>
      </p:sp>
      <p:sp>
        <p:nvSpPr>
          <p:cNvPr id="4" name="Espace réservé du contenu 3"/>
          <p:cNvSpPr>
            <a:spLocks noGrp="1"/>
          </p:cNvSpPr>
          <p:nvPr>
            <p:ph sz="half" idx="2"/>
          </p:nvPr>
        </p:nvSpPr>
        <p:spPr>
          <a:xfrm>
            <a:off x="457200" y="1412778"/>
            <a:ext cx="3106688" cy="5256581"/>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ar-DZ" sz="2800" dirty="0" smtClean="0">
                <a:latin typeface="Arabic Typesetting" panose="03020402040406030203" pitchFamily="66" charset="-78"/>
                <a:cs typeface="Arabic Typesetting" panose="03020402040406030203" pitchFamily="66" charset="-78"/>
              </a:rPr>
              <a:t>- وضح مع التمثيل خصائص المسرح عند المدني؟</a:t>
            </a:r>
          </a:p>
          <a:p>
            <a:pPr algn="just"/>
            <a:r>
              <a:rPr lang="ar-DZ" sz="2800" dirty="0" smtClean="0">
                <a:latin typeface="Arabic Typesetting" panose="03020402040406030203" pitchFamily="66" charset="-78"/>
                <a:cs typeface="Arabic Typesetting" panose="03020402040406030203" pitchFamily="66" charset="-78"/>
              </a:rPr>
              <a:t>- ما هي آليات توظيف التراث والتاريخ في مسرح المدني؟</a:t>
            </a:r>
            <a:r>
              <a:rPr lang="ar-DZ" sz="2800" dirty="0" smtClean="0">
                <a:latin typeface="Arabic Typesetting" panose="03020402040406030203" pitchFamily="66" charset="-78"/>
                <a:cs typeface="Arabic Typesetting" panose="03020402040406030203" pitchFamily="66" charset="-78"/>
              </a:rPr>
              <a:t> </a:t>
            </a:r>
            <a:endParaRPr lang="ar-DZ" sz="2800" dirty="0" smtClean="0">
              <a:latin typeface="Arabic Typesetting" panose="03020402040406030203" pitchFamily="66" charset="-78"/>
              <a:cs typeface="Arabic Typesetting" panose="03020402040406030203" pitchFamily="66" charset="-78"/>
            </a:endParaRPr>
          </a:p>
        </p:txBody>
      </p:sp>
      <p:sp>
        <p:nvSpPr>
          <p:cNvPr id="5" name="Espace réservé du texte 4"/>
          <p:cNvSpPr>
            <a:spLocks noGrp="1"/>
          </p:cNvSpPr>
          <p:nvPr>
            <p:ph type="body" sz="quarter" idx="3"/>
          </p:nvPr>
        </p:nvSpPr>
        <p:spPr>
          <a:xfrm>
            <a:off x="3635897" y="836713"/>
            <a:ext cx="4968551" cy="504056"/>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ar-DZ" sz="3600" dirty="0" smtClean="0">
                <a:solidFill>
                  <a:prstClr val="black"/>
                </a:solidFill>
                <a:latin typeface="Arabic Typesetting" pitchFamily="66" charset="-78"/>
                <a:cs typeface="Arabic Typesetting" pitchFamily="66" charset="-78"/>
              </a:rPr>
              <a:t>استنتاج</a:t>
            </a:r>
            <a:endParaRPr lang="ar-DZ" dirty="0"/>
          </a:p>
        </p:txBody>
      </p:sp>
      <p:sp>
        <p:nvSpPr>
          <p:cNvPr id="6" name="Espace réservé du contenu 5"/>
          <p:cNvSpPr>
            <a:spLocks noGrp="1"/>
          </p:cNvSpPr>
          <p:nvPr>
            <p:ph sz="quarter" idx="4"/>
          </p:nvPr>
        </p:nvSpPr>
        <p:spPr>
          <a:xfrm>
            <a:off x="3635897" y="1412778"/>
            <a:ext cx="4968552" cy="5256582"/>
          </a:xfrm>
        </p:spPr>
        <p:style>
          <a:lnRef idx="1">
            <a:schemeClr val="accent4"/>
          </a:lnRef>
          <a:fillRef idx="2">
            <a:schemeClr val="accent4"/>
          </a:fillRef>
          <a:effectRef idx="1">
            <a:schemeClr val="accent4"/>
          </a:effectRef>
          <a:fontRef idx="minor">
            <a:schemeClr val="dk1"/>
          </a:fontRef>
        </p:style>
        <p:txBody>
          <a:bodyPr>
            <a:noAutofit/>
          </a:bodyPr>
          <a:lstStyle/>
          <a:p>
            <a:pPr algn="just"/>
            <a:r>
              <a:rPr lang="ar-DZ" sz="2200" dirty="0" smtClean="0">
                <a:latin typeface="Arabic Typesetting" pitchFamily="66" charset="-78"/>
                <a:cs typeface="Arabic Typesetting" pitchFamily="66" charset="-78"/>
              </a:rPr>
              <a:t>- يبدو أن المسرح العربي بقي رهين التراث بمختلف أشكاله منذ بداياته الأولى نظرا لما يقدمه هذا التراث من مواد قابلة للمسرحة. </a:t>
            </a:r>
          </a:p>
          <a:p>
            <a:pPr algn="just"/>
            <a:r>
              <a:rPr lang="ar-DZ" sz="2200" dirty="0" smtClean="0">
                <a:latin typeface="Arabic Typesetting" pitchFamily="66" charset="-78"/>
                <a:cs typeface="Arabic Typesetting" pitchFamily="66" charset="-78"/>
              </a:rPr>
              <a:t>- قدم المدني من خلال مسرحياته تصورا مبتكرا لمسرح عربي يوظف التاريخ بوعي ثوري، يهدف لتقديم رؤية نقدية للتاريخ العربي تستهدف تثوير الجمهور، وتدفعه نحو تغيير الواقع، باعتبار أن توظيف التاريخ عادة ما يحمل رمزية ضمنية أو صريحة عن الواقع، فقد ارتبط الوعي العربي للتاريخ دائما بهالة من التلميع والتبجيل، لهذا تم التغاضي عن لحظات التاريخ المأساوية والحرجة، لهذا فعادة ما تتكرر بعض أخطاء التاريخ الذي يعيد نفسه، بينما يفترض أن هدف قراءة التاريخ هو تفادي إعادة إنتاج أخطائه، لهذا وجب النظر لهذا الوعي التاريخي وتصحيحه بالاعتماد على وسائل فنية كالمسرح.</a:t>
            </a:r>
          </a:p>
          <a:p>
            <a:pPr algn="just"/>
            <a:r>
              <a:rPr lang="ar-DZ" sz="2200" dirty="0" smtClean="0">
                <a:latin typeface="Arabic Typesetting" pitchFamily="66" charset="-78"/>
                <a:cs typeface="Arabic Typesetting" pitchFamily="66" charset="-78"/>
              </a:rPr>
              <a:t> سعى عز الدين المدني نحو تكريس مسرح احتفالي واقعي يهدف لتوسيع دائرته الجماهيرية، التي كلما توسعت توسع معها نطاق الوعي بالتغيير، لهذا فمعظم مسرحياته توازي بين التاريخ والواقع</a:t>
            </a:r>
            <a:r>
              <a:rPr lang="ar-DZ" sz="2200" smtClean="0">
                <a:latin typeface="Arabic Typesetting" pitchFamily="66" charset="-78"/>
                <a:cs typeface="Arabic Typesetting" pitchFamily="66" charset="-78"/>
              </a:rPr>
              <a:t>، والتاريخ ليس هدفا بقدر ما هو وسيلة لوعي الواقع.      </a:t>
            </a:r>
            <a:endParaRPr lang="ar-DZ" sz="22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385489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1420</TotalTime>
  <Words>1987</Words>
  <Application>Microsoft Office PowerPoint</Application>
  <PresentationFormat>Affichage à l'écran (4:3)</PresentationFormat>
  <Paragraphs>27</Paragraphs>
  <Slides>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6</vt:i4>
      </vt:variant>
    </vt:vector>
  </HeadingPairs>
  <TitlesOfParts>
    <vt:vector size="13" baseType="lpstr">
      <vt:lpstr>Amiri</vt:lpstr>
      <vt:lpstr>Arabic Typesetting</vt:lpstr>
      <vt:lpstr>Arial</vt:lpstr>
      <vt:lpstr>Calibri</vt:lpstr>
      <vt:lpstr>Times New Roman</vt:lpstr>
      <vt:lpstr>Traditional Arabic</vt:lpstr>
      <vt:lpstr>Thème Office</vt:lpstr>
      <vt:lpstr>أشكال توظيف التراث في المسرح العربي: مسرح عز الدين المدني أنموذجا</vt:lpstr>
      <vt:lpstr>توطئة: المسرح العربي والتراث </vt:lpstr>
      <vt:lpstr>1- المسرح التونسي</vt:lpstr>
      <vt:lpstr>Présentation PowerPoint</vt:lpstr>
      <vt:lpstr>4-نماذج مسرحية </vt:lpstr>
      <vt:lpstr>استنتاج، وتدريب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قضايا الآداب العالمية المعاصرة: الحرية، العدالة، السلام، والاغتراب</dc:title>
  <dc:creator>M2C</dc:creator>
  <cp:lastModifiedBy>ATLAS PC</cp:lastModifiedBy>
  <cp:revision>106</cp:revision>
  <dcterms:created xsi:type="dcterms:W3CDTF">2024-11-02T21:21:42Z</dcterms:created>
  <dcterms:modified xsi:type="dcterms:W3CDTF">2026-04-27T20:21:02Z</dcterms:modified>
</cp:coreProperties>
</file>