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7" r:id="rId2"/>
    <p:sldId id="267" r:id="rId3"/>
    <p:sldId id="274" r:id="rId4"/>
    <p:sldId id="277" r:id="rId5"/>
    <p:sldId id="278" r:id="rId6"/>
    <p:sldId id="279" r:id="rId7"/>
    <p:sldId id="280" r:id="rId8"/>
    <p:sldId id="281" r:id="rId9"/>
    <p:sldId id="282" r:id="rId10"/>
    <p:sldId id="265" r:id="rId11"/>
  </p:sldIdLst>
  <p:sldSz cx="9144000" cy="6858000" type="screen4x3"/>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1973" autoAdjust="0"/>
    <p:restoredTop sz="94660"/>
  </p:normalViewPr>
  <p:slideViewPr>
    <p:cSldViewPr>
      <p:cViewPr varScale="1">
        <p:scale>
          <a:sx n="114" d="100"/>
          <a:sy n="114" d="100"/>
        </p:scale>
        <p:origin x="-1554" y="-9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ar-DZ"/>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ar-DZ"/>
          </a:p>
        </p:txBody>
      </p:sp>
      <p:sp>
        <p:nvSpPr>
          <p:cNvPr id="4" name="Espace réservé de la date 3"/>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xmlns="" val="3380707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xmlns="" val="181468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ar-DZ"/>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xmlns="" val="1432170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xmlns="" val="3955979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r">
              <a:defRPr sz="4000" b="1" cap="all"/>
            </a:lvl1pPr>
          </a:lstStyle>
          <a:p>
            <a:r>
              <a:rPr lang="fr-FR" smtClean="0"/>
              <a:t>Modifiez le style du titre</a:t>
            </a:r>
            <a:endParaRPr lang="ar-DZ"/>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xmlns="" val="33016647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e la date 4"/>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xmlns="" val="2990386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ar-DZ"/>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7" name="Espace réservé de la date 6"/>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8" name="Espace réservé du pied de page 7"/>
          <p:cNvSpPr>
            <a:spLocks noGrp="1"/>
          </p:cNvSpPr>
          <p:nvPr>
            <p:ph type="ftr" sz="quarter" idx="11"/>
          </p:nvPr>
        </p:nvSpPr>
        <p:spPr/>
        <p:txBody>
          <a:bodyPr/>
          <a:lstStyle/>
          <a:p>
            <a:endParaRPr lang="ar-DZ"/>
          </a:p>
        </p:txBody>
      </p:sp>
      <p:sp>
        <p:nvSpPr>
          <p:cNvPr id="9" name="Espace réservé du numéro de diapositive 8"/>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xmlns="" val="11901708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e la date 2"/>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4" name="Espace réservé du pied de page 3"/>
          <p:cNvSpPr>
            <a:spLocks noGrp="1"/>
          </p:cNvSpPr>
          <p:nvPr>
            <p:ph type="ftr" sz="quarter" idx="11"/>
          </p:nvPr>
        </p:nvSpPr>
        <p:spPr/>
        <p:txBody>
          <a:bodyPr/>
          <a:lstStyle/>
          <a:p>
            <a:endParaRPr lang="ar-DZ"/>
          </a:p>
        </p:txBody>
      </p:sp>
      <p:sp>
        <p:nvSpPr>
          <p:cNvPr id="5" name="Espace réservé du numéro de diapositive 4"/>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xmlns="" val="17565785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3" name="Espace réservé du pied de page 2"/>
          <p:cNvSpPr>
            <a:spLocks noGrp="1"/>
          </p:cNvSpPr>
          <p:nvPr>
            <p:ph type="ftr" sz="quarter" idx="11"/>
          </p:nvPr>
        </p:nvSpPr>
        <p:spPr/>
        <p:txBody>
          <a:bodyPr/>
          <a:lstStyle/>
          <a:p>
            <a:endParaRPr lang="ar-DZ"/>
          </a:p>
        </p:txBody>
      </p:sp>
      <p:sp>
        <p:nvSpPr>
          <p:cNvPr id="4" name="Espace réservé du numéro de diapositive 3"/>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xmlns="" val="27173520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r">
              <a:defRPr sz="2000" b="1"/>
            </a:lvl1pPr>
          </a:lstStyle>
          <a:p>
            <a:r>
              <a:rPr lang="fr-FR" smtClean="0"/>
              <a:t>Modifiez le style du titre</a:t>
            </a:r>
            <a:endParaRPr lang="ar-DZ"/>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xmlns="" val="3089974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r">
              <a:defRPr sz="2000" b="1"/>
            </a:lvl1pPr>
          </a:lstStyle>
          <a:p>
            <a:r>
              <a:rPr lang="fr-FR" smtClean="0"/>
              <a:t>Modifiez le style du titre</a:t>
            </a:r>
            <a:endParaRPr lang="ar-DZ"/>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DZ"/>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xmlns="" val="7838697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fr-FR" smtClean="0"/>
              <a:t>Modifiez le style du titre</a:t>
            </a:r>
            <a:endParaRPr lang="ar-DZ"/>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40708F31-DB9B-48C7-9E9D-2BB88EBEFD22}" type="datetimeFigureOut">
              <a:rPr lang="ar-DZ" smtClean="0"/>
              <a:pPr/>
              <a:t>11-11-1447</a:t>
            </a:fld>
            <a:endParaRPr lang="ar-DZ"/>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DZ"/>
          </a:p>
        </p:txBody>
      </p:sp>
      <p:sp>
        <p:nvSpPr>
          <p:cNvPr id="6" name="Espace réservé du numéro de diapositive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E8D5B187-C38C-49FC-A626-E31FA657ED64}" type="slidenum">
              <a:rPr lang="ar-DZ" smtClean="0"/>
              <a:pPr/>
              <a:t>‹N°›</a:t>
            </a:fld>
            <a:endParaRPr lang="ar-DZ"/>
          </a:p>
        </p:txBody>
      </p:sp>
    </p:spTree>
    <p:extLst>
      <p:ext uri="{BB962C8B-B14F-4D97-AF65-F5344CB8AC3E}">
        <p14:creationId xmlns:p14="http://schemas.microsoft.com/office/powerpoint/2010/main" xmlns="" val="27434887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60990"/>
            <a:ext cx="8229600" cy="627652"/>
          </a:xfrm>
        </p:spPr>
        <p:style>
          <a:lnRef idx="1">
            <a:schemeClr val="accent3"/>
          </a:lnRef>
          <a:fillRef idx="2">
            <a:schemeClr val="accent3"/>
          </a:fillRef>
          <a:effectRef idx="1">
            <a:schemeClr val="accent3"/>
          </a:effectRef>
          <a:fontRef idx="minor">
            <a:schemeClr val="dk1"/>
          </a:fontRef>
        </p:style>
        <p:txBody>
          <a:bodyPr>
            <a:normAutofit/>
          </a:bodyPr>
          <a:lstStyle/>
          <a:p>
            <a:pPr marL="228600">
              <a:lnSpc>
                <a:spcPct val="115000"/>
              </a:lnSpc>
              <a:spcAft>
                <a:spcPts val="1000"/>
              </a:spcAft>
            </a:pPr>
            <a:r>
              <a:rPr lang="ar-DZ" sz="2400" b="1" dirty="0" smtClean="0">
                <a:latin typeface="Arabic Typesetting" panose="03020402040406030203" pitchFamily="66" charset="-78"/>
                <a:ea typeface="Calibri" panose="020F0502020204030204" pitchFamily="34" charset="0"/>
                <a:cs typeface="Arabic Typesetting" panose="03020402040406030203" pitchFamily="66" charset="-78"/>
              </a:rPr>
              <a:t>أشكال واتجاهات المسرح العربي</a:t>
            </a:r>
            <a:endParaRPr lang="ar-DZ" sz="2400" b="1" dirty="0">
              <a:latin typeface="Arabic Typesetting" pitchFamily="66" charset="-78"/>
              <a:cs typeface="Arabic Typesetting" pitchFamily="66" charset="-78"/>
            </a:endParaRPr>
          </a:p>
        </p:txBody>
      </p:sp>
      <p:sp>
        <p:nvSpPr>
          <p:cNvPr id="3" name="Espace réservé du contenu 2"/>
          <p:cNvSpPr>
            <a:spLocks noGrp="1"/>
          </p:cNvSpPr>
          <p:nvPr>
            <p:ph idx="1"/>
          </p:nvPr>
        </p:nvSpPr>
        <p:spPr>
          <a:xfrm>
            <a:off x="457200" y="1052736"/>
            <a:ext cx="8219256" cy="5271801"/>
          </a:xfrm>
        </p:spPr>
        <p:style>
          <a:lnRef idx="1">
            <a:schemeClr val="accent4"/>
          </a:lnRef>
          <a:fillRef idx="2">
            <a:schemeClr val="accent4"/>
          </a:fillRef>
          <a:effectRef idx="1">
            <a:schemeClr val="accent4"/>
          </a:effectRef>
          <a:fontRef idx="minor">
            <a:schemeClr val="dk1"/>
          </a:fontRef>
        </p:style>
        <p:txBody>
          <a:bodyPr>
            <a:normAutofit fontScale="85000" lnSpcReduction="10000"/>
          </a:bodyPr>
          <a:lstStyle/>
          <a:p>
            <a:pPr algn="just"/>
            <a:r>
              <a:rPr lang="ar-DZ" b="1" dirty="0" smtClean="0">
                <a:latin typeface="Arabic Typesetting" pitchFamily="66" charset="-78"/>
                <a:cs typeface="Arabic Typesetting" pitchFamily="66" charset="-78"/>
              </a:rPr>
              <a:t>ملخص</a:t>
            </a:r>
            <a:r>
              <a:rPr lang="ar-DZ" b="1" dirty="0" smtClean="0">
                <a:latin typeface="Arabic Typesetting" pitchFamily="66" charset="-78"/>
                <a:cs typeface="Arabic Typesetting" pitchFamily="66" charset="-78"/>
              </a:rPr>
              <a:t>: عرف المسرح العربي منذ نشأته أشكال المسرح المعروفة، حيث كانت بداياته مع المسرحية الغنائية ثم الشعرية، قبل أن يعرف المسرحية الفنية التي اقترن ظهورها بارتباطها بالنثر، فكانت المسرحية النثرية، على الرغم من أن التقليد في المسرح هو الشعر المسرحي، أي أن تنظم المسرحية شعرا، كما أن الغناء جزء مهم في المسرحية التقليدية، وجوهري في الأوبرا الحديثة، لكن العرب عرفوا </a:t>
            </a:r>
            <a:r>
              <a:rPr lang="ar-DZ" b="1" dirty="0" err="1" smtClean="0">
                <a:latin typeface="Arabic Typesetting" pitchFamily="66" charset="-78"/>
                <a:cs typeface="Arabic Typesetting" pitchFamily="66" charset="-78"/>
              </a:rPr>
              <a:t>الأوبيريت</a:t>
            </a:r>
            <a:r>
              <a:rPr lang="ar-DZ" b="1" dirty="0" smtClean="0">
                <a:latin typeface="Arabic Typesetting" pitchFamily="66" charset="-78"/>
                <a:cs typeface="Arabic Typesetting" pitchFamily="66" charset="-78"/>
              </a:rPr>
              <a:t> أي المسرحية الغنائية، فهيمن الغناء على بنائها الفني والدرامي، ونظموا المسرحية الشعرية، لكنهم ركزوا على متطلبات نظم القصيدة ذات الطبيعة الوجدانية، وهذا ما لحق نظمهم وفق شعر التفعيلة عندما تم استحداثه، مما جعل تحقيق فنيات المسرحية وبناؤها الدرامي المحكم، لا يتم إلا مع المسرحية النثرية.</a:t>
            </a:r>
          </a:p>
          <a:p>
            <a:pPr algn="just"/>
            <a:r>
              <a:rPr lang="ar-DZ" b="1" dirty="0" smtClean="0">
                <a:latin typeface="Arabic Typesetting" pitchFamily="66" charset="-78"/>
                <a:cs typeface="Arabic Typesetting" pitchFamily="66" charset="-78"/>
              </a:rPr>
              <a:t>عرف المسرح العربي طيلة مساره التطوري معظم الاتجاهات المسرحية، ابتداء من المسرحية التاريخية الاصلاحية، ثم الاجتماعية والسياسية، مرورا بالمسرح الشعبي ومسرح الارتجال والإخراج الجماعي، وصولا إلى الاتجاهات التقدمية المعاصرة كالمسرح الذهني والملحمي ومسرح </a:t>
            </a:r>
            <a:r>
              <a:rPr lang="ar-DZ" b="1" dirty="0" err="1" smtClean="0">
                <a:latin typeface="Arabic Typesetting" pitchFamily="66" charset="-78"/>
                <a:cs typeface="Arabic Typesetting" pitchFamily="66" charset="-78"/>
              </a:rPr>
              <a:t>اللامعقول.</a:t>
            </a:r>
            <a:endParaRPr lang="ar-DZ" b="1" dirty="0" smtClean="0">
              <a:latin typeface="Arabic Typesetting" pitchFamily="66" charset="-78"/>
              <a:cs typeface="Arabic Typesetting" pitchFamily="66" charset="-78"/>
            </a:endParaRPr>
          </a:p>
          <a:p>
            <a:pPr algn="just"/>
            <a:r>
              <a:rPr lang="ar-DZ" b="1" dirty="0" smtClean="0">
                <a:latin typeface="Arabic Typesetting" pitchFamily="66" charset="-78"/>
                <a:cs typeface="Arabic Typesetting" pitchFamily="66" charset="-78"/>
              </a:rPr>
              <a:t>الكلمات </a:t>
            </a:r>
            <a:r>
              <a:rPr lang="ar-DZ" b="1" dirty="0" err="1" smtClean="0">
                <a:latin typeface="Arabic Typesetting" pitchFamily="66" charset="-78"/>
                <a:cs typeface="Arabic Typesetting" pitchFamily="66" charset="-78"/>
              </a:rPr>
              <a:t>المفتاحية</a:t>
            </a:r>
            <a:r>
              <a:rPr lang="ar-DZ" b="1" dirty="0" smtClean="0">
                <a:latin typeface="Arabic Typesetting" pitchFamily="66" charset="-78"/>
                <a:cs typeface="Arabic Typesetting" pitchFamily="66" charset="-78"/>
              </a:rPr>
              <a:t>: المسرح الغنائي، المسرح الشعري، المسرح النثري/ الفني، الاتجاه التاريخي الاصلاحي، المسرح الاجتماعي والسياسي، المسرح الشعبي، مسرح </a:t>
            </a:r>
            <a:r>
              <a:rPr lang="ar-DZ" b="1" dirty="0" err="1" smtClean="0">
                <a:latin typeface="Arabic Typesetting" pitchFamily="66" charset="-78"/>
                <a:cs typeface="Arabic Typesetting" pitchFamily="66" charset="-78"/>
              </a:rPr>
              <a:t>اللامعقول</a:t>
            </a:r>
            <a:r>
              <a:rPr lang="ar-DZ" b="1" dirty="0" smtClean="0">
                <a:latin typeface="Arabic Typesetting" pitchFamily="66" charset="-78"/>
                <a:cs typeface="Arabic Typesetting" pitchFamily="66" charset="-78"/>
              </a:rPr>
              <a:t>، المسرح </a:t>
            </a:r>
            <a:r>
              <a:rPr lang="ar-DZ" b="1" dirty="0" err="1" smtClean="0">
                <a:latin typeface="Arabic Typesetting" pitchFamily="66" charset="-78"/>
                <a:cs typeface="Arabic Typesetting" pitchFamily="66" charset="-78"/>
              </a:rPr>
              <a:t>الذهني.</a:t>
            </a:r>
            <a:r>
              <a:rPr lang="ar-DZ" b="1" dirty="0" smtClean="0">
                <a:latin typeface="Arabic Typesetting" pitchFamily="66" charset="-78"/>
                <a:cs typeface="Arabic Typesetting" pitchFamily="66" charset="-78"/>
              </a:rPr>
              <a:t> </a:t>
            </a:r>
            <a:endParaRPr lang="ar-DZ" b="1" dirty="0">
              <a:latin typeface="Arabic Typesetting" pitchFamily="66" charset="-78"/>
              <a:cs typeface="Arabic Typesetting" pitchFamily="66" charset="-78"/>
            </a:endParaRPr>
          </a:p>
        </p:txBody>
      </p:sp>
    </p:spTree>
    <p:extLst>
      <p:ext uri="{BB962C8B-B14F-4D97-AF65-F5344CB8AC3E}">
        <p14:creationId xmlns:p14="http://schemas.microsoft.com/office/powerpoint/2010/main" xmlns="" val="11137971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60648"/>
            <a:ext cx="8229600" cy="504056"/>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ar-DZ" sz="3600" b="1" dirty="0" smtClean="0">
                <a:latin typeface="Arabic Typesetting" pitchFamily="66" charset="-78"/>
                <a:cs typeface="Arabic Typesetting" pitchFamily="66" charset="-78"/>
              </a:rPr>
              <a:t>استنتاج، وتدريب </a:t>
            </a:r>
            <a:endParaRPr lang="ar-DZ" sz="3600" b="1" dirty="0">
              <a:latin typeface="Arabic Typesetting" pitchFamily="66" charset="-78"/>
              <a:cs typeface="Arabic Typesetting" pitchFamily="66" charset="-78"/>
            </a:endParaRPr>
          </a:p>
        </p:txBody>
      </p:sp>
      <p:sp>
        <p:nvSpPr>
          <p:cNvPr id="3" name="Espace réservé du texte 2"/>
          <p:cNvSpPr>
            <a:spLocks noGrp="1"/>
          </p:cNvSpPr>
          <p:nvPr>
            <p:ph type="body" idx="1"/>
          </p:nvPr>
        </p:nvSpPr>
        <p:spPr>
          <a:xfrm>
            <a:off x="457200" y="836713"/>
            <a:ext cx="3106688" cy="504056"/>
          </a:xfrm>
        </p:spPr>
        <p:style>
          <a:lnRef idx="1">
            <a:schemeClr val="accent4"/>
          </a:lnRef>
          <a:fillRef idx="2">
            <a:schemeClr val="accent4"/>
          </a:fillRef>
          <a:effectRef idx="1">
            <a:schemeClr val="accent4"/>
          </a:effectRef>
          <a:fontRef idx="minor">
            <a:schemeClr val="dk1"/>
          </a:fontRef>
        </p:style>
        <p:txBody>
          <a:bodyPr>
            <a:normAutofit fontScale="92500" lnSpcReduction="20000"/>
          </a:bodyPr>
          <a:lstStyle/>
          <a:p>
            <a:pPr algn="ctr"/>
            <a:r>
              <a:rPr lang="ar-DZ" sz="3600" dirty="0">
                <a:solidFill>
                  <a:prstClr val="black"/>
                </a:solidFill>
                <a:latin typeface="Arabic Typesetting" pitchFamily="66" charset="-78"/>
                <a:cs typeface="Arabic Typesetting" pitchFamily="66" charset="-78"/>
              </a:rPr>
              <a:t>تدريب</a:t>
            </a:r>
            <a:endParaRPr lang="ar-DZ" dirty="0"/>
          </a:p>
        </p:txBody>
      </p:sp>
      <p:sp>
        <p:nvSpPr>
          <p:cNvPr id="4" name="Espace réservé du contenu 3"/>
          <p:cNvSpPr>
            <a:spLocks noGrp="1"/>
          </p:cNvSpPr>
          <p:nvPr>
            <p:ph sz="half" idx="2"/>
          </p:nvPr>
        </p:nvSpPr>
        <p:spPr>
          <a:xfrm>
            <a:off x="457200" y="1412778"/>
            <a:ext cx="3106688" cy="5256581"/>
          </a:xfrm>
        </p:spPr>
        <p:style>
          <a:lnRef idx="1">
            <a:schemeClr val="accent3"/>
          </a:lnRef>
          <a:fillRef idx="2">
            <a:schemeClr val="accent3"/>
          </a:fillRef>
          <a:effectRef idx="1">
            <a:schemeClr val="accent3"/>
          </a:effectRef>
          <a:fontRef idx="minor">
            <a:schemeClr val="dk1"/>
          </a:fontRef>
        </p:style>
        <p:txBody>
          <a:bodyPr>
            <a:normAutofit/>
          </a:bodyPr>
          <a:lstStyle/>
          <a:p>
            <a:pPr algn="just"/>
            <a:r>
              <a:rPr lang="ar-DZ" sz="2800" dirty="0" smtClean="0">
                <a:latin typeface="Arabic Typesetting" panose="03020402040406030203" pitchFamily="66" charset="-78"/>
                <a:cs typeface="Arabic Typesetting" panose="03020402040406030203" pitchFamily="66" charset="-78"/>
              </a:rPr>
              <a:t>- ما هي الأسباب التي جعلت المسرح العربي لا يحقق نضجه الفني على مستوى النص إلا عندما عرف الشكل </a:t>
            </a:r>
            <a:r>
              <a:rPr lang="ar-DZ" sz="2800" dirty="0" err="1" smtClean="0">
                <a:latin typeface="Arabic Typesetting" panose="03020402040406030203" pitchFamily="66" charset="-78"/>
                <a:cs typeface="Arabic Typesetting" panose="03020402040406030203" pitchFamily="66" charset="-78"/>
              </a:rPr>
              <a:t>النثري؟</a:t>
            </a:r>
            <a:endParaRPr lang="ar-DZ" sz="2800" dirty="0" smtClean="0">
              <a:latin typeface="Arabic Typesetting" panose="03020402040406030203" pitchFamily="66" charset="-78"/>
              <a:cs typeface="Arabic Typesetting" panose="03020402040406030203" pitchFamily="66" charset="-78"/>
            </a:endParaRPr>
          </a:p>
          <a:p>
            <a:pPr algn="just"/>
            <a:r>
              <a:rPr lang="ar-DZ" sz="2800" dirty="0" smtClean="0">
                <a:latin typeface="Arabic Typesetting" panose="03020402040406030203" pitchFamily="66" charset="-78"/>
                <a:cs typeface="Arabic Typesetting" panose="03020402040406030203" pitchFamily="66" charset="-78"/>
              </a:rPr>
              <a:t>- ما هي عيوب الأشكال المسرحية الغنائية والشعرية مقارنة بالمسرحية </a:t>
            </a:r>
            <a:r>
              <a:rPr lang="ar-DZ" sz="2800" dirty="0" err="1" smtClean="0">
                <a:latin typeface="Arabic Typesetting" panose="03020402040406030203" pitchFamily="66" charset="-78"/>
                <a:cs typeface="Arabic Typesetting" panose="03020402040406030203" pitchFamily="66" charset="-78"/>
              </a:rPr>
              <a:t>النثرية؟</a:t>
            </a:r>
            <a:endParaRPr lang="ar-DZ" sz="2800" dirty="0" smtClean="0">
              <a:latin typeface="Arabic Typesetting" panose="03020402040406030203" pitchFamily="66" charset="-78"/>
              <a:cs typeface="Arabic Typesetting" panose="03020402040406030203" pitchFamily="66" charset="-78"/>
            </a:endParaRPr>
          </a:p>
          <a:p>
            <a:pPr algn="just"/>
            <a:r>
              <a:rPr lang="ar-DZ" sz="2800" dirty="0" smtClean="0">
                <a:latin typeface="Arabic Typesetting" panose="03020402040406030203" pitchFamily="66" charset="-78"/>
                <a:cs typeface="Arabic Typesetting" panose="03020402040406030203" pitchFamily="66" charset="-78"/>
              </a:rPr>
              <a:t>- ما هي أهم الاتجاهات التي عرفها المسرح </a:t>
            </a:r>
            <a:r>
              <a:rPr lang="ar-DZ" sz="2800" smtClean="0">
                <a:latin typeface="Arabic Typesetting" panose="03020402040406030203" pitchFamily="66" charset="-78"/>
                <a:cs typeface="Arabic Typesetting" panose="03020402040406030203" pitchFamily="66" charset="-78"/>
              </a:rPr>
              <a:t>العربي؟ </a:t>
            </a:r>
            <a:endParaRPr lang="ar-DZ" sz="2800" dirty="0" smtClean="0">
              <a:latin typeface="Arabic Typesetting" panose="03020402040406030203" pitchFamily="66" charset="-78"/>
              <a:cs typeface="Arabic Typesetting" panose="03020402040406030203" pitchFamily="66" charset="-78"/>
            </a:endParaRPr>
          </a:p>
        </p:txBody>
      </p:sp>
      <p:sp>
        <p:nvSpPr>
          <p:cNvPr id="5" name="Espace réservé du texte 4"/>
          <p:cNvSpPr>
            <a:spLocks noGrp="1"/>
          </p:cNvSpPr>
          <p:nvPr>
            <p:ph type="body" sz="quarter" idx="3"/>
          </p:nvPr>
        </p:nvSpPr>
        <p:spPr>
          <a:xfrm>
            <a:off x="3635897" y="836713"/>
            <a:ext cx="4968551" cy="360039"/>
          </a:xfrm>
        </p:spPr>
        <p:style>
          <a:lnRef idx="1">
            <a:schemeClr val="accent3"/>
          </a:lnRef>
          <a:fillRef idx="2">
            <a:schemeClr val="accent3"/>
          </a:fillRef>
          <a:effectRef idx="1">
            <a:schemeClr val="accent3"/>
          </a:effectRef>
          <a:fontRef idx="minor">
            <a:schemeClr val="dk1"/>
          </a:fontRef>
        </p:style>
        <p:txBody>
          <a:bodyPr>
            <a:normAutofit fontScale="55000" lnSpcReduction="20000"/>
          </a:bodyPr>
          <a:lstStyle/>
          <a:p>
            <a:pPr algn="ctr"/>
            <a:r>
              <a:rPr lang="ar-DZ" sz="3600" dirty="0" smtClean="0">
                <a:solidFill>
                  <a:prstClr val="black"/>
                </a:solidFill>
                <a:latin typeface="Arabic Typesetting" pitchFamily="66" charset="-78"/>
                <a:cs typeface="Arabic Typesetting" pitchFamily="66" charset="-78"/>
              </a:rPr>
              <a:t>استنتاج</a:t>
            </a:r>
            <a:endParaRPr lang="ar-DZ" dirty="0"/>
          </a:p>
        </p:txBody>
      </p:sp>
      <p:sp>
        <p:nvSpPr>
          <p:cNvPr id="6" name="Espace réservé du contenu 5"/>
          <p:cNvSpPr>
            <a:spLocks noGrp="1"/>
          </p:cNvSpPr>
          <p:nvPr>
            <p:ph sz="quarter" idx="4"/>
          </p:nvPr>
        </p:nvSpPr>
        <p:spPr>
          <a:xfrm>
            <a:off x="3635897" y="1268760"/>
            <a:ext cx="4968552" cy="5400600"/>
          </a:xfrm>
        </p:spPr>
        <p:style>
          <a:lnRef idx="1">
            <a:schemeClr val="accent4"/>
          </a:lnRef>
          <a:fillRef idx="2">
            <a:schemeClr val="accent4"/>
          </a:fillRef>
          <a:effectRef idx="1">
            <a:schemeClr val="accent4"/>
          </a:effectRef>
          <a:fontRef idx="minor">
            <a:schemeClr val="dk1"/>
          </a:fontRef>
        </p:style>
        <p:txBody>
          <a:bodyPr>
            <a:noAutofit/>
          </a:bodyPr>
          <a:lstStyle/>
          <a:p>
            <a:pPr algn="just"/>
            <a:r>
              <a:rPr lang="ar-DZ" sz="1700" dirty="0" smtClean="0">
                <a:latin typeface="Arabic Typesetting" pitchFamily="66" charset="-78"/>
                <a:cs typeface="Arabic Typesetting" pitchFamily="66" charset="-78"/>
              </a:rPr>
              <a:t>- عرف المسرح العربي معظم أشكال المسرح، لكنه عرف </a:t>
            </a:r>
            <a:r>
              <a:rPr lang="ar-DZ" sz="1700" dirty="0" err="1" smtClean="0">
                <a:latin typeface="Arabic Typesetting" pitchFamily="66" charset="-78"/>
                <a:cs typeface="Arabic Typesetting" pitchFamily="66" charset="-78"/>
              </a:rPr>
              <a:t>الأوبيريت</a:t>
            </a:r>
            <a:r>
              <a:rPr lang="ar-DZ" sz="1700" dirty="0" smtClean="0">
                <a:latin typeface="Arabic Typesetting" pitchFamily="66" charset="-78"/>
                <a:cs typeface="Arabic Typesetting" pitchFamily="66" charset="-78"/>
              </a:rPr>
              <a:t>، ووظف فيها الموشحات والموسيقى والرقص العربي، ولم يعرف الأوبرا وفقا للتقاليد الايطالية، ولم يٌحكم بناء النص الدرامي لأنه انصرف بكليته إلى الغناء، وكذلك الشأن بالنسبة للمسرح الشعري الذي انصرف أكثر وراء مقتضيات نظم القصيدة العربية فجاء بناؤها الفني ضعيفا، ولم تحقق المسرحية العربية اكتمالها الفني إلا بظهور المسرح النثري ونضجه على يد توفيق الحكيم، الذي صادف حاجزا فكريا بين الجمهور ومسرحه، بحكم تركيزه على النص والفكرة بالدرجة الأولى، فكان أن وصف مسرحه بالمسرح الذهني الذي يقنع القارئ عن طريق المطبعة وليس عن طريق العرض المسرحي.</a:t>
            </a:r>
          </a:p>
          <a:p>
            <a:pPr algn="just"/>
            <a:r>
              <a:rPr lang="ar-DZ" sz="1700" dirty="0" smtClean="0">
                <a:latin typeface="Arabic Typesetting" pitchFamily="66" charset="-78"/>
                <a:cs typeface="Arabic Typesetting" pitchFamily="66" charset="-78"/>
              </a:rPr>
              <a:t>اتجه المسرح العربي في بداياته نحو التاريخ ونصوص التراث، خاصة النصوص </a:t>
            </a:r>
            <a:r>
              <a:rPr lang="ar-DZ" sz="1700" dirty="0" err="1" smtClean="0">
                <a:latin typeface="Arabic Typesetting" pitchFamily="66" charset="-78"/>
                <a:cs typeface="Arabic Typesetting" pitchFamily="66" charset="-78"/>
              </a:rPr>
              <a:t>الحكائية</a:t>
            </a:r>
            <a:r>
              <a:rPr lang="ar-DZ" sz="1700" dirty="0" smtClean="0">
                <a:latin typeface="Arabic Typesetting" pitchFamily="66" charset="-78"/>
                <a:cs typeface="Arabic Typesetting" pitchFamily="66" charset="-78"/>
              </a:rPr>
              <a:t>، واستثمرها في تجسيد مسرح تاريخي إصلاحي يستجيب لمتطلبات الظروف العامة لعصر النهضة العربية، لكن رؤية المسرحيين للتاريخ تطورت مع الزمن وأصبح يوظف التاريخ توظيفا </a:t>
            </a:r>
            <a:r>
              <a:rPr lang="ar-DZ" sz="1700" dirty="0" err="1" smtClean="0">
                <a:latin typeface="Arabic Typesetting" pitchFamily="66" charset="-78"/>
                <a:cs typeface="Arabic Typesetting" pitchFamily="66" charset="-78"/>
              </a:rPr>
              <a:t>تجريبيا.</a:t>
            </a:r>
            <a:r>
              <a:rPr lang="ar-DZ" sz="1700" dirty="0" smtClean="0">
                <a:latin typeface="Arabic Typesetting" pitchFamily="66" charset="-78"/>
                <a:cs typeface="Arabic Typesetting" pitchFamily="66" charset="-78"/>
              </a:rPr>
              <a:t> كما عرف المسرح الاجتماعي والسياسي في البداية، ثم تطور منظورهم للسياسي وأصبح يعتمد على التسييس المبتكر من تأثر العرب بنظرية بريخت في مسرحه الملحمي، كما تم تجريب آليات الارتجال والإخراج الجماعي وإشراك </a:t>
            </a:r>
            <a:r>
              <a:rPr lang="ar-DZ" sz="1700" dirty="0" err="1" smtClean="0">
                <a:latin typeface="Arabic Typesetting" pitchFamily="66" charset="-78"/>
                <a:cs typeface="Arabic Typesetting" pitchFamily="66" charset="-78"/>
              </a:rPr>
              <a:t>المتفرج.</a:t>
            </a:r>
            <a:r>
              <a:rPr lang="ar-DZ" sz="1700" dirty="0" smtClean="0">
                <a:latin typeface="Arabic Typesetting" pitchFamily="66" charset="-78"/>
                <a:cs typeface="Arabic Typesetting" pitchFamily="66" charset="-78"/>
              </a:rPr>
              <a:t> وابتكر المسرح الشعبي، الذي أريد بمن خلاله نقل المسرح إلى الشعب ومخاطبته بلغته ووفقا لتقنيات خبرها في </a:t>
            </a:r>
            <a:r>
              <a:rPr lang="ar-DZ" sz="1700" dirty="0" err="1" smtClean="0">
                <a:latin typeface="Arabic Typesetting" pitchFamily="66" charset="-78"/>
                <a:cs typeface="Arabic Typesetting" pitchFamily="66" charset="-78"/>
              </a:rPr>
              <a:t>يومياته.</a:t>
            </a:r>
            <a:r>
              <a:rPr lang="ar-DZ" sz="1700" dirty="0" smtClean="0">
                <a:latin typeface="Arabic Typesetting" pitchFamily="66" charset="-78"/>
                <a:cs typeface="Arabic Typesetting" pitchFamily="66" charset="-78"/>
              </a:rPr>
              <a:t> كما خاض كتاب المسرح في تجارب مسرحية تقدمية كمسرح </a:t>
            </a:r>
            <a:r>
              <a:rPr lang="ar-DZ" sz="1700" dirty="0" err="1" smtClean="0">
                <a:latin typeface="Arabic Typesetting" pitchFamily="66" charset="-78"/>
                <a:cs typeface="Arabic Typesetting" pitchFamily="66" charset="-78"/>
              </a:rPr>
              <a:t>اللامعقول</a:t>
            </a:r>
            <a:r>
              <a:rPr lang="ar-DZ" sz="1700" dirty="0" smtClean="0">
                <a:latin typeface="Arabic Typesetting" pitchFamily="66" charset="-78"/>
                <a:cs typeface="Arabic Typesetting" pitchFamily="66" charset="-78"/>
              </a:rPr>
              <a:t> وترجموا أهم نماذجه واقتبسوا منها، وخاضوا مغامرة التأليف فيها كما فعل يوسف ادريس في الفرافير، وتوفيق الحكيم في يا طالع الشجرة ونهر الجنون، وقد كرس الحكيم اتجاه </a:t>
            </a:r>
            <a:r>
              <a:rPr lang="ar-DZ" sz="1700" dirty="0" err="1" smtClean="0">
                <a:latin typeface="Arabic Typesetting" pitchFamily="66" charset="-78"/>
                <a:cs typeface="Arabic Typesetting" pitchFamily="66" charset="-78"/>
              </a:rPr>
              <a:t>اللامعقول</a:t>
            </a:r>
            <a:r>
              <a:rPr lang="ar-DZ" sz="1700" dirty="0" smtClean="0">
                <a:latin typeface="Arabic Typesetting" pitchFamily="66" charset="-78"/>
                <a:cs typeface="Arabic Typesetting" pitchFamily="66" charset="-78"/>
              </a:rPr>
              <a:t> وفق رؤيته العربية الخاصة، التي تستحضر لحظات من </a:t>
            </a:r>
            <a:r>
              <a:rPr lang="ar-DZ" sz="1700" dirty="0" err="1" smtClean="0">
                <a:latin typeface="Arabic Typesetting" pitchFamily="66" charset="-78"/>
                <a:cs typeface="Arabic Typesetting" pitchFamily="66" charset="-78"/>
              </a:rPr>
              <a:t>اللامعقول</a:t>
            </a:r>
            <a:r>
              <a:rPr lang="ar-DZ" sz="1700" dirty="0" smtClean="0">
                <a:latin typeface="Arabic Typesetting" pitchFamily="66" charset="-78"/>
                <a:cs typeface="Arabic Typesetting" pitchFamily="66" charset="-78"/>
              </a:rPr>
              <a:t> في التراث الأدبي، الذي يعج بهذه اللحظات </a:t>
            </a:r>
            <a:r>
              <a:rPr lang="ar-DZ" sz="1700" dirty="0" err="1" smtClean="0">
                <a:latin typeface="Arabic Typesetting" pitchFamily="66" charset="-78"/>
                <a:cs typeface="Arabic Typesetting" pitchFamily="66" charset="-78"/>
              </a:rPr>
              <a:t>العجائبية</a:t>
            </a:r>
            <a:r>
              <a:rPr lang="ar-DZ" sz="1700" dirty="0" smtClean="0">
                <a:latin typeface="Arabic Typesetting" pitchFamily="66" charset="-78"/>
                <a:cs typeface="Arabic Typesetting" pitchFamily="66" charset="-78"/>
              </a:rPr>
              <a:t> التي لا تستلفتنا </a:t>
            </a:r>
            <a:r>
              <a:rPr lang="ar-DZ" sz="1700" dirty="0" err="1" smtClean="0">
                <a:latin typeface="Arabic Typesetting" pitchFamily="66" charset="-78"/>
                <a:cs typeface="Arabic Typesetting" pitchFamily="66" charset="-78"/>
              </a:rPr>
              <a:t>بعجائبيتها</a:t>
            </a:r>
            <a:r>
              <a:rPr lang="ar-DZ" sz="1700" dirty="0" smtClean="0">
                <a:latin typeface="Arabic Typesetting" pitchFamily="66" charset="-78"/>
                <a:cs typeface="Arabic Typesetting" pitchFamily="66" charset="-78"/>
              </a:rPr>
              <a:t> </a:t>
            </a:r>
            <a:r>
              <a:rPr lang="ar-DZ" sz="1700" dirty="0" err="1" smtClean="0">
                <a:latin typeface="Arabic Typesetting" pitchFamily="66" charset="-78"/>
                <a:cs typeface="Arabic Typesetting" pitchFamily="66" charset="-78"/>
              </a:rPr>
              <a:t>ولامعقوليتها</a:t>
            </a:r>
            <a:r>
              <a:rPr lang="ar-DZ" sz="1700" dirty="0" smtClean="0">
                <a:latin typeface="Arabic Typesetting" pitchFamily="66" charset="-78"/>
                <a:cs typeface="Arabic Typesetting" pitchFamily="66" charset="-78"/>
              </a:rPr>
              <a:t> فنسلم </a:t>
            </a:r>
            <a:r>
              <a:rPr lang="ar-DZ" sz="1700" dirty="0" err="1" smtClean="0">
                <a:latin typeface="Arabic Typesetting" pitchFamily="66" charset="-78"/>
                <a:cs typeface="Arabic Typesetting" pitchFamily="66" charset="-78"/>
              </a:rPr>
              <a:t>بها</a:t>
            </a:r>
            <a:r>
              <a:rPr lang="ar-DZ" sz="1700" dirty="0" smtClean="0">
                <a:latin typeface="Arabic Typesetting" pitchFamily="66" charset="-78"/>
                <a:cs typeface="Arabic Typesetting" pitchFamily="66" charset="-78"/>
              </a:rPr>
              <a:t> ونستسلم </a:t>
            </a:r>
            <a:r>
              <a:rPr lang="ar-DZ" sz="1700" dirty="0" err="1" smtClean="0">
                <a:latin typeface="Arabic Typesetting" pitchFamily="66" charset="-78"/>
                <a:cs typeface="Arabic Typesetting" pitchFamily="66" charset="-78"/>
              </a:rPr>
              <a:t>لسحرها</a:t>
            </a:r>
            <a:r>
              <a:rPr lang="ar-DZ" sz="1800" dirty="0" err="1" smtClean="0">
                <a:latin typeface="Arabic Typesetting" pitchFamily="66" charset="-78"/>
                <a:cs typeface="Arabic Typesetting" pitchFamily="66" charset="-78"/>
              </a:rPr>
              <a:t>.</a:t>
            </a:r>
            <a:r>
              <a:rPr lang="ar-DZ" sz="1800" dirty="0" smtClean="0">
                <a:latin typeface="Arabic Typesetting" pitchFamily="66" charset="-78"/>
                <a:cs typeface="Arabic Typesetting" pitchFamily="66" charset="-78"/>
              </a:rPr>
              <a:t>    </a:t>
            </a:r>
            <a:r>
              <a:rPr lang="ar-DZ" sz="1800" dirty="0" smtClean="0">
                <a:latin typeface="Arabic Typesetting" pitchFamily="66" charset="-78"/>
                <a:cs typeface="Arabic Typesetting" pitchFamily="66" charset="-78"/>
              </a:rPr>
              <a:t>      </a:t>
            </a:r>
            <a:endParaRPr lang="ar-DZ" sz="1800" dirty="0">
              <a:latin typeface="Arabic Typesetting" pitchFamily="66" charset="-78"/>
              <a:cs typeface="Arabic Typesetting" pitchFamily="66" charset="-78"/>
            </a:endParaRPr>
          </a:p>
        </p:txBody>
      </p:sp>
    </p:spTree>
    <p:extLst>
      <p:ext uri="{BB962C8B-B14F-4D97-AF65-F5344CB8AC3E}">
        <p14:creationId xmlns:p14="http://schemas.microsoft.com/office/powerpoint/2010/main" xmlns="" val="38548926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83526" y="210397"/>
            <a:ext cx="8229600" cy="56207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ar-DZ" sz="3200" b="1" dirty="0" smtClean="0">
                <a:latin typeface="Arabic Typesetting" panose="03020402040406030203" pitchFamily="66" charset="-78"/>
                <a:ea typeface="Calibri" panose="020F0502020204030204" pitchFamily="34" charset="0"/>
                <a:cs typeface="Arabic Typesetting" panose="03020402040406030203" pitchFamily="66" charset="-78"/>
              </a:rPr>
              <a:t>مقدمة</a:t>
            </a:r>
            <a:endParaRPr lang="fr-FR" sz="3200" dirty="0">
              <a:solidFill>
                <a:schemeClr val="tx2"/>
              </a:solidFill>
              <a:latin typeface="Arabic Typesetting" panose="03020402040406030203" pitchFamily="66" charset="-78"/>
              <a:cs typeface="Arabic Typesetting" panose="03020402040406030203" pitchFamily="66" charset="-78"/>
            </a:endParaRPr>
          </a:p>
        </p:txBody>
      </p:sp>
      <p:sp>
        <p:nvSpPr>
          <p:cNvPr id="3" name="Espace réservé du contenu 2"/>
          <p:cNvSpPr>
            <a:spLocks noGrp="1"/>
          </p:cNvSpPr>
          <p:nvPr>
            <p:ph idx="1"/>
          </p:nvPr>
        </p:nvSpPr>
        <p:spPr>
          <a:xfrm>
            <a:off x="457200" y="908720"/>
            <a:ext cx="8229600" cy="5217443"/>
          </a:xfrm>
        </p:spPr>
        <p:style>
          <a:lnRef idx="1">
            <a:schemeClr val="accent3"/>
          </a:lnRef>
          <a:fillRef idx="2">
            <a:schemeClr val="accent3"/>
          </a:fillRef>
          <a:effectRef idx="1">
            <a:schemeClr val="accent3"/>
          </a:effectRef>
          <a:fontRef idx="minor">
            <a:schemeClr val="dk1"/>
          </a:fontRef>
        </p:style>
        <p:txBody>
          <a:bodyPr>
            <a:normAutofit/>
          </a:bodyPr>
          <a:lstStyle/>
          <a:p>
            <a:pPr lvl="0" algn="justLow">
              <a:spcBef>
                <a:spcPts val="200"/>
              </a:spcBef>
              <a:buFont typeface="+mj-lt"/>
              <a:buAutoNum type="arabicPeriod"/>
            </a:pPr>
            <a:r>
              <a:rPr lang="ar-SA" sz="2800" dirty="0" smtClean="0">
                <a:latin typeface="Arabic Typesetting" panose="03020402040406030203" pitchFamily="66" charset="-78"/>
                <a:ea typeface="Calibri" panose="020F0502020204030204" pitchFamily="34" charset="0"/>
                <a:cs typeface="Arabic Typesetting" panose="03020402040406030203" pitchFamily="66" charset="-78"/>
              </a:rPr>
              <a:t>عرف </a:t>
            </a:r>
            <a:r>
              <a:rPr lang="ar-SA" sz="2800" dirty="0">
                <a:latin typeface="Arabic Typesetting" panose="03020402040406030203" pitchFamily="66" charset="-78"/>
                <a:ea typeface="Calibri" panose="020F0502020204030204" pitchFamily="34" charset="0"/>
                <a:cs typeface="Arabic Typesetting" panose="03020402040406030203" pitchFamily="66" charset="-78"/>
              </a:rPr>
              <a:t>المسرح العربي أشكالا فنية متعددة، فقد بدأ المسرح غنائيا (الأوبريت)، يحتفي بالموسيقى والألحان والرقصات أكثر من احتفائه بالنص المسرحي، ثم تحول في مرحلة لاحقة إلى مسرح شعري، يحتفي بمقتضيات النظم الشعري، التي كانت تضيق أحيانا اتجاه مقتضيات الدرامية، فلا يتم الاهتمام بالقصة المسرحية بقدر الاهتمام بالنظم الشعري، ولما جنح المسرح إلى المضامين الواقعية عرفت المسرحية النثرية، حيث أصبح الاهتمام أولا بالدرامية وبالنص بالدرجة الأولى، أما الشعر والغناء فقد أصبحت أهميتهما ثانوية، بل كادا يختفيان في المسرح النثري. وقد سمح تطور الأشكال المسرحية في تطور الاتجاهات والمضامين المسرحية، فبعدما ساد الاتجاه الإصلاحي التاريخي في المسرح الغنائي، اتجه المسرح إلى المضامين الواقعية فعرفت المسرحية الاجتماعية والسياسية، كما عرفت المسرحية الفنية التي تستدعي مضامين فلسفية وذهنية، وقد عرف المسرح العربي المعاصر ألوانا متعددة من المسرح العالمي كالمسرح الثوري والملحمي ومسرح العبث..        </a:t>
            </a:r>
            <a:r>
              <a:rPr lang="ar-SA" sz="2800" b="1" dirty="0">
                <a:latin typeface="Arabic Typesetting" panose="03020402040406030203" pitchFamily="66" charset="-78"/>
                <a:ea typeface="Calibri" panose="020F0502020204030204" pitchFamily="34" charset="0"/>
                <a:cs typeface="Arabic Typesetting" panose="03020402040406030203" pitchFamily="66" charset="-78"/>
              </a:rPr>
              <a:t> </a:t>
            </a:r>
            <a:endParaRPr lang="fr-FR" sz="2800" dirty="0">
              <a:latin typeface="Arabic Typesetting" panose="03020402040406030203" pitchFamily="66" charset="-78"/>
              <a:cs typeface="Arabic Typesetting" panose="03020402040406030203" pitchFamily="66" charset="-78"/>
            </a:endParaRPr>
          </a:p>
          <a:p>
            <a:pPr indent="538480" algn="just">
              <a:lnSpc>
                <a:spcPct val="115000"/>
              </a:lnSpc>
              <a:spcBef>
                <a:spcPts val="1200"/>
              </a:spcBef>
              <a:spcAft>
                <a:spcPts val="1000"/>
              </a:spcAft>
              <a:tabLst>
                <a:tab pos="-15240" algn="r"/>
              </a:tabLst>
            </a:pPr>
            <a:endParaRPr lang="fr-FR" sz="2800" dirty="0">
              <a:effectLst/>
              <a:latin typeface="Arabic Typesetting" panose="03020402040406030203" pitchFamily="66" charset="-78"/>
              <a:ea typeface="Times New Roman" panose="02020603050405020304" pitchFamily="18" charset="0"/>
              <a:cs typeface="Arabic Typesetting" panose="03020402040406030203" pitchFamily="66" charset="-78"/>
            </a:endParaRPr>
          </a:p>
        </p:txBody>
      </p:sp>
    </p:spTree>
    <p:extLst>
      <p:ext uri="{BB962C8B-B14F-4D97-AF65-F5344CB8AC3E}">
        <p14:creationId xmlns:p14="http://schemas.microsoft.com/office/powerpoint/2010/main" xmlns="" val="7694317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30231" y="218011"/>
            <a:ext cx="8229600" cy="490066"/>
          </a:xfrm>
        </p:spPr>
        <p:style>
          <a:lnRef idx="1">
            <a:schemeClr val="accent3"/>
          </a:lnRef>
          <a:fillRef idx="2">
            <a:schemeClr val="accent3"/>
          </a:fillRef>
          <a:effectRef idx="1">
            <a:schemeClr val="accent3"/>
          </a:effectRef>
          <a:fontRef idx="minor">
            <a:schemeClr val="dk1"/>
          </a:fontRef>
        </p:style>
        <p:txBody>
          <a:bodyPr>
            <a:normAutofit/>
          </a:bodyPr>
          <a:lstStyle/>
          <a:p>
            <a:r>
              <a:rPr lang="ar-DZ" sz="2400" b="1" dirty="0" smtClean="0">
                <a:solidFill>
                  <a:srgbClr val="000000"/>
                </a:solidFill>
                <a:latin typeface="Arabic Typesetting" panose="03020402040406030203" pitchFamily="66" charset="-78"/>
                <a:ea typeface="Calibri" panose="020F0502020204030204" pitchFamily="34" charset="0"/>
                <a:cs typeface="Arabic Typesetting" panose="03020402040406030203" pitchFamily="66" charset="-78"/>
              </a:rPr>
              <a:t>1-أشكال المسرح </a:t>
            </a:r>
            <a:r>
              <a:rPr lang="ar-DZ" sz="2400" b="1" dirty="0">
                <a:solidFill>
                  <a:srgbClr val="000000"/>
                </a:solidFill>
                <a:latin typeface="Arabic Typesetting" panose="03020402040406030203" pitchFamily="66" charset="-78"/>
                <a:ea typeface="Calibri" panose="020F0502020204030204" pitchFamily="34" charset="0"/>
                <a:cs typeface="Arabic Typesetting" panose="03020402040406030203" pitchFamily="66" charset="-78"/>
              </a:rPr>
              <a:t>العربي: أ- </a:t>
            </a:r>
            <a:r>
              <a:rPr lang="ar-SA" sz="2400" b="1" dirty="0">
                <a:solidFill>
                  <a:srgbClr val="000000"/>
                </a:solidFill>
                <a:latin typeface="Arabic Typesetting" panose="03020402040406030203" pitchFamily="66" charset="-78"/>
                <a:ea typeface="Calibri" panose="020F0502020204030204" pitchFamily="34" charset="0"/>
                <a:cs typeface="Arabic Typesetting" panose="03020402040406030203" pitchFamily="66" charset="-78"/>
              </a:rPr>
              <a:t>المسرح الغنائي (</a:t>
            </a:r>
            <a:r>
              <a:rPr lang="fr-FR" sz="2400" b="1" dirty="0">
                <a:solidFill>
                  <a:srgbClr val="000000"/>
                </a:solidFill>
                <a:latin typeface="Arabic Typesetting" panose="03020402040406030203" pitchFamily="66" charset="-78"/>
                <a:ea typeface="Calibri" panose="020F0502020204030204" pitchFamily="34" charset="0"/>
                <a:cs typeface="Arabic Typesetting" panose="03020402040406030203" pitchFamily="66" charset="-78"/>
              </a:rPr>
              <a:t>Opéra, Opérette</a:t>
            </a:r>
            <a:r>
              <a:rPr lang="ar-SA" sz="2400" b="1" dirty="0" smtClean="0">
                <a:solidFill>
                  <a:srgbClr val="000000"/>
                </a:solidFill>
                <a:latin typeface="Arabic Typesetting" panose="03020402040406030203" pitchFamily="66" charset="-78"/>
                <a:ea typeface="Calibri" panose="020F0502020204030204" pitchFamily="34" charset="0"/>
                <a:cs typeface="Arabic Typesetting" panose="03020402040406030203" pitchFamily="66" charset="-78"/>
              </a:rPr>
              <a:t>)</a:t>
            </a:r>
            <a:r>
              <a:rPr lang="ar-DZ" sz="2400" b="1" dirty="0" smtClean="0">
                <a:solidFill>
                  <a:srgbClr val="000000"/>
                </a:solidFill>
                <a:latin typeface="Arabic Typesetting" panose="03020402040406030203" pitchFamily="66" charset="-78"/>
                <a:ea typeface="Calibri" panose="020F0502020204030204" pitchFamily="34" charset="0"/>
                <a:cs typeface="Arabic Typesetting" panose="03020402040406030203" pitchFamily="66" charset="-78"/>
              </a:rPr>
              <a:t> </a:t>
            </a:r>
            <a:endParaRPr lang="fr-FR" sz="2400" b="1" dirty="0">
              <a:solidFill>
                <a:srgbClr val="000000"/>
              </a:solidFill>
              <a:latin typeface="Arabic Typesetting" panose="03020402040406030203" pitchFamily="66" charset="-78"/>
              <a:ea typeface="Calibri" panose="020F0502020204030204" pitchFamily="34" charset="0"/>
              <a:cs typeface="Arabic Typesetting" panose="03020402040406030203" pitchFamily="66" charset="-78"/>
            </a:endParaRPr>
          </a:p>
        </p:txBody>
      </p:sp>
      <p:sp>
        <p:nvSpPr>
          <p:cNvPr id="3" name="Espace réservé du contenu 2"/>
          <p:cNvSpPr>
            <a:spLocks noGrp="1"/>
          </p:cNvSpPr>
          <p:nvPr>
            <p:ph idx="1"/>
          </p:nvPr>
        </p:nvSpPr>
        <p:spPr>
          <a:xfrm>
            <a:off x="457200" y="764704"/>
            <a:ext cx="8229600" cy="5832648"/>
          </a:xfrm>
        </p:spPr>
        <p:style>
          <a:lnRef idx="1">
            <a:schemeClr val="accent5"/>
          </a:lnRef>
          <a:fillRef idx="2">
            <a:schemeClr val="accent5"/>
          </a:fillRef>
          <a:effectRef idx="1">
            <a:schemeClr val="accent5"/>
          </a:effectRef>
          <a:fontRef idx="minor">
            <a:schemeClr val="dk1"/>
          </a:fontRef>
        </p:style>
        <p:txBody>
          <a:bodyPr>
            <a:normAutofit fontScale="70000" lnSpcReduction="20000"/>
          </a:bodyPr>
          <a:lstStyle/>
          <a:p>
            <a:pPr lvl="0" algn="justLow">
              <a:spcBef>
                <a:spcPts val="200"/>
              </a:spcBef>
              <a:buFont typeface="+mj-cs"/>
              <a:buAutoNum type="arabic1Minus"/>
            </a:pPr>
            <a:r>
              <a:rPr lang="ar-DZ" dirty="0" smtClean="0">
                <a:latin typeface="Arabic Typesetting" panose="03020402040406030203" pitchFamily="66" charset="-78"/>
                <a:ea typeface="Calibri" panose="020F0502020204030204" pitchFamily="34" charset="0"/>
                <a:cs typeface="Arabic Typesetting" panose="03020402040406030203" pitchFamily="66" charset="-78"/>
              </a:rPr>
              <a:t>الأوبرا كلمة إيطالية تعني لغويا: العمل، أما اصطلاحا فهي تعني المسرحية الغنائية الملحنة من بدايتها إلى نهايتها، وهي تضم في كنفها التمثيل والموسيقى والغناء والرقص التعبيري (الباليه)، إضافة إلى فنون أخرى كالتصوير وتصميم الملابس والمناظر والديكور...أما الأوبريت فهي عمل غنائي يشبه الأوبرا، لكنه لا يخضع للقواعد الصارمة الموجودة في الأوبرا، وهي نوع من المسرح الغنائي المبني على قصة عاطفية أو هزلية، لكنها تتميز عن الأوبرا بأنها لا تكون ملحنة من بدايتها إلى نهايتها، بل يتخللها بعض الحوارات المحكية وغير الملحنة، والغرض منها هو الترفيه وإدخال السرور إلى نفوس الجماهير، وليس إثارة العواطف القوية أو عرض القضايا المهمة أو مناقشة الحالات الاجتماعية الإشكالية، كما هي في الأوبرا، والقصة فيها غالبا ما تكون ساخرة وتنتهي نهاية سعيدة. وقد افتتحت أول دار أوبرا في القاهرة سنة 1869، لكنها كانت خاصة بالعروض الأجنبية.</a:t>
            </a:r>
            <a:endParaRPr lang="fr-FR" dirty="0" smtClean="0">
              <a:latin typeface="Arabic Typesetting" panose="03020402040406030203" pitchFamily="66" charset="-78"/>
              <a:ea typeface="Times New Roman" panose="02020603050405020304" pitchFamily="18" charset="0"/>
              <a:cs typeface="Arabic Typesetting" panose="03020402040406030203" pitchFamily="66" charset="-78"/>
            </a:endParaRPr>
          </a:p>
          <a:p>
            <a:pPr algn="justLow">
              <a:lnSpc>
                <a:spcPct val="115000"/>
              </a:lnSpc>
            </a:pPr>
            <a:r>
              <a:rPr lang="ar-SA" dirty="0" smtClean="0">
                <a:latin typeface="Arabic Typesetting" panose="03020402040406030203" pitchFamily="66" charset="-78"/>
                <a:ea typeface="Calibri" panose="020F0502020204030204" pitchFamily="34" charset="0"/>
                <a:cs typeface="Arabic Typesetting" panose="03020402040406030203" pitchFamily="66" charset="-78"/>
              </a:rPr>
              <a:t>وقد بدأ المسرح العربي بداية غنائية لكن في شكل الأوبريت وليس الأوبرا، وهذا مع أبو خليل القباني مؤسس المسرح العربي الغنائي، والذي لم يكتف بنشره في سوريا فقط، بل أسس مسرحا غنائيا في مصر أيضا، ومهد الطريق أمام كل من سلامة حجازي وسيد درويش ومنيرة المهدية وغيرهم، من رواد المسرح العربي الذي كان في بدايته متوجها نحو الغناء، حيث جمع بين التمثيل والموسيقى والغناء والتلحين، مؤسسا بذلك لفن الأوبريت. كما تدخل أعمال الأخوين الرحباني ضمن الأوبريت أيضا، وقد سمح الطابع الغنائي للمسرح الغنائي في بداية نشأته باستيعاب الأشكال والأنواع المسرحية الموسيقية والغنائية، ومن ضمنها الأوبريت، خاصة وأن هذه الأنواع تضمن إقبال الجمهور الذي ينجذب إلى الغناء، ويجمع المسرح الغنائي بين الرقص والغناء والحوار المحكي وكل تقنيات الاستعراض، لهذا يركز هذا المسرح على الجانب المشهدي والموسيقي أكثر من تركيزه على الجانب الدرامي، لهذا يعرف هذا المسرح عادة باسم كاتب الألحان </a:t>
            </a:r>
            <a:r>
              <a:rPr lang="ar-SA" dirty="0" err="1" smtClean="0">
                <a:latin typeface="Arabic Typesetting" panose="03020402040406030203" pitchFamily="66" charset="-78"/>
                <a:ea typeface="Calibri" panose="020F0502020204030204" pitchFamily="34" charset="0"/>
                <a:cs typeface="Arabic Typesetting" panose="03020402040406030203" pitchFamily="66" charset="-78"/>
              </a:rPr>
              <a:t>والكوريغراف</a:t>
            </a:r>
            <a:r>
              <a:rPr lang="ar-SA" dirty="0" smtClean="0">
                <a:latin typeface="Arabic Typesetting" panose="03020402040406030203" pitchFamily="66" charset="-78"/>
                <a:ea typeface="Calibri" panose="020F0502020204030204" pitchFamily="34" charset="0"/>
                <a:cs typeface="Arabic Typesetting" panose="03020402040406030203" pitchFamily="66" charset="-78"/>
              </a:rPr>
              <a:t> (مصمم الرقصات)، أكثر من مؤلف النص، وقد اجتمعت هذه الفنون في شخص أبو خليل القباني الذي برع في التأليف الموسيقي وفي الألحان ونظم الأشعار، وغير ذلك من مستلزمات المسرح الغنائي، لهذا فكل الفرق العربية تدين لهذا المؤسس، ومسرحها كان تطوير لما بدأه أبو خليل القباني في مسرحه الغنائي.</a:t>
            </a:r>
            <a:endParaRPr lang="fr-FR" sz="2000" dirty="0" smtClean="0">
              <a:latin typeface="Arabic Typesetting" panose="03020402040406030203" pitchFamily="66" charset="-78"/>
              <a:ea typeface="Calibri" panose="020F0502020204030204" pitchFamily="34" charset="0"/>
              <a:cs typeface="Arabic Typesetting" panose="03020402040406030203" pitchFamily="66" charset="-78"/>
            </a:endParaRPr>
          </a:p>
          <a:p>
            <a:pPr lvl="0" algn="justLow">
              <a:spcBef>
                <a:spcPts val="200"/>
              </a:spcBef>
              <a:buFont typeface="+mj-cs"/>
              <a:buAutoNum type="arabic1Minus"/>
            </a:pPr>
            <a:endParaRPr lang="fr-FR" dirty="0"/>
          </a:p>
        </p:txBody>
      </p:sp>
    </p:spTree>
    <p:extLst>
      <p:ext uri="{BB962C8B-B14F-4D97-AF65-F5344CB8AC3E}">
        <p14:creationId xmlns:p14="http://schemas.microsoft.com/office/powerpoint/2010/main" xmlns="" val="42763824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93204" y="116632"/>
            <a:ext cx="8229600" cy="562074"/>
          </a:xfrm>
        </p:spPr>
        <p:style>
          <a:lnRef idx="1">
            <a:schemeClr val="accent4"/>
          </a:lnRef>
          <a:fillRef idx="2">
            <a:schemeClr val="accent4"/>
          </a:fillRef>
          <a:effectRef idx="1">
            <a:schemeClr val="accent4"/>
          </a:effectRef>
          <a:fontRef idx="minor">
            <a:schemeClr val="dk1"/>
          </a:fontRef>
        </p:style>
        <p:txBody>
          <a:bodyPr>
            <a:normAutofit fontScale="90000"/>
          </a:bodyPr>
          <a:lstStyle/>
          <a:p>
            <a:pPr rtl="0"/>
            <a:r>
              <a:rPr lang="fr-FR" sz="1600" dirty="0">
                <a:latin typeface="Times New Roman" panose="02020603050405020304" pitchFamily="18" charset="0"/>
                <a:ea typeface="Times New Roman" panose="02020603050405020304" pitchFamily="18" charset="0"/>
              </a:rPr>
              <a:t/>
            </a:r>
            <a:br>
              <a:rPr lang="fr-FR" sz="1600" dirty="0">
                <a:latin typeface="Times New Roman" panose="02020603050405020304" pitchFamily="18" charset="0"/>
                <a:ea typeface="Times New Roman" panose="02020603050405020304" pitchFamily="18" charset="0"/>
              </a:rPr>
            </a:br>
            <a:r>
              <a:rPr lang="ar-DZ" sz="3100" dirty="0" smtClean="0">
                <a:latin typeface="Arabic Typesetting" panose="03020402040406030203" pitchFamily="66" charset="-78"/>
                <a:ea typeface="Times New Roman" panose="02020603050405020304" pitchFamily="18" charset="0"/>
                <a:cs typeface="Arabic Typesetting" panose="03020402040406030203" pitchFamily="66" charset="-78"/>
              </a:rPr>
              <a:t>ب- </a:t>
            </a:r>
            <a:r>
              <a:rPr lang="ar-SA" sz="3100" b="1" dirty="0" smtClean="0">
                <a:latin typeface="Arabic Typesetting" panose="03020402040406030203" pitchFamily="66" charset="-78"/>
                <a:ea typeface="Calibri" panose="020F0502020204030204" pitchFamily="34" charset="0"/>
                <a:cs typeface="Arabic Typesetting" panose="03020402040406030203" pitchFamily="66" charset="-78"/>
              </a:rPr>
              <a:t>المسرح </a:t>
            </a:r>
            <a:r>
              <a:rPr lang="ar-SA" sz="3100" b="1" dirty="0">
                <a:latin typeface="Arabic Typesetting" panose="03020402040406030203" pitchFamily="66" charset="-78"/>
                <a:ea typeface="Calibri" panose="020F0502020204030204" pitchFamily="34" charset="0"/>
                <a:cs typeface="Arabic Typesetting" panose="03020402040406030203" pitchFamily="66" charset="-78"/>
              </a:rPr>
              <a:t>الشعري</a:t>
            </a:r>
            <a:endParaRPr lang="fr-FR" sz="3100" dirty="0">
              <a:latin typeface="Arabic Typesetting" panose="03020402040406030203" pitchFamily="66" charset="-78"/>
              <a:cs typeface="Arabic Typesetting" panose="03020402040406030203" pitchFamily="66" charset="-78"/>
            </a:endParaRPr>
          </a:p>
        </p:txBody>
      </p:sp>
      <p:sp>
        <p:nvSpPr>
          <p:cNvPr id="3" name="Espace réservé du contenu 2"/>
          <p:cNvSpPr>
            <a:spLocks noGrp="1"/>
          </p:cNvSpPr>
          <p:nvPr>
            <p:ph idx="1"/>
          </p:nvPr>
        </p:nvSpPr>
        <p:spPr>
          <a:xfrm>
            <a:off x="179512" y="678706"/>
            <a:ext cx="8856984" cy="5990654"/>
          </a:xfrm>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pPr lvl="0" algn="justLow">
              <a:spcBef>
                <a:spcPts val="200"/>
              </a:spcBef>
              <a:buFont typeface="+mj-cs"/>
              <a:buAutoNum type="arabic1Minus"/>
            </a:pPr>
            <a:r>
              <a:rPr lang="ar-SA" sz="2400" b="1" dirty="0" smtClean="0">
                <a:latin typeface="Arabic Typesetting" panose="03020402040406030203" pitchFamily="66" charset="-78"/>
                <a:ea typeface="Calibri" panose="020F0502020204030204" pitchFamily="34" charset="0"/>
                <a:cs typeface="Arabic Typesetting" panose="03020402040406030203" pitchFamily="66" charset="-78"/>
              </a:rPr>
              <a:t> </a:t>
            </a:r>
            <a:r>
              <a:rPr lang="ar-SA" sz="2400" dirty="0">
                <a:latin typeface="Arabic Typesetting" panose="03020402040406030203" pitchFamily="66" charset="-78"/>
                <a:ea typeface="Calibri" panose="020F0502020204030204" pitchFamily="34" charset="0"/>
                <a:cs typeface="Arabic Typesetting" panose="03020402040406030203" pitchFamily="66" charset="-78"/>
              </a:rPr>
              <a:t>لابد أن نفرق بين مصطلحي الشعر المسرحي والمسرح الشعري، فالأول منهما شعر غنائي منفتح على عناصر مسرحية كالحدث والحوار والشخصيات.. أما الثاني فهو مسرح لغته شعرية، بمعنى أن التمييز بين المصطلحين هو أن الشعر المسرحي شعر أولا ومسرح ثانيا، بينما المسرح الشعري هو مسرح أولا وشعر ثانيا... والحقيقة أن المسرح ارتبط بالشعر منذ نشأته الأولى عند الإغريق، وظلت الصلة قائمة بين الشعر والمسرح إلى أن جنح الأدب إلى الواقعية في تصوير قضايا المجتمع، حيث أحس كتاب المسرح أن النثر أنسب للتعبير عن الواقع، فأخذت المسرحية النثرية تحل محل المسرحية الشعرية. </a:t>
            </a:r>
            <a:endParaRPr lang="fr-FR" sz="2400" dirty="0">
              <a:latin typeface="Arabic Typesetting" panose="03020402040406030203" pitchFamily="66" charset="-78"/>
              <a:ea typeface="Times New Roman" panose="02020603050405020304" pitchFamily="18" charset="0"/>
              <a:cs typeface="Arabic Typesetting" panose="03020402040406030203" pitchFamily="66" charset="-78"/>
            </a:endParaRPr>
          </a:p>
          <a:p>
            <a:pPr algn="justLow">
              <a:lnSpc>
                <a:spcPct val="115000"/>
              </a:lnSpc>
            </a:pPr>
            <a:r>
              <a:rPr lang="ar-SA" sz="2400" dirty="0" smtClean="0">
                <a:latin typeface="Arabic Typesetting" panose="03020402040406030203" pitchFamily="66" charset="-78"/>
                <a:ea typeface="Calibri" panose="020F0502020204030204" pitchFamily="34" charset="0"/>
                <a:cs typeface="Arabic Typesetting" panose="03020402040406030203" pitchFamily="66" charset="-78"/>
              </a:rPr>
              <a:t>أول </a:t>
            </a:r>
            <a:r>
              <a:rPr lang="ar-SA" sz="2400" dirty="0">
                <a:latin typeface="Arabic Typesetting" panose="03020402040406030203" pitchFamily="66" charset="-78"/>
                <a:ea typeface="Calibri" panose="020F0502020204030204" pitchFamily="34" charset="0"/>
                <a:cs typeface="Arabic Typesetting" panose="03020402040406030203" pitchFamily="66" charset="-78"/>
              </a:rPr>
              <a:t>مسرحية شعرية ألفت في العصر الحديث هي مسرحية:« المروءة والوفاء أو الفرج بعد الضيق» لخليل اليازجي، وهي تمثيلية تاريخية شعرية قدمتها فرقة جورج قرداحي عام 1886م، ثم تلتها مسرحيات أخرى مثل مسرحية: «مقتل </a:t>
            </a:r>
            <a:r>
              <a:rPr lang="ar-SA" sz="2400" dirty="0" err="1">
                <a:latin typeface="Arabic Typesetting" panose="03020402040406030203" pitchFamily="66" charset="-78"/>
                <a:ea typeface="Calibri" panose="020F0502020204030204" pitchFamily="34" charset="0"/>
                <a:cs typeface="Arabic Typesetting" panose="03020402040406030203" pitchFamily="66" charset="-78"/>
              </a:rPr>
              <a:t>هيرودوس</a:t>
            </a:r>
            <a:r>
              <a:rPr lang="ar-SA" sz="2400" dirty="0">
                <a:latin typeface="Arabic Typesetting" panose="03020402040406030203" pitchFamily="66" charset="-78"/>
                <a:ea typeface="Calibri" panose="020F0502020204030204" pitchFamily="34" charset="0"/>
                <a:cs typeface="Arabic Typesetting" panose="03020402040406030203" pitchFamily="66" charset="-78"/>
              </a:rPr>
              <a:t> لولديه» لعبد الله البستاني، ومسرحية: «صلاح الدين الأيوبي» لنجيب الحداد، وجميعها عني باستلهام وتوظيف التاريخ.</a:t>
            </a:r>
            <a:endParaRPr lang="fr-FR" sz="2400" dirty="0">
              <a:latin typeface="Arabic Typesetting" panose="03020402040406030203" pitchFamily="66" charset="-78"/>
              <a:ea typeface="Calibri" panose="020F0502020204030204" pitchFamily="34" charset="0"/>
              <a:cs typeface="Arabic Typesetting" panose="03020402040406030203" pitchFamily="66" charset="-78"/>
            </a:endParaRPr>
          </a:p>
          <a:p>
            <a:pPr algn="justLow">
              <a:lnSpc>
                <a:spcPct val="115000"/>
              </a:lnSpc>
            </a:pPr>
            <a:r>
              <a:rPr lang="ar-SA" sz="2400" dirty="0" smtClean="0">
                <a:latin typeface="Arabic Typesetting" panose="03020402040406030203" pitchFamily="66" charset="-78"/>
                <a:ea typeface="Calibri" panose="020F0502020204030204" pitchFamily="34" charset="0"/>
                <a:cs typeface="Arabic Typesetting" panose="03020402040406030203" pitchFamily="66" charset="-78"/>
              </a:rPr>
              <a:t>أثرى </a:t>
            </a:r>
            <a:r>
              <a:rPr lang="ar-SA" sz="2400" dirty="0">
                <a:latin typeface="Arabic Typesetting" panose="03020402040406030203" pitchFamily="66" charset="-78"/>
                <a:ea typeface="Calibri" panose="020F0502020204030204" pitchFamily="34" charset="0"/>
                <a:cs typeface="Arabic Typesetting" panose="03020402040406030203" pitchFamily="66" charset="-78"/>
              </a:rPr>
              <a:t>أحمد شوقي المسرح الشعري بمجموعة من المسرحيات الشعرية التاريخية، منها: «مصرع كليوباترا»، « مجنون ليلى»، «</a:t>
            </a:r>
            <a:r>
              <a:rPr lang="ar-SA" sz="2400" dirty="0" err="1">
                <a:latin typeface="Arabic Typesetting" panose="03020402040406030203" pitchFamily="66" charset="-78"/>
                <a:ea typeface="Calibri" panose="020F0502020204030204" pitchFamily="34" charset="0"/>
                <a:cs typeface="Arabic Typesetting" panose="03020402040406030203" pitchFamily="66" charset="-78"/>
              </a:rPr>
              <a:t>قمبيز</a:t>
            </a:r>
            <a:r>
              <a:rPr lang="ar-SA" sz="2400" dirty="0">
                <a:latin typeface="Arabic Typesetting" panose="03020402040406030203" pitchFamily="66" charset="-78"/>
                <a:ea typeface="Calibri" panose="020F0502020204030204" pitchFamily="34" charset="0"/>
                <a:cs typeface="Arabic Typesetting" panose="03020402040406030203" pitchFamily="66" charset="-78"/>
              </a:rPr>
              <a:t>»، «عنترة»، و«علي بك الكبير».. وقد ألف شوقي مسرحياته في إطار الشعر التقليدي، وحاول قدر المستطاع أن يطوع شعره لمقتضيات المسرح فوفق في حواراته ومواقفه، وغلبته أحيانا طبيعة الشعر الغنائية ولغته المختارة وإيقاعه المنتظم، وأغلب مسرحياته كانت مستلهمة من التاريخ القديم والحديث. وسار عزيز أباظة على درب شوقي، محاولا الاستفادة بما جد في البيئة العربية من مفاهيم متطورة للمسرح.</a:t>
            </a:r>
            <a:endParaRPr lang="fr-FR" sz="2400" dirty="0">
              <a:latin typeface="Arabic Typesetting" panose="03020402040406030203" pitchFamily="66" charset="-78"/>
              <a:ea typeface="Calibri" panose="020F0502020204030204" pitchFamily="34" charset="0"/>
              <a:cs typeface="Arabic Typesetting" panose="03020402040406030203" pitchFamily="66" charset="-78"/>
            </a:endParaRPr>
          </a:p>
          <a:p>
            <a:pPr algn="justLow">
              <a:lnSpc>
                <a:spcPct val="115000"/>
              </a:lnSpc>
            </a:pPr>
            <a:r>
              <a:rPr lang="ar-SA" sz="2400" dirty="0">
                <a:latin typeface="Arabic Typesetting" panose="03020402040406030203" pitchFamily="66" charset="-78"/>
                <a:ea typeface="Calibri" panose="020F0502020204030204" pitchFamily="34" charset="0"/>
                <a:cs typeface="Arabic Typesetting" panose="03020402040406030203" pitchFamily="66" charset="-78"/>
              </a:rPr>
              <a:t>وعندما استحدث الشعر الحر في الأدب العربي ابتداء من نهاية الحرب العالمية الثانية بدأ تأليف المسرح الشعري الحر، فكتب علي أحمد </a:t>
            </a:r>
            <a:r>
              <a:rPr lang="ar-SA" sz="2400" dirty="0" err="1">
                <a:latin typeface="Arabic Typesetting" panose="03020402040406030203" pitchFamily="66" charset="-78"/>
                <a:ea typeface="Calibri" panose="020F0502020204030204" pitchFamily="34" charset="0"/>
                <a:cs typeface="Arabic Typesetting" panose="03020402040406030203" pitchFamily="66" charset="-78"/>
              </a:rPr>
              <a:t>باكثير</a:t>
            </a:r>
            <a:r>
              <a:rPr lang="ar-SA" sz="2400" dirty="0">
                <a:latin typeface="Arabic Typesetting" panose="03020402040406030203" pitchFamily="66" charset="-78"/>
                <a:ea typeface="Calibri" panose="020F0502020204030204" pitchFamily="34" charset="0"/>
                <a:cs typeface="Arabic Typesetting" panose="03020402040406030203" pitchFamily="66" charset="-78"/>
              </a:rPr>
              <a:t> مسرحياته: «</a:t>
            </a:r>
            <a:r>
              <a:rPr lang="ar-SA" sz="2400" dirty="0" err="1">
                <a:latin typeface="Arabic Typesetting" panose="03020402040406030203" pitchFamily="66" charset="-78"/>
                <a:ea typeface="Calibri" panose="020F0502020204030204" pitchFamily="34" charset="0"/>
                <a:cs typeface="Arabic Typesetting" panose="03020402040406030203" pitchFamily="66" charset="-78"/>
              </a:rPr>
              <a:t>إخناتون</a:t>
            </a:r>
            <a:r>
              <a:rPr lang="ar-SA" sz="2400" dirty="0">
                <a:latin typeface="Arabic Typesetting" panose="03020402040406030203" pitchFamily="66" charset="-78"/>
                <a:ea typeface="Calibri" panose="020F0502020204030204" pitchFamily="34" charset="0"/>
                <a:cs typeface="Arabic Typesetting" panose="03020402040406030203" pitchFamily="66" charset="-78"/>
              </a:rPr>
              <a:t> ونيفرتيتي»، وترجم شعريا مسرحية: « روميو وجولييت» بالشعر الحر وليس بالشعر التقليدي، وهو رائد المسرح الشعري الحر، تلته تجارب أخرى منها تجربة عبد الرحمن الشرقاوي في مسرحيتيه: «جميلة» و«الفتى مهران»، وتجربة صلاح عبد الصبور في مسرحية: «مأساة الحلاج» 1964، «مسافر ليل» 1968، «ليلى والمجنون» 1971...وقد وصلت الدراما الشعرية عند عبد الصبور إلى أعلى خط بياني لها، وهي محاولة سعت إلى التغيير في التعبير الشعري وتطوير عناصر القصيدة الدرامية أيضا، لهذا لم يطور عروض الشعر الجديد بعيدا عن دينامية الفعل المسرحي.</a:t>
            </a:r>
            <a:endParaRPr lang="fr-FR" sz="2400" dirty="0">
              <a:latin typeface="Arabic Typesetting" panose="03020402040406030203" pitchFamily="66" charset="-78"/>
              <a:ea typeface="Calibri" panose="020F0502020204030204" pitchFamily="34" charset="0"/>
              <a:cs typeface="Arabic Typesetting" panose="03020402040406030203" pitchFamily="66" charset="-78"/>
            </a:endParaRPr>
          </a:p>
          <a:p>
            <a:pPr algn="just"/>
            <a:endParaRPr lang="fr-FR" sz="20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xmlns="" val="36416405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03448" y="116632"/>
            <a:ext cx="8229600" cy="490066"/>
          </a:xfrm>
        </p:spPr>
        <p:style>
          <a:lnRef idx="1">
            <a:schemeClr val="accent3"/>
          </a:lnRef>
          <a:fillRef idx="2">
            <a:schemeClr val="accent3"/>
          </a:fillRef>
          <a:effectRef idx="1">
            <a:schemeClr val="accent3"/>
          </a:effectRef>
          <a:fontRef idx="minor">
            <a:schemeClr val="dk1"/>
          </a:fontRef>
        </p:style>
        <p:txBody>
          <a:bodyPr>
            <a:normAutofit/>
          </a:bodyPr>
          <a:lstStyle/>
          <a:p>
            <a:r>
              <a:rPr lang="ar-SA" sz="2400" b="1" dirty="0">
                <a:latin typeface="Arabic Typesetting" panose="03020402040406030203" pitchFamily="66" charset="-78"/>
                <a:ea typeface="Times New Roman" panose="02020603050405020304" pitchFamily="18" charset="0"/>
                <a:cs typeface="Arabic Typesetting" panose="03020402040406030203" pitchFamily="66" charset="-78"/>
              </a:rPr>
              <a:t>ج- ا</a:t>
            </a:r>
            <a:r>
              <a:rPr lang="ar-SA" sz="2400" b="1" dirty="0">
                <a:latin typeface="Arabic Typesetting" panose="03020402040406030203" pitchFamily="66" charset="-78"/>
                <a:ea typeface="Calibri" panose="020F0502020204030204" pitchFamily="34" charset="0"/>
                <a:cs typeface="Arabic Typesetting" panose="03020402040406030203" pitchFamily="66" charset="-78"/>
              </a:rPr>
              <a:t>لمسرح النثري: </a:t>
            </a:r>
            <a:endParaRPr lang="fr-FR" sz="2400" dirty="0">
              <a:latin typeface="Arabic Typesetting" panose="03020402040406030203" pitchFamily="66" charset="-78"/>
              <a:cs typeface="Arabic Typesetting" panose="03020402040406030203" pitchFamily="66" charset="-78"/>
            </a:endParaRPr>
          </a:p>
        </p:txBody>
      </p:sp>
      <p:sp>
        <p:nvSpPr>
          <p:cNvPr id="3" name="Espace réservé du contenu 2"/>
          <p:cNvSpPr>
            <a:spLocks noGrp="1"/>
          </p:cNvSpPr>
          <p:nvPr>
            <p:ph idx="1"/>
          </p:nvPr>
        </p:nvSpPr>
        <p:spPr>
          <a:xfrm>
            <a:off x="0" y="606698"/>
            <a:ext cx="9036496" cy="6251302"/>
          </a:xfrm>
        </p:spPr>
        <p:style>
          <a:lnRef idx="1">
            <a:schemeClr val="accent5"/>
          </a:lnRef>
          <a:fillRef idx="2">
            <a:schemeClr val="accent5"/>
          </a:fillRef>
          <a:effectRef idx="1">
            <a:schemeClr val="accent5"/>
          </a:effectRef>
          <a:fontRef idx="minor">
            <a:schemeClr val="dk1"/>
          </a:fontRef>
        </p:style>
        <p:txBody>
          <a:bodyPr>
            <a:normAutofit fontScale="77500" lnSpcReduction="20000"/>
          </a:bodyPr>
          <a:lstStyle/>
          <a:p>
            <a:pPr algn="justLow">
              <a:lnSpc>
                <a:spcPct val="115000"/>
              </a:lnSpc>
            </a:pPr>
            <a:r>
              <a:rPr lang="ar-SA" dirty="0" smtClean="0">
                <a:latin typeface="Arabic Typesetting" panose="03020402040406030203" pitchFamily="66" charset="-78"/>
                <a:ea typeface="Calibri" panose="020F0502020204030204" pitchFamily="34" charset="0"/>
                <a:cs typeface="Arabic Typesetting" panose="03020402040406030203" pitchFamily="66" charset="-78"/>
              </a:rPr>
              <a:t>يوصف </a:t>
            </a:r>
            <a:r>
              <a:rPr lang="ar-SA" dirty="0">
                <a:latin typeface="Arabic Typesetting" panose="03020402040406030203" pitchFamily="66" charset="-78"/>
                <a:ea typeface="Calibri" panose="020F0502020204030204" pitchFamily="34" charset="0"/>
                <a:cs typeface="Arabic Typesetting" panose="03020402040406030203" pitchFamily="66" charset="-78"/>
              </a:rPr>
              <a:t>المسرح النثري عادة بالمسرح الفني، نظرا لأنه يعكس تطور ونضج المسرح العربي، لأنه يركز بالدرجة الأولى على إبراز العناصر الدرامية، أكثر من اشتغاله على الجوانب الشعرية والغنائية، التي بقيت مسيطرة على المسرح العربي في بداياته الأولى، ورغم أن الأصل في المسرح أنه نوع شعري، إلا أن المسرح الشعري العربي لم يفلح في بلوغ أهدافه الدرامية شعريا، وهذا راجع إلى غنائية الشعر العربي التي أثرت في المسرح الشعري لدرجة أنه لم يستطع بلوغ المقصد الدرامي، حتى مع أبرز أعلامه كأحمد شوقي وصلاح عبد الصبور </a:t>
            </a:r>
            <a:r>
              <a:rPr lang="ar-SA" dirty="0" err="1">
                <a:latin typeface="Arabic Typesetting" panose="03020402040406030203" pitchFamily="66" charset="-78"/>
                <a:ea typeface="Calibri" panose="020F0502020204030204" pitchFamily="34" charset="0"/>
                <a:cs typeface="Arabic Typesetting" panose="03020402040406030203" pitchFamily="66" charset="-78"/>
              </a:rPr>
              <a:t>وباكثير</a:t>
            </a:r>
            <a:r>
              <a:rPr lang="ar-SA" dirty="0">
                <a:latin typeface="Arabic Typesetting" panose="03020402040406030203" pitchFamily="66" charset="-78"/>
                <a:ea typeface="Calibri" panose="020F0502020204030204" pitchFamily="34" charset="0"/>
                <a:cs typeface="Arabic Typesetting" panose="03020402040406030203" pitchFamily="66" charset="-78"/>
              </a:rPr>
              <a:t>..ولكنه استطاع تحقيق مقاصده الدرامية عندما اعتمد على اللغة النثرية التي فتحت المجال لمسرح فني عربي حقيقي، بالرغم من أن هذا المسرح لم يكن موجها لجمهور المسرح، بقدر ما كان موجها لجمهور القراء عبر المطبعة. وتعد مسرحية: «المعتمد بن عباد» لإبراهيم رمزي أقدم مسرحية نثرية حيث ألفها سنة 1892، عاد فيها إلى كتب التاريخ العربي، خاصة كتاب: «نفح الطيب» للمقري، كما عاد أحمد شوقي في مسرحيته النثرية الوحيدة: «أميرة الأندلس»، إلى نفس الموضوع التاريخي، أي تاريخ الأندلس. </a:t>
            </a:r>
            <a:endParaRPr lang="fr-FR" sz="2000" dirty="0">
              <a:latin typeface="Arabic Typesetting" panose="03020402040406030203" pitchFamily="66" charset="-78"/>
              <a:ea typeface="Calibri" panose="020F0502020204030204" pitchFamily="34" charset="0"/>
              <a:cs typeface="Arabic Typesetting" panose="03020402040406030203" pitchFamily="66" charset="-78"/>
            </a:endParaRPr>
          </a:p>
          <a:p>
            <a:pPr algn="justLow">
              <a:lnSpc>
                <a:spcPct val="115000"/>
              </a:lnSpc>
            </a:pPr>
            <a:r>
              <a:rPr lang="ar-SA" dirty="0">
                <a:latin typeface="Arabic Typesetting" panose="03020402040406030203" pitchFamily="66" charset="-78"/>
                <a:ea typeface="Times New Roman" panose="02020603050405020304" pitchFamily="18" charset="0"/>
                <a:cs typeface="Arabic Typesetting" panose="03020402040406030203" pitchFamily="66" charset="-78"/>
              </a:rPr>
              <a:t>لكن المسرح النثري برز أكثر في اسهامات توفيق الحكيم، الذي نجح في ربط الأدب النثري بالمسرح على نحو ما نجح شوقي في أن يربط الأدب الشعري به، وتحرر المسرح أخيرا من الغناء والرقص اللذان صيراه مسرحا استعراضيا تجاريا، وتخلص أيضا من الشعر الذي غلب الغنائية على الدرامية، واتجه المؤلفون أخيرا نحو تأليف مسرح فني حقيقي يمنح الأولوية للصراع الدرامي ويبرزه أكثر من غيره، وهو ما نجده في مسرحيات توفيق الحكيم ومنها: «أهل الكهف» 1933، «</a:t>
            </a:r>
            <a:r>
              <a:rPr lang="ar-SA" dirty="0" err="1">
                <a:latin typeface="Arabic Typesetting" panose="03020402040406030203" pitchFamily="66" charset="-78"/>
                <a:ea typeface="Times New Roman" panose="02020603050405020304" pitchFamily="18" charset="0"/>
                <a:cs typeface="Arabic Typesetting" panose="03020402040406030203" pitchFamily="66" charset="-78"/>
              </a:rPr>
              <a:t>بيجماليون</a:t>
            </a:r>
            <a:r>
              <a:rPr lang="ar-SA" dirty="0">
                <a:latin typeface="Arabic Typesetting" panose="03020402040406030203" pitchFamily="66" charset="-78"/>
                <a:ea typeface="Times New Roman" panose="02020603050405020304" pitchFamily="18" charset="0"/>
                <a:cs typeface="Arabic Typesetting" panose="03020402040406030203" pitchFamily="66" charset="-78"/>
              </a:rPr>
              <a:t>» 1942، «</a:t>
            </a:r>
            <a:r>
              <a:rPr lang="ar-SA" dirty="0" err="1">
                <a:latin typeface="Arabic Typesetting" panose="03020402040406030203" pitchFamily="66" charset="-78"/>
                <a:ea typeface="Times New Roman" panose="02020603050405020304" pitchFamily="18" charset="0"/>
                <a:cs typeface="Arabic Typesetting" panose="03020402040406030203" pitchFamily="66" charset="-78"/>
              </a:rPr>
              <a:t>براكسا</a:t>
            </a:r>
            <a:r>
              <a:rPr lang="ar-SA" dirty="0">
                <a:latin typeface="Arabic Typesetting" panose="03020402040406030203" pitchFamily="66" charset="-78"/>
                <a:ea typeface="Times New Roman" panose="02020603050405020304" pitchFamily="18" charset="0"/>
                <a:cs typeface="Arabic Typesetting" panose="03020402040406030203" pitchFamily="66" charset="-78"/>
              </a:rPr>
              <a:t>» أو «مشكلة الحكم»1939، «محمد» 1936، وجميعها يدخل في إطار ما يسمى بالمسرح الذهني، بعضها مستمد من التراث الديني الإسلامي، وبعضها الآخر من التراث الأسطوري الإغريقي. وبعضها الآخر من التراث العربي مثل مسرحياته: «شهرزاد» و«سليمان الحكيم» و«السلطان الحائر»، كما استلهم من التراثين الفرعوني والإغريقي مسرحيات: «الملك أوديب» و«إيزيس».</a:t>
            </a:r>
            <a:r>
              <a:rPr lang="ar-SA" dirty="0">
                <a:solidFill>
                  <a:srgbClr val="333333"/>
                </a:solidFill>
                <a:latin typeface="Arabic Typesetting" panose="03020402040406030203" pitchFamily="66" charset="-78"/>
                <a:ea typeface="Times New Roman" panose="02020603050405020304" pitchFamily="18" charset="0"/>
                <a:cs typeface="Arabic Typesetting" panose="03020402040406030203" pitchFamily="66" charset="-78"/>
              </a:rPr>
              <a:t> </a:t>
            </a:r>
            <a:endParaRPr lang="fr-FR" sz="2000" dirty="0">
              <a:latin typeface="Arabic Typesetting" panose="03020402040406030203" pitchFamily="66" charset="-78"/>
              <a:ea typeface="Calibri" panose="020F0502020204030204" pitchFamily="34" charset="0"/>
              <a:cs typeface="Arabic Typesetting" panose="03020402040406030203" pitchFamily="66" charset="-78"/>
            </a:endParaRPr>
          </a:p>
          <a:p>
            <a:endParaRPr lang="fr-FR" dirty="0"/>
          </a:p>
        </p:txBody>
      </p:sp>
    </p:spTree>
    <p:extLst>
      <p:ext uri="{BB962C8B-B14F-4D97-AF65-F5344CB8AC3E}">
        <p14:creationId xmlns:p14="http://schemas.microsoft.com/office/powerpoint/2010/main" xmlns="" val="20925934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93204" y="274638"/>
            <a:ext cx="8229600" cy="562074"/>
          </a:xfrm>
        </p:spPr>
        <p:style>
          <a:lnRef idx="1">
            <a:schemeClr val="accent2"/>
          </a:lnRef>
          <a:fillRef idx="2">
            <a:schemeClr val="accent2"/>
          </a:fillRef>
          <a:effectRef idx="1">
            <a:schemeClr val="accent2"/>
          </a:effectRef>
          <a:fontRef idx="minor">
            <a:schemeClr val="dk1"/>
          </a:fontRef>
        </p:style>
        <p:txBody>
          <a:bodyPr>
            <a:normAutofit fontScale="90000"/>
          </a:bodyPr>
          <a:lstStyle/>
          <a:p>
            <a:pPr lvl="0"/>
            <a:r>
              <a:rPr lang="ar-DZ" sz="2800" b="1" dirty="0" smtClean="0">
                <a:latin typeface="Arabic Typesetting" panose="03020402040406030203" pitchFamily="66" charset="-78"/>
                <a:ea typeface="Calibri" panose="020F0502020204030204" pitchFamily="34" charset="0"/>
                <a:cs typeface="Arabic Typesetting" panose="03020402040406030203" pitchFamily="66" charset="-78"/>
              </a:rPr>
              <a:t>2</a:t>
            </a:r>
            <a:br>
              <a:rPr lang="ar-DZ" sz="2800" b="1" dirty="0" smtClean="0">
                <a:latin typeface="Arabic Typesetting" panose="03020402040406030203" pitchFamily="66" charset="-78"/>
                <a:ea typeface="Calibri" panose="020F0502020204030204" pitchFamily="34" charset="0"/>
                <a:cs typeface="Arabic Typesetting" panose="03020402040406030203" pitchFamily="66" charset="-78"/>
              </a:rPr>
            </a:br>
            <a:r>
              <a:rPr lang="ar-DZ" sz="2800" b="1" dirty="0">
                <a:latin typeface="Arabic Typesetting" panose="03020402040406030203" pitchFamily="66" charset="-78"/>
                <a:ea typeface="Calibri" panose="020F0502020204030204" pitchFamily="34" charset="0"/>
                <a:cs typeface="Arabic Typesetting" panose="03020402040406030203" pitchFamily="66" charset="-78"/>
              </a:rPr>
              <a:t>2</a:t>
            </a:r>
            <a:r>
              <a:rPr lang="ar-DZ" sz="2800" b="1" dirty="0" smtClean="0">
                <a:latin typeface="Arabic Typesetting" panose="03020402040406030203" pitchFamily="66" charset="-78"/>
                <a:ea typeface="Calibri" panose="020F0502020204030204" pitchFamily="34" charset="0"/>
                <a:cs typeface="Arabic Typesetting" panose="03020402040406030203" pitchFamily="66" charset="-78"/>
              </a:rPr>
              <a:t>- </a:t>
            </a:r>
            <a:r>
              <a:rPr lang="ar-SA" sz="2800" b="1" dirty="0" smtClean="0">
                <a:latin typeface="Arabic Typesetting" panose="03020402040406030203" pitchFamily="66" charset="-78"/>
                <a:ea typeface="Calibri" panose="020F0502020204030204" pitchFamily="34" charset="0"/>
                <a:cs typeface="Arabic Typesetting" panose="03020402040406030203" pitchFamily="66" charset="-78"/>
              </a:rPr>
              <a:t>اتجاهات </a:t>
            </a:r>
            <a:r>
              <a:rPr lang="ar-SA" sz="2800" b="1" dirty="0">
                <a:latin typeface="Arabic Typesetting" panose="03020402040406030203" pitchFamily="66" charset="-78"/>
                <a:ea typeface="Calibri" panose="020F0502020204030204" pitchFamily="34" charset="0"/>
                <a:cs typeface="Arabic Typesetting" panose="03020402040406030203" pitchFamily="66" charset="-78"/>
              </a:rPr>
              <a:t>المسرح </a:t>
            </a:r>
            <a:r>
              <a:rPr lang="ar-SA" sz="2800" b="1" dirty="0" smtClean="0">
                <a:latin typeface="Arabic Typesetting" panose="03020402040406030203" pitchFamily="66" charset="-78"/>
                <a:ea typeface="Calibri" panose="020F0502020204030204" pitchFamily="34" charset="0"/>
                <a:cs typeface="Arabic Typesetting" panose="03020402040406030203" pitchFamily="66" charset="-78"/>
              </a:rPr>
              <a:t>العربي</a:t>
            </a:r>
            <a:r>
              <a:rPr lang="fr-FR" sz="2800" dirty="0">
                <a:latin typeface="Arabic Typesetting" panose="03020402040406030203" pitchFamily="66" charset="-78"/>
                <a:cs typeface="Arabic Typesetting" panose="03020402040406030203" pitchFamily="66" charset="-78"/>
              </a:rPr>
              <a:t/>
            </a:r>
            <a:br>
              <a:rPr lang="fr-FR" sz="2800" dirty="0">
                <a:latin typeface="Arabic Typesetting" panose="03020402040406030203" pitchFamily="66" charset="-78"/>
                <a:cs typeface="Arabic Typesetting" panose="03020402040406030203" pitchFamily="66" charset="-78"/>
              </a:rPr>
            </a:br>
            <a:endParaRPr lang="fr-FR" sz="2800" dirty="0">
              <a:latin typeface="Arabic Typesetting" panose="03020402040406030203" pitchFamily="66" charset="-78"/>
              <a:cs typeface="Arabic Typesetting" panose="03020402040406030203" pitchFamily="66" charset="-78"/>
            </a:endParaRPr>
          </a:p>
        </p:txBody>
      </p:sp>
      <p:sp>
        <p:nvSpPr>
          <p:cNvPr id="3" name="Espace réservé du contenu 2"/>
          <p:cNvSpPr>
            <a:spLocks noGrp="1"/>
          </p:cNvSpPr>
          <p:nvPr>
            <p:ph idx="1"/>
          </p:nvPr>
        </p:nvSpPr>
        <p:spPr>
          <a:xfrm>
            <a:off x="323528" y="836712"/>
            <a:ext cx="8568952" cy="5832648"/>
          </a:xfrm>
        </p:spPr>
        <p:style>
          <a:lnRef idx="1">
            <a:schemeClr val="dk1"/>
          </a:lnRef>
          <a:fillRef idx="2">
            <a:schemeClr val="dk1"/>
          </a:fillRef>
          <a:effectRef idx="1">
            <a:schemeClr val="dk1"/>
          </a:effectRef>
          <a:fontRef idx="minor">
            <a:schemeClr val="dk1"/>
          </a:fontRef>
        </p:style>
        <p:txBody>
          <a:bodyPr>
            <a:noAutofit/>
          </a:bodyPr>
          <a:lstStyle/>
          <a:p>
            <a:pPr algn="just"/>
            <a:r>
              <a:rPr lang="ar-DZ" sz="2200" b="1" dirty="0" smtClean="0">
                <a:latin typeface="Arabic Typesetting" panose="03020402040406030203" pitchFamily="66" charset="-78"/>
                <a:ea typeface="Calibri" panose="020F0502020204030204" pitchFamily="34" charset="0"/>
                <a:cs typeface="Arabic Typesetting" panose="03020402040406030203" pitchFamily="66" charset="-78"/>
              </a:rPr>
              <a:t>أ- </a:t>
            </a:r>
            <a:r>
              <a:rPr lang="ar-SA" sz="2200" b="1" dirty="0" smtClean="0">
                <a:latin typeface="Arabic Typesetting" panose="03020402040406030203" pitchFamily="66" charset="-78"/>
                <a:ea typeface="Calibri" panose="020F0502020204030204" pitchFamily="34" charset="0"/>
                <a:cs typeface="Arabic Typesetting" panose="03020402040406030203" pitchFamily="66" charset="-78"/>
              </a:rPr>
              <a:t>المسرح التاريخي الإصلاحي</a:t>
            </a:r>
            <a:r>
              <a:rPr lang="ar-DZ" sz="2200" b="1" dirty="0" smtClean="0">
                <a:latin typeface="Arabic Typesetting" panose="03020402040406030203" pitchFamily="66" charset="-78"/>
                <a:ea typeface="Calibri" panose="020F0502020204030204" pitchFamily="34" charset="0"/>
                <a:cs typeface="Arabic Typesetting" panose="03020402040406030203" pitchFamily="66" charset="-78"/>
              </a:rPr>
              <a:t>: </a:t>
            </a:r>
            <a:r>
              <a:rPr lang="ar-SA" sz="2200" dirty="0" smtClean="0">
                <a:latin typeface="Arabic Typesetting" panose="03020402040406030203" pitchFamily="66" charset="-78"/>
                <a:ea typeface="Calibri" panose="020F0502020204030204" pitchFamily="34" charset="0"/>
                <a:cs typeface="Arabic Typesetting" panose="03020402040406030203" pitchFamily="66" charset="-78"/>
              </a:rPr>
              <a:t>اتجه المسرح العربي منذ بداياته إلى التاريخ يستوحي منه مواقف البطولة والكفاح، ويقدمها في ثوب جديد، تهدف إلى إثارة الروح الوطنية ومقاومة المستعمر، ويعرض بالظالمين من الحكام، متخذا التاريخ ستارا يحميهم من بطش الحكام،  لهذا استمد المؤلفون المسرحيون العرب موضوعاتهم منذ البداية من التاريخ، كما أنهم كانوا في بداية عهدهم بالمسرح، حيث لم يوجد بينهم بعد مواهب مسرحية قادرة أن تبتدع موضوعات وشخصيات من الحياة، ومن خلق الكاتب المسرحي فاضطروا للجوء إلى التاريخ يقتبسون أحداثه وشخصياته </a:t>
            </a:r>
            <a:r>
              <a:rPr lang="ar-SA" sz="2200" dirty="0" err="1" smtClean="0">
                <a:latin typeface="Arabic Typesetting" panose="03020402040406030203" pitchFamily="66" charset="-78"/>
                <a:ea typeface="Calibri" panose="020F0502020204030204" pitchFamily="34" charset="0"/>
                <a:cs typeface="Arabic Typesetting" panose="03020402040406030203" pitchFamily="66" charset="-78"/>
              </a:rPr>
              <a:t>ويمسرحونها</a:t>
            </a:r>
            <a:r>
              <a:rPr lang="ar-SA" sz="2200" dirty="0" smtClean="0">
                <a:latin typeface="Arabic Typesetting" panose="03020402040406030203" pitchFamily="66" charset="-78"/>
                <a:ea typeface="Calibri" panose="020F0502020204030204" pitchFamily="34" charset="0"/>
                <a:cs typeface="Arabic Typesetting" panose="03020402040406030203" pitchFamily="66" charset="-78"/>
              </a:rPr>
              <a:t>، وقد هيمن التاريخ على الكتابة المسرحية وأصبح يشكل أحد اتجاهاتها الرئيسية، ولا تزال ظاهرة استلهام التاريخ متفشية في المسرح العربي إلى يومنا هذا. ومن أوائل المسرحيات الشعرية التي اتجهت نحو التاريخ مسرحية: «المروءة والوفاء» 1876 لخليل اليازجي، التي استلهمت تاريخ العراق القديم، حيث بنى المسرحية على حادثة وقعت للنعمان بن المنذر، حاكم الحيرة في القرن السادس قبل الميلاد، واحتوت اشارات خفية ندد فيها بالظلم. كما أقبل عليه نخبة من كتاب المسرحية النثرية الذين استهواهم هذا المنبع الثري، مثل إبراهيم رمزي في مسرحياته: «أبطال المنصورة»، «الحاكم بأمر الله»، و«المعتمد بن عباد». واستمد منه فرح أنطون أحداث مسرحياته: «صلاح الدين ومملكة أورشليم»، ومحمود تيمور في: «صقر قريش»، وعلي أحمد </a:t>
            </a:r>
            <a:r>
              <a:rPr lang="ar-SA" sz="2200" dirty="0" err="1" smtClean="0">
                <a:latin typeface="Arabic Typesetting" panose="03020402040406030203" pitchFamily="66" charset="-78"/>
                <a:ea typeface="Calibri" panose="020F0502020204030204" pitchFamily="34" charset="0"/>
                <a:cs typeface="Arabic Typesetting" panose="03020402040406030203" pitchFamily="66" charset="-78"/>
              </a:rPr>
              <a:t>باكثير</a:t>
            </a:r>
            <a:r>
              <a:rPr lang="ar-SA" sz="2200" dirty="0" smtClean="0">
                <a:latin typeface="Arabic Typesetting" panose="03020402040406030203" pitchFamily="66" charset="-78"/>
                <a:ea typeface="Calibri" panose="020F0502020204030204" pitchFamily="34" charset="0"/>
                <a:cs typeface="Arabic Typesetting" panose="03020402040406030203" pitchFamily="66" charset="-78"/>
              </a:rPr>
              <a:t> في: «سر الحاكم بأمر الله»... وقد أثرى أحمد شوقي هذا التقليد بالعديد من المسرحيات الشعرية، مثل: «مصرع </a:t>
            </a:r>
            <a:r>
              <a:rPr lang="ar-SA" sz="2200" dirty="0" err="1" smtClean="0">
                <a:latin typeface="Arabic Typesetting" panose="03020402040406030203" pitchFamily="66" charset="-78"/>
                <a:ea typeface="Calibri" panose="020F0502020204030204" pitchFamily="34" charset="0"/>
                <a:cs typeface="Arabic Typesetting" panose="03020402040406030203" pitchFamily="66" charset="-78"/>
              </a:rPr>
              <a:t>كليوباترة</a:t>
            </a:r>
            <a:r>
              <a:rPr lang="ar-SA" sz="2200" dirty="0" smtClean="0">
                <a:latin typeface="Arabic Typesetting" panose="03020402040406030203" pitchFamily="66" charset="-78"/>
                <a:ea typeface="Calibri" panose="020F0502020204030204" pitchFamily="34" charset="0"/>
                <a:cs typeface="Arabic Typesetting" panose="03020402040406030203" pitchFamily="66" charset="-78"/>
              </a:rPr>
              <a:t>»، «مجنون ليلى»، «</a:t>
            </a:r>
            <a:r>
              <a:rPr lang="ar-SA" sz="2200" dirty="0" err="1" smtClean="0">
                <a:latin typeface="Arabic Typesetting" panose="03020402040406030203" pitchFamily="66" charset="-78"/>
                <a:ea typeface="Calibri" panose="020F0502020204030204" pitchFamily="34" charset="0"/>
                <a:cs typeface="Arabic Typesetting" panose="03020402040406030203" pitchFamily="66" charset="-78"/>
              </a:rPr>
              <a:t>قمبيز</a:t>
            </a:r>
            <a:r>
              <a:rPr lang="ar-SA" sz="2200" dirty="0" smtClean="0">
                <a:latin typeface="Arabic Typesetting" panose="03020402040406030203" pitchFamily="66" charset="-78"/>
                <a:ea typeface="Calibri" panose="020F0502020204030204" pitchFamily="34" charset="0"/>
                <a:cs typeface="Arabic Typesetting" panose="03020402040406030203" pitchFamily="66" charset="-78"/>
              </a:rPr>
              <a:t>»، «عنترة»، «علي بك الكبير»، كما استلهمه أيضا في مسرحيته النثرية: «أميرة الأندلس». كما التزم عزيز أباظة باستلهام التاريخ في مسرحياته: «شجرة الدر»، «الناصر»، «العباسة»، «غروب </a:t>
            </a:r>
            <a:r>
              <a:rPr lang="ar-SA" sz="2200" dirty="0" err="1" smtClean="0">
                <a:latin typeface="Arabic Typesetting" panose="03020402040406030203" pitchFamily="66" charset="-78"/>
                <a:ea typeface="Calibri" panose="020F0502020204030204" pitchFamily="34" charset="0"/>
                <a:cs typeface="Arabic Typesetting" panose="03020402040406030203" pitchFamily="66" charset="-78"/>
              </a:rPr>
              <a:t>الأندلس»..ولم</a:t>
            </a:r>
            <a:r>
              <a:rPr lang="ar-SA" sz="2200" dirty="0" smtClean="0">
                <a:latin typeface="Arabic Typesetting" panose="03020402040406030203" pitchFamily="66" charset="-78"/>
                <a:ea typeface="Calibri" panose="020F0502020204030204" pitchFamily="34" charset="0"/>
                <a:cs typeface="Arabic Typesetting" panose="03020402040406030203" pitchFamily="66" charset="-78"/>
              </a:rPr>
              <a:t> يعرف عدنان مردم بك في تجربته المسرحية ملهما آخر غير التاريخ، واعتمده في مسرحياته: «الحلاج»، «الملكة زنوبيا»، «مصرع غرناطة»، من التاريخ القديم، واستلهم من التاريخ الحديث مسرحياته: «دير ياسين»، و«القزم»، كما استلهم من التاريخ العالمي في مسرحية: «غادة </a:t>
            </a:r>
            <a:r>
              <a:rPr lang="ar-SA" sz="2200" dirty="0" err="1" smtClean="0">
                <a:latin typeface="Arabic Typesetting" panose="03020402040406030203" pitchFamily="66" charset="-78"/>
                <a:ea typeface="Calibri" panose="020F0502020204030204" pitchFamily="34" charset="0"/>
                <a:cs typeface="Arabic Typesetting" panose="03020402040406030203" pitchFamily="66" charset="-78"/>
              </a:rPr>
              <a:t>أفاميا</a:t>
            </a:r>
            <a:r>
              <a:rPr lang="ar-SA" sz="2200" dirty="0" smtClean="0">
                <a:latin typeface="Arabic Typesetting" panose="03020402040406030203" pitchFamily="66" charset="-78"/>
                <a:ea typeface="Calibri" panose="020F0502020204030204" pitchFamily="34" charset="0"/>
                <a:cs typeface="Arabic Typesetting" panose="03020402040406030203" pitchFamily="66" charset="-78"/>
              </a:rPr>
              <a:t>»، حيث خلق حقبة تاريخية بكل مقوماتها من أحداث وشخصيات وبيئة زمانية لتكون معادلا لحقبة معاصرة فلم يكن المحتل الروماني لمدينة </a:t>
            </a:r>
            <a:r>
              <a:rPr lang="ar-SA" sz="2200" dirty="0" err="1" smtClean="0">
                <a:latin typeface="Arabic Typesetting" panose="03020402040406030203" pitchFamily="66" charset="-78"/>
                <a:ea typeface="Calibri" panose="020F0502020204030204" pitchFamily="34" charset="0"/>
                <a:cs typeface="Arabic Typesetting" panose="03020402040406030203" pitchFamily="66" charset="-78"/>
              </a:rPr>
              <a:t>أفاميا</a:t>
            </a:r>
            <a:r>
              <a:rPr lang="ar-SA" sz="2200" dirty="0" smtClean="0">
                <a:latin typeface="Arabic Typesetting" panose="03020402040406030203" pitchFamily="66" charset="-78"/>
                <a:ea typeface="Calibri" panose="020F0502020204030204" pitchFamily="34" charset="0"/>
                <a:cs typeface="Arabic Typesetting" panose="03020402040406030203" pitchFamily="66" charset="-78"/>
              </a:rPr>
              <a:t> في حقيقته سوى رمزا للمحتل الفرنسي لمدينة دمشق، وصمود شعب </a:t>
            </a:r>
            <a:r>
              <a:rPr lang="ar-SA" sz="2200" dirty="0" err="1" smtClean="0">
                <a:latin typeface="Arabic Typesetting" panose="03020402040406030203" pitchFamily="66" charset="-78"/>
                <a:ea typeface="Calibri" panose="020F0502020204030204" pitchFamily="34" charset="0"/>
                <a:cs typeface="Arabic Typesetting" panose="03020402040406030203" pitchFamily="66" charset="-78"/>
              </a:rPr>
              <a:t>أفاميا</a:t>
            </a:r>
            <a:r>
              <a:rPr lang="ar-SA" sz="2200" dirty="0" smtClean="0">
                <a:latin typeface="Arabic Typesetting" panose="03020402040406030203" pitchFamily="66" charset="-78"/>
                <a:ea typeface="Calibri" panose="020F0502020204030204" pitchFamily="34" charset="0"/>
                <a:cs typeface="Arabic Typesetting" panose="03020402040406030203" pitchFamily="66" charset="-78"/>
              </a:rPr>
              <a:t> رمزا لصمود الشعب الدمشقي. </a:t>
            </a:r>
            <a:endParaRPr lang="fr-FR" sz="22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xmlns="" val="17304907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62074"/>
          </a:xfrm>
        </p:spPr>
        <p:style>
          <a:lnRef idx="1">
            <a:schemeClr val="accent1"/>
          </a:lnRef>
          <a:fillRef idx="2">
            <a:schemeClr val="accent1"/>
          </a:fillRef>
          <a:effectRef idx="1">
            <a:schemeClr val="accent1"/>
          </a:effectRef>
          <a:fontRef idx="minor">
            <a:schemeClr val="dk1"/>
          </a:fontRef>
        </p:style>
        <p:txBody>
          <a:bodyPr>
            <a:normAutofit/>
          </a:bodyPr>
          <a:lstStyle/>
          <a:p>
            <a:r>
              <a:rPr lang="ar-DZ" sz="2800" dirty="0" smtClean="0">
                <a:latin typeface="Arabic Typesetting" panose="03020402040406030203" pitchFamily="66" charset="-78"/>
                <a:cs typeface="Arabic Typesetting" panose="03020402040406030203" pitchFamily="66" charset="-78"/>
              </a:rPr>
              <a:t>ب- المسرح الاجتماعي والسياسي</a:t>
            </a:r>
            <a:endParaRPr lang="fr-FR" sz="2800" dirty="0">
              <a:latin typeface="Arabic Typesetting" panose="03020402040406030203" pitchFamily="66" charset="-78"/>
              <a:cs typeface="Arabic Typesetting" panose="03020402040406030203" pitchFamily="66" charset="-78"/>
            </a:endParaRPr>
          </a:p>
        </p:txBody>
      </p:sp>
      <p:sp>
        <p:nvSpPr>
          <p:cNvPr id="3" name="Espace réservé du contenu 2"/>
          <p:cNvSpPr>
            <a:spLocks noGrp="1"/>
          </p:cNvSpPr>
          <p:nvPr>
            <p:ph idx="1"/>
          </p:nvPr>
        </p:nvSpPr>
        <p:spPr>
          <a:xfrm>
            <a:off x="457200" y="908720"/>
            <a:ext cx="8229600" cy="5688632"/>
          </a:xfrm>
        </p:spPr>
        <p:style>
          <a:lnRef idx="1">
            <a:schemeClr val="accent4"/>
          </a:lnRef>
          <a:fillRef idx="2">
            <a:schemeClr val="accent4"/>
          </a:fillRef>
          <a:effectRef idx="1">
            <a:schemeClr val="accent4"/>
          </a:effectRef>
          <a:fontRef idx="minor">
            <a:schemeClr val="dk1"/>
          </a:fontRef>
        </p:style>
        <p:txBody>
          <a:bodyPr>
            <a:normAutofit fontScale="55000" lnSpcReduction="20000"/>
          </a:bodyPr>
          <a:lstStyle/>
          <a:p>
            <a:pPr lvl="0" algn="just">
              <a:spcBef>
                <a:spcPts val="200"/>
              </a:spcBef>
              <a:buFont typeface="+mj-lt"/>
              <a:buAutoNum type="arabicPeriod"/>
            </a:pPr>
            <a:r>
              <a:rPr lang="ar-SA" b="1" dirty="0">
                <a:latin typeface="Arabic Typesetting" panose="03020402040406030203" pitchFamily="66" charset="-78"/>
                <a:ea typeface="Calibri" panose="020F0502020204030204" pitchFamily="34" charset="0"/>
                <a:cs typeface="Arabic Typesetting" panose="03020402040406030203" pitchFamily="66" charset="-78"/>
              </a:rPr>
              <a:t>المسرح الاجتماعي: </a:t>
            </a:r>
            <a:r>
              <a:rPr lang="ar-SA" dirty="0">
                <a:latin typeface="Arabic Typesetting" panose="03020402040406030203" pitchFamily="66" charset="-78"/>
                <a:ea typeface="Calibri" panose="020F0502020204030204" pitchFamily="34" charset="0"/>
                <a:cs typeface="Arabic Typesetting" panose="03020402040406030203" pitchFamily="66" charset="-78"/>
              </a:rPr>
              <a:t>يرجع تاريخ المسرح الاجتماعي العربي إلى سنة 1863، تاريخ ظهور مسرحية: «الشاب الجاهل السكير»، </a:t>
            </a:r>
            <a:r>
              <a:rPr lang="ar-SA" dirty="0" err="1">
                <a:latin typeface="Arabic Typesetting" panose="03020402040406030203" pitchFamily="66" charset="-78"/>
                <a:ea typeface="Calibri" panose="020F0502020204030204" pitchFamily="34" charset="0"/>
                <a:cs typeface="Arabic Typesetting" panose="03020402040406030203" pitchFamily="66" charset="-78"/>
              </a:rPr>
              <a:t>لطانوس</a:t>
            </a:r>
            <a:r>
              <a:rPr lang="ar-SA" dirty="0">
                <a:latin typeface="Arabic Typesetting" panose="03020402040406030203" pitchFamily="66" charset="-78"/>
                <a:ea typeface="Calibri" panose="020F0502020204030204" pitchFamily="34" charset="0"/>
                <a:cs typeface="Arabic Typesetting" panose="03020402040406030203" pitchFamily="66" charset="-78"/>
              </a:rPr>
              <a:t> الحر، ثم تلتها عدة مسرحيات اجتماعية أخرى، منها مسرحية: «مصر الجديدة ومصر القديمة»، لفرح أنطوان سنة 1913، صور الكاتب من خلالها الفساد الذي عم في مطلع القرن الماضي، وما كان للأجانب من أثر </a:t>
            </a:r>
            <a:r>
              <a:rPr lang="ar-SA" dirty="0" err="1">
                <a:latin typeface="Arabic Typesetting" panose="03020402040406030203" pitchFamily="66" charset="-78"/>
                <a:ea typeface="Calibri" panose="020F0502020204030204" pitchFamily="34" charset="0"/>
                <a:cs typeface="Arabic Typesetting" panose="03020402040406030203" pitchFamily="66" charset="-78"/>
              </a:rPr>
              <a:t>قي</a:t>
            </a:r>
            <a:r>
              <a:rPr lang="ar-SA" dirty="0">
                <a:latin typeface="Arabic Typesetting" panose="03020402040406030203" pitchFamily="66" charset="-78"/>
                <a:ea typeface="Calibri" panose="020F0502020204030204" pitchFamily="34" charset="0"/>
                <a:cs typeface="Arabic Typesetting" panose="03020402040406030203" pitchFamily="66" charset="-78"/>
              </a:rPr>
              <a:t> خلق هذا الفساد ونشره بين العامة. ومن أهم المسرحيات الاجتماعية في تلك الفترة مسرحيات محمد تيمور: «العصفور في القفص»، 1918، «الهاوية» ، 1921، وفيها نزوع إلى التحرر من قيم الماضي، وفيها نقد اجتماعي لاذع لمفاسد الطبقة الثرية. وعالج محمود تيمور المسرحية الاجتماعية فكتب: «الصعلوك» و«الموكب»، 1932، و«عروس النيل»، 1941، وتمثل مسرحية: «المزيفون»، 1951، نضجا واضحا في مسرحيات محمود تيمور الاجتماعية، إذ يرتفع فيها صوت النقد الاجتماعي لتكشف الكثير من مفاسد رجال السياسة والصحافة. كما استفاد توفيق الحكيم من اشتغاله في الصحافة فبدأ يعالج الكثير من المشكلات الاجتماعية في مسرحياته، مثل: « اللص»، «الحب العذري»، «أعمال حرة»، «مفتاح النجاح»، «بين يوم وليلة»...وقد نشرت جميعا سنة 1950، ثم أعاد نشرها مع مسرحيات أخرى في مجلد واحد عنوانه: «مسرح المجتمع».     </a:t>
            </a:r>
            <a:r>
              <a:rPr lang="ar-SA" b="1" dirty="0">
                <a:latin typeface="Arabic Typesetting" panose="03020402040406030203" pitchFamily="66" charset="-78"/>
                <a:ea typeface="Calibri" panose="020F0502020204030204" pitchFamily="34" charset="0"/>
                <a:cs typeface="Arabic Typesetting" panose="03020402040406030203" pitchFamily="66" charset="-78"/>
              </a:rPr>
              <a:t>   </a:t>
            </a:r>
            <a:r>
              <a:rPr lang="ar-SA" dirty="0">
                <a:latin typeface="Arabic Typesetting" panose="03020402040406030203" pitchFamily="66" charset="-78"/>
                <a:ea typeface="Calibri" panose="020F0502020204030204" pitchFamily="34" charset="0"/>
                <a:cs typeface="Arabic Typesetting" panose="03020402040406030203" pitchFamily="66" charset="-78"/>
              </a:rPr>
              <a:t>    </a:t>
            </a:r>
            <a:endParaRPr lang="fr-FR" dirty="0">
              <a:latin typeface="Arabic Typesetting" panose="03020402040406030203" pitchFamily="66" charset="-78"/>
              <a:ea typeface="Times New Roman" panose="02020603050405020304" pitchFamily="18" charset="0"/>
              <a:cs typeface="Arabic Typesetting" panose="03020402040406030203" pitchFamily="66" charset="-78"/>
            </a:endParaRPr>
          </a:p>
          <a:p>
            <a:pPr algn="just"/>
            <a:r>
              <a:rPr lang="ar-SA" b="1" dirty="0">
                <a:latin typeface="Arabic Typesetting" panose="03020402040406030203" pitchFamily="66" charset="-78"/>
                <a:ea typeface="Calibri" panose="020F0502020204030204" pitchFamily="34" charset="0"/>
                <a:cs typeface="Arabic Typesetting" panose="03020402040406030203" pitchFamily="66" charset="-78"/>
              </a:rPr>
              <a:t>المسرح السياسي: </a:t>
            </a:r>
            <a:r>
              <a:rPr lang="ar-SA" dirty="0">
                <a:latin typeface="Arabic Typesetting" panose="03020402040406030203" pitchFamily="66" charset="-78"/>
                <a:ea typeface="Calibri" panose="020F0502020204030204" pitchFamily="34" charset="0"/>
                <a:cs typeface="Arabic Typesetting" panose="03020402040406030203" pitchFamily="66" charset="-78"/>
              </a:rPr>
              <a:t>يعد المسرح نظاما ثقافيا مستمدا من النسقين الاجتماعي والسياسي، حيث لا يمكن إخراج المسرح من دائرة هذين النسقين في المجتمع، لهذا كان المسرح شديد الالتحام بالقضايا الاجتماعية والسياسية، ولهذا</a:t>
            </a:r>
            <a:r>
              <a:rPr lang="ar-SA" b="1" dirty="0">
                <a:latin typeface="Arabic Typesetting" panose="03020402040406030203" pitchFamily="66" charset="-78"/>
                <a:ea typeface="Calibri" panose="020F0502020204030204" pitchFamily="34" charset="0"/>
                <a:cs typeface="Arabic Typesetting" panose="03020402040406030203" pitchFamily="66" charset="-78"/>
              </a:rPr>
              <a:t> </a:t>
            </a:r>
            <a:r>
              <a:rPr lang="ar-SA" dirty="0">
                <a:latin typeface="Arabic Typesetting" panose="03020402040406030203" pitchFamily="66" charset="-78"/>
                <a:ea typeface="Calibri" panose="020F0502020204030204" pitchFamily="34" charset="0"/>
                <a:cs typeface="Arabic Typesetting" panose="03020402040406030203" pitchFamily="66" charset="-78"/>
              </a:rPr>
              <a:t>يمكن اعتبار كل مسرح عملا سياسيا، أو كما يقول </a:t>
            </a:r>
            <a:r>
              <a:rPr lang="ar-SA" dirty="0" err="1">
                <a:latin typeface="Arabic Typesetting" panose="03020402040406030203" pitchFamily="66" charset="-78"/>
                <a:ea typeface="Calibri" panose="020F0502020204030204" pitchFamily="34" charset="0"/>
                <a:cs typeface="Arabic Typesetting" panose="03020402040406030203" pitchFamily="66" charset="-78"/>
              </a:rPr>
              <a:t>أوجستو</a:t>
            </a:r>
            <a:r>
              <a:rPr lang="ar-SA" dirty="0">
                <a:latin typeface="Arabic Typesetting" panose="03020402040406030203" pitchFamily="66" charset="-78"/>
                <a:ea typeface="Calibri" panose="020F0502020204030204" pitchFamily="34" charset="0"/>
                <a:cs typeface="Arabic Typesetting" panose="03020402040406030203" pitchFamily="66" charset="-78"/>
              </a:rPr>
              <a:t> بول: "كل مسرح هو سياسي بالضرورة، لأن كل أنشطة الإنسان سياسية، والمسرح واحد من هذه الأنشطة، وأولئك الذين يحاولون فصل المسرح عن السياسة يحاولون تضليلنا، وهذا نفسه موقف سياسي. فالمسرح السياسي إذن يقوم على الرغبة في انتصار نظرية مرتبطة باعتقاد اجتماعي، في أفق تحقيق مشروع فلسفي طموح، ليغدو علم الجمال خاضعا للمعركة السياسية، بانصهار الشكل المسرحي داخل جدل الأفكار. وقد انطلق المسرح السياسي من مبدأ الالتزام السياسي بالقضايا الشعبية، وقد بدأ هذا المسرح بترجمات المسرح الثوري التحريضي </a:t>
            </a:r>
            <a:r>
              <a:rPr lang="ar-SA" dirty="0" err="1">
                <a:latin typeface="Arabic Typesetting" panose="03020402040406030203" pitchFamily="66" charset="-78"/>
                <a:ea typeface="Calibri" panose="020F0502020204030204" pitchFamily="34" charset="0"/>
                <a:cs typeface="Arabic Typesetting" panose="03020402040406030203" pitchFamily="66" charset="-78"/>
              </a:rPr>
              <a:t>لبريخت</a:t>
            </a:r>
            <a:r>
              <a:rPr lang="ar-SA" dirty="0">
                <a:latin typeface="Arabic Typesetting" panose="03020402040406030203" pitchFamily="66" charset="-78"/>
                <a:ea typeface="Calibri" panose="020F0502020204030204" pitchFamily="34" charset="0"/>
                <a:cs typeface="Arabic Typesetting" panose="03020402040406030203" pitchFamily="66" charset="-78"/>
              </a:rPr>
              <a:t>، ليصل إلى مسرحيات ألفت وأخرجت وفق النمط </a:t>
            </a:r>
            <a:r>
              <a:rPr lang="ar-SA" dirty="0" err="1">
                <a:latin typeface="Arabic Typesetting" panose="03020402040406030203" pitchFamily="66" charset="-78"/>
                <a:ea typeface="Calibri" panose="020F0502020204030204" pitchFamily="34" charset="0"/>
                <a:cs typeface="Arabic Typesetting" panose="03020402040406030203" pitchFamily="66" charset="-78"/>
              </a:rPr>
              <a:t>البريختي</a:t>
            </a:r>
            <a:r>
              <a:rPr lang="ar-SA" dirty="0">
                <a:latin typeface="Arabic Typesetting" panose="03020402040406030203" pitchFamily="66" charset="-78"/>
                <a:ea typeface="Calibri" panose="020F0502020204030204" pitchFamily="34" charset="0"/>
                <a:cs typeface="Arabic Typesetting" panose="03020402040406030203" pitchFamily="66" charset="-78"/>
              </a:rPr>
              <a:t>، وقد دعم هذا النمط فكرة ارتباط المسرح بالجمهور ارتباطا عقليا، ذلك لأن العقلانية تبلغ ذروتها في محاربة الانفعال والسعي لإلغائه والحد منه مسرحيا. وقد تأثر المسرح السياسي العربي كثيرا بمدرسة </a:t>
            </a:r>
            <a:r>
              <a:rPr lang="ar-SA" dirty="0" err="1">
                <a:latin typeface="Arabic Typesetting" panose="03020402040406030203" pitchFamily="66" charset="-78"/>
                <a:ea typeface="Calibri" panose="020F0502020204030204" pitchFamily="34" charset="0"/>
                <a:cs typeface="Arabic Typesetting" panose="03020402040406030203" pitchFamily="66" charset="-78"/>
              </a:rPr>
              <a:t>بريخت</a:t>
            </a:r>
            <a:r>
              <a:rPr lang="ar-SA" dirty="0">
                <a:latin typeface="Arabic Typesetting" panose="03020402040406030203" pitchFamily="66" charset="-78"/>
                <a:ea typeface="Calibri" panose="020F0502020204030204" pitchFamily="34" charset="0"/>
                <a:cs typeface="Arabic Typesetting" panose="03020402040406030203" pitchFamily="66" charset="-78"/>
              </a:rPr>
              <a:t>، ومن بين من تأثر به نذكر  السوري سعد الله ونوس، الذي سعى إلى </a:t>
            </a:r>
            <a:r>
              <a:rPr lang="ar-SA" dirty="0" smtClean="0">
                <a:latin typeface="Arabic Typesetting" panose="03020402040406030203" pitchFamily="66" charset="-78"/>
                <a:ea typeface="Calibri" panose="020F0502020204030204" pitchFamily="34" charset="0"/>
                <a:cs typeface="Arabic Typesetting" panose="03020402040406030203" pitchFamily="66" charset="-78"/>
              </a:rPr>
              <a:t>مسرح </a:t>
            </a:r>
            <a:r>
              <a:rPr lang="ar-SA" dirty="0" err="1">
                <a:latin typeface="Arabic Typesetting" panose="03020402040406030203" pitchFamily="66" charset="-78"/>
                <a:ea typeface="Calibri" panose="020F0502020204030204" pitchFamily="34" charset="0"/>
                <a:cs typeface="Arabic Typesetting" panose="03020402040406030203" pitchFamily="66" charset="-78"/>
              </a:rPr>
              <a:t>التسييس</a:t>
            </a:r>
            <a:r>
              <a:rPr lang="ar-SA" dirty="0">
                <a:latin typeface="Arabic Typesetting" panose="03020402040406030203" pitchFamily="66" charset="-78"/>
                <a:ea typeface="Calibri" panose="020F0502020204030204" pitchFamily="34" charset="0"/>
                <a:cs typeface="Arabic Typesetting" panose="03020402040406030203" pitchFamily="66" charset="-78"/>
              </a:rPr>
              <a:t> من خلال مسرحياته عامة ومسرحية: « مغامرة رأس المملوك جابر» خاصة، والمقصود بمسرح </a:t>
            </a:r>
            <a:r>
              <a:rPr lang="ar-SA" dirty="0" err="1">
                <a:latin typeface="Arabic Typesetting" panose="03020402040406030203" pitchFamily="66" charset="-78"/>
                <a:ea typeface="Calibri" panose="020F0502020204030204" pitchFamily="34" charset="0"/>
                <a:cs typeface="Arabic Typesetting" panose="03020402040406030203" pitchFamily="66" charset="-78"/>
              </a:rPr>
              <a:t>التسييس</a:t>
            </a:r>
            <a:r>
              <a:rPr lang="ar-SA" dirty="0">
                <a:latin typeface="Arabic Typesetting" panose="03020402040406030203" pitchFamily="66" charset="-78"/>
                <a:ea typeface="Calibri" panose="020F0502020204030204" pitchFamily="34" charset="0"/>
                <a:cs typeface="Arabic Typesetting" panose="03020402040406030203" pitchFamily="66" charset="-78"/>
              </a:rPr>
              <a:t> أن هذا المفهوم يتحدد من زاويتين متكاملتين، الأولى فكرية وتعني طرح المشكلة السياسية من خلال قوانينها العميقة وعلاقتها المترابطة والمتشابكة داخل بنية المجتمع الاقتصادية والسياسية، وأننا نحاول في الوقت نفسه استشفاف أفق تقدمي لحل هذه المشكلات، ويراد </a:t>
            </a:r>
            <a:r>
              <a:rPr lang="ar-SA" dirty="0" err="1">
                <a:latin typeface="Arabic Typesetting" panose="03020402040406030203" pitchFamily="66" charset="-78"/>
                <a:ea typeface="Calibri" panose="020F0502020204030204" pitchFamily="34" charset="0"/>
                <a:cs typeface="Arabic Typesetting" panose="03020402040406030203" pitchFamily="66" charset="-78"/>
              </a:rPr>
              <a:t>بالتسييس</a:t>
            </a:r>
            <a:r>
              <a:rPr lang="ar-SA" dirty="0">
                <a:latin typeface="Arabic Typesetting" panose="03020402040406030203" pitchFamily="66" charset="-78"/>
                <a:ea typeface="Calibri" panose="020F0502020204030204" pitchFamily="34" charset="0"/>
                <a:cs typeface="Arabic Typesetting" panose="03020402040406030203" pitchFamily="66" charset="-78"/>
              </a:rPr>
              <a:t> المضي خطوة أعمق في تعريف المسرح السياسي...إنه المسرح الذي يحمل مضمونا سياسيا تقدميا.. ويتوجه هذا المسرح إلى الطبقات الشعبية، التي تتواطأ عليها القوى الحاكمة، كي تظل جاهلة غير مسيسة، وهي الطبقات التي يؤمل أن تكون ذات يوم بطلة الثورة والتغيير، ومن هنا كان </a:t>
            </a:r>
            <a:r>
              <a:rPr lang="ar-SA" dirty="0" err="1">
                <a:latin typeface="Arabic Typesetting" panose="03020402040406030203" pitchFamily="66" charset="-78"/>
                <a:ea typeface="Calibri" panose="020F0502020204030204" pitchFamily="34" charset="0"/>
                <a:cs typeface="Arabic Typesetting" panose="03020402040406030203" pitchFamily="66" charset="-78"/>
              </a:rPr>
              <a:t>التسييس</a:t>
            </a:r>
            <a:r>
              <a:rPr lang="ar-SA" dirty="0">
                <a:latin typeface="Arabic Typesetting" panose="03020402040406030203" pitchFamily="66" charset="-78"/>
                <a:ea typeface="Calibri" panose="020F0502020204030204" pitchFamily="34" charset="0"/>
                <a:cs typeface="Arabic Typesetting" panose="03020402040406030203" pitchFamily="66" charset="-78"/>
              </a:rPr>
              <a:t> محاولة لإضفاء خيار تقدمي على المسرح السياسي. أما الزاوية الثانية في مفهوم </a:t>
            </a:r>
            <a:r>
              <a:rPr lang="ar-SA" dirty="0" err="1">
                <a:latin typeface="Arabic Typesetting" panose="03020402040406030203" pitchFamily="66" charset="-78"/>
                <a:ea typeface="Calibri" panose="020F0502020204030204" pitchFamily="34" charset="0"/>
                <a:cs typeface="Arabic Typesetting" panose="03020402040406030203" pitchFamily="66" charset="-78"/>
              </a:rPr>
              <a:t>التسييس</a:t>
            </a:r>
            <a:r>
              <a:rPr lang="ar-SA" dirty="0">
                <a:latin typeface="Arabic Typesetting" panose="03020402040406030203" pitchFamily="66" charset="-78"/>
                <a:ea typeface="Calibri" panose="020F0502020204030204" pitchFamily="34" charset="0"/>
                <a:cs typeface="Arabic Typesetting" panose="03020402040406030203" pitchFamily="66" charset="-78"/>
              </a:rPr>
              <a:t> فهي تلك التي تهتم بالجانب الجمالي.. إن مسرحا يريد أن يكون سياسيا تقدميا يتجه إلى جمهور محدد في هذا المجتمع، جمهور وعيه مستلب وذائقته مخربة، ووسائله التعبيرية تزييف وثقافته الشعبية تسلب ليعاد توظيفها في أعمال سلطوية تعيد إنتاج الاستلاب والتخلف. </a:t>
            </a:r>
            <a:endParaRPr lang="fr-FR"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xmlns="" val="26058487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62074"/>
          </a:xfrm>
        </p:spPr>
        <p:style>
          <a:lnRef idx="1">
            <a:schemeClr val="accent3"/>
          </a:lnRef>
          <a:fillRef idx="2">
            <a:schemeClr val="accent3"/>
          </a:fillRef>
          <a:effectRef idx="1">
            <a:schemeClr val="accent3"/>
          </a:effectRef>
          <a:fontRef idx="minor">
            <a:schemeClr val="dk1"/>
          </a:fontRef>
        </p:style>
        <p:txBody>
          <a:bodyPr>
            <a:normAutofit/>
          </a:bodyPr>
          <a:lstStyle/>
          <a:p>
            <a:r>
              <a:rPr lang="ar-DZ" sz="2400" b="1" dirty="0" smtClean="0">
                <a:latin typeface="Arabic Typesetting" panose="03020402040406030203" pitchFamily="66" charset="-78"/>
                <a:cs typeface="Arabic Typesetting" panose="03020402040406030203" pitchFamily="66" charset="-78"/>
              </a:rPr>
              <a:t>د- الاتجاه الشعبي ومسرح الارتجال</a:t>
            </a:r>
            <a:endParaRPr lang="fr-FR" sz="2400" b="1" dirty="0">
              <a:latin typeface="Arabic Typesetting" panose="03020402040406030203" pitchFamily="66" charset="-78"/>
              <a:cs typeface="Arabic Typesetting" panose="03020402040406030203" pitchFamily="66" charset="-78"/>
            </a:endParaRPr>
          </a:p>
        </p:txBody>
      </p:sp>
      <p:sp>
        <p:nvSpPr>
          <p:cNvPr id="3" name="Espace réservé du contenu 2"/>
          <p:cNvSpPr>
            <a:spLocks noGrp="1"/>
          </p:cNvSpPr>
          <p:nvPr>
            <p:ph idx="1"/>
          </p:nvPr>
        </p:nvSpPr>
        <p:spPr>
          <a:xfrm>
            <a:off x="179512" y="980728"/>
            <a:ext cx="8784976" cy="5760640"/>
          </a:xfrm>
        </p:spPr>
        <p:style>
          <a:lnRef idx="1">
            <a:schemeClr val="accent5"/>
          </a:lnRef>
          <a:fillRef idx="2">
            <a:schemeClr val="accent5"/>
          </a:fillRef>
          <a:effectRef idx="1">
            <a:schemeClr val="accent5"/>
          </a:effectRef>
          <a:fontRef idx="minor">
            <a:schemeClr val="dk1"/>
          </a:fontRef>
        </p:style>
        <p:txBody>
          <a:bodyPr>
            <a:noAutofit/>
          </a:bodyPr>
          <a:lstStyle/>
          <a:p>
            <a:pPr lvl="0" algn="just">
              <a:spcBef>
                <a:spcPts val="200"/>
              </a:spcBef>
              <a:buFont typeface="+mj-lt"/>
              <a:buAutoNum type="arabicPeriod"/>
            </a:pPr>
            <a:r>
              <a:rPr lang="ar-SA" sz="2000" b="1" dirty="0">
                <a:latin typeface="Arabic Typesetting" panose="03020402040406030203" pitchFamily="66" charset="-78"/>
                <a:ea typeface="Times New Roman" panose="02020603050405020304" pitchFamily="18" charset="0"/>
                <a:cs typeface="Arabic Typesetting" panose="03020402040406030203" pitchFamily="66" charset="-78"/>
              </a:rPr>
              <a:t>الاتجاه الشعبي: </a:t>
            </a:r>
            <a:r>
              <a:rPr lang="ar-SA" sz="2000" dirty="0">
                <a:latin typeface="Arabic Typesetting" panose="03020402040406030203" pitchFamily="66" charset="-78"/>
                <a:ea typeface="Calibri" panose="020F0502020204030204" pitchFamily="34" charset="0"/>
                <a:cs typeface="Arabic Typesetting" panose="03020402040406030203" pitchFamily="66" charset="-78"/>
              </a:rPr>
              <a:t>طرحت فكرة المسرح الشعبي بصيغ وتسميات مختلفة باختلاف النظرة إلى دور المسرح ومهمته من إمتاع وتوعية، فهناك تسمية </a:t>
            </a:r>
            <a:r>
              <a:rPr lang="ar-SA" sz="2000" b="1" dirty="0">
                <a:latin typeface="Arabic Typesetting" panose="03020402040406030203" pitchFamily="66" charset="-78"/>
                <a:ea typeface="Calibri" panose="020F0502020204030204" pitchFamily="34" charset="0"/>
                <a:cs typeface="Arabic Typesetting" panose="03020402040406030203" pitchFamily="66" charset="-78"/>
              </a:rPr>
              <a:t>المسرح الشعبي (</a:t>
            </a:r>
            <a:r>
              <a:rPr lang="fr-FR" sz="2000" b="1" dirty="0">
                <a:latin typeface="Arabic Typesetting" panose="03020402040406030203" pitchFamily="66" charset="-78"/>
                <a:ea typeface="Calibri" panose="020F0502020204030204" pitchFamily="34" charset="0"/>
                <a:cs typeface="Arabic Typesetting" panose="03020402040406030203" pitchFamily="66" charset="-78"/>
              </a:rPr>
              <a:t>Théâtre Populaire</a:t>
            </a:r>
            <a:r>
              <a:rPr lang="ar-SA" sz="2000" b="1" dirty="0">
                <a:latin typeface="Arabic Typesetting" panose="03020402040406030203" pitchFamily="66" charset="-78"/>
                <a:ea typeface="Calibri" panose="020F0502020204030204" pitchFamily="34" charset="0"/>
                <a:cs typeface="Arabic Typesetting" panose="03020402040406030203" pitchFamily="66" charset="-78"/>
              </a:rPr>
              <a:t>)</a:t>
            </a:r>
            <a:r>
              <a:rPr lang="ar-SA" sz="2000" dirty="0">
                <a:latin typeface="Arabic Typesetting" panose="03020402040406030203" pitchFamily="66" charset="-78"/>
                <a:ea typeface="Calibri" panose="020F0502020204030204" pitchFamily="34" charset="0"/>
                <a:cs typeface="Arabic Typesetting" panose="03020402040406030203" pitchFamily="66" charset="-78"/>
              </a:rPr>
              <a:t> وهي الأكثر تواترا، وهناك تعبير </a:t>
            </a:r>
            <a:r>
              <a:rPr lang="ar-SA" sz="2000" b="1" dirty="0">
                <a:latin typeface="Arabic Typesetting" panose="03020402040406030203" pitchFamily="66" charset="-78"/>
                <a:ea typeface="Calibri" panose="020F0502020204030204" pitchFamily="34" charset="0"/>
                <a:cs typeface="Arabic Typesetting" panose="03020402040406030203" pitchFamily="66" charset="-78"/>
              </a:rPr>
              <a:t>مسرح الشعب (</a:t>
            </a:r>
            <a:r>
              <a:rPr lang="fr-FR" sz="2000" b="1" dirty="0">
                <a:latin typeface="Arabic Typesetting" panose="03020402040406030203" pitchFamily="66" charset="-78"/>
                <a:ea typeface="Calibri" panose="020F0502020204030204" pitchFamily="34" charset="0"/>
                <a:cs typeface="Arabic Typesetting" panose="03020402040406030203" pitchFamily="66" charset="-78"/>
              </a:rPr>
              <a:t>Théâtre de Peuple</a:t>
            </a:r>
            <a:r>
              <a:rPr lang="ar-SA" sz="2000" dirty="0">
                <a:latin typeface="Arabic Typesetting" panose="03020402040406030203" pitchFamily="66" charset="-78"/>
                <a:ea typeface="Calibri" panose="020F0502020204030204" pitchFamily="34" charset="0"/>
                <a:cs typeface="Arabic Typesetting" panose="03020402040406030203" pitchFamily="66" charset="-78"/>
              </a:rPr>
              <a:t>) </a:t>
            </a:r>
            <a:r>
              <a:rPr lang="ar-SA" sz="2000" b="1" dirty="0">
                <a:latin typeface="Arabic Typesetting" panose="03020402040406030203" pitchFamily="66" charset="-78"/>
                <a:ea typeface="Calibri" panose="020F0502020204030204" pitchFamily="34" charset="0"/>
                <a:cs typeface="Arabic Typesetting" panose="03020402040406030203" pitchFamily="66" charset="-78"/>
              </a:rPr>
              <a:t>والمسرح للشعب (</a:t>
            </a:r>
            <a:r>
              <a:rPr lang="fr-FR" sz="2000" b="1" dirty="0">
                <a:latin typeface="Arabic Typesetting" panose="03020402040406030203" pitchFamily="66" charset="-78"/>
                <a:ea typeface="Calibri" panose="020F0502020204030204" pitchFamily="34" charset="0"/>
                <a:cs typeface="Arabic Typesetting" panose="03020402040406030203" pitchFamily="66" charset="-78"/>
              </a:rPr>
              <a:t>Théâtre pour le Peuple</a:t>
            </a:r>
            <a:r>
              <a:rPr lang="ar-SA" sz="2000" dirty="0">
                <a:latin typeface="Arabic Typesetting" panose="03020402040406030203" pitchFamily="66" charset="-78"/>
                <a:ea typeface="Calibri" panose="020F0502020204030204" pitchFamily="34" charset="0"/>
                <a:cs typeface="Arabic Typesetting" panose="03020402040406030203" pitchFamily="66" charset="-78"/>
              </a:rPr>
              <a:t>). وقد تبلورت فكرة المسرح الشعبي كرد فعل على المركزية في الثقافة في المسرح، وعلى توجه المسرح البورجوازي إلى النخبة، دون غيرها، والاقتصار على نوعية معينة من المسرحيات، وقد ارتبط ظهور مفهوم المسرح الشعبي وتبلوره في نهاية القرن 19م بالوعي الإيديولوجي الذي رافق الحركات العمالية إبان الثورة الصناعية وتشكيل النقابات، وبالرغبة في استعادة الطابع الاحتفالي الذي كان عليه المسرح في الماضي، واستعادة زخم الاحتفالات الشعبية العفوية، وقد شكل المسرح الشعبي في حينه الصيغة الأولى التي انبثقت منها أشكال مسرحية أكثر تحديدا كالمسرح العمالي والمسرح السياسي والمسرح التحريضي والمسرح الثوري...ولم يكن المسرح العربي بمعزل عن طروحات المسرح الشعبي، خاصة أن أغلب الشعوب العربية كانت واقعة تحت السيطرة الاستعمارية، تعاني الاضطهاد، خاصة بعد المد اليساري في الستينات، حين بزغ شعاع المسرح الشعبي فيها، وكانت هناك دعوات لتوجيه المسرح إلى الجماهير والاستفادة من المظاهر الدرامية في المجتمعات العربية. ويتوجه هذا النوع إلى الطبقات الشعبية، لهذا فأكثره كوميدي، وقد سمي بالمسرح الضاحك بسبب هذا، ذلك أنه يتخذ من المواقف السياسية والاجتماعية مواضيعا للسخرية والنقد، مثلما يستمد لغته من لغة الشعب، أي من اللهجات العربية العامية باعتبارها أكثر تجاوبا مع الجماهير العريضة، كما عنيت هذه المسرحيات بتوظيف التراث الشعبي ومسرحته. </a:t>
            </a:r>
            <a:endParaRPr lang="fr-FR" sz="2000" dirty="0">
              <a:latin typeface="Arabic Typesetting" panose="03020402040406030203" pitchFamily="66" charset="-78"/>
              <a:ea typeface="Times New Roman" panose="02020603050405020304" pitchFamily="18" charset="0"/>
              <a:cs typeface="Arabic Typesetting" panose="03020402040406030203" pitchFamily="66" charset="-78"/>
            </a:endParaRPr>
          </a:p>
          <a:p>
            <a:pPr algn="just"/>
            <a:r>
              <a:rPr lang="ar-SA" sz="2000" b="1" dirty="0" smtClean="0">
                <a:latin typeface="Arabic Typesetting" panose="03020402040406030203" pitchFamily="66" charset="-78"/>
                <a:ea typeface="Times New Roman" panose="02020603050405020304" pitchFamily="18" charset="0"/>
                <a:cs typeface="Arabic Typesetting" panose="03020402040406030203" pitchFamily="66" charset="-78"/>
              </a:rPr>
              <a:t>مسرح الارتجال:</a:t>
            </a:r>
            <a:r>
              <a:rPr lang="ar-SA" sz="2000" dirty="0" smtClean="0">
                <a:latin typeface="Arabic Typesetting" panose="03020402040406030203" pitchFamily="66" charset="-78"/>
                <a:ea typeface="Calibri" panose="020F0502020204030204" pitchFamily="34" charset="0"/>
                <a:cs typeface="Arabic Typesetting" panose="03020402040406030203" pitchFamily="66" charset="-78"/>
              </a:rPr>
              <a:t> </a:t>
            </a:r>
            <a:r>
              <a:rPr lang="ar-SA" sz="2000" dirty="0">
                <a:latin typeface="Arabic Typesetting" panose="03020402040406030203" pitchFamily="66" charset="-78"/>
                <a:ea typeface="Calibri" panose="020F0502020204030204" pitchFamily="34" charset="0"/>
                <a:cs typeface="Arabic Typesetting" panose="03020402040406030203" pitchFamily="66" charset="-78"/>
              </a:rPr>
              <a:t>ينطلق مسرح الارتجال من النظريات والتجارب التي قامت بها جوان </a:t>
            </a:r>
            <a:r>
              <a:rPr lang="ar-SA" sz="2000" dirty="0" err="1">
                <a:latin typeface="Arabic Typesetting" panose="03020402040406030203" pitchFamily="66" charset="-78"/>
                <a:ea typeface="Calibri" panose="020F0502020204030204" pitchFamily="34" charset="0"/>
                <a:cs typeface="Arabic Typesetting" panose="03020402040406030203" pitchFamily="66" charset="-78"/>
              </a:rPr>
              <a:t>ليتل</a:t>
            </a:r>
            <a:r>
              <a:rPr lang="ar-SA" sz="2000" dirty="0">
                <a:latin typeface="Arabic Typesetting" panose="03020402040406030203" pitchFamily="66" charset="-78"/>
                <a:ea typeface="Calibri" panose="020F0502020204030204" pitchFamily="34" charset="0"/>
                <a:cs typeface="Arabic Typesetting" panose="03020402040406030203" pitchFamily="66" charset="-78"/>
              </a:rPr>
              <a:t> وود في بعض الحركات المسرحية الحديثة التي ترفض الشكل التقليدي للمسرح الذي يسيطر عليه نص معين، وقد انتقلت تأثيرات هذا المسرح من الغرب إلى البلدان العربية أواخر الستينات، وبدأ رواده يجرون التجارب لخلق مسرحيات جديدة، تعتمد على الممثل كنقطة بداية لبناء المسرحية. أما النص فهو ثانوي باعتباره نتيجة وليس نقطة انطلاق لتقيم العمل المسرحي، وليس ضروريا أن يكون النص من خلق إنسان واحد، بل من الممكن أن يوجد أو يتحول أو تتغير جميع معالمه بواسطة حالات يمر فيها الممثلون، فيأتي الحوار بمثابة إفراز صوتي لهذه الحالات النفسية، والطريقة العملية للوصول إلى ذلك هي طرح فكرة معينة على الممثلين ودعوتهم إلى الارتجال ضمن نطاق هذه الفكرة، فتلتقط هذه </a:t>
            </a:r>
            <a:r>
              <a:rPr lang="ar-SA" sz="2000" dirty="0" err="1">
                <a:latin typeface="Arabic Typesetting" panose="03020402040406030203" pitchFamily="66" charset="-78"/>
                <a:ea typeface="Calibri" panose="020F0502020204030204" pitchFamily="34" charset="0"/>
                <a:cs typeface="Arabic Typesetting" panose="03020402040406030203" pitchFamily="66" charset="-78"/>
              </a:rPr>
              <a:t>الارتجالات</a:t>
            </a:r>
            <a:r>
              <a:rPr lang="ar-SA" sz="2000" dirty="0">
                <a:latin typeface="Arabic Typesetting" panose="03020402040406030203" pitchFamily="66" charset="-78"/>
                <a:ea typeface="Calibri" panose="020F0502020204030204" pitchFamily="34" charset="0"/>
                <a:cs typeface="Arabic Typesetting" panose="03020402040406030203" pitchFamily="66" charset="-78"/>
              </a:rPr>
              <a:t> وتسجل ثم تجمع وتناقش في حفلة تأليف جماعية يشترك فيها المؤلف والمخرج والممثلون، حتى يستوي النص المسرحي على هذا الأساس. </a:t>
            </a:r>
            <a:endParaRPr lang="fr-FR" sz="20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xmlns="" val="7778420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62074"/>
          </a:xfrm>
        </p:spPr>
        <p:style>
          <a:lnRef idx="1">
            <a:schemeClr val="accent6"/>
          </a:lnRef>
          <a:fillRef idx="2">
            <a:schemeClr val="accent6"/>
          </a:fillRef>
          <a:effectRef idx="1">
            <a:schemeClr val="accent6"/>
          </a:effectRef>
          <a:fontRef idx="minor">
            <a:schemeClr val="dk1"/>
          </a:fontRef>
        </p:style>
        <p:txBody>
          <a:bodyPr/>
          <a:lstStyle/>
          <a:p>
            <a:r>
              <a:rPr lang="ar-DZ" sz="2400" b="1" dirty="0" smtClean="0">
                <a:latin typeface="Arabic Typesetting" panose="03020402040406030203" pitchFamily="66" charset="-78"/>
                <a:ea typeface="Calibri" panose="020F0502020204030204" pitchFamily="34" charset="0"/>
                <a:cs typeface="Arabic Typesetting" panose="03020402040406030203" pitchFamily="66" charset="-78"/>
              </a:rPr>
              <a:t>و- </a:t>
            </a:r>
            <a:r>
              <a:rPr lang="ar-SA" sz="2400" b="1" dirty="0" smtClean="0">
                <a:latin typeface="Arabic Typesetting" panose="03020402040406030203" pitchFamily="66" charset="-78"/>
                <a:ea typeface="Calibri" panose="020F0502020204030204" pitchFamily="34" charset="0"/>
                <a:cs typeface="Arabic Typesetting" panose="03020402040406030203" pitchFamily="66" charset="-78"/>
              </a:rPr>
              <a:t>المسرح </a:t>
            </a:r>
            <a:r>
              <a:rPr lang="ar-SA" sz="2400" b="1" dirty="0">
                <a:latin typeface="Arabic Typesetting" panose="03020402040406030203" pitchFamily="66" charset="-78"/>
                <a:ea typeface="Calibri" panose="020F0502020204030204" pitchFamily="34" charset="0"/>
                <a:cs typeface="Arabic Typesetting" panose="03020402040406030203" pitchFamily="66" charset="-78"/>
              </a:rPr>
              <a:t>الذهني ومسرح </a:t>
            </a:r>
            <a:r>
              <a:rPr lang="ar-SA" sz="2400" b="1" dirty="0" smtClean="0">
                <a:latin typeface="Arabic Typesetting" panose="03020402040406030203" pitchFamily="66" charset="-78"/>
                <a:ea typeface="Calibri" panose="020F0502020204030204" pitchFamily="34" charset="0"/>
                <a:cs typeface="Arabic Typesetting" panose="03020402040406030203" pitchFamily="66" charset="-78"/>
              </a:rPr>
              <a:t>اللامعقول </a:t>
            </a:r>
            <a:endParaRPr lang="fr-FR" sz="2400" dirty="0">
              <a:latin typeface="Arabic Typesetting" panose="03020402040406030203" pitchFamily="66" charset="-78"/>
              <a:cs typeface="Arabic Typesetting" panose="03020402040406030203" pitchFamily="66" charset="-78"/>
            </a:endParaRPr>
          </a:p>
        </p:txBody>
      </p:sp>
      <p:sp>
        <p:nvSpPr>
          <p:cNvPr id="3" name="Espace réservé du contenu 2"/>
          <p:cNvSpPr>
            <a:spLocks noGrp="1"/>
          </p:cNvSpPr>
          <p:nvPr>
            <p:ph idx="1"/>
          </p:nvPr>
        </p:nvSpPr>
        <p:spPr>
          <a:xfrm>
            <a:off x="457200" y="980728"/>
            <a:ext cx="8229600" cy="5688632"/>
          </a:xfrm>
        </p:spPr>
        <p:style>
          <a:lnRef idx="1">
            <a:schemeClr val="accent5"/>
          </a:lnRef>
          <a:fillRef idx="2">
            <a:schemeClr val="accent5"/>
          </a:fillRef>
          <a:effectRef idx="1">
            <a:schemeClr val="accent5"/>
          </a:effectRef>
          <a:fontRef idx="minor">
            <a:schemeClr val="dk1"/>
          </a:fontRef>
        </p:style>
        <p:txBody>
          <a:bodyPr>
            <a:normAutofit fontScale="85000" lnSpcReduction="20000"/>
          </a:bodyPr>
          <a:lstStyle/>
          <a:p>
            <a:pPr lvl="0" algn="justLow">
              <a:spcBef>
                <a:spcPts val="200"/>
              </a:spcBef>
              <a:buFont typeface="+mj-lt"/>
              <a:buAutoNum type="arabicPeriod"/>
            </a:pPr>
            <a:r>
              <a:rPr lang="ar-SA" sz="2600" dirty="0" smtClean="0">
                <a:latin typeface="Arabic Typesetting" panose="03020402040406030203" pitchFamily="66" charset="-78"/>
                <a:ea typeface="Calibri" panose="020F0502020204030204" pitchFamily="34" charset="0"/>
                <a:cs typeface="Arabic Typesetting" panose="03020402040406030203" pitchFamily="66" charset="-78"/>
              </a:rPr>
              <a:t>يرتبط </a:t>
            </a:r>
            <a:r>
              <a:rPr lang="ar-SA" sz="2600" dirty="0">
                <a:latin typeface="Arabic Typesetting" panose="03020402040406030203" pitchFamily="66" charset="-78"/>
                <a:ea typeface="Calibri" panose="020F0502020204030204" pitchFamily="34" charset="0"/>
                <a:cs typeface="Arabic Typesetting" panose="03020402040406030203" pitchFamily="66" charset="-78"/>
              </a:rPr>
              <a:t>المسرح الذهني العربي أو مسرح الأفكار برائده الأول توفيق الحكيم، الذي كتب الكثير من المسرحيات الذهنية، وميزة هذا المسرح أنه كتب ليقرأ لا ليعرض على الخشبة، وفيه يكتشف القارئ عالما من الرموز التي يمكن إسقاطها على الواقع،  تسهم في تقديم رؤية نقدية للحياة والمجتمع، تتسم بقدر كبير من العمق والوعي، بما يجعل المسرحية غير قابلة للتشخيص والتمثيل، حسب توفيق الحكيم، ويفسر صعوبة تمثيلها على خشبه المسرح قائلا: «إني اليوم أقيم مسرحي داخل الذهن، وأجعل الممثلين أفكارا تتحرك في المطلق من المعاني، مرتدية أثواب الرموز...لهذا اتسعت الهوة بيني وبين خشبه المسرح، ولم أجد قنطره تنقل مثل هذه الأعمال إلى الناس غير المطبعة». كتب الحكيم الكثير من المسرحيات الذهنية منها مسرحية: </a:t>
            </a:r>
            <a:r>
              <a:rPr lang="ar-SA" sz="2600" b="1" dirty="0">
                <a:latin typeface="Arabic Typesetting" panose="03020402040406030203" pitchFamily="66" charset="-78"/>
                <a:ea typeface="Calibri" panose="020F0502020204030204" pitchFamily="34" charset="0"/>
                <a:cs typeface="Arabic Typesetting" panose="03020402040406030203" pitchFamily="66" charset="-78"/>
              </a:rPr>
              <a:t>أهل الكهف</a:t>
            </a:r>
            <a:r>
              <a:rPr lang="ar-SA" sz="2600" dirty="0">
                <a:latin typeface="Arabic Typesetting" panose="03020402040406030203" pitchFamily="66" charset="-78"/>
                <a:ea typeface="Calibri" panose="020F0502020204030204" pitchFamily="34" charset="0"/>
                <a:cs typeface="Arabic Typesetting" panose="03020402040406030203" pitchFamily="66" charset="-78"/>
              </a:rPr>
              <a:t>: 1933 لو فيها مزيج بين الرمزية والواقعية، ويدور محور هذه المسرحية حول صراع الإنسان مع الزمن، وهذا الصراع بين الإنسان والزمن يتمثل في ثلاثة من البشر يبعثون إلى الحياة بعد نوم يستغرق أكثر من ثلاثة قرون ليجدوا أنفسهم في زمن غير الزمن الذي عاشوا فيه من قبل</a:t>
            </a:r>
            <a:r>
              <a:rPr lang="ar-SA" sz="2600" dirty="0">
                <a:solidFill>
                  <a:srgbClr val="333333"/>
                </a:solidFill>
                <a:latin typeface="Arabic Typesetting" panose="03020402040406030203" pitchFamily="66" charset="-78"/>
                <a:ea typeface="Calibri" panose="020F0502020204030204" pitchFamily="34" charset="0"/>
                <a:cs typeface="Arabic Typesetting" panose="03020402040406030203" pitchFamily="66" charset="-78"/>
              </a:rPr>
              <a:t>. </a:t>
            </a:r>
            <a:endParaRPr lang="fr-FR" sz="2600" dirty="0">
              <a:latin typeface="Arabic Typesetting" panose="03020402040406030203" pitchFamily="66" charset="-78"/>
              <a:ea typeface="Times New Roman" panose="02020603050405020304" pitchFamily="18" charset="0"/>
              <a:cs typeface="Arabic Typesetting" panose="03020402040406030203" pitchFamily="66" charset="-78"/>
            </a:endParaRPr>
          </a:p>
          <a:p>
            <a:pPr algn="justLow">
              <a:lnSpc>
                <a:spcPct val="115000"/>
              </a:lnSpc>
            </a:pPr>
            <a:r>
              <a:rPr lang="ar-SA" sz="2600" dirty="0">
                <a:latin typeface="Arabic Typesetting" panose="03020402040406030203" pitchFamily="66" charset="-78"/>
                <a:ea typeface="Calibri" panose="020F0502020204030204" pitchFamily="34" charset="0"/>
                <a:cs typeface="Arabic Typesetting" panose="03020402040406030203" pitchFamily="66" charset="-78"/>
              </a:rPr>
              <a:t>أما مسرح اللامعقول أو مسرح العبث أو المسرح المضاد فهو  اتجاه مسرحي يختلف تماما عن المسرح الذهني وعن المسرح الكلاسيكي ككل، وهو مستمد من مسرح  يوجين يونسكو وصامويل </a:t>
            </a:r>
            <a:r>
              <a:rPr lang="ar-SA" sz="2600" dirty="0" err="1">
                <a:latin typeface="Arabic Typesetting" panose="03020402040406030203" pitchFamily="66" charset="-78"/>
                <a:ea typeface="Calibri" panose="020F0502020204030204" pitchFamily="34" charset="0"/>
                <a:cs typeface="Arabic Typesetting" panose="03020402040406030203" pitchFamily="66" charset="-78"/>
              </a:rPr>
              <a:t>بيكيت</a:t>
            </a:r>
            <a:r>
              <a:rPr lang="ar-SA" sz="2600" dirty="0">
                <a:latin typeface="Arabic Typesetting" panose="03020402040406030203" pitchFamily="66" charset="-78"/>
                <a:ea typeface="Calibri" panose="020F0502020204030204" pitchFamily="34" charset="0"/>
                <a:cs typeface="Arabic Typesetting" panose="03020402040406030203" pitchFamily="66" charset="-78"/>
              </a:rPr>
              <a:t> خاصة في مسرحيته: «في انتظار </a:t>
            </a:r>
            <a:r>
              <a:rPr lang="ar-SA" sz="2600" dirty="0" err="1">
                <a:latin typeface="Arabic Typesetting" panose="03020402040406030203" pitchFamily="66" charset="-78"/>
                <a:ea typeface="Calibri" panose="020F0502020204030204" pitchFamily="34" charset="0"/>
                <a:cs typeface="Arabic Typesetting" panose="03020402040406030203" pitchFamily="66" charset="-78"/>
              </a:rPr>
              <a:t>قودو</a:t>
            </a:r>
            <a:r>
              <a:rPr lang="ar-SA" sz="2600" dirty="0">
                <a:latin typeface="Arabic Typesetting" panose="03020402040406030203" pitchFamily="66" charset="-78"/>
                <a:ea typeface="Calibri" panose="020F0502020204030204" pitchFamily="34" charset="0"/>
                <a:cs typeface="Arabic Typesetting" panose="03020402040406030203" pitchFamily="66" charset="-78"/>
              </a:rPr>
              <a:t>»، ويوصف بالمسرح الجديد أو المسرح المضاد لأنه يثور ويتجاوز خصائص المسرح التقليدي، ويعد توفيق الحكيم من رواد هذا المسرح عربيا، من خلال مسرحياته الموسومة بـ: «يا طالع الشجرة» "نهر الجنون" و«الطعام لكل فـم» و«نهر الجنون»...، رغم أن الحكيم يفند تأثره بمسرح العبث الغربي، يقول عن مسرح اللامعقول الخاص: «إنّ اللامعقول عندي ليس هو ما يسمى بالعبث في المذاهب الأوروبية ...ولكنه استكشاف لما في فننا وتفكيرنا الشعبي من تلاحم المعقول في اللامعقول… ولم يكن للتيارات الأوروبية الحديثة إلا مجرد التشجيع على ارتياد هذه المنابع فنياً، دون خشية من سيطرة التفكير المنطقي الكلاسيكي الذي كان يحكم الفنون العالمية في العصور المختلفة…فما إن وجدنا تيارات ومذاهب تتحرر اليوم من ذلـك حتى شعرنا أننـا أحـق من غيرنا بالبحث عـن هـذه التيارات في أنفسنا…لأنها عندنا أقدم وأعمق وأشد ارتباطاً بشخصيتنا».</a:t>
            </a:r>
            <a:endParaRPr lang="fr-FR" sz="2600" dirty="0">
              <a:latin typeface="Arabic Typesetting" panose="03020402040406030203" pitchFamily="66" charset="-78"/>
              <a:ea typeface="Calibri" panose="020F0502020204030204" pitchFamily="34" charset="0"/>
              <a:cs typeface="Arabic Typesetting" panose="03020402040406030203" pitchFamily="66" charset="-78"/>
            </a:endParaRPr>
          </a:p>
          <a:p>
            <a:pPr>
              <a:lnSpc>
                <a:spcPct val="115000"/>
              </a:lnSpc>
              <a:spcAft>
                <a:spcPts val="1000"/>
              </a:spcAft>
            </a:pPr>
            <a:r>
              <a:rPr lang="fr-FR" sz="2000" dirty="0">
                <a:latin typeface="Sakkal Majalla" panose="02000000000000000000" pitchFamily="2" charset="-78"/>
                <a:ea typeface="Calibri" panose="020F0502020204030204" pitchFamily="34" charset="0"/>
                <a:cs typeface="Arial" panose="020B0604020202020204" pitchFamily="34" charset="0"/>
              </a:rPr>
              <a:t> </a:t>
            </a:r>
            <a:endParaRPr lang="fr-FR" sz="2000" dirty="0">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xmlns="" val="108850588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1453</TotalTime>
  <Words>3287</Words>
  <Application>Microsoft Office PowerPoint</Application>
  <PresentationFormat>Affichage à l'écran (4:3)</PresentationFormat>
  <Paragraphs>37</Paragraphs>
  <Slides>10</Slides>
  <Notes>0</Notes>
  <HiddenSlides>0</HiddenSlides>
  <MMClips>0</MMClips>
  <ScaleCrop>false</ScaleCrop>
  <HeadingPairs>
    <vt:vector size="4" baseType="variant">
      <vt:variant>
        <vt:lpstr>Thème</vt:lpstr>
      </vt:variant>
      <vt:variant>
        <vt:i4>1</vt:i4>
      </vt:variant>
      <vt:variant>
        <vt:lpstr>Titres des diapositives</vt:lpstr>
      </vt:variant>
      <vt:variant>
        <vt:i4>10</vt:i4>
      </vt:variant>
    </vt:vector>
  </HeadingPairs>
  <TitlesOfParts>
    <vt:vector size="11" baseType="lpstr">
      <vt:lpstr>Thème Office</vt:lpstr>
      <vt:lpstr>أشكال واتجاهات المسرح العربي</vt:lpstr>
      <vt:lpstr>مقدمة</vt:lpstr>
      <vt:lpstr>1-أشكال المسرح العربي: أ- المسرح الغنائي (Opéra, Opérette) </vt:lpstr>
      <vt:lpstr> ب- المسرح الشعري</vt:lpstr>
      <vt:lpstr>ج- المسرح النثري: </vt:lpstr>
      <vt:lpstr>2 2- اتجاهات المسرح العربي </vt:lpstr>
      <vt:lpstr>ب- المسرح الاجتماعي والسياسي</vt:lpstr>
      <vt:lpstr>د- الاتجاه الشعبي ومسرح الارتجال</vt:lpstr>
      <vt:lpstr>و- المسرح الذهني ومسرح اللامعقول </vt:lpstr>
      <vt:lpstr>استنتاج، وتدريب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قضايا الآداب العالمية المعاصرة: الحرية، العدالة، السلام، والاغتراب</dc:title>
  <dc:creator>M2C</dc:creator>
  <cp:lastModifiedBy>HP-PRO</cp:lastModifiedBy>
  <cp:revision>108</cp:revision>
  <dcterms:created xsi:type="dcterms:W3CDTF">2024-11-02T21:21:42Z</dcterms:created>
  <dcterms:modified xsi:type="dcterms:W3CDTF">2026-04-27T14:54:54Z</dcterms:modified>
</cp:coreProperties>
</file>