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 id="2147483659" r:id="rId5"/>
  </p:sldMasterIdLst>
  <p:notesMasterIdLst>
    <p:notesMasterId r:id="rId18"/>
  </p:notesMasterIdLst>
  <p:handoutMasterIdLst>
    <p:handoutMasterId r:id="rId19"/>
  </p:handoutMasterIdLst>
  <p:sldIdLst>
    <p:sldId id="330" r:id="rId6"/>
    <p:sldId id="331" r:id="rId7"/>
    <p:sldId id="336" r:id="rId8"/>
    <p:sldId id="342" r:id="rId9"/>
    <p:sldId id="343" r:id="rId10"/>
    <p:sldId id="437" r:id="rId11"/>
    <p:sldId id="438" r:id="rId12"/>
    <p:sldId id="439" r:id="rId13"/>
    <p:sldId id="476" r:id="rId14"/>
    <p:sldId id="477" r:id="rId15"/>
    <p:sldId id="478" r:id="rId16"/>
    <p:sldId id="479" r:id="rId17"/>
  </p:sldIdLst>
  <p:sldSz cx="9144000" cy="6858000" type="screen4x3"/>
  <p:notesSz cx="6858000" cy="9144000"/>
  <p:embeddedFontLst>
    <p:embeddedFont>
      <p:font typeface="Verdana" pitchFamily="34" charset="0"/>
      <p:regular r:id="rId20"/>
      <p:bold r:id="rId21"/>
      <p:italic r:id="rId22"/>
      <p:boldItalic r:id="rId23"/>
    </p:embeddedFont>
    <p:embeddedFont>
      <p:font typeface="Noto Sans Symbols"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997" userDrawn="1">
          <p15:clr>
            <a:srgbClr val="A4A3A4"/>
          </p15:clr>
        </p15:guide>
        <p15:guide id="3" orient="horz" pos="4178" userDrawn="1">
          <p15:clr>
            <a:srgbClr val="A4A3A4"/>
          </p15:clr>
        </p15:guide>
        <p15:guide id="4" orient="horz" pos="119" userDrawn="1">
          <p15:clr>
            <a:srgbClr val="A4A3A4"/>
          </p15:clr>
        </p15:guide>
        <p15:guide id="5" orient="horz" pos="709" userDrawn="1">
          <p15:clr>
            <a:srgbClr val="A4A3A4"/>
          </p15:clr>
        </p15:guide>
        <p15:guide id="6" orient="horz" pos="1071" userDrawn="1">
          <p15:clr>
            <a:srgbClr val="A4A3A4"/>
          </p15:clr>
        </p15:guide>
        <p15:guide id="9" pos="295" userDrawn="1">
          <p15:clr>
            <a:srgbClr val="A4A3A4"/>
          </p15:clr>
        </p15:guide>
        <p15:guide id="10" orient="horz" pos="4042" userDrawn="1">
          <p15:clr>
            <a:srgbClr val="A4A3A4"/>
          </p15:clr>
        </p15:guide>
        <p15:guide id="11" orient="horz" pos="822" userDrawn="1">
          <p15:clr>
            <a:srgbClr val="A4A3A4"/>
          </p15:clr>
        </p15:guide>
        <p15:guide id="12" orient="horz" pos="981" userDrawn="1">
          <p15:clr>
            <a:srgbClr val="A4A3A4"/>
          </p15:clr>
        </p15:guide>
        <p15:guide id="13" pos="548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xmlns=""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3314" autoAdjust="0"/>
  </p:normalViewPr>
  <p:slideViewPr>
    <p:cSldViewPr snapToGrid="0" snapToObjects="1">
      <p:cViewPr varScale="1">
        <p:scale>
          <a:sx n="83" d="100"/>
          <a:sy n="83" d="100"/>
        </p:scale>
        <p:origin x="-1488" y="-72"/>
      </p:cViewPr>
      <p:guideLst>
        <p:guide orient="horz" pos="3997"/>
        <p:guide orient="horz" pos="4178"/>
        <p:guide orient="horz" pos="119"/>
        <p:guide orient="horz" pos="709"/>
        <p:guide orient="horz" pos="1071"/>
        <p:guide orient="horz" pos="4042"/>
        <p:guide orient="horz" pos="822"/>
        <p:guide orient="horz" pos="981"/>
        <p:guide pos="295"/>
        <p:guide pos="54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‹N°›</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‹N°›</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p>
          <a:p>
            <a:endParaRPr lang="en-US" sz="1200" b="0" i="0" u="none" strike="noStrike" kern="1200" cap="none" dirty="0">
              <a:solidFill>
                <a:schemeClr val="dk1"/>
              </a:solidFill>
              <a:latin typeface="Arial"/>
              <a:cs typeface="Arial"/>
              <a:sym typeface="Arial"/>
            </a:endParaRPr>
          </a:p>
          <a:p>
            <a:r>
              <a:rPr lang="en-US" dirty="0"/>
              <a:t>Slides in this presentation contain hyperlinks. JAWS users should be able to get a list of links by using INSERT+F7</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The generalized dividend model says that the price of stock is determined only by the present value of the dividends and that nothing else matters. Many stocks do not pay dividends, so how is it that these stocks have value? Buyers of the stock expect that the firm will pay dividends someday. Most of the time a firm institutes dividends as soon as it has completed the rapid growth phase of its life cycle. The stock price increases as the time approaches for the dividend stream to begin. </a:t>
            </a:r>
            <a:endParaRPr lang="en-US" dirty="0"/>
          </a:p>
        </p:txBody>
      </p:sp>
      <p:sp>
        <p:nvSpPr>
          <p:cNvPr id="4" name="Espace réservé du numéro de diapositive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2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Firms in the same industry are expected to have similar PE ratios in the long run. The value of a firm’s stock can be found by multiplying the average industry PE times the expected earnings per share. </a:t>
            </a:r>
            <a:endParaRPr lang="en-US" dirty="0"/>
          </a:p>
        </p:txBody>
      </p:sp>
      <p:sp>
        <p:nvSpPr>
          <p:cNvPr id="4" name="Espace réservé du numéro de diapositive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443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xmlns=""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xmlns=""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xmlns="" id="{3B38FD8D-0DB0-4A1A-A3F1-E26B606AC837}"/>
              </a:ext>
            </a:extLst>
          </p:cNvPr>
          <p:cNvSpPr>
            <a:spLocks noGrp="1"/>
          </p:cNvSpPr>
          <p:nvPr>
            <p:ph sz="quarter" idx="15" hasCustomPrompt="1"/>
          </p:nvPr>
        </p:nvSpPr>
        <p:spPr>
          <a:xfrm>
            <a:off x="5029200" y="3252789"/>
            <a:ext cx="3657600" cy="1262062"/>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xmlns=""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xmlns=""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‹N°›</a:t>
            </a:fld>
            <a:endParaRPr lang="en-US" sz="900" dirty="0"/>
          </a:p>
        </p:txBody>
      </p:sp>
      <p:sp>
        <p:nvSpPr>
          <p:cNvPr id="9" name="Picture Placeholder 8">
            <a:extLst>
              <a:ext uri="{FF2B5EF4-FFF2-40B4-BE49-F238E27FC236}">
                <a16:creationId xmlns:a16="http://schemas.microsoft.com/office/drawing/2014/main" xmlns=""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xmlns=""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xmlns="" id="{A13192F1-5420-4735-B9E5-A0EE76B4D8A1}"/>
              </a:ext>
            </a:extLst>
          </p:cNvPr>
          <p:cNvSpPr>
            <a:spLocks noGrp="1"/>
          </p:cNvSpPr>
          <p:nvPr>
            <p:ph sz="quarter" idx="18"/>
          </p:nvPr>
        </p:nvSpPr>
        <p:spPr>
          <a:xfrm>
            <a:off x="5400675" y="4867275"/>
            <a:ext cx="3209925" cy="1009650"/>
          </a:xfrm>
        </p:spPr>
        <p:txBody>
          <a:bodyPr/>
          <a:lstStyle>
            <a:lvl3pPr marL="1143000" indent="-127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xmlns="">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93309"/>
            <a:ext cx="8229600" cy="38794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0" y="2063853"/>
            <a:ext cx="8229600" cy="34286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57200" y="2495832"/>
            <a:ext cx="8229600" cy="35883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457200" y="2946415"/>
            <a:ext cx="8229600" cy="394716"/>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a:lstStyle>
            <a:lvl1pPr indent="-255600">
              <a:defRPr>
                <a:latin typeface="+mn-lt"/>
              </a:defRPr>
            </a:lvl1pPr>
            <a:lvl2pPr>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84240011"/>
      </p:ext>
    </p:extLst>
  </p:cSld>
  <p:clrMapOvr>
    <a:masterClrMapping/>
  </p:clrMapOvr>
  <p:extLst>
    <p:ext uri="{DCECCB84-F9BA-43D5-87BE-67443E8EF086}">
      <p15:sldGuideLst xmlns:p15="http://schemas.microsoft.com/office/powerpoint/2012/main" xmlns="">
        <p15:guide id="1" orient="horz" pos="9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xmlns=""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‹N°›</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xmlns=""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xmlns=""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xmlns=""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xmlns=""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xmlns=""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xmlns=""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xmlns=""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xmlns=""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xmlns=""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xmlns=""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xmlns=""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xmlns=""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xmlns=""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xmlns=""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xmlns=""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xmlns=""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xmlns=""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xmlns=""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xmlns=""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xmlns=""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xmlns=""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‹N°›</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458689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487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61030" y="1556326"/>
            <a:ext cx="363154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234542" y="1563574"/>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xmlns="" id="{6F503D41-401A-43DB-9BC0-38F51965B892}"/>
              </a:ext>
            </a:extLst>
          </p:cNvPr>
          <p:cNvSpPr>
            <a:spLocks noGrp="1"/>
          </p:cNvSpPr>
          <p:nvPr>
            <p:ph sz="quarter" idx="15"/>
          </p:nvPr>
        </p:nvSpPr>
        <p:spPr>
          <a:xfrm>
            <a:off x="4243595" y="3977558"/>
            <a:ext cx="4443205" cy="2112272"/>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66603"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3290555"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xmlns="">
        <p15:guide id="1" orient="horz" pos="9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en Content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8324491" cy="33635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0" y="2001114"/>
            <a:ext cx="8410755" cy="39567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
        <p:nvSpPr>
          <p:cNvPr id="4" name="Text Placeholder 3">
            <a:extLst>
              <a:ext uri="{FF2B5EF4-FFF2-40B4-BE49-F238E27FC236}">
                <a16:creationId xmlns:a16="http://schemas.microsoft.com/office/drawing/2014/main" xmlns="" id="{3D7587E5-56A3-4F90-9C18-887569C7508E}"/>
              </a:ext>
            </a:extLst>
          </p:cNvPr>
          <p:cNvSpPr>
            <a:spLocks noGrp="1"/>
          </p:cNvSpPr>
          <p:nvPr>
            <p:ph type="body" sz="quarter" idx="16"/>
          </p:nvPr>
        </p:nvSpPr>
        <p:spPr>
          <a:xfrm>
            <a:off x="457200" y="2566988"/>
            <a:ext cx="8324850" cy="52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7">
            <a:extLst>
              <a:ext uri="{FF2B5EF4-FFF2-40B4-BE49-F238E27FC236}">
                <a16:creationId xmlns:a16="http://schemas.microsoft.com/office/drawing/2014/main" xmlns="" id="{1A7AC66A-6099-45D0-ADDB-39FC391B0C68}"/>
              </a:ext>
            </a:extLst>
          </p:cNvPr>
          <p:cNvSpPr>
            <a:spLocks noGrp="1"/>
          </p:cNvSpPr>
          <p:nvPr>
            <p:ph sz="quarter" idx="17"/>
          </p:nvPr>
        </p:nvSpPr>
        <p:spPr>
          <a:xfrm>
            <a:off x="524234" y="3282962"/>
            <a:ext cx="8324491" cy="37645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3">
            <a:extLst>
              <a:ext uri="{FF2B5EF4-FFF2-40B4-BE49-F238E27FC236}">
                <a16:creationId xmlns:a16="http://schemas.microsoft.com/office/drawing/2014/main" xmlns="" id="{C0F64DB4-C3DA-4B3A-9055-3CA92C4EE3A7}"/>
              </a:ext>
            </a:extLst>
          </p:cNvPr>
          <p:cNvSpPr>
            <a:spLocks noGrp="1"/>
          </p:cNvSpPr>
          <p:nvPr>
            <p:ph type="body" sz="quarter" idx="18"/>
          </p:nvPr>
        </p:nvSpPr>
        <p:spPr>
          <a:xfrm>
            <a:off x="514350" y="3927086"/>
            <a:ext cx="8324850" cy="525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6" name="Content Placeholder 7">
            <a:extLst>
              <a:ext uri="{FF2B5EF4-FFF2-40B4-BE49-F238E27FC236}">
                <a16:creationId xmlns:a16="http://schemas.microsoft.com/office/drawing/2014/main" xmlns="" id="{DB8B1239-E413-4A9F-A506-A8F966B930C5}"/>
              </a:ext>
            </a:extLst>
          </p:cNvPr>
          <p:cNvSpPr>
            <a:spLocks noGrp="1"/>
          </p:cNvSpPr>
          <p:nvPr>
            <p:ph sz="quarter" idx="19"/>
          </p:nvPr>
        </p:nvSpPr>
        <p:spPr>
          <a:xfrm>
            <a:off x="419459" y="4643060"/>
            <a:ext cx="8324491" cy="37645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7">
            <a:extLst>
              <a:ext uri="{FF2B5EF4-FFF2-40B4-BE49-F238E27FC236}">
                <a16:creationId xmlns:a16="http://schemas.microsoft.com/office/drawing/2014/main" xmlns="" id="{0B4756C7-68D2-444E-A129-3E2EA1AF1EF4}"/>
              </a:ext>
            </a:extLst>
          </p:cNvPr>
          <p:cNvSpPr>
            <a:spLocks noGrp="1"/>
          </p:cNvSpPr>
          <p:nvPr>
            <p:ph sz="quarter" idx="20"/>
          </p:nvPr>
        </p:nvSpPr>
        <p:spPr>
          <a:xfrm>
            <a:off x="419459" y="5271710"/>
            <a:ext cx="8324491" cy="37645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7">
            <a:extLst>
              <a:ext uri="{FF2B5EF4-FFF2-40B4-BE49-F238E27FC236}">
                <a16:creationId xmlns:a16="http://schemas.microsoft.com/office/drawing/2014/main" xmlns="" id="{3ADF7812-D639-41A3-82B7-972D255BFF60}"/>
              </a:ext>
            </a:extLst>
          </p:cNvPr>
          <p:cNvSpPr>
            <a:spLocks noGrp="1"/>
          </p:cNvSpPr>
          <p:nvPr>
            <p:ph sz="quarter" idx="21"/>
          </p:nvPr>
        </p:nvSpPr>
        <p:spPr>
          <a:xfrm>
            <a:off x="457200" y="5890835"/>
            <a:ext cx="8324491" cy="37645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7">
            <a:extLst>
              <a:ext uri="{FF2B5EF4-FFF2-40B4-BE49-F238E27FC236}">
                <a16:creationId xmlns:a16="http://schemas.microsoft.com/office/drawing/2014/main" xmlns="" id="{1CD81AB4-AE3E-4604-B42F-81EF983F3E79}"/>
              </a:ext>
            </a:extLst>
          </p:cNvPr>
          <p:cNvSpPr>
            <a:spLocks noGrp="1"/>
          </p:cNvSpPr>
          <p:nvPr>
            <p:ph sz="quarter" idx="22"/>
          </p:nvPr>
        </p:nvSpPr>
        <p:spPr>
          <a:xfrm>
            <a:off x="457559" y="6462335"/>
            <a:ext cx="8324491" cy="37645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2963575"/>
      </p:ext>
    </p:extLst>
  </p:cSld>
  <p:clrMapOvr>
    <a:masterClrMapping/>
  </p:clrMapOvr>
  <p:extLst>
    <p:ext uri="{DCECCB84-F9BA-43D5-87BE-67443E8EF086}">
      <p15:sldGuideLst xmlns:p15="http://schemas.microsoft.com/office/powerpoint/2012/main" xmlns="">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‹N°›</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IN" sz="1200" b="0" i="0" u="none" strike="noStrike" cap="none" dirty="0">
                <a:solidFill>
                  <a:srgbClr val="000000"/>
                </a:solidFill>
                <a:effectLst/>
                <a:latin typeface="Verdana" panose="020B0604030504040204" pitchFamily="34" charset="0"/>
                <a:ea typeface="Verdana" panose="020B0604030504040204" pitchFamily="34" charset="0"/>
                <a:cs typeface="Arial"/>
                <a:sym typeface="Arial"/>
              </a:rPr>
              <a:t>2018, 2015, 2012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xmlns="" id="{9482BDEB-84DF-4344-AD30-389884976DF6}"/>
              </a:ext>
            </a:extLst>
          </p:cNvPr>
          <p:cNvPicPr>
            <a:picLocks noChangeAspect="1"/>
          </p:cNvPicPr>
          <p:nvPr userDrawn="1"/>
        </p:nvPicPr>
        <p:blipFill>
          <a:blip r:embed="rId16"/>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82" r:id="rId2"/>
    <p:sldLayoutId id="2147483676" r:id="rId3"/>
    <p:sldLayoutId id="2147483677" r:id="rId4"/>
    <p:sldLayoutId id="2147483678" r:id="rId5"/>
    <p:sldLayoutId id="2147483679" r:id="rId6"/>
    <p:sldLayoutId id="2147483680" r:id="rId7"/>
    <p:sldLayoutId id="2147483683" r:id="rId8"/>
    <p:sldLayoutId id="2147483681" r:id="rId9"/>
    <p:sldLayoutId id="2147483671" r:id="rId10"/>
    <p:sldLayoutId id="2147483673" r:id="rId11"/>
    <p:sldLayoutId id="2147483670" r:id="rId12"/>
    <p:sldLayoutId id="2147483669" r:id="rId13"/>
    <p:sldLayoutId id="214748365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98728-A241-43F4-95FF-6C49FEEA0911}"/>
              </a:ext>
              <a:ext uri="{C183D7F6-B498-43B3-948B-1728B52AA6E4}">
                <adec:decorative xmlns:adec="http://schemas.microsoft.com/office/drawing/2017/decorative" xmlns="" val="1"/>
              </a:ext>
            </a:extLst>
          </p:cNvPr>
          <p:cNvSpPr>
            <a:spLocks noGrp="1"/>
          </p:cNvSpPr>
          <p:nvPr>
            <p:ph type="title"/>
          </p:nvPr>
        </p:nvSpPr>
        <p:spPr>
          <a:xfrm>
            <a:off x="457200" y="204980"/>
            <a:ext cx="8229600" cy="920558"/>
          </a:xfrm>
        </p:spPr>
        <p:txBody>
          <a:bodyPr anchor="ctr"/>
          <a:lstStyle/>
          <a:p>
            <a:pPr>
              <a:lnSpc>
                <a:spcPct val="90000"/>
              </a:lnSpc>
              <a:spcBef>
                <a:spcPts val="600"/>
              </a:spcBef>
              <a:spcAft>
                <a:spcPts val="125"/>
              </a:spcAft>
            </a:pPr>
            <a:r>
              <a:rPr lang="en-US" dirty="0">
                <a:solidFill>
                  <a:schemeClr val="tx2"/>
                </a:solidFill>
              </a:rPr>
              <a:t>Lecture </a:t>
            </a:r>
            <a:r>
              <a:rPr lang="en-US" dirty="0" smtClean="0">
                <a:solidFill>
                  <a:schemeClr val="tx2"/>
                </a:solidFill>
              </a:rPr>
              <a:t>7: Stock markets</a:t>
            </a:r>
            <a:endParaRPr lang="en-US" dirty="0">
              <a:solidFill>
                <a:schemeClr val="tx2"/>
              </a:solidFill>
            </a:endParaRPr>
          </a:p>
        </p:txBody>
      </p:sp>
      <p:pic>
        <p:nvPicPr>
          <p:cNvPr id="9" name="Picture 8" descr="Front Cover: Financial Markets and Institutions, Ninth Edition by Mishkin and Eakins.">
            <a:extLst>
              <a:ext uri="{FF2B5EF4-FFF2-40B4-BE49-F238E27FC236}">
                <a16:creationId xmlns:a16="http://schemas.microsoft.com/office/drawing/2014/main" xmlns="" id="{64ECA93D-DA04-450E-9E76-997318E85273}"/>
              </a:ext>
            </a:extLst>
          </p:cNvPr>
          <p:cNvPicPr>
            <a:picLocks noChangeAspect="1"/>
          </p:cNvPicPr>
          <p:nvPr/>
        </p:nvPicPr>
        <p:blipFill>
          <a:blip r:embed="rId3" cstate="print"/>
          <a:stretch>
            <a:fillRect/>
          </a:stretch>
        </p:blipFill>
        <p:spPr>
          <a:xfrm>
            <a:off x="572683" y="1693487"/>
            <a:ext cx="3665741" cy="4584088"/>
          </a:xfrm>
          <a:prstGeom prst="rect">
            <a:avLst/>
          </a:prstGeom>
          <a:ln w="9525">
            <a:solidFill>
              <a:schemeClr val="tx1"/>
            </a:solidFill>
          </a:ln>
        </p:spPr>
      </p:pic>
      <p:pic>
        <p:nvPicPr>
          <p:cNvPr id="12" name="Picture Placeholder 21" descr="Pearson Logo">
            <a:extLst>
              <a:ext uri="{FF2B5EF4-FFF2-40B4-BE49-F238E27FC236}">
                <a16:creationId xmlns:a16="http://schemas.microsoft.com/office/drawing/2014/main" xmlns="" id="{CF37FB16-D567-464F-82AB-B4CF4A031A4F}"/>
              </a:ext>
            </a:extLst>
          </p:cNvPr>
          <p:cNvPicPr>
            <a:picLocks noChangeAspect="1"/>
          </p:cNvPicPr>
          <p:nvPr/>
        </p:nvPicPr>
        <p:blipFill>
          <a:blip r:embed="rId4"/>
          <a:srcRect t="22152" b="22152"/>
          <a:stretch>
            <a:fillRect/>
          </a:stretch>
        </p:blipFill>
        <p:spPr>
          <a:xfrm>
            <a:off x="315677" y="6420639"/>
            <a:ext cx="1176574" cy="296443"/>
          </a:xfrm>
          <a:prstGeom prst="rect">
            <a:avLst/>
          </a:prstGeom>
          <a:noFill/>
          <a:ln>
            <a:noFill/>
          </a:ln>
        </p:spPr>
      </p:pic>
      <p:sp>
        <p:nvSpPr>
          <p:cNvPr id="8" name="Content Placeholder 7">
            <a:extLst>
              <a:ext uri="{FF2B5EF4-FFF2-40B4-BE49-F238E27FC236}">
                <a16:creationId xmlns:a16="http://schemas.microsoft.com/office/drawing/2014/main" xmlns="" id="{C8E88D28-1A9F-4FC4-946F-10B4629D1438}"/>
              </a:ext>
              <a:ext uri="{C183D7F6-B498-43B3-948B-1728B52AA6E4}">
                <adec:decorative xmlns:adec="http://schemas.microsoft.com/office/drawing/2017/decorative" xmlns="" val="1"/>
              </a:ext>
            </a:extLst>
          </p:cNvPr>
          <p:cNvSpPr>
            <a:spLocks noGrp="1"/>
          </p:cNvSpPr>
          <p:nvPr>
            <p:ph sz="quarter" idx="17"/>
          </p:nvPr>
        </p:nvSpPr>
        <p:spPr>
          <a:xfrm>
            <a:off x="2173288" y="6413500"/>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US" noProof="0" dirty="0"/>
              <a:t>2018, 2015, 2012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Computing the price of common stock (cont.)</a:t>
            </a:r>
            <a:endParaRPr lang="en-US" dirty="0"/>
          </a:p>
        </p:txBody>
      </p:sp>
      <p:sp>
        <p:nvSpPr>
          <p:cNvPr id="3" name="Espace réservé du contenu 2"/>
          <p:cNvSpPr>
            <a:spLocks noGrp="1"/>
          </p:cNvSpPr>
          <p:nvPr>
            <p:ph sz="quarter" idx="13"/>
          </p:nvPr>
        </p:nvSpPr>
        <p:spPr/>
        <p:txBody>
          <a:bodyPr/>
          <a:lstStyle/>
          <a:p>
            <a:r>
              <a:rPr lang="en-US" dirty="0" smtClean="0"/>
              <a:t>Price earnings valuation method</a:t>
            </a:r>
          </a:p>
          <a:p>
            <a:pPr lvl="1"/>
            <a:r>
              <a:rPr lang="en-US" dirty="0"/>
              <a:t>The price earnings ratio (PE) is a widely watched measure of how much the market is willing to pay for $1 of earnings from a </a:t>
            </a:r>
            <a:r>
              <a:rPr lang="en-US" dirty="0" smtClean="0"/>
              <a:t>firm.</a:t>
            </a:r>
          </a:p>
          <a:p>
            <a:pPr lvl="1"/>
            <a:r>
              <a:rPr lang="en-US" dirty="0"/>
              <a:t>1. A higher-than-average PE may mean that the market expects earnings to rise in the future. This would return the PE to a more normal level. </a:t>
            </a:r>
            <a:endParaRPr lang="en-US" dirty="0" smtClean="0"/>
          </a:p>
          <a:p>
            <a:pPr lvl="1"/>
            <a:r>
              <a:rPr lang="en-US" dirty="0" smtClean="0"/>
              <a:t>2</a:t>
            </a:r>
            <a:r>
              <a:rPr lang="en-US" dirty="0"/>
              <a:t>. A high PE may alternatively indicate that the market feels the firm’s earnings are very low risk and is therefore willing to pay a premium for them. </a:t>
            </a:r>
            <a:endParaRPr lang="en-US" dirty="0" smtClean="0"/>
          </a:p>
          <a:p>
            <a:pPr lvl="1"/>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138" y="5601843"/>
            <a:ext cx="16097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63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Computing the price of common stock (cont.)</a:t>
            </a:r>
            <a:endParaRPr lang="en-US" dirty="0"/>
          </a:p>
        </p:txBody>
      </p:sp>
      <p:sp>
        <p:nvSpPr>
          <p:cNvPr id="3" name="Espace réservé du contenu 2"/>
          <p:cNvSpPr>
            <a:spLocks noGrp="1"/>
          </p:cNvSpPr>
          <p:nvPr>
            <p:ph sz="quarter" idx="13"/>
          </p:nvPr>
        </p:nvSpPr>
        <p:spPr/>
        <p:txBody>
          <a:bodyPr/>
          <a:lstStyle/>
          <a:p>
            <a:r>
              <a:rPr lang="en-US" dirty="0" smtClean="0"/>
              <a:t>Example:</a:t>
            </a:r>
          </a:p>
          <a:p>
            <a:pPr lvl="1"/>
            <a:r>
              <a:rPr lang="en-US" dirty="0" smtClean="0"/>
              <a:t>The </a:t>
            </a:r>
            <a:r>
              <a:rPr lang="en-US" dirty="0"/>
              <a:t>average industry PE ratio for restaurants similar to Applebee’s, a pub restaurant chain, is 23. What is the current price of Applebee’s if earnings per share are projected to be $1.13?</a:t>
            </a:r>
          </a:p>
        </p:txBody>
      </p:sp>
    </p:spTree>
    <p:extLst>
      <p:ext uri="{BB962C8B-B14F-4D97-AF65-F5344CB8AC3E}">
        <p14:creationId xmlns:p14="http://schemas.microsoft.com/office/powerpoint/2010/main" val="86021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Computing the price of common stock (cont.)</a:t>
            </a:r>
          </a:p>
        </p:txBody>
      </p:sp>
      <p:sp>
        <p:nvSpPr>
          <p:cNvPr id="3" name="Espace réservé du contenu 2"/>
          <p:cNvSpPr>
            <a:spLocks noGrp="1"/>
          </p:cNvSpPr>
          <p:nvPr>
            <p:ph sz="quarter" idx="13"/>
          </p:nvPr>
        </p:nvSpPr>
        <p:spPr/>
        <p:txBody>
          <a:bodyPr/>
          <a:lstStyle/>
          <a:p>
            <a:r>
              <a:rPr lang="en-US" dirty="0" smtClean="0"/>
              <a:t>Example (cont.):</a:t>
            </a:r>
          </a:p>
          <a:p>
            <a:pPr lvl="1"/>
            <a:r>
              <a:rPr lang="en-US" dirty="0"/>
              <a:t>P0 </a:t>
            </a:r>
            <a:r>
              <a:rPr lang="en-US"/>
              <a:t>= </a:t>
            </a:r>
            <a:r>
              <a:rPr lang="en-US" smtClean="0"/>
              <a:t>P/E </a:t>
            </a:r>
            <a:r>
              <a:rPr lang="en-US" dirty="0"/>
              <a:t>* E P0 = 23 * $1.13 = $</a:t>
            </a:r>
            <a:r>
              <a:rPr lang="en-US" dirty="0" smtClean="0"/>
              <a:t>26</a:t>
            </a:r>
          </a:p>
          <a:p>
            <a:pPr lvl="1"/>
            <a:r>
              <a:rPr lang="en-US" dirty="0"/>
              <a:t>The PE ratio approach is especially useful for valuing privately held firms and firms that do not pay dividends. The weakness of the PE approach to valuation is that by using an industry average PE ratio, firm-specific factors that might contribute to a long-term PE ratio above or below the average are ignored in the analysis. A skilled analyst will adjust the PE ratio up or down to reflect unique characteristics of a firm when estimating its stock price.</a:t>
            </a:r>
          </a:p>
        </p:txBody>
      </p:sp>
    </p:spTree>
    <p:extLst>
      <p:ext uri="{BB962C8B-B14F-4D97-AF65-F5344CB8AC3E}">
        <p14:creationId xmlns:p14="http://schemas.microsoft.com/office/powerpoint/2010/main" val="155823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Investing in stock</a:t>
            </a:r>
            <a:endParaRPr lang="en-US" sz="2000" b="0" dirty="0"/>
          </a:p>
        </p:txBody>
      </p:sp>
      <p:sp>
        <p:nvSpPr>
          <p:cNvPr id="4" name="Content Placeholder 3"/>
          <p:cNvSpPr>
            <a:spLocks noGrp="1"/>
          </p:cNvSpPr>
          <p:nvPr>
            <p:ph sz="quarter" idx="13"/>
          </p:nvPr>
        </p:nvSpPr>
        <p:spPr>
          <a:xfrm>
            <a:off x="457200" y="1556327"/>
            <a:ext cx="8128861" cy="4586896"/>
          </a:xfrm>
        </p:spPr>
        <p:txBody>
          <a:bodyPr/>
          <a:lstStyle/>
          <a:p>
            <a:pPr marL="342900" indent="-342900"/>
            <a:r>
              <a:rPr lang="en-US" dirty="0" smtClean="0">
                <a:ea typeface="Verdana" panose="020B0604030504040204" pitchFamily="34" charset="0"/>
                <a:cs typeface="Verdana" panose="020B0604030504040204" pitchFamily="34" charset="0"/>
              </a:rPr>
              <a:t>A share represe</a:t>
            </a:r>
            <a:r>
              <a:rPr lang="en-US" dirty="0" smtClean="0">
                <a:ea typeface="Verdana" panose="020B0604030504040204" pitchFamily="34" charset="0"/>
                <a:cs typeface="Verdana" panose="020B0604030504040204" pitchFamily="34" charset="0"/>
              </a:rPr>
              <a:t>nts ownership in the firm.</a:t>
            </a:r>
          </a:p>
          <a:p>
            <a:pPr marL="342900" indent="-342900"/>
            <a:r>
              <a:rPr lang="en-US" dirty="0" smtClean="0">
                <a:ea typeface="Verdana" panose="020B0604030504040204" pitchFamily="34" charset="0"/>
                <a:cs typeface="Verdana" panose="020B0604030504040204" pitchFamily="34" charset="0"/>
              </a:rPr>
              <a:t>Investors can earn return from stock in two ways: Dividend and capital gain.</a:t>
            </a:r>
          </a:p>
          <a:p>
            <a:pPr marL="342900" indent="-342900"/>
            <a:r>
              <a:rPr lang="en-US" dirty="0" smtClean="0">
                <a:ea typeface="Verdana" panose="020B0604030504040204" pitchFamily="34" charset="0"/>
                <a:cs typeface="Verdana" panose="020B0604030504040204" pitchFamily="34" charset="0"/>
              </a:rPr>
              <a:t>Rights of shareholders:</a:t>
            </a:r>
          </a:p>
          <a:p>
            <a:pPr marL="829818" lvl="1" indent="-342900"/>
            <a:r>
              <a:rPr lang="en-US" dirty="0">
                <a:ea typeface="Verdana" panose="020B0604030504040204" pitchFamily="34" charset="0"/>
                <a:cs typeface="Verdana" panose="020B0604030504040204" pitchFamily="34" charset="0"/>
              </a:rPr>
              <a:t>Residual claimants</a:t>
            </a:r>
          </a:p>
          <a:p>
            <a:pPr marL="829818" lvl="1" indent="-342900"/>
            <a:r>
              <a:rPr lang="en-US" dirty="0">
                <a:ea typeface="Verdana" panose="020B0604030504040204" pitchFamily="34" charset="0"/>
                <a:cs typeface="Verdana" panose="020B0604030504040204" pitchFamily="34" charset="0"/>
              </a:rPr>
              <a:t>Voting </a:t>
            </a:r>
            <a:r>
              <a:rPr lang="en-US" dirty="0" smtClean="0">
                <a:ea typeface="Verdana" panose="020B0604030504040204" pitchFamily="34" charset="0"/>
                <a:cs typeface="Verdana" panose="020B0604030504040204" pitchFamily="34" charset="0"/>
              </a:rPr>
              <a:t>rights</a:t>
            </a:r>
            <a:endParaRPr lang="en-US" dirty="0" smtClean="0">
              <a:ea typeface="Verdana" panose="020B0604030504040204" pitchFamily="34" charset="0"/>
              <a:cs typeface="Verdana" panose="020B0604030504040204" pitchFamily="34" charset="0"/>
            </a:endParaRPr>
          </a:p>
          <a:p>
            <a:pPr marL="342900" indent="-342900"/>
            <a:r>
              <a:rPr lang="en-US" dirty="0" smtClean="0">
                <a:ea typeface="Verdana" panose="020B0604030504040204" pitchFamily="34" charset="0"/>
                <a:cs typeface="Verdana" panose="020B0604030504040204" pitchFamily="34" charset="0"/>
              </a:rPr>
              <a:t>Common stock vs. preferred stock</a:t>
            </a:r>
          </a:p>
          <a:p>
            <a:pPr marL="829818" lvl="1" indent="-342900"/>
            <a:r>
              <a:rPr lang="en-US" dirty="0" smtClean="0">
                <a:ea typeface="Verdana" panose="020B0604030504040204" pitchFamily="34" charset="0"/>
                <a:cs typeface="Verdana" panose="020B0604030504040204" pitchFamily="34" charset="0"/>
              </a:rPr>
              <a:t>Similar in terms of legal and tax perspectives</a:t>
            </a:r>
          </a:p>
          <a:p>
            <a:pPr marL="829818" lvl="1" indent="-342900"/>
            <a:r>
              <a:rPr lang="en-US" dirty="0" smtClean="0">
                <a:ea typeface="Verdana" panose="020B0604030504040204" pitchFamily="34" charset="0"/>
                <a:cs typeface="Verdana" panose="020B0604030504040204" pitchFamily="34" charset="0"/>
              </a:rPr>
              <a:t>Different in terms of dividend, voting rights and priority over claims.</a:t>
            </a:r>
            <a:r>
              <a:rPr lang="en-US" dirty="0" smtClean="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70387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F656D2-8941-4551-9492-02D5FE92CAED}"/>
              </a:ext>
            </a:extLst>
          </p:cNvPr>
          <p:cNvSpPr>
            <a:spLocks noGrp="1"/>
          </p:cNvSpPr>
          <p:nvPr>
            <p:ph type="title"/>
          </p:nvPr>
        </p:nvSpPr>
        <p:spPr>
          <a:xfrm>
            <a:off x="457200" y="50779"/>
            <a:ext cx="8229600" cy="1097279"/>
          </a:xfrm>
        </p:spPr>
        <p:txBody>
          <a:bodyPr/>
          <a:lstStyle/>
          <a:p>
            <a:r>
              <a:rPr lang="en-US" dirty="0" smtClean="0"/>
              <a:t>How stocks are sold?</a:t>
            </a:r>
            <a:endParaRPr lang="en-US" dirty="0"/>
          </a:p>
        </p:txBody>
      </p:sp>
      <p:sp>
        <p:nvSpPr>
          <p:cNvPr id="3" name="Content Placeholder 2">
            <a:extLst>
              <a:ext uri="{FF2B5EF4-FFF2-40B4-BE49-F238E27FC236}">
                <a16:creationId xmlns:a16="http://schemas.microsoft.com/office/drawing/2014/main" xmlns="" id="{F71B0C7F-9003-477A-A619-DCB5DFC303F7}"/>
              </a:ext>
            </a:extLst>
          </p:cNvPr>
          <p:cNvSpPr>
            <a:spLocks noGrp="1"/>
          </p:cNvSpPr>
          <p:nvPr>
            <p:ph sz="quarter" idx="13"/>
          </p:nvPr>
        </p:nvSpPr>
        <p:spPr>
          <a:xfrm>
            <a:off x="457200" y="1327727"/>
            <a:ext cx="8229600" cy="4586896"/>
          </a:xfrm>
        </p:spPr>
        <p:txBody>
          <a:bodyPr/>
          <a:lstStyle/>
          <a:p>
            <a:r>
              <a:rPr lang="en-US" altLang="en-US" dirty="0" err="1" smtClean="0">
                <a:ea typeface="ヒラギノ角ゴ Pro W3" pitchFamily="-84" charset="-128"/>
              </a:rPr>
              <a:t>Organised</a:t>
            </a:r>
            <a:r>
              <a:rPr lang="en-US" altLang="en-US" dirty="0" smtClean="0">
                <a:ea typeface="ヒラギノ角ゴ Pro W3" pitchFamily="-84" charset="-128"/>
              </a:rPr>
              <a:t> securities exchanges</a:t>
            </a:r>
          </a:p>
          <a:p>
            <a:r>
              <a:rPr lang="en-US" altLang="en-US" dirty="0" smtClean="0">
                <a:ea typeface="ヒラギノ角ゴ Pro W3" pitchFamily="-84" charset="-128"/>
              </a:rPr>
              <a:t>Over-the-counter markets</a:t>
            </a:r>
          </a:p>
          <a:p>
            <a:r>
              <a:rPr lang="en-US" altLang="en-US" dirty="0" err="1" smtClean="0">
                <a:ea typeface="ヒラギノ角ゴ Pro W3" pitchFamily="-84" charset="-128"/>
              </a:rPr>
              <a:t>Organised</a:t>
            </a:r>
            <a:r>
              <a:rPr lang="en-US" altLang="en-US" dirty="0" smtClean="0">
                <a:ea typeface="ヒラギノ角ゴ Pro W3" pitchFamily="-84" charset="-128"/>
              </a:rPr>
              <a:t> vs. over-the-counter</a:t>
            </a:r>
          </a:p>
          <a:p>
            <a:pPr lvl="1"/>
            <a:r>
              <a:rPr lang="en-US" altLang="en-US" dirty="0" err="1">
                <a:ea typeface="ヒラギノ角ゴ Pro W3" pitchFamily="-84" charset="-128"/>
              </a:rPr>
              <a:t>Organised</a:t>
            </a:r>
            <a:r>
              <a:rPr lang="en-US" altLang="en-US" dirty="0">
                <a:ea typeface="ヒラギノ角ゴ Pro W3" pitchFamily="-84" charset="-128"/>
              </a:rPr>
              <a:t> is auction trading on a trading floor – specialist traders.</a:t>
            </a:r>
          </a:p>
          <a:p>
            <a:pPr lvl="1"/>
            <a:r>
              <a:rPr lang="en-US" altLang="en-US" dirty="0">
                <a:ea typeface="ヒラギノ角ゴ Pro W3" pitchFamily="-84" charset="-128"/>
              </a:rPr>
              <a:t>OTC have market makers (set the bid and ask prices</a:t>
            </a:r>
            <a:r>
              <a:rPr lang="en-US" altLang="en-US" dirty="0" smtClean="0">
                <a:ea typeface="ヒラギノ角ゴ Pro W3" pitchFamily="-84" charset="-128"/>
              </a:rPr>
              <a:t>)</a:t>
            </a:r>
          </a:p>
          <a:p>
            <a:r>
              <a:rPr lang="en-US" altLang="en-US" dirty="0" smtClean="0">
                <a:ea typeface="ヒラギノ角ゴ Pro W3" pitchFamily="-84" charset="-128"/>
              </a:rPr>
              <a:t>Alternative trading systems (ATSs) and Multilateral trading facilities (MTFs)</a:t>
            </a:r>
          </a:p>
          <a:p>
            <a:pPr marL="656082" lvl="2" indent="-255600">
              <a:spcBef>
                <a:spcPts val="1500"/>
              </a:spcBef>
              <a:buFont typeface="Arial"/>
              <a:buChar char="•"/>
            </a:pPr>
            <a:r>
              <a:rPr lang="en-US" dirty="0"/>
              <a:t>bypass traditional exchanges and allow for buyers and sellers of securities to deal directly with each </a:t>
            </a:r>
            <a:r>
              <a:rPr lang="en-US" dirty="0" err="1" smtClean="0"/>
              <a:t>othe</a:t>
            </a:r>
            <a:endParaRPr lang="en-US" altLang="en-US" dirty="0" smtClean="0">
              <a:ea typeface="ヒラギノ角ゴ Pro W3" pitchFamily="-84" charset="-128"/>
            </a:endParaRPr>
          </a:p>
          <a:p>
            <a:endParaRPr lang="en-US" altLang="en-US" dirty="0">
              <a:ea typeface="ヒラギノ角ゴ Pro W3" pitchFamily="-84" charset="-128"/>
            </a:endParaRPr>
          </a:p>
        </p:txBody>
      </p:sp>
    </p:spTree>
    <p:extLst>
      <p:ext uri="{BB962C8B-B14F-4D97-AF65-F5344CB8AC3E}">
        <p14:creationId xmlns:p14="http://schemas.microsoft.com/office/powerpoint/2010/main" val="199068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658E2-01C0-4C04-B47C-4AD792FF2280}"/>
              </a:ext>
            </a:extLst>
          </p:cNvPr>
          <p:cNvSpPr>
            <a:spLocks noGrp="1"/>
          </p:cNvSpPr>
          <p:nvPr>
            <p:ph type="title"/>
          </p:nvPr>
        </p:nvSpPr>
        <p:spPr/>
        <p:txBody>
          <a:bodyPr/>
          <a:lstStyle/>
          <a:p>
            <a:r>
              <a:rPr lang="en-US" dirty="0" smtClean="0"/>
              <a:t>How stocks are traded?</a:t>
            </a:r>
            <a:endParaRPr lang="en-US" dirty="0"/>
          </a:p>
        </p:txBody>
      </p:sp>
      <p:sp>
        <p:nvSpPr>
          <p:cNvPr id="3" name="Content Placeholder 2">
            <a:extLst>
              <a:ext uri="{FF2B5EF4-FFF2-40B4-BE49-F238E27FC236}">
                <a16:creationId xmlns:a16="http://schemas.microsoft.com/office/drawing/2014/main" xmlns="" id="{ADF384C9-A271-48B8-81A8-257E7C03BFB0}"/>
              </a:ext>
            </a:extLst>
          </p:cNvPr>
          <p:cNvSpPr>
            <a:spLocks noGrp="1"/>
          </p:cNvSpPr>
          <p:nvPr>
            <p:ph sz="quarter" idx="13"/>
          </p:nvPr>
        </p:nvSpPr>
        <p:spPr/>
        <p:txBody>
          <a:bodyPr/>
          <a:lstStyle/>
          <a:p>
            <a:pPr marL="255600">
              <a:lnSpc>
                <a:spcPct val="90000"/>
              </a:lnSpc>
              <a:defRPr/>
            </a:pPr>
            <a:r>
              <a:rPr lang="en-US" dirty="0" smtClean="0"/>
              <a:t>Exchange traded funds (ETFs)</a:t>
            </a:r>
          </a:p>
          <a:p>
            <a:pPr marL="742518" lvl="1">
              <a:lnSpc>
                <a:spcPct val="90000"/>
              </a:lnSpc>
              <a:defRPr/>
            </a:pPr>
            <a:r>
              <a:rPr lang="en-US" dirty="0"/>
              <a:t>ETFs are formed when a basket of securities is purchased and a stock is created based on this basket that is traded on an </a:t>
            </a:r>
            <a:r>
              <a:rPr lang="en-US" dirty="0" smtClean="0"/>
              <a:t>exchange</a:t>
            </a:r>
          </a:p>
          <a:p>
            <a:pPr marL="742518" lvl="1">
              <a:lnSpc>
                <a:spcPct val="90000"/>
              </a:lnSpc>
              <a:defRPr/>
            </a:pPr>
            <a:r>
              <a:rPr lang="en-US" dirty="0" smtClean="0"/>
              <a:t>The common characteristics of ETFs:</a:t>
            </a:r>
          </a:p>
          <a:p>
            <a:pPr marL="1142568" lvl="2">
              <a:lnSpc>
                <a:spcPct val="90000"/>
              </a:lnSpc>
              <a:defRPr/>
            </a:pPr>
            <a:r>
              <a:rPr lang="en-US" dirty="0"/>
              <a:t>1. They are listed and traded as individual stocks on a stock exchange. </a:t>
            </a:r>
            <a:endParaRPr lang="en-US" dirty="0" smtClean="0"/>
          </a:p>
          <a:p>
            <a:pPr marL="1142568" lvl="2">
              <a:lnSpc>
                <a:spcPct val="90000"/>
              </a:lnSpc>
              <a:defRPr/>
            </a:pPr>
            <a:r>
              <a:rPr lang="en-US" dirty="0" smtClean="0"/>
              <a:t>2</a:t>
            </a:r>
            <a:r>
              <a:rPr lang="en-US" dirty="0"/>
              <a:t>. They are indexed rather than actively managed. </a:t>
            </a:r>
            <a:endParaRPr lang="en-US" dirty="0" smtClean="0"/>
          </a:p>
          <a:p>
            <a:pPr marL="1142568" lvl="2">
              <a:lnSpc>
                <a:spcPct val="90000"/>
              </a:lnSpc>
              <a:defRPr/>
            </a:pPr>
            <a:r>
              <a:rPr lang="en-US" dirty="0" smtClean="0"/>
              <a:t>3</a:t>
            </a:r>
            <a:r>
              <a:rPr lang="en-US" dirty="0"/>
              <a:t>. Their value is based on the underlying net asset value of the stocks held in the index basket. The exact content of the basket is public so that intraday arbitrage keeps the ETF price close to the implied value.</a:t>
            </a:r>
            <a:endParaRPr lang="en-US" dirty="0"/>
          </a:p>
        </p:txBody>
      </p:sp>
    </p:spTree>
    <p:extLst>
      <p:ext uri="{BB962C8B-B14F-4D97-AF65-F5344CB8AC3E}">
        <p14:creationId xmlns:p14="http://schemas.microsoft.com/office/powerpoint/2010/main" val="111146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D2475-EBF9-4E8F-B984-46862B8A109E}"/>
              </a:ext>
            </a:extLst>
          </p:cNvPr>
          <p:cNvSpPr>
            <a:spLocks noGrp="1"/>
          </p:cNvSpPr>
          <p:nvPr>
            <p:ph type="title"/>
          </p:nvPr>
        </p:nvSpPr>
        <p:spPr/>
        <p:txBody>
          <a:bodyPr/>
          <a:lstStyle/>
          <a:p>
            <a:r>
              <a:rPr lang="en-US" dirty="0" smtClean="0"/>
              <a:t>Computing the price of common stock</a:t>
            </a:r>
            <a:endParaRPr lang="en-US" dirty="0"/>
          </a:p>
        </p:txBody>
      </p:sp>
      <p:sp>
        <p:nvSpPr>
          <p:cNvPr id="3" name="Content Placeholder 2">
            <a:extLst>
              <a:ext uri="{FF2B5EF4-FFF2-40B4-BE49-F238E27FC236}">
                <a16:creationId xmlns:a16="http://schemas.microsoft.com/office/drawing/2014/main" xmlns="" id="{12C97827-3688-4AF6-934D-8F57DD0AE12A}"/>
              </a:ext>
            </a:extLst>
          </p:cNvPr>
          <p:cNvSpPr>
            <a:spLocks noGrp="1"/>
          </p:cNvSpPr>
          <p:nvPr>
            <p:ph sz="quarter" idx="13"/>
          </p:nvPr>
        </p:nvSpPr>
        <p:spPr>
          <a:xfrm>
            <a:off x="457200" y="1556327"/>
            <a:ext cx="8175356" cy="4586896"/>
          </a:xfrm>
        </p:spPr>
        <p:txBody>
          <a:bodyPr/>
          <a:lstStyle/>
          <a:p>
            <a:r>
              <a:rPr lang="en-US" altLang="en-US" dirty="0" smtClean="0">
                <a:ea typeface="ヒラギノ角ゴ Pro W3" pitchFamily="-84" charset="-128"/>
              </a:rPr>
              <a:t>The one period valuation model:</a:t>
            </a:r>
          </a:p>
          <a:p>
            <a:pPr lvl="1"/>
            <a:r>
              <a:rPr lang="en-US" dirty="0"/>
              <a:t>This assumes that you buy the stock, hold it for one period to get a </a:t>
            </a:r>
            <a:r>
              <a:rPr lang="en-US" dirty="0" smtClean="0"/>
              <a:t>dividend</a:t>
            </a:r>
            <a:r>
              <a:rPr lang="en-US" dirty="0"/>
              <a:t>, then sell the </a:t>
            </a:r>
            <a:r>
              <a:rPr lang="en-US" dirty="0" smtClean="0"/>
              <a:t>stock.</a:t>
            </a:r>
          </a:p>
          <a:p>
            <a:pPr lvl="1"/>
            <a:r>
              <a:rPr lang="en-US" dirty="0"/>
              <a:t>P0 = </a:t>
            </a:r>
            <a:r>
              <a:rPr lang="en-US" dirty="0" smtClean="0"/>
              <a:t>D1/(</a:t>
            </a:r>
            <a:r>
              <a:rPr lang="en-US" dirty="0"/>
              <a:t>1 + </a:t>
            </a:r>
            <a:r>
              <a:rPr lang="en-US" dirty="0" err="1"/>
              <a:t>ke</a:t>
            </a:r>
            <a:r>
              <a:rPr lang="en-US" dirty="0"/>
              <a:t>) + </a:t>
            </a:r>
            <a:r>
              <a:rPr lang="en-US" dirty="0" smtClean="0"/>
              <a:t>P1/(</a:t>
            </a:r>
            <a:r>
              <a:rPr lang="en-US" dirty="0"/>
              <a:t>1 + </a:t>
            </a:r>
            <a:r>
              <a:rPr lang="en-US" dirty="0" err="1"/>
              <a:t>ke</a:t>
            </a:r>
            <a:r>
              <a:rPr lang="en-US" dirty="0"/>
              <a:t>) </a:t>
            </a:r>
            <a:endParaRPr lang="en-US" dirty="0" smtClean="0"/>
          </a:p>
          <a:p>
            <a:pPr lvl="2"/>
            <a:r>
              <a:rPr lang="en-US" dirty="0" smtClean="0"/>
              <a:t>where </a:t>
            </a:r>
            <a:r>
              <a:rPr lang="en-US" dirty="0"/>
              <a:t>P0 = the current price of the stock. The zero subscript refers to time period zero, or the present. D1 = the dividend paid at the end of year 1. </a:t>
            </a:r>
            <a:r>
              <a:rPr lang="en-US" dirty="0" err="1"/>
              <a:t>ke</a:t>
            </a:r>
            <a:r>
              <a:rPr lang="en-US" dirty="0"/>
              <a:t> = the required return on investments in equity. P1 = the price at the end of the first year. This is the assumed sales price of the stock.</a:t>
            </a:r>
            <a:endParaRPr lang="en-US" dirty="0"/>
          </a:p>
        </p:txBody>
      </p:sp>
    </p:spTree>
    <p:extLst>
      <p:ext uri="{BB962C8B-B14F-4D97-AF65-F5344CB8AC3E}">
        <p14:creationId xmlns:p14="http://schemas.microsoft.com/office/powerpoint/2010/main" val="3043294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D2475-EBF9-4E8F-B984-46862B8A109E}"/>
              </a:ext>
            </a:extLst>
          </p:cNvPr>
          <p:cNvSpPr>
            <a:spLocks noGrp="1"/>
          </p:cNvSpPr>
          <p:nvPr>
            <p:ph type="title"/>
          </p:nvPr>
        </p:nvSpPr>
        <p:spPr/>
        <p:txBody>
          <a:bodyPr/>
          <a:lstStyle/>
          <a:p>
            <a:r>
              <a:rPr lang="en-US" dirty="0" smtClean="0"/>
              <a:t>Computing the price of common stock (cont.)</a:t>
            </a:r>
            <a:endParaRPr lang="en-US" dirty="0"/>
          </a:p>
        </p:txBody>
      </p:sp>
      <p:sp>
        <p:nvSpPr>
          <p:cNvPr id="3" name="Content Placeholder 2">
            <a:extLst>
              <a:ext uri="{FF2B5EF4-FFF2-40B4-BE49-F238E27FC236}">
                <a16:creationId xmlns:a16="http://schemas.microsoft.com/office/drawing/2014/main" xmlns="" id="{12C97827-3688-4AF6-934D-8F57DD0AE12A}"/>
              </a:ext>
            </a:extLst>
          </p:cNvPr>
          <p:cNvSpPr>
            <a:spLocks noGrp="1"/>
          </p:cNvSpPr>
          <p:nvPr>
            <p:ph sz="quarter" idx="13"/>
          </p:nvPr>
        </p:nvSpPr>
        <p:spPr>
          <a:xfrm>
            <a:off x="457200" y="1556327"/>
            <a:ext cx="8175356" cy="4586896"/>
          </a:xfrm>
        </p:spPr>
        <p:txBody>
          <a:bodyPr/>
          <a:lstStyle/>
          <a:p>
            <a:r>
              <a:rPr lang="en-US" altLang="en-US" dirty="0">
                <a:ea typeface="ヒラギノ角ゴ Pro W3" pitchFamily="-84" charset="-128"/>
              </a:rPr>
              <a:t>The </a:t>
            </a:r>
            <a:r>
              <a:rPr lang="en-US" altLang="en-US" dirty="0" err="1" smtClean="0">
                <a:ea typeface="ヒラギノ角ゴ Pro W3" pitchFamily="-84" charset="-128"/>
              </a:rPr>
              <a:t>generalised</a:t>
            </a:r>
            <a:r>
              <a:rPr lang="en-US" altLang="en-US" dirty="0" smtClean="0">
                <a:ea typeface="ヒラギノ角ゴ Pro W3" pitchFamily="-84" charset="-128"/>
              </a:rPr>
              <a:t> dividend valuation model</a:t>
            </a:r>
          </a:p>
          <a:p>
            <a:pPr lvl="1"/>
            <a:r>
              <a:rPr lang="en-US" dirty="0"/>
              <a:t>The only cash flows that an investor will receive are dividends and a final sales price when the stock is ultimately sold</a:t>
            </a:r>
            <a:r>
              <a:rPr lang="en-US" dirty="0" smtClean="0"/>
              <a:t>.</a:t>
            </a:r>
          </a:p>
          <a:p>
            <a:r>
              <a:rPr lang="en-US" dirty="0"/>
              <a:t>P0 = </a:t>
            </a:r>
            <a:r>
              <a:rPr lang="en-US" dirty="0" smtClean="0"/>
              <a:t>D1/(1 </a:t>
            </a:r>
            <a:r>
              <a:rPr lang="en-US" dirty="0"/>
              <a:t>+ </a:t>
            </a:r>
            <a:r>
              <a:rPr lang="en-US" dirty="0" err="1" smtClean="0"/>
              <a:t>ke</a:t>
            </a:r>
            <a:r>
              <a:rPr lang="en-US" dirty="0" smtClean="0"/>
              <a:t>)</a:t>
            </a:r>
            <a:r>
              <a:rPr lang="en-US" baseline="30000" dirty="0" smtClean="0"/>
              <a:t>1</a:t>
            </a:r>
            <a:r>
              <a:rPr lang="en-US" dirty="0" smtClean="0"/>
              <a:t> </a:t>
            </a:r>
            <a:r>
              <a:rPr lang="en-US" dirty="0"/>
              <a:t>+ </a:t>
            </a:r>
            <a:r>
              <a:rPr lang="en-US" dirty="0" smtClean="0"/>
              <a:t>D2/(1 </a:t>
            </a:r>
            <a:r>
              <a:rPr lang="en-US" dirty="0"/>
              <a:t>+ </a:t>
            </a:r>
            <a:r>
              <a:rPr lang="en-US" dirty="0" err="1" smtClean="0"/>
              <a:t>ke</a:t>
            </a:r>
            <a:r>
              <a:rPr lang="en-US" dirty="0" smtClean="0"/>
              <a:t>)</a:t>
            </a:r>
            <a:r>
              <a:rPr lang="en-US" baseline="30000" dirty="0" smtClean="0"/>
              <a:t>2</a:t>
            </a:r>
            <a:r>
              <a:rPr lang="en-US" dirty="0" smtClean="0"/>
              <a:t> </a:t>
            </a:r>
            <a:r>
              <a:rPr lang="en-US" dirty="0"/>
              <a:t>+ </a:t>
            </a:r>
            <a:r>
              <a:rPr lang="en-US" dirty="0" smtClean="0"/>
              <a:t>….+ </a:t>
            </a:r>
            <a:r>
              <a:rPr lang="en-US" dirty="0" err="1" smtClean="0"/>
              <a:t>Dn</a:t>
            </a:r>
            <a:r>
              <a:rPr lang="en-US" dirty="0" smtClean="0"/>
              <a:t>/(1 </a:t>
            </a:r>
            <a:r>
              <a:rPr lang="en-US" dirty="0"/>
              <a:t>+ </a:t>
            </a:r>
            <a:r>
              <a:rPr lang="en-US" dirty="0" err="1" smtClean="0"/>
              <a:t>ke</a:t>
            </a:r>
            <a:r>
              <a:rPr lang="en-US" dirty="0" smtClean="0"/>
              <a:t>)</a:t>
            </a:r>
            <a:r>
              <a:rPr lang="en-US" baseline="30000" dirty="0" smtClean="0"/>
              <a:t>n</a:t>
            </a:r>
            <a:r>
              <a:rPr lang="en-US" dirty="0" smtClean="0"/>
              <a:t> </a:t>
            </a:r>
            <a:r>
              <a:rPr lang="en-US" dirty="0"/>
              <a:t>+ </a:t>
            </a:r>
            <a:r>
              <a:rPr lang="en-US" dirty="0" err="1" smtClean="0"/>
              <a:t>Pn</a:t>
            </a:r>
            <a:r>
              <a:rPr lang="en-US" dirty="0" smtClean="0"/>
              <a:t>/(1 </a:t>
            </a:r>
            <a:r>
              <a:rPr lang="en-US" dirty="0"/>
              <a:t>+ </a:t>
            </a:r>
            <a:r>
              <a:rPr lang="en-US" dirty="0" err="1" smtClean="0"/>
              <a:t>ke</a:t>
            </a:r>
            <a:r>
              <a:rPr lang="en-US" dirty="0" smtClean="0"/>
              <a:t>)</a:t>
            </a:r>
            <a:r>
              <a:rPr lang="en-US" baseline="30000" dirty="0" smtClean="0"/>
              <a:t>n</a:t>
            </a:r>
          </a:p>
          <a:p>
            <a:r>
              <a:rPr lang="en-US" dirty="0"/>
              <a:t>The generalized dividend model is rewritten in Equation 3 without the final sales price.</a:t>
            </a:r>
            <a:endParaRPr lang="en-US" baseline="30000" dirty="0" smtClean="0"/>
          </a:p>
          <a:p>
            <a:endParaRPr lang="en-US" baseline="30000" dirty="0"/>
          </a:p>
          <a:p>
            <a:endParaRPr lang="en-US" baseline="300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5215700"/>
            <a:ext cx="20574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13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76D7B-A08F-4332-A4ED-385278372A89}"/>
              </a:ext>
            </a:extLst>
          </p:cNvPr>
          <p:cNvSpPr>
            <a:spLocks noGrp="1"/>
          </p:cNvSpPr>
          <p:nvPr>
            <p:ph type="title"/>
          </p:nvPr>
        </p:nvSpPr>
        <p:spPr/>
        <p:txBody>
          <a:bodyPr/>
          <a:lstStyle/>
          <a:p>
            <a:r>
              <a:rPr lang="en-US" dirty="0" smtClean="0"/>
              <a:t>Computing th</a:t>
            </a:r>
            <a:r>
              <a:rPr lang="en-US" dirty="0" smtClean="0"/>
              <a:t>e price of common stock (cont.)</a:t>
            </a:r>
            <a:endParaRPr lang="en-US" dirty="0"/>
          </a:p>
        </p:txBody>
      </p:sp>
      <p:sp>
        <p:nvSpPr>
          <p:cNvPr id="3" name="Content Placeholder 2">
            <a:extLst>
              <a:ext uri="{FF2B5EF4-FFF2-40B4-BE49-F238E27FC236}">
                <a16:creationId xmlns:a16="http://schemas.microsoft.com/office/drawing/2014/main" xmlns="" id="{BE42434F-CB53-4098-A802-F20BBE81816A}"/>
              </a:ext>
            </a:extLst>
          </p:cNvPr>
          <p:cNvSpPr>
            <a:spLocks noGrp="1"/>
          </p:cNvSpPr>
          <p:nvPr>
            <p:ph sz="quarter" idx="13"/>
          </p:nvPr>
        </p:nvSpPr>
        <p:spPr/>
        <p:txBody>
          <a:bodyPr/>
          <a:lstStyle/>
          <a:p>
            <a:pPr marL="342900" indent="-342900"/>
            <a:r>
              <a:rPr lang="en-US" altLang="en-US" dirty="0" smtClean="0">
                <a:ea typeface="ヒラギノ角ゴ Pro W3" pitchFamily="-84" charset="-128"/>
              </a:rPr>
              <a:t>The Gordon growth model:</a:t>
            </a:r>
          </a:p>
          <a:p>
            <a:pPr marL="0" indent="0">
              <a:buNone/>
            </a:pPr>
            <a:endParaRPr lang="en-US" altLang="en-US" dirty="0" smtClean="0">
              <a:ea typeface="ヒラギノ角ゴ Pro W3" pitchFamily="-84" charset="-128"/>
            </a:endParaRPr>
          </a:p>
          <a:p>
            <a:pPr marL="342900" indent="-342900"/>
            <a:r>
              <a:rPr lang="en-US" altLang="en-US" dirty="0" smtClean="0">
                <a:ea typeface="ヒラギノ角ゴ Pro W3" pitchFamily="-84" charset="-128"/>
              </a:rPr>
              <a:t>With some simplifications, we obtain</a:t>
            </a:r>
          </a:p>
          <a:p>
            <a:pPr marL="342900" indent="-342900"/>
            <a:endParaRPr lang="en-US" altLang="en-US" dirty="0">
              <a:ea typeface="ヒラギノ角ゴ Pro W3" pitchFamily="-84" charset="-128"/>
            </a:endParaRPr>
          </a:p>
          <a:p>
            <a:pPr marL="342900" indent="-342900"/>
            <a:r>
              <a:rPr lang="en-US" dirty="0"/>
              <a:t>This model is useful for finding the value of stock, given a few assumptions: </a:t>
            </a:r>
            <a:endParaRPr lang="en-US" dirty="0" smtClean="0"/>
          </a:p>
          <a:p>
            <a:pPr marL="342900" indent="-342900"/>
            <a:r>
              <a:rPr lang="en-US" dirty="0" smtClean="0"/>
              <a:t>1</a:t>
            </a:r>
            <a:r>
              <a:rPr lang="en-US" dirty="0"/>
              <a:t>. Dividends are assumed to continue growing at a constant rate forever. </a:t>
            </a:r>
            <a:endParaRPr lang="en-US" dirty="0" smtClean="0"/>
          </a:p>
          <a:p>
            <a:pPr marL="342900" indent="-342900"/>
            <a:r>
              <a:rPr lang="en-US" dirty="0" smtClean="0"/>
              <a:t>2</a:t>
            </a:r>
            <a:r>
              <a:rPr lang="en-US" dirty="0"/>
              <a:t>. The growth rate is assumed to be less than the required return on equity, </a:t>
            </a:r>
            <a:r>
              <a:rPr lang="en-US" dirty="0" err="1"/>
              <a:t>ke</a:t>
            </a:r>
            <a:r>
              <a:rPr lang="en-US" dirty="0"/>
              <a:t> . </a:t>
            </a:r>
            <a:endParaRPr lang="en-US" altLang="en-US" dirty="0">
              <a:ea typeface="ヒラギノ角ゴ Pro W3" pitchFamily="-84" charset="-128"/>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206" y="1962341"/>
            <a:ext cx="68675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339" y="3140583"/>
            <a:ext cx="33432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48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76D7B-A08F-4332-A4ED-385278372A89}"/>
              </a:ext>
            </a:extLst>
          </p:cNvPr>
          <p:cNvSpPr>
            <a:spLocks noGrp="1"/>
          </p:cNvSpPr>
          <p:nvPr>
            <p:ph type="title"/>
          </p:nvPr>
        </p:nvSpPr>
        <p:spPr/>
        <p:txBody>
          <a:bodyPr/>
          <a:lstStyle/>
          <a:p>
            <a:r>
              <a:rPr lang="en-US" sz="3200" dirty="0" smtClean="0"/>
              <a:t>Computing the price of common stock</a:t>
            </a:r>
            <a:endParaRPr lang="en-US" sz="3200" dirty="0"/>
          </a:p>
        </p:txBody>
      </p:sp>
      <p:sp>
        <p:nvSpPr>
          <p:cNvPr id="3" name="Content Placeholder 2">
            <a:extLst>
              <a:ext uri="{FF2B5EF4-FFF2-40B4-BE49-F238E27FC236}">
                <a16:creationId xmlns:a16="http://schemas.microsoft.com/office/drawing/2014/main" xmlns="" id="{BE42434F-CB53-4098-A802-F20BBE81816A}"/>
              </a:ext>
            </a:extLst>
          </p:cNvPr>
          <p:cNvSpPr>
            <a:spLocks noGrp="1"/>
          </p:cNvSpPr>
          <p:nvPr>
            <p:ph sz="quarter" idx="13"/>
          </p:nvPr>
        </p:nvSpPr>
        <p:spPr>
          <a:xfrm>
            <a:off x="457199" y="1556327"/>
            <a:ext cx="8330339" cy="4586896"/>
          </a:xfrm>
        </p:spPr>
        <p:txBody>
          <a:bodyPr/>
          <a:lstStyle/>
          <a:p>
            <a:r>
              <a:rPr lang="en-US" altLang="en-US" b="1" dirty="0" smtClean="0">
                <a:ea typeface="ヒラギノ角ゴ Pro W3" pitchFamily="-84" charset="-128"/>
              </a:rPr>
              <a:t>Example:</a:t>
            </a:r>
          </a:p>
          <a:p>
            <a:r>
              <a:rPr lang="en-US" dirty="0"/>
              <a:t>Find the current market price of Coca-Cola stock, assuming dividends grow at a constant rate of 10.95%, D0 = $1.00, and the required return is 13%. </a:t>
            </a:r>
            <a:endParaRPr lang="en-US" dirty="0"/>
          </a:p>
        </p:txBody>
      </p:sp>
    </p:spTree>
    <p:extLst>
      <p:ext uri="{BB962C8B-B14F-4D97-AF65-F5344CB8AC3E}">
        <p14:creationId xmlns:p14="http://schemas.microsoft.com/office/powerpoint/2010/main" val="35907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Computing the price of common stock (cont.)</a:t>
            </a:r>
            <a:endParaRPr lang="en-US" dirty="0"/>
          </a:p>
        </p:txBody>
      </p:sp>
      <p:sp>
        <p:nvSpPr>
          <p:cNvPr id="3" name="Espace réservé du contenu 2"/>
          <p:cNvSpPr>
            <a:spLocks noGrp="1"/>
          </p:cNvSpPr>
          <p:nvPr>
            <p:ph sz="quarter" idx="13"/>
          </p:nvPr>
        </p:nvSpPr>
        <p:spPr/>
        <p:txBody>
          <a:bodyPr/>
          <a:lstStyle/>
          <a:p>
            <a:r>
              <a:rPr lang="en-US" dirty="0" smtClean="0"/>
              <a:t>Example (cont.)</a:t>
            </a:r>
          </a:p>
          <a:p>
            <a:endParaRPr lang="en-US" dirty="0"/>
          </a:p>
          <a:p>
            <a:endParaRPr lang="en-US" dirty="0" smtClean="0"/>
          </a:p>
          <a:p>
            <a:endParaRPr lang="en-US" dirty="0"/>
          </a:p>
          <a:p>
            <a:endParaRPr lang="en-US" dirty="0" smtClean="0"/>
          </a:p>
          <a:p>
            <a:endParaRPr lang="en-US" dirty="0"/>
          </a:p>
          <a:p>
            <a:r>
              <a:rPr lang="en-US" dirty="0"/>
              <a:t>Coca-Cola stock should sell for $54.12 if the assumptions regarding the constant growth rate and required return are correct.</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588" y="2366963"/>
            <a:ext cx="27908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162203"/>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3" ma:contentTypeDescription="Create a new document." ma:contentTypeScope="" ma:versionID="0393889cf394bad1b20cde57c6bb7eb5">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3e430f46b92204fb5a3381a429c4dbe"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c1bd8dc-4e40-424f-a15f-9ffcd522197f">
      <UserInfo>
        <DisplayName/>
        <AccountId xsi:nil="true"/>
        <AccountType/>
      </UserInfo>
    </SharedWithUsers>
    <MediaLengthInSeconds xmlns="6125ffc9-2c56-435e-8267-1393444907b2" xsi:nil="true"/>
  </documentManagement>
</p:properties>
</file>

<file path=customXml/itemProps1.xml><?xml version="1.0" encoding="utf-8"?>
<ds:datastoreItem xmlns:ds="http://schemas.openxmlformats.org/officeDocument/2006/customXml" ds:itemID="{B390375B-8303-48AB-B704-BF9F7FEBDB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991445-1946-4E10-9AB7-3AC0E8C17A47}">
  <ds:schemaRefs>
    <ds:schemaRef ds:uri="http://schemas.microsoft.com/sharepoint/v3/contenttype/forms"/>
  </ds:schemaRefs>
</ds:datastoreItem>
</file>

<file path=customXml/itemProps3.xml><?xml version="1.0" encoding="utf-8"?>
<ds:datastoreItem xmlns:ds="http://schemas.openxmlformats.org/officeDocument/2006/customXml" ds:itemID="{1B951517-C102-48A1-A428-E227D2F30C97}">
  <ds:schemaRefs>
    <ds:schemaRef ds:uri="http://www.w3.org/XML/1998/namespace"/>
    <ds:schemaRef ds:uri="http://purl.org/dc/elements/1.1/"/>
    <ds:schemaRef ds:uri="http://purl.org/dc/dcmityp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6125ffc9-2c56-435e-8267-1393444907b2"/>
    <ds:schemaRef ds:uri="7c1bd8dc-4e40-424f-a15f-9ffcd522197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147986</TotalTime>
  <Words>1056</Words>
  <Application>Microsoft Office PowerPoint</Application>
  <PresentationFormat>Affichage à l'écran (4:3)</PresentationFormat>
  <Paragraphs>89</Paragraphs>
  <Slides>12</Slides>
  <Notes>3</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12</vt:i4>
      </vt:variant>
    </vt:vector>
  </HeadingPairs>
  <TitlesOfParts>
    <vt:vector size="19" baseType="lpstr">
      <vt:lpstr>Arial</vt:lpstr>
      <vt:lpstr>Verdana</vt:lpstr>
      <vt:lpstr>Times New Roman</vt:lpstr>
      <vt:lpstr>Noto Sans Symbols</vt:lpstr>
      <vt:lpstr>ヒラギノ角ゴ Pro W3</vt:lpstr>
      <vt:lpstr>USHE</vt:lpstr>
      <vt:lpstr>USHE_slide options</vt:lpstr>
      <vt:lpstr>Lecture 7: Stock markets</vt:lpstr>
      <vt:lpstr>Investing in stock</vt:lpstr>
      <vt:lpstr>How stocks are sold?</vt:lpstr>
      <vt:lpstr>How stocks are traded?</vt:lpstr>
      <vt:lpstr>Computing the price of common stock</vt:lpstr>
      <vt:lpstr>Computing the price of common stock (cont.)</vt:lpstr>
      <vt:lpstr>Computing the price of common stock (cont.)</vt:lpstr>
      <vt:lpstr>Computing the price of common stock</vt:lpstr>
      <vt:lpstr>Computing the price of common stock (cont.)</vt:lpstr>
      <vt:lpstr>Computing the price of common stock (cont.)</vt:lpstr>
      <vt:lpstr>Computing the price of common stock (cont.)</vt:lpstr>
      <vt:lpstr>Computing the price of common stock (cont.)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Interest rates: Their meaning and their role in valuation</dc:title>
  <dc:subject>Business and Finance</dc:subject>
  <dc:creator>Mishkin/Eakins</dc:creator>
  <cp:keywords>Financial Markets and Institutions</cp:keywords>
  <dc:description>This presentation contains the hyperlinks; Long description alt-text is inserted in the notes pane; Alt text for images/math equations within table cells have been placed behind the object intentionally to provide a better screen reader user experience.</dc:description>
  <cp:lastModifiedBy>User</cp:lastModifiedBy>
  <cp:revision>1145</cp:revision>
  <dcterms:modified xsi:type="dcterms:W3CDTF">2024-01-06T12:33:49Z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y fmtid="{D5CDD505-2E9C-101B-9397-08002B2CF9AE}" pid="3" name="Order">
    <vt:r8>7070800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