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6/11/2024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6/11/2024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smtClean="0"/>
              <a:t>Artificial</a:t>
            </a:r>
            <a:r>
              <a:rPr lang="fr-FR" dirty="0" smtClean="0"/>
              <a:t> intelligence</a:t>
            </a:r>
            <a:endParaRPr lang="fr-FR" dirty="0"/>
          </a:p>
        </p:txBody>
      </p:sp>
      <p:sp>
        <p:nvSpPr>
          <p:cNvPr id="3" name="Sous-titre 2"/>
          <p:cNvSpPr>
            <a:spLocks noGrp="1"/>
          </p:cNvSpPr>
          <p:nvPr>
            <p:ph type="subTitle" idx="1"/>
          </p:nvPr>
        </p:nvSpPr>
        <p:spPr/>
        <p:txBody>
          <a:bodyPr/>
          <a:lstStyle/>
          <a:p>
            <a:r>
              <a:rPr lang="fr-FR" dirty="0" err="1" smtClean="0"/>
              <a:t>What</a:t>
            </a:r>
            <a:r>
              <a:rPr lang="fr-FR" dirty="0" smtClean="0"/>
              <a:t> </a:t>
            </a:r>
            <a:r>
              <a:rPr lang="fr-FR" dirty="0" err="1" smtClean="0"/>
              <a:t>is</a:t>
            </a:r>
            <a:r>
              <a:rPr lang="fr-FR" dirty="0" smtClean="0"/>
              <a:t> </a:t>
            </a:r>
            <a:r>
              <a:rPr lang="fr-FR" dirty="0" err="1" smtClean="0"/>
              <a:t>it</a:t>
            </a:r>
            <a:r>
              <a:rPr lang="fr-FR" dirty="0" smtClean="0"/>
              <a:t>? </a:t>
            </a:r>
            <a:endParaRPr lang="fr-FR" dirty="0"/>
          </a:p>
        </p:txBody>
      </p:sp>
    </p:spTree>
    <p:extLst>
      <p:ext uri="{BB962C8B-B14F-4D97-AF65-F5344CB8AC3E}">
        <p14:creationId xmlns:p14="http://schemas.microsoft.com/office/powerpoint/2010/main" val="2627506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Definition</a:t>
            </a:r>
            <a:endParaRPr lang="fr-FR" dirty="0"/>
          </a:p>
        </p:txBody>
      </p:sp>
      <p:sp>
        <p:nvSpPr>
          <p:cNvPr id="3" name="Espace réservé du contenu 2"/>
          <p:cNvSpPr>
            <a:spLocks noGrp="1"/>
          </p:cNvSpPr>
          <p:nvPr>
            <p:ph idx="1"/>
          </p:nvPr>
        </p:nvSpPr>
        <p:spPr/>
        <p:txBody>
          <a:bodyPr/>
          <a:lstStyle/>
          <a:p>
            <a:pPr algn="just"/>
            <a:r>
              <a:rPr lang="en-US" dirty="0" smtClean="0"/>
              <a:t>Definition 1: Artificial </a:t>
            </a:r>
            <a:r>
              <a:rPr lang="en-US" dirty="0"/>
              <a:t>intelligence (AI), in its broadest sense, is intelligence exhibited by machines, particularly computer systems, as opposed to the natural intelligence of living </a:t>
            </a:r>
            <a:r>
              <a:rPr lang="en-US" dirty="0" smtClean="0"/>
              <a:t>beings. </a:t>
            </a:r>
          </a:p>
          <a:p>
            <a:r>
              <a:rPr lang="en-US" dirty="0" smtClean="0"/>
              <a:t>Definition 2: IA </a:t>
            </a:r>
            <a:r>
              <a:rPr lang="en-US" dirty="0"/>
              <a:t>as a process of imitating human intelligence which is based on the creation and application of algorithms executed in a dynamic computing environment. </a:t>
            </a:r>
            <a:endParaRPr lang="fr-FR" dirty="0"/>
          </a:p>
        </p:txBody>
      </p:sp>
    </p:spTree>
    <p:extLst>
      <p:ext uri="{BB962C8B-B14F-4D97-AF65-F5344CB8AC3E}">
        <p14:creationId xmlns:p14="http://schemas.microsoft.com/office/powerpoint/2010/main" val="1261829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Classification of IA </a:t>
            </a:r>
            <a:endParaRPr lang="fr-FR" dirty="0"/>
          </a:p>
        </p:txBody>
      </p:sp>
      <p:sp>
        <p:nvSpPr>
          <p:cNvPr id="3" name="Espace réservé du contenu 2"/>
          <p:cNvSpPr>
            <a:spLocks noGrp="1"/>
          </p:cNvSpPr>
          <p:nvPr>
            <p:ph idx="1"/>
          </p:nvPr>
        </p:nvSpPr>
        <p:spPr/>
        <p:txBody>
          <a:bodyPr>
            <a:normAutofit lnSpcReduction="10000"/>
          </a:bodyPr>
          <a:lstStyle/>
          <a:p>
            <a:r>
              <a:rPr lang="en-US" dirty="0"/>
              <a:t>There are three categories of AI according to </a:t>
            </a:r>
            <a:r>
              <a:rPr lang="en-US" dirty="0" smtClean="0"/>
              <a:t>strength</a:t>
            </a:r>
          </a:p>
          <a:p>
            <a:r>
              <a:rPr lang="en-US" dirty="0" smtClean="0"/>
              <a:t> </a:t>
            </a:r>
            <a:r>
              <a:rPr lang="en-US" dirty="0"/>
              <a:t>1/ </a:t>
            </a:r>
            <a:r>
              <a:rPr lang="en-US" b="1" dirty="0"/>
              <a:t>Artificial Narrow Intelligence</a:t>
            </a:r>
            <a:r>
              <a:rPr lang="en-US" dirty="0"/>
              <a:t> is categorized as weak artificial intelligence because it only specializes in a narrow range of settings or situations, like voice recognition or driverless cars, for example. </a:t>
            </a:r>
            <a:endParaRPr lang="en-US" dirty="0" smtClean="0"/>
          </a:p>
          <a:p>
            <a:r>
              <a:rPr lang="en-US" dirty="0" smtClean="0"/>
              <a:t>2</a:t>
            </a:r>
            <a:r>
              <a:rPr lang="en-US" dirty="0"/>
              <a:t>/ </a:t>
            </a:r>
            <a:r>
              <a:rPr lang="en-US" b="1" dirty="0"/>
              <a:t>Artificial General Intelligence</a:t>
            </a:r>
            <a:r>
              <a:rPr lang="en-US" dirty="0"/>
              <a:t> is considered strong artificial intelligence because it works at a higher level, which corresponds to human intelligence</a:t>
            </a:r>
            <a:r>
              <a:rPr lang="en-US" dirty="0" smtClean="0"/>
              <a:t>.</a:t>
            </a:r>
          </a:p>
          <a:p>
            <a:r>
              <a:rPr lang="en-US" dirty="0" smtClean="0"/>
              <a:t>  </a:t>
            </a:r>
            <a:r>
              <a:rPr lang="en-US" dirty="0"/>
              <a:t>3/ </a:t>
            </a:r>
            <a:r>
              <a:rPr lang="en-US" b="1" dirty="0"/>
              <a:t>Artificial Super Intelligence</a:t>
            </a:r>
            <a:r>
              <a:rPr lang="en-US" dirty="0"/>
              <a:t> means that a machine has super-intelligence or is smarter than a human. </a:t>
            </a:r>
            <a:endParaRPr lang="fr-FR" dirty="0"/>
          </a:p>
        </p:txBody>
      </p:sp>
    </p:spTree>
    <p:extLst>
      <p:ext uri="{BB962C8B-B14F-4D97-AF65-F5344CB8AC3E}">
        <p14:creationId xmlns:p14="http://schemas.microsoft.com/office/powerpoint/2010/main" val="877316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The dangers of AI </a:t>
            </a:r>
            <a:br>
              <a:rPr lang="fr-FR" dirty="0" smtClean="0"/>
            </a:br>
            <a:r>
              <a:rPr lang="en-US" sz="3100" dirty="0"/>
              <a:t>WHY IT NEEDS TO BE LEGALLY </a:t>
            </a:r>
            <a:r>
              <a:rPr lang="en-US" sz="3100" dirty="0" smtClean="0"/>
              <a:t>FRAMED?</a:t>
            </a:r>
            <a:endParaRPr lang="fr-FR" sz="3100" dirty="0"/>
          </a:p>
        </p:txBody>
      </p:sp>
      <p:sp>
        <p:nvSpPr>
          <p:cNvPr id="3" name="Espace réservé du contenu 2"/>
          <p:cNvSpPr>
            <a:spLocks noGrp="1"/>
          </p:cNvSpPr>
          <p:nvPr>
            <p:ph idx="1"/>
          </p:nvPr>
        </p:nvSpPr>
        <p:spPr/>
        <p:txBody>
          <a:bodyPr>
            <a:normAutofit fontScale="85000" lnSpcReduction="10000"/>
          </a:bodyPr>
          <a:lstStyle/>
          <a:p>
            <a:r>
              <a:rPr lang="en-US" dirty="0"/>
              <a:t>Threat to privacy due to the exploitation of personal data,  </a:t>
            </a:r>
            <a:endParaRPr lang="en-US" dirty="0" smtClean="0"/>
          </a:p>
          <a:p>
            <a:r>
              <a:rPr lang="en-US" dirty="0" smtClean="0"/>
              <a:t>Threat </a:t>
            </a:r>
            <a:r>
              <a:rPr lang="en-US" dirty="0"/>
              <a:t>on employment due to the gradual replacement of man by machine, first, and subsequently algorithms. </a:t>
            </a:r>
            <a:endParaRPr lang="en-US" dirty="0" smtClean="0"/>
          </a:p>
          <a:p>
            <a:r>
              <a:rPr lang="en-US" dirty="0" smtClean="0"/>
              <a:t>The </a:t>
            </a:r>
            <a:r>
              <a:rPr lang="en-US" dirty="0"/>
              <a:t>loss of humanity, of sensitivity. Man absorbed by the machine, slave of the machine. </a:t>
            </a:r>
            <a:endParaRPr lang="en-US" dirty="0" smtClean="0"/>
          </a:p>
          <a:p>
            <a:r>
              <a:rPr lang="en-US" dirty="0" smtClean="0"/>
              <a:t>Ethically</a:t>
            </a:r>
            <a:r>
              <a:rPr lang="en-US" dirty="0"/>
              <a:t>, the loss of human values. (examples of robots to accompany the elderly, between protagonists and antagonists)  </a:t>
            </a:r>
            <a:endParaRPr lang="en-US" dirty="0" smtClean="0"/>
          </a:p>
          <a:p>
            <a:r>
              <a:rPr lang="en-US" dirty="0" smtClean="0"/>
              <a:t>Physical </a:t>
            </a:r>
            <a:r>
              <a:rPr lang="en-US" dirty="0"/>
              <a:t>and mental health and integrity hazards. Artificial intelligence techniques are increasingly involved in the occurrence of </a:t>
            </a:r>
            <a:r>
              <a:rPr lang="en-US" dirty="0" smtClean="0"/>
              <a:t>damage</a:t>
            </a:r>
            <a:r>
              <a:rPr lang="en-US" dirty="0"/>
              <a:t> </a:t>
            </a:r>
            <a:r>
              <a:rPr lang="en-US" dirty="0" smtClean="0"/>
              <a:t>and accident (Vehicles autonomous)</a:t>
            </a:r>
            <a:endParaRPr lang="fr-FR" dirty="0"/>
          </a:p>
        </p:txBody>
      </p:sp>
    </p:spTree>
    <p:extLst>
      <p:ext uri="{BB962C8B-B14F-4D97-AF65-F5344CB8AC3E}">
        <p14:creationId xmlns:p14="http://schemas.microsoft.com/office/powerpoint/2010/main" val="2482658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r>
              <a:rPr lang="fr-FR" dirty="0" smtClean="0"/>
              <a:t>AI and Law</a:t>
            </a:r>
            <a:endParaRPr lang="fr-FR" dirty="0"/>
          </a:p>
        </p:txBody>
      </p:sp>
      <p:sp>
        <p:nvSpPr>
          <p:cNvPr id="3" name="Espace réservé du contenu 2"/>
          <p:cNvSpPr>
            <a:spLocks noGrp="1"/>
          </p:cNvSpPr>
          <p:nvPr>
            <p:ph idx="1"/>
          </p:nvPr>
        </p:nvSpPr>
        <p:spPr/>
        <p:txBody>
          <a:bodyPr>
            <a:normAutofit/>
          </a:bodyPr>
          <a:lstStyle/>
          <a:p>
            <a:pPr marL="0" indent="0" algn="just">
              <a:buNone/>
            </a:pPr>
            <a:r>
              <a:rPr lang="en-US" dirty="0"/>
              <a:t>In recent years, there have been major advances in the field of artificial intelligence, marked by undeniable technical advances in data processing, increasingly efficient. The most notable concrete achievements include autonomous vehicles, military drones or software that can help doctors, judges or lawyers in their professional activities. Beyond the ethical or philosophical questions it raises, this </a:t>
            </a:r>
            <a:r>
              <a:rPr lang="en-US" dirty="0" err="1" smtClean="0"/>
              <a:t>robotisation</a:t>
            </a:r>
            <a:r>
              <a:rPr lang="en-US" dirty="0" smtClean="0"/>
              <a:t> </a:t>
            </a:r>
            <a:r>
              <a:rPr lang="en-US" dirty="0"/>
              <a:t>of life is a real challenge for the law, in the sense that the rules currently in force may prove inadequate or insufficient to frame this new reality of the contemporary world</a:t>
            </a:r>
            <a:endParaRPr lang="fr-FR" dirty="0"/>
          </a:p>
        </p:txBody>
      </p:sp>
    </p:spTree>
    <p:extLst>
      <p:ext uri="{BB962C8B-B14F-4D97-AF65-F5344CB8AC3E}">
        <p14:creationId xmlns:p14="http://schemas.microsoft.com/office/powerpoint/2010/main" val="3254129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Some</a:t>
            </a:r>
            <a:r>
              <a:rPr lang="fr-FR" dirty="0" smtClean="0"/>
              <a:t> </a:t>
            </a:r>
            <a:r>
              <a:rPr lang="fr-FR" dirty="0" err="1" smtClean="0"/>
              <a:t>legal</a:t>
            </a:r>
            <a:r>
              <a:rPr lang="fr-FR" dirty="0" smtClean="0"/>
              <a:t> uses of AI</a:t>
            </a:r>
            <a:endParaRPr lang="fr-FR" dirty="0"/>
          </a:p>
        </p:txBody>
      </p:sp>
      <p:sp>
        <p:nvSpPr>
          <p:cNvPr id="3" name="Espace réservé du contenu 2"/>
          <p:cNvSpPr>
            <a:spLocks noGrp="1"/>
          </p:cNvSpPr>
          <p:nvPr>
            <p:ph idx="1"/>
          </p:nvPr>
        </p:nvSpPr>
        <p:spPr/>
        <p:txBody>
          <a:bodyPr/>
          <a:lstStyle/>
          <a:p>
            <a:pPr algn="just"/>
            <a:r>
              <a:rPr lang="en-US" dirty="0"/>
              <a:t>S</a:t>
            </a:r>
            <a:r>
              <a:rPr lang="en-US" dirty="0" smtClean="0"/>
              <a:t>mart </a:t>
            </a:r>
            <a:r>
              <a:rPr lang="en-US" dirty="0"/>
              <a:t>contracts </a:t>
            </a:r>
            <a:endParaRPr lang="en-US" dirty="0" smtClean="0"/>
          </a:p>
          <a:p>
            <a:pPr algn="just"/>
            <a:r>
              <a:rPr lang="en-US" dirty="0" smtClean="0"/>
              <a:t>Labor law (digital platforms, remote work…)</a:t>
            </a:r>
          </a:p>
          <a:p>
            <a:pPr algn="just"/>
            <a:r>
              <a:rPr lang="en-US" dirty="0" smtClean="0"/>
              <a:t>AI and justice (assists counsels, judges, allow jurisdictions to streamline process…)</a:t>
            </a:r>
          </a:p>
          <a:p>
            <a:pPr algn="just"/>
            <a:r>
              <a:rPr lang="en-US" dirty="0" smtClean="0"/>
              <a:t>AI and criminal </a:t>
            </a:r>
            <a:r>
              <a:rPr lang="en-US" dirty="0"/>
              <a:t>law </a:t>
            </a:r>
            <a:r>
              <a:rPr lang="en-US" dirty="0" smtClean="0"/>
              <a:t>( In Algeria, we have the law </a:t>
            </a:r>
            <a:r>
              <a:rPr lang="en-US" dirty="0"/>
              <a:t>No. </a:t>
            </a:r>
            <a:r>
              <a:rPr lang="en-US" dirty="0" smtClean="0"/>
              <a:t>09-04 </a:t>
            </a:r>
            <a:r>
              <a:rPr lang="en-US" dirty="0"/>
              <a:t>laying down specific rules on the prevention and fight against offences related to Information and Communication </a:t>
            </a:r>
            <a:r>
              <a:rPr lang="en-US" dirty="0" smtClean="0"/>
              <a:t>Technologies). </a:t>
            </a:r>
          </a:p>
          <a:p>
            <a:pPr algn="just"/>
            <a:endParaRPr lang="en-US" dirty="0" smtClean="0"/>
          </a:p>
          <a:p>
            <a:pPr algn="just"/>
            <a:endParaRPr lang="en-US" dirty="0" smtClean="0"/>
          </a:p>
        </p:txBody>
      </p:sp>
    </p:spTree>
    <p:extLst>
      <p:ext uri="{BB962C8B-B14F-4D97-AF65-F5344CB8AC3E}">
        <p14:creationId xmlns:p14="http://schemas.microsoft.com/office/powerpoint/2010/main" val="2402159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AI and civil </a:t>
            </a:r>
            <a:r>
              <a:rPr lang="fr-FR" dirty="0" err="1" smtClean="0"/>
              <a:t>liability</a:t>
            </a:r>
            <a:endParaRPr lang="fr-FR" dirty="0"/>
          </a:p>
        </p:txBody>
      </p:sp>
      <p:sp>
        <p:nvSpPr>
          <p:cNvPr id="3" name="Espace réservé du contenu 2"/>
          <p:cNvSpPr>
            <a:spLocks noGrp="1"/>
          </p:cNvSpPr>
          <p:nvPr>
            <p:ph idx="1"/>
          </p:nvPr>
        </p:nvSpPr>
        <p:spPr/>
        <p:txBody>
          <a:bodyPr/>
          <a:lstStyle/>
          <a:p>
            <a:pPr algn="just"/>
            <a:r>
              <a:rPr lang="en-US" dirty="0"/>
              <a:t>Civil </a:t>
            </a:r>
            <a:r>
              <a:rPr lang="en-US" dirty="0" smtClean="0"/>
              <a:t>liability with his currently rules, is </a:t>
            </a:r>
            <a:r>
              <a:rPr lang="en-US" dirty="0"/>
              <a:t>not suitable in the context of AI, for several reasons including: </a:t>
            </a:r>
            <a:endParaRPr lang="en-US" dirty="0" smtClean="0"/>
          </a:p>
          <a:p>
            <a:pPr algn="just"/>
            <a:r>
              <a:rPr lang="en-US" smtClean="0"/>
              <a:t>1</a:t>
            </a:r>
            <a:r>
              <a:rPr lang="en-US" dirty="0"/>
              <a:t>: Responsibility for personal acts: the fault required to incur liability is a source of difficulty to the extent that an artificial intelligence system can perfectly well cause damage independently of any fault</a:t>
            </a:r>
            <a:r>
              <a:rPr lang="en-US"/>
              <a:t>. </a:t>
            </a:r>
            <a:endParaRPr lang="en-US" smtClean="0"/>
          </a:p>
          <a:p>
            <a:pPr algn="just"/>
            <a:r>
              <a:rPr lang="en-US" smtClean="0"/>
              <a:t>2</a:t>
            </a:r>
            <a:r>
              <a:rPr lang="en-US" dirty="0"/>
              <a:t>: Responsibility for the thing: AI does not override the definition of the Thing because AI is intelligent and abstract while things are inert and malleable. </a:t>
            </a:r>
            <a:endParaRPr lang="fr-FR" dirty="0"/>
          </a:p>
        </p:txBody>
      </p:sp>
    </p:spTree>
    <p:extLst>
      <p:ext uri="{BB962C8B-B14F-4D97-AF65-F5344CB8AC3E}">
        <p14:creationId xmlns:p14="http://schemas.microsoft.com/office/powerpoint/2010/main" val="15277031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27</TotalTime>
  <Words>510</Words>
  <Application>Microsoft Office PowerPoint</Application>
  <PresentationFormat>Grand écran</PresentationFormat>
  <Paragraphs>27</Paragraphs>
  <Slides>7</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7</vt:i4>
      </vt:variant>
    </vt:vector>
  </HeadingPairs>
  <TitlesOfParts>
    <vt:vector size="10" baseType="lpstr">
      <vt:lpstr>Arial</vt:lpstr>
      <vt:lpstr>Garamond</vt:lpstr>
      <vt:lpstr>Organique</vt:lpstr>
      <vt:lpstr>Artificial intelligence</vt:lpstr>
      <vt:lpstr>Definition</vt:lpstr>
      <vt:lpstr>Classification of IA </vt:lpstr>
      <vt:lpstr>The dangers of AI  WHY IT NEEDS TO BE LEGALLY FRAMED?</vt:lpstr>
      <vt:lpstr> AI and Law</vt:lpstr>
      <vt:lpstr>Some legal uses of AI</vt:lpstr>
      <vt:lpstr>AI and civil liability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dc:title>
  <dc:creator>CBS Computer</dc:creator>
  <cp:lastModifiedBy>CBS Computer</cp:lastModifiedBy>
  <cp:revision>4</cp:revision>
  <dcterms:created xsi:type="dcterms:W3CDTF">2024-06-11T01:04:00Z</dcterms:created>
  <dcterms:modified xsi:type="dcterms:W3CDTF">2024-06-11T01:33:47Z</dcterms:modified>
</cp:coreProperties>
</file>