
<file path=[Content_Types].xml><?xml version="1.0" encoding="utf-8"?>
<Types xmlns="http://schemas.openxmlformats.org/package/2006/content-types">
  <Default Extension="mp3" ContentType="audio/mpeg"/>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ED416385-16FB-4404-8487-A212CE2AAE3A}" type="datetimeFigureOut">
              <a:rPr lang="fr-FR" smtClean="0"/>
              <a:pPr/>
              <a:t>01/01/2010</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C6CC817F-0C1F-4A5C-91B8-5B005AA4701C}"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ED416385-16FB-4404-8487-A212CE2AAE3A}" type="datetimeFigureOut">
              <a:rPr lang="fr-FR" smtClean="0"/>
              <a:pPr/>
              <a:t>01/01/2010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6CC817F-0C1F-4A5C-91B8-5B005AA4701C}"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ED416385-16FB-4404-8487-A212CE2AAE3A}" type="datetimeFigureOut">
              <a:rPr lang="fr-FR" smtClean="0"/>
              <a:pPr/>
              <a:t>01/01/2010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6CC817F-0C1F-4A5C-91B8-5B005AA4701C}"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ED416385-16FB-4404-8487-A212CE2AAE3A}" type="datetimeFigureOut">
              <a:rPr lang="fr-FR" smtClean="0"/>
              <a:pPr/>
              <a:t>01/01/2010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6CC817F-0C1F-4A5C-91B8-5B005AA4701C}"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ED416385-16FB-4404-8487-A212CE2AAE3A}" type="datetimeFigureOut">
              <a:rPr lang="fr-FR" smtClean="0"/>
              <a:pPr/>
              <a:t>01/01/2010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6CC817F-0C1F-4A5C-91B8-5B005AA4701C}"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ED416385-16FB-4404-8487-A212CE2AAE3A}" type="datetimeFigureOut">
              <a:rPr lang="fr-FR" smtClean="0"/>
              <a:pPr/>
              <a:t>01/01/2010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6CC817F-0C1F-4A5C-91B8-5B005AA4701C}"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ED416385-16FB-4404-8487-A212CE2AAE3A}" type="datetimeFigureOut">
              <a:rPr lang="fr-FR" smtClean="0"/>
              <a:pPr/>
              <a:t>01/01/2010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6CC817F-0C1F-4A5C-91B8-5B005AA4701C}"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ED416385-16FB-4404-8487-A212CE2AAE3A}" type="datetimeFigureOut">
              <a:rPr lang="fr-FR" smtClean="0"/>
              <a:pPr/>
              <a:t>01/01/2010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6CC817F-0C1F-4A5C-91B8-5B005AA4701C}"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D416385-16FB-4404-8487-A212CE2AAE3A}" type="datetimeFigureOut">
              <a:rPr lang="fr-FR" smtClean="0"/>
              <a:pPr/>
              <a:t>01/01/2010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6CC817F-0C1F-4A5C-91B8-5B005AA4701C}"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ED416385-16FB-4404-8487-A212CE2AAE3A}" type="datetimeFigureOut">
              <a:rPr lang="fr-FR" smtClean="0"/>
              <a:pPr/>
              <a:t>01/01/2010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6CC817F-0C1F-4A5C-91B8-5B005AA4701C}"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ED416385-16FB-4404-8487-A212CE2AAE3A}" type="datetimeFigureOut">
              <a:rPr lang="fr-FR" smtClean="0"/>
              <a:pPr/>
              <a:t>01/01/2010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C6CC817F-0C1F-4A5C-91B8-5B005AA4701C}"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D416385-16FB-4404-8487-A212CE2AAE3A}" type="datetimeFigureOut">
              <a:rPr lang="fr-FR" smtClean="0"/>
              <a:pPr/>
              <a:t>01/01/2010</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6CC817F-0C1F-4A5C-91B8-5B005AA4701C}"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mp3"/><Relationship Id="rId1" Type="http://schemas.microsoft.com/office/2007/relationships/media" Target="../media/media1.mp3"/><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2.mp3"/><Relationship Id="rId1" Type="http://schemas.microsoft.com/office/2007/relationships/media" Target="../media/media2.mp3"/><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mailto:fatih.laboudi@univ-bejaia.dz"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pPr algn="ctr"/>
            <a:r>
              <a:rPr lang="fr-FR" dirty="0" smtClean="0"/>
              <a:t>Gestion du cha</a:t>
            </a:r>
            <a:r>
              <a:rPr lang="fr-FR" dirty="0" smtClean="0"/>
              <a:t>ngement organisationnel</a:t>
            </a:r>
            <a:endParaRPr lang="fr-FR" dirty="0"/>
          </a:p>
        </p:txBody>
      </p:sp>
      <p:sp>
        <p:nvSpPr>
          <p:cNvPr id="3" name="Sous-titre 2"/>
          <p:cNvSpPr>
            <a:spLocks noGrp="1"/>
          </p:cNvSpPr>
          <p:nvPr>
            <p:ph type="subTitle" idx="1"/>
          </p:nvPr>
        </p:nvSpPr>
        <p:spPr/>
        <p:txBody>
          <a:bodyPr/>
          <a:lstStyle/>
          <a:p>
            <a:r>
              <a:rPr lang="fr-FR" b="1" dirty="0" smtClean="0"/>
              <a:t>Faculté des sciences humaines et sociales</a:t>
            </a:r>
            <a:endParaRPr lang="fr-FR" dirty="0" smtClean="0"/>
          </a:p>
          <a:p>
            <a:r>
              <a:rPr lang="fr-FR" b="1" dirty="0" smtClean="0"/>
              <a:t>Département de Psychologie et Orthophonie</a:t>
            </a:r>
            <a:endParaRPr lang="fr-FR" dirty="0" smtClean="0"/>
          </a:p>
          <a:p>
            <a:endParaRPr lang="fr-FR" dirty="0"/>
          </a:p>
        </p:txBody>
      </p:sp>
    </p:spTree>
    <p:extLst>
      <p:ext uri="{BB962C8B-B14F-4D97-AF65-F5344CB8AC3E}">
        <p14:creationId xmlns:p14="http://schemas.microsoft.com/office/powerpoint/2010/main" val="33413776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endParaRPr lang="fr-FR" dirty="0"/>
          </a:p>
        </p:txBody>
      </p:sp>
      <p:sp>
        <p:nvSpPr>
          <p:cNvPr id="3" name="Espace réservé du contenu 2"/>
          <p:cNvSpPr>
            <a:spLocks noGrp="1"/>
          </p:cNvSpPr>
          <p:nvPr>
            <p:ph idx="1"/>
          </p:nvPr>
        </p:nvSpPr>
        <p:spPr/>
        <p:txBody>
          <a:bodyPr>
            <a:normAutofit fontScale="92500" lnSpcReduction="20000"/>
          </a:bodyPr>
          <a:lstStyle/>
          <a:p>
            <a:pPr lvl="0"/>
            <a:r>
              <a:rPr lang="fr-FR" sz="3200" b="1" dirty="0" smtClean="0"/>
              <a:t>Définition de changement organisationnel</a:t>
            </a:r>
            <a:endParaRPr lang="fr-FR" sz="3200" dirty="0" smtClean="0"/>
          </a:p>
          <a:p>
            <a:r>
              <a:rPr lang="fr-FR" sz="3200" dirty="0" smtClean="0"/>
              <a:t>Le changement organisationnel est une séquence d'événements entraînant une modification dans la forme, la qualité ou l'état d'une composante de l'organisation au cours d'un certain intervalle de temps (</a:t>
            </a:r>
            <a:r>
              <a:rPr lang="fr-FR" sz="3200" b="1" dirty="0" smtClean="0"/>
              <a:t>Van de </a:t>
            </a:r>
            <a:r>
              <a:rPr lang="fr-FR" sz="3200" b="1" dirty="0" err="1" smtClean="0"/>
              <a:t>Ven</a:t>
            </a:r>
            <a:r>
              <a:rPr lang="fr-FR" sz="3200" b="1" dirty="0" smtClean="0"/>
              <a:t> AH. </a:t>
            </a:r>
            <a:r>
              <a:rPr lang="fr-FR" sz="3200" b="1" i="1" dirty="0" smtClean="0"/>
              <a:t>et </a:t>
            </a:r>
            <a:r>
              <a:rPr lang="fr-FR" sz="3200" b="1" dirty="0" smtClean="0"/>
              <a:t>Poole M.S., 1995.</a:t>
            </a:r>
            <a:r>
              <a:rPr lang="fr-FR" sz="3200" dirty="0" smtClean="0"/>
              <a:t>). On peut étudier le changement à partir de son </a:t>
            </a:r>
            <a:r>
              <a:rPr lang="fr-FR" sz="3200" u="sng" dirty="0" smtClean="0"/>
              <a:t>contenu</a:t>
            </a:r>
            <a:r>
              <a:rPr lang="fr-FR" sz="3200" dirty="0" smtClean="0"/>
              <a:t>. Le changement peut par exemple porter sur la répartition et la formalisation des tâches, sur les processus de travai1et les </a:t>
            </a:r>
            <a:endParaRPr lang="fr-FR" sz="3200" dirty="0">
              <a:solidFill>
                <a:schemeClr val="bg1"/>
              </a:solidFill>
            </a:endParaRPr>
          </a:p>
        </p:txBody>
      </p:sp>
      <p:pic>
        <p:nvPicPr>
          <p:cNvPr id="4" name="ElevenLabs_2024-01-09T10_14_31_Daniel">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5292080" y="590259"/>
            <a:ext cx="609600" cy="609600"/>
          </a:xfrm>
          <a:prstGeom prst="rect">
            <a:avLst/>
          </a:prstGeom>
        </p:spPr>
      </p:pic>
    </p:spTree>
    <p:extLst>
      <p:ext uri="{BB962C8B-B14F-4D97-AF65-F5344CB8AC3E}">
        <p14:creationId xmlns:p14="http://schemas.microsoft.com/office/powerpoint/2010/main" val="74278288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22883" fill="hold"/>
                                        <p:tgtEl>
                                          <p:spTgt spid="4"/>
                                        </p:tgtEl>
                                      </p:cBhvr>
                                    </p:cmd>
                                  </p:childTnLst>
                                </p:cTn>
                              </p:par>
                            </p:childTnLst>
                          </p:cTn>
                        </p:par>
                      </p:childTnLst>
                    </p:cTn>
                  </p:par>
                </p:childTnLst>
              </p:cTn>
              <p:nextCondLst>
                <p:cond evt="onClick" delay="0">
                  <p:tgtEl>
                    <p:spTgt spid="4"/>
                  </p:tgtEl>
                </p:cond>
              </p:nextCondLst>
            </p:seq>
            <p:audio>
              <p:cMediaNode vol="100000">
                <p:cTn id="7" fill="hold" display="0">
                  <p:stCondLst>
                    <p:cond delay="indefinite"/>
                  </p:stCondLst>
                  <p:endCondLst>
                    <p:cond evt="onStopAudio" delay="0">
                      <p:tgtEl>
                        <p:sldTgt/>
                      </p:tgtEl>
                    </p:cond>
                  </p:endCondLst>
                </p:cTn>
                <p:tgtEl>
                  <p:spTgt spid="4"/>
                </p:tgtEl>
              </p:cMediaNode>
            </p:audio>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714356"/>
            <a:ext cx="8229600" cy="1143000"/>
          </a:xfrm>
        </p:spPr>
        <p:txBody>
          <a:bodyPr>
            <a:normAutofit/>
          </a:bodyPr>
          <a:lstStyle/>
          <a:p>
            <a:endParaRPr lang="fr-FR" dirty="0"/>
          </a:p>
        </p:txBody>
      </p:sp>
      <p:sp>
        <p:nvSpPr>
          <p:cNvPr id="3" name="Espace réservé du contenu 2"/>
          <p:cNvSpPr>
            <a:spLocks noGrp="1"/>
          </p:cNvSpPr>
          <p:nvPr>
            <p:ph idx="1"/>
          </p:nvPr>
        </p:nvSpPr>
        <p:spPr/>
        <p:txBody>
          <a:bodyPr>
            <a:normAutofit fontScale="85000" lnSpcReduction="20000"/>
          </a:bodyPr>
          <a:lstStyle/>
          <a:p>
            <a:r>
              <a:rPr lang="fr-FR" sz="3200" dirty="0" smtClean="0"/>
              <a:t>diverses façons d'accomplir ces tâches. Les deux autres dimensions clés du changement sont, d'une part, le </a:t>
            </a:r>
            <a:r>
              <a:rPr lang="fr-FR" sz="3200" u="sng" dirty="0" smtClean="0"/>
              <a:t>contexte</a:t>
            </a:r>
            <a:r>
              <a:rPr lang="fr-FR" sz="3200" dirty="0" smtClean="0"/>
              <a:t> dans lequel il se déroule et, d'autre part, le </a:t>
            </a:r>
            <a:r>
              <a:rPr lang="fr-FR" sz="3200" u="sng" dirty="0" smtClean="0"/>
              <a:t>processus</a:t>
            </a:r>
            <a:r>
              <a:rPr lang="fr-FR" sz="3200" dirty="0" smtClean="0"/>
              <a:t>, c'est-à-dire la manière dont il se déploie dans le temps et l’espace. Contenu, contexte et processus sont liés: toute action de changement organisationnel doit prendre en compte ces trois dimensions.</a:t>
            </a:r>
          </a:p>
          <a:p>
            <a:r>
              <a:rPr lang="fr-FR" sz="3200" dirty="0" smtClean="0"/>
              <a:t>Il est utile également de distinguer le niveau auquel le changement s'effectue. Le changement organisationnel est un changement au niveau d'un système (l'organisation). </a:t>
            </a:r>
            <a:endParaRPr lang="fr-FR" sz="3200" dirty="0">
              <a:solidFill>
                <a:schemeClr val="bg1"/>
              </a:solidFill>
            </a:endParaRPr>
          </a:p>
        </p:txBody>
      </p:sp>
    </p:spTree>
    <p:extLst>
      <p:ext uri="{BB962C8B-B14F-4D97-AF65-F5344CB8AC3E}">
        <p14:creationId xmlns:p14="http://schemas.microsoft.com/office/powerpoint/2010/main" val="39447614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normAutofit/>
          </a:bodyPr>
          <a:lstStyle/>
          <a:p>
            <a:r>
              <a:rPr lang="fr-FR" sz="3200" dirty="0" smtClean="0"/>
              <a:t>Il se distingue du changement au niveau des individus ou des petits groupes qui composent l'organisation. Il possède des caractéristiques propres, des dynamiques spécifiques, tout en s'appuyant sur des changements au niveau individuel qu’il contribue d'ailleurs à provoquer </a:t>
            </a:r>
            <a:r>
              <a:rPr lang="fr-FR" sz="3200" dirty="0" smtClean="0">
                <a:solidFill>
                  <a:schemeClr val="bg1"/>
                </a:solidFill>
              </a:rPr>
              <a:t>speeds</a:t>
            </a:r>
            <a:endParaRPr lang="fr-FR" sz="3200" dirty="0">
              <a:solidFill>
                <a:schemeClr val="bg1"/>
              </a:solidFill>
            </a:endParaRPr>
          </a:p>
        </p:txBody>
      </p:sp>
    </p:spTree>
    <p:extLst>
      <p:ext uri="{BB962C8B-B14F-4D97-AF65-F5344CB8AC3E}">
        <p14:creationId xmlns:p14="http://schemas.microsoft.com/office/powerpoint/2010/main" val="38955665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785794"/>
            <a:ext cx="8229600" cy="1143000"/>
          </a:xfrm>
        </p:spPr>
        <p:txBody>
          <a:bodyPr/>
          <a:lstStyle/>
          <a:p>
            <a:endParaRPr lang="fr-FR" dirty="0"/>
          </a:p>
        </p:txBody>
      </p:sp>
      <p:sp>
        <p:nvSpPr>
          <p:cNvPr id="6" name="Espace réservé du contenu 5"/>
          <p:cNvSpPr>
            <a:spLocks noGrp="1"/>
          </p:cNvSpPr>
          <p:nvPr>
            <p:ph idx="1"/>
          </p:nvPr>
        </p:nvSpPr>
        <p:spPr/>
        <p:txBody>
          <a:bodyPr>
            <a:normAutofit fontScale="92500" lnSpcReduction="20000"/>
          </a:bodyPr>
          <a:lstStyle/>
          <a:p>
            <a:endParaRPr lang="fr-FR" dirty="0" smtClean="0"/>
          </a:p>
          <a:p>
            <a:r>
              <a:rPr lang="fr-FR" dirty="0" smtClean="0"/>
              <a:t>Le changement organisationnel comprend toutes les modifications qui touchent l’environnement de travail. Il peut donc porter sur les objectifs et les stratégies de l’entreprise, sur sa technologie, sur la répartition des tâches, sur la structure, ou toucher la gestion des ressources humaines (Eric G, Simon D, Denis M, 2017, p424).</a:t>
            </a:r>
          </a:p>
          <a:p>
            <a:r>
              <a:rPr lang="fr-FR" dirty="0" smtClean="0"/>
              <a:t>Selon Collerette et ses collaborateurs le changement organisationnel est « toute modification relativement dans un sous-système de l’organisation, pourvu que cette modification soit observable par ses membres ou les gens qui sont en relation avec ce système » (Collerette P et autres, 1997, P20). </a:t>
            </a:r>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a:p>
        </p:txBody>
      </p:sp>
    </p:spTree>
    <p:extLst>
      <p:ext uri="{BB962C8B-B14F-4D97-AF65-F5344CB8AC3E}">
        <p14:creationId xmlns:p14="http://schemas.microsoft.com/office/powerpoint/2010/main" val="20924969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lstStyle/>
          <a:p>
            <a:r>
              <a:rPr lang="fr-FR" b="1" dirty="0" smtClean="0"/>
              <a:t>2-Les facteurs de changement </a:t>
            </a:r>
            <a:endParaRPr lang="fr-FR" dirty="0" smtClean="0"/>
          </a:p>
          <a:p>
            <a:r>
              <a:rPr lang="fr-FR" dirty="0" smtClean="0"/>
              <a:t>De nombreux facteurs peuvent être à l'origine d'un changement dans une organisation. Ces facteurs découlent des forces externes, qui ne sont pas sous le contrôle des gestionnaires, ou des forces internes, relatives aux situations qui surviennent dans l'entreprise.</a:t>
            </a:r>
          </a:p>
          <a:p>
            <a:endParaRPr lang="fr-FR" dirty="0"/>
          </a:p>
        </p:txBody>
      </p:sp>
      <p:pic>
        <p:nvPicPr>
          <p:cNvPr id="4" name="ElevenLabs_2024-01-09T10_18_00_Daniel">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4568231" y="836712"/>
            <a:ext cx="609600" cy="609600"/>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18755" fill="hold"/>
                                        <p:tgtEl>
                                          <p:spTgt spid="4"/>
                                        </p:tgtEl>
                                      </p:cBhvr>
                                    </p:cmd>
                                  </p:childTnLst>
                                </p:cTn>
                              </p:par>
                            </p:childTnLst>
                          </p:cTn>
                        </p:par>
                      </p:childTnLst>
                    </p:cTn>
                  </p:par>
                </p:childTnLst>
              </p:cTn>
              <p:nextCondLst>
                <p:cond evt="onClick" delay="0">
                  <p:tgtEl>
                    <p:spTgt spid="4"/>
                  </p:tgtEl>
                </p:cond>
              </p:nextCondLst>
            </p:seq>
            <p:audio>
              <p:cMediaNode vol="80000">
                <p:cTn id="7" fill="hold" display="0">
                  <p:stCondLst>
                    <p:cond delay="indefinite"/>
                  </p:stCondLst>
                  <p:endCondLst>
                    <p:cond evt="onStopAudio" delay="0">
                      <p:tgtEl>
                        <p:sldTgt/>
                      </p:tgtEl>
                    </p:cond>
                  </p:endCondLst>
                </p:cTn>
                <p:tgtEl>
                  <p:spTgt spid="4"/>
                </p:tgtEl>
              </p:cMediaNode>
            </p:audio>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r>
              <a:rPr lang="fr-FR" dirty="0" smtClean="0"/>
              <a:t> </a:t>
            </a:r>
          </a:p>
          <a:p>
            <a:r>
              <a:rPr lang="fr-FR" b="1" dirty="0" smtClean="0"/>
              <a:t>2.1- Les forces externes</a:t>
            </a:r>
            <a:endParaRPr lang="fr-FR" dirty="0" smtClean="0"/>
          </a:p>
          <a:p>
            <a:r>
              <a:rPr lang="fr-FR" dirty="0" smtClean="0"/>
              <a:t>Les forces externes regroupent essentiellement les facteurs psychologiques, économiques et juridiques auxquels l'entreprise doit s'adapter afin de maintenir une certaine stabilité dans un contexte dynamique d'intégration des intrants de l'environnement et de leur transformation en extrants, qui retournent dans l'environnement externe de l'entreprise. Les principales forces externes de changement sont les suivantes </a:t>
            </a:r>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lvl="0"/>
            <a:r>
              <a:rPr lang="fr-FR" b="1" dirty="0" smtClean="0"/>
              <a:t>Sur le plan psychologique : </a:t>
            </a:r>
            <a:endParaRPr lang="fr-FR" dirty="0" smtClean="0"/>
          </a:p>
          <a:p>
            <a:pPr lvl="0"/>
            <a:r>
              <a:rPr lang="fr-FR" dirty="0" smtClean="0"/>
              <a:t>des aspirations nouvelles quant aux conditions de travail, à l'accomplissement de soi, à l'utilisation des connaissances, aux loisirs, etc.</a:t>
            </a:r>
          </a:p>
          <a:p>
            <a:pPr lvl="0"/>
            <a:r>
              <a:rPr lang="fr-FR" dirty="0" smtClean="0"/>
              <a:t> un niveau d'éducation croissant, qui crée des tâches plus intellectuelles, plus techniques, etc.; </a:t>
            </a:r>
          </a:p>
          <a:p>
            <a:pPr lvl="0"/>
            <a:r>
              <a:rPr lang="fr-FR" dirty="0" smtClean="0"/>
              <a:t>de nouvelles actions collectives concernant le féminisme, l'écologie, la consommation, etc.;</a:t>
            </a:r>
          </a:p>
          <a:p>
            <a:pPr lvl="0"/>
            <a:r>
              <a:rPr lang="fr-FR" dirty="0" smtClean="0"/>
              <a:t> un affaiblissement du modèle autoritaire et paternaliste propre aux modèles mécanistes. </a:t>
            </a:r>
          </a:p>
          <a:p>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pPr lvl="0"/>
            <a:r>
              <a:rPr lang="fr-FR" b="1" dirty="0" smtClean="0"/>
              <a:t>Sur le plan économique : </a:t>
            </a:r>
            <a:endParaRPr lang="fr-FR" dirty="0" smtClean="0"/>
          </a:p>
          <a:p>
            <a:pPr lvl="0"/>
            <a:r>
              <a:rPr lang="fr-FR" dirty="0" smtClean="0"/>
              <a:t>une concurrence ou une compétition quant à la qualité, à la productivité, à l'image de marque, etc.</a:t>
            </a:r>
          </a:p>
          <a:p>
            <a:pPr lvl="0"/>
            <a:r>
              <a:rPr lang="fr-FR" dirty="0" smtClean="0"/>
              <a:t> des fluctuations monétaires imprévisibles en matière de coûts, de taux d'intérêt, et</a:t>
            </a:r>
          </a:p>
          <a:p>
            <a:pPr lvl="0"/>
            <a:r>
              <a:rPr lang="fr-FR" dirty="0" smtClean="0"/>
              <a:t>un changement des ressources du marché, qu'il s'agisse de matériel, de techniques (par exemple, on peut se demander comment la technologie du courrier électronique influera sur la rentabilité de la Société canadienne des postes, et comment cette dernière réagira à cette concurrence), etc.; </a:t>
            </a:r>
          </a:p>
          <a:p>
            <a:r>
              <a:rPr lang="fr-FR" dirty="0" smtClean="0"/>
              <a:t> une récession ou une croissance</a:t>
            </a:r>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a:bodyPr>
          <a:lstStyle/>
          <a:p>
            <a:pPr lvl="0"/>
            <a:r>
              <a:rPr lang="fr-FR" b="1" dirty="0" smtClean="0"/>
              <a:t>Sur le plan juridique : </a:t>
            </a:r>
            <a:endParaRPr lang="fr-FR" dirty="0" smtClean="0"/>
          </a:p>
          <a:p>
            <a:pPr lvl="0"/>
            <a:r>
              <a:rPr lang="fr-FR" dirty="0" smtClean="0"/>
              <a:t>de nouvelles lois portant, par exemple, sur la semaine de travail, l'équité salariale, les droits, etc.</a:t>
            </a:r>
          </a:p>
          <a:p>
            <a:r>
              <a:rPr lang="fr-FR" b="1" dirty="0" smtClean="0"/>
              <a:t>2.2- Les forces internes</a:t>
            </a:r>
            <a:endParaRPr lang="fr-FR" dirty="0" smtClean="0"/>
          </a:p>
          <a:p>
            <a:r>
              <a:rPr lang="fr-FR" dirty="0" smtClean="0"/>
              <a:t>Les forces internes sont associées aux différents membres de contribuent à la réalisation des produits ou des services, à la division des tâches et aux responsabilités dans un cadre fonctionnel et hiérarchique, à la gestion de l'entreprise ainsi qu'aux techniques et aux modes de production. Les principales forces internes de changement sont les suivantes :</a:t>
            </a:r>
          </a:p>
          <a:p>
            <a:endParaRPr lang="fr-F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85000" lnSpcReduction="10000"/>
          </a:bodyPr>
          <a:lstStyle/>
          <a:p>
            <a:pPr lvl="0"/>
            <a:r>
              <a:rPr lang="fr-FR" b="1" dirty="0" smtClean="0"/>
              <a:t>Les individus :</a:t>
            </a:r>
            <a:endParaRPr lang="fr-FR" dirty="0" smtClean="0"/>
          </a:p>
          <a:p>
            <a:pPr lvl="0"/>
            <a:r>
              <a:rPr lang="fr-FR" dirty="0" smtClean="0"/>
              <a:t>l'organisation qui - le vieillissement des ressources humaines ; </a:t>
            </a:r>
          </a:p>
          <a:p>
            <a:pPr lvl="0"/>
            <a:r>
              <a:rPr lang="fr-FR" dirty="0" smtClean="0"/>
              <a:t>le taux de roulement, l'absentéisme, la satisfaction, la productivité ; </a:t>
            </a:r>
          </a:p>
          <a:p>
            <a:pPr lvl="0"/>
            <a:r>
              <a:rPr lang="fr-FR" dirty="0" smtClean="0"/>
              <a:t> la syndicalisation, les grèves, etc.;</a:t>
            </a:r>
          </a:p>
          <a:p>
            <a:pPr lvl="0"/>
            <a:r>
              <a:rPr lang="fr-FR" dirty="0" smtClean="0"/>
              <a:t> les changements des buts et des aspirations des gestionnaires ; </a:t>
            </a:r>
          </a:p>
          <a:p>
            <a:pPr lvl="0"/>
            <a:r>
              <a:rPr lang="fr-FR" dirty="0" smtClean="0"/>
              <a:t>les conflits interpersonnels et intergroupes; </a:t>
            </a:r>
          </a:p>
          <a:p>
            <a:pPr lvl="0"/>
            <a:r>
              <a:rPr lang="fr-FR" dirty="0" smtClean="0"/>
              <a:t>l'arrivée de nouveaux employés et les effets sur les tâches, les priorités, les méthodes de travail, les rapports avec les autres services, les réseaux de communication et les mentalités, etc.</a:t>
            </a:r>
          </a:p>
          <a:p>
            <a:r>
              <a:rPr lang="fr-FR" b="1" dirty="0" smtClean="0"/>
              <a:t> </a:t>
            </a:r>
            <a:endParaRPr lang="fr-FR" dirty="0" smtClean="0"/>
          </a:p>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sz="2800" b="1" u="sng" dirty="0" smtClean="0"/>
              <a:t>Plan de cours</a:t>
            </a:r>
            <a:endParaRPr lang="fr-FR" sz="2800" dirty="0" smtClean="0"/>
          </a:p>
          <a:p>
            <a:r>
              <a:rPr lang="fr-FR" sz="2800" b="1" u="sng" dirty="0" smtClean="0"/>
              <a:t>               </a:t>
            </a:r>
            <a:endParaRPr lang="fr-FR" sz="2800" dirty="0" smtClean="0"/>
          </a:p>
          <a:p>
            <a:r>
              <a:rPr lang="fr-FR" sz="2800" b="1" dirty="0" smtClean="0">
                <a:effectLst>
                  <a:outerShdw blurRad="50800" dist="38100" algn="tr" rotWithShape="0">
                    <a:prstClr val="black">
                      <a:alpha val="40000"/>
                    </a:prstClr>
                  </a:outerShdw>
                </a:effectLst>
              </a:rPr>
              <a:t>Gestion du changement organisationnel</a:t>
            </a:r>
            <a:endParaRPr lang="fr-FR" sz="2800" dirty="0" smtClean="0"/>
          </a:p>
          <a:p>
            <a:r>
              <a:rPr lang="fr-FR" b="1" dirty="0" smtClean="0"/>
              <a:t> </a:t>
            </a:r>
            <a:endParaRPr lang="fr-FR" dirty="0" smtClean="0"/>
          </a:p>
          <a:p>
            <a:r>
              <a:rPr lang="fr-FR" sz="2800" u="sng" dirty="0" smtClean="0"/>
              <a:t>Enseignant</a:t>
            </a:r>
            <a:r>
              <a:rPr lang="fr-FR" sz="2800" dirty="0" smtClean="0"/>
              <a:t>:</a:t>
            </a:r>
            <a:r>
              <a:rPr lang="fr-FR" sz="2800" b="1" dirty="0" smtClean="0"/>
              <a:t> Dr. LABOUDI </a:t>
            </a:r>
            <a:r>
              <a:rPr lang="fr-FR" sz="2800" b="1" dirty="0" err="1" smtClean="0"/>
              <a:t>Fatih</a:t>
            </a:r>
            <a:endParaRPr lang="fr-FR" sz="2800" dirty="0" smtClean="0"/>
          </a:p>
          <a:p>
            <a:r>
              <a:rPr lang="fr-FR" sz="2800" b="1" dirty="0" smtClean="0"/>
              <a:t> </a:t>
            </a:r>
            <a:endParaRPr lang="fr-FR" sz="2800" dirty="0" smtClean="0"/>
          </a:p>
          <a:p>
            <a:r>
              <a:rPr lang="fr-FR" sz="2800" b="1" dirty="0" smtClean="0"/>
              <a:t>2023- 2024</a:t>
            </a:r>
            <a:endParaRPr lang="fr-FR" sz="2800" dirty="0" smtClean="0"/>
          </a:p>
          <a:p>
            <a:endParaRPr lang="fr-FR" dirty="0"/>
          </a:p>
        </p:txBody>
      </p:sp>
    </p:spTree>
    <p:extLst>
      <p:ext uri="{BB962C8B-B14F-4D97-AF65-F5344CB8AC3E}">
        <p14:creationId xmlns:p14="http://schemas.microsoft.com/office/powerpoint/2010/main" val="33710546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a:bodyPr>
          <a:lstStyle/>
          <a:p>
            <a:pPr lvl="0"/>
            <a:r>
              <a:rPr lang="fr-FR" b="1" dirty="0" smtClean="0"/>
              <a:t>Les structures : </a:t>
            </a:r>
            <a:endParaRPr lang="fr-FR" dirty="0" smtClean="0"/>
          </a:p>
          <a:p>
            <a:pPr lvl="0"/>
            <a:r>
              <a:rPr lang="fr-FR" dirty="0" smtClean="0"/>
              <a:t>les réorganisations, incluant la révision de la ligne hiérarchique des services, etc.; </a:t>
            </a:r>
          </a:p>
          <a:p>
            <a:pPr lvl="0"/>
            <a:r>
              <a:rPr lang="fr-FR" dirty="0" smtClean="0"/>
              <a:t>les suppressions ou les ajouts de tâches ;</a:t>
            </a:r>
          </a:p>
          <a:p>
            <a:pPr lvl="0"/>
            <a:r>
              <a:rPr lang="fr-FR" dirty="0" smtClean="0"/>
              <a:t>le changement dans la gestion des ressources humaines ; </a:t>
            </a:r>
          </a:p>
          <a:p>
            <a:pPr lvl="0"/>
            <a:r>
              <a:rPr lang="fr-FR" dirty="0" smtClean="0"/>
              <a:t>les réseaux de communication.</a:t>
            </a:r>
          </a:p>
          <a:p>
            <a:r>
              <a:rPr lang="fr-FR" b="1" dirty="0" smtClean="0"/>
              <a:t> </a:t>
            </a:r>
            <a:endParaRPr lang="fr-FR" dirty="0" smtClean="0"/>
          </a:p>
          <a:p>
            <a:pPr lvl="0"/>
            <a:r>
              <a:rPr lang="fr-FR" b="1" dirty="0" smtClean="0"/>
              <a:t>La gestion de l’entreprise : </a:t>
            </a:r>
            <a:endParaRPr lang="fr-FR" dirty="0" smtClean="0"/>
          </a:p>
          <a:p>
            <a:pPr lvl="0"/>
            <a:r>
              <a:rPr lang="fr-FR" dirty="0" smtClean="0"/>
              <a:t>les investissements ; </a:t>
            </a:r>
          </a:p>
          <a:p>
            <a:pPr lvl="0"/>
            <a:r>
              <a:rPr lang="fr-FR" dirty="0" smtClean="0"/>
              <a:t>les profits ;</a:t>
            </a:r>
            <a:endParaRPr lang="fr-F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pPr lvl="0"/>
            <a:r>
              <a:rPr lang="fr-FR" dirty="0" smtClean="0"/>
              <a:t>la croissance ou la décroissance ; </a:t>
            </a:r>
          </a:p>
          <a:p>
            <a:pPr lvl="0"/>
            <a:r>
              <a:rPr lang="fr-FR" dirty="0" smtClean="0"/>
              <a:t>la recherche de capitaux ;</a:t>
            </a:r>
          </a:p>
          <a:p>
            <a:pPr lvl="0"/>
            <a:r>
              <a:rPr lang="fr-FR" dirty="0" smtClean="0"/>
              <a:t> les accords entre organisations, les fusions d'entreprises. </a:t>
            </a:r>
          </a:p>
          <a:p>
            <a:r>
              <a:rPr lang="fr-FR" b="1" dirty="0" smtClean="0"/>
              <a:t> </a:t>
            </a:r>
            <a:endParaRPr lang="fr-FR" dirty="0" smtClean="0"/>
          </a:p>
          <a:p>
            <a:pPr lvl="0"/>
            <a:r>
              <a:rPr lang="fr-FR" b="1" dirty="0" smtClean="0"/>
              <a:t>Les techniques et les modes de production : </a:t>
            </a:r>
            <a:endParaRPr lang="fr-FR" dirty="0" smtClean="0"/>
          </a:p>
          <a:p>
            <a:pPr lvl="0"/>
            <a:r>
              <a:rPr lang="fr-FR" dirty="0" smtClean="0"/>
              <a:t>le développement technique, particulièrement informatique, bureautique .</a:t>
            </a:r>
          </a:p>
          <a:p>
            <a:pPr lvl="0"/>
            <a:r>
              <a:rPr lang="fr-FR" dirty="0" smtClean="0"/>
              <a:t> les modes de production, par exemple la rotation, l'élargissement et l'enrichissement des tâches, les groupes autonomes, etc.;</a:t>
            </a:r>
          </a:p>
          <a:p>
            <a:pPr lvl="0"/>
            <a:r>
              <a:rPr lang="fr-FR" dirty="0" smtClean="0"/>
              <a:t>les produits et services, à cause des nouvelles demandes, de la concurrence, des matériaux, de la désuétude, etc. </a:t>
            </a:r>
          </a:p>
          <a:p>
            <a:endParaRPr lang="fr-F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r>
              <a:rPr lang="fr-FR" dirty="0" smtClean="0"/>
              <a:t>Toutes ces forces, prises isolément ou le plus souvent regroupées, peuvent pousser l'entreprise à réviser ses positions, ses stratégies ainsi que ses politiques et pratiques de gestion. Cependant, la nécessité du changement, même si elle est perçue par les membres de l'organisation, n'entraîne pas d'emblée un mouvement de changement, car très souvent des forces pour maintenir le statu quo s'opposent aux forces de changement.</a:t>
            </a:r>
          </a:p>
          <a:p>
            <a:r>
              <a:rPr lang="fr-FR" b="1" dirty="0" smtClean="0"/>
              <a:t> </a:t>
            </a:r>
            <a:endParaRPr lang="fr-FR" dirty="0" smtClean="0"/>
          </a:p>
          <a:p>
            <a:r>
              <a:rPr lang="fr-FR" dirty="0" smtClean="0"/>
              <a:t> </a:t>
            </a:r>
          </a:p>
          <a:p>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5841" name="Rectangle 1"/>
          <p:cNvSpPr>
            <a:spLocks noGrp="1" noChangeArrowheads="1"/>
          </p:cNvSpPr>
          <p:nvPr>
            <p:ph idx="1"/>
          </p:nvPr>
        </p:nvSpPr>
        <p:spPr bwMode="auto">
          <a:xfrm>
            <a:off x="457200" y="1935481"/>
            <a:ext cx="6972320" cy="40934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32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Tables de matières :</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3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Informations sur le cours </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3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Présentation du cours </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3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Les objectifs de la matière </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3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Introduction</a:t>
            </a:r>
          </a:p>
          <a:p>
            <a:pPr marL="0" marR="0" lvl="0" indent="0" algn="l" defTabSz="914400" rtl="0" eaLnBrk="0" fontAlgn="base" latinLnBrk="0" hangingPunct="0">
              <a:lnSpc>
                <a:spcPct val="100000"/>
              </a:lnSpc>
              <a:spcBef>
                <a:spcPct val="0"/>
              </a:spcBef>
              <a:spcAft>
                <a:spcPct val="0"/>
              </a:spcAft>
              <a:buClrTx/>
              <a:buSzTx/>
              <a:buFontTx/>
              <a:buNone/>
              <a:tabLst/>
            </a:pPr>
            <a:endParaRPr lang="fr-FR" sz="2800" b="1" dirty="0" smtClean="0">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2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488466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normAutofit/>
          </a:bodyPr>
          <a:lstStyle/>
          <a:p>
            <a:pPr lvl="0"/>
            <a:r>
              <a:rPr lang="fr-FR" b="1" dirty="0" smtClean="0"/>
              <a:t>Définition du changement organisationnel</a:t>
            </a:r>
            <a:endParaRPr lang="fr-FR" dirty="0" smtClean="0"/>
          </a:p>
          <a:p>
            <a:pPr lvl="0"/>
            <a:r>
              <a:rPr lang="fr-FR" b="1" dirty="0" smtClean="0"/>
              <a:t>Les facteurs du changement organisationnel</a:t>
            </a:r>
            <a:endParaRPr lang="fr-FR" dirty="0" smtClean="0"/>
          </a:p>
          <a:p>
            <a:r>
              <a:rPr lang="fr-FR" b="1" dirty="0" smtClean="0"/>
              <a:t>    </a:t>
            </a:r>
            <a:r>
              <a:rPr lang="fr-FR" b="1" i="1" dirty="0" smtClean="0"/>
              <a:t>La rivalité concurrentielle</a:t>
            </a:r>
          </a:p>
          <a:p>
            <a:endParaRPr lang="fr-FR" dirty="0" smtClean="0"/>
          </a:p>
          <a:p>
            <a:r>
              <a:rPr lang="fr-FR" b="1" i="1" dirty="0" smtClean="0"/>
              <a:t>-Le changement technologique</a:t>
            </a:r>
            <a:endParaRPr lang="fr-FR" dirty="0" smtClean="0"/>
          </a:p>
          <a:p>
            <a:r>
              <a:rPr lang="fr-FR" b="1" i="1" dirty="0" smtClean="0"/>
              <a:t>2. 3- L’évolution du contexte institutionnel</a:t>
            </a:r>
            <a:endParaRPr lang="fr-FR" dirty="0" smtClean="0"/>
          </a:p>
          <a:p>
            <a:endParaRPr lang="fr-FR" dirty="0"/>
          </a:p>
        </p:txBody>
      </p:sp>
    </p:spTree>
    <p:extLst>
      <p:ext uri="{BB962C8B-B14F-4D97-AF65-F5344CB8AC3E}">
        <p14:creationId xmlns:p14="http://schemas.microsoft.com/office/powerpoint/2010/main" val="19851964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3793" name="Rectangle 1"/>
          <p:cNvSpPr>
            <a:spLocks noGrp="1" noChangeArrowheads="1"/>
          </p:cNvSpPr>
          <p:nvPr>
            <p:ph idx="1"/>
          </p:nvPr>
        </p:nvSpPr>
        <p:spPr bwMode="auto">
          <a:xfrm>
            <a:off x="457200" y="1935480"/>
            <a:ext cx="7258072" cy="46474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628650" algn="l"/>
              </a:tabLst>
            </a:pP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3-</a:t>
            </a:r>
            <a:r>
              <a:rPr kumimoji="0" lang="fr-FR" sz="28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ature</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et intensité des changements organisationnels</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628650" algn="l"/>
              </a:tabLst>
            </a:pP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628650" algn="l"/>
              </a:tabLst>
            </a:pP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4. gestion du changement organisationnel</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628650" algn="l"/>
              </a:tabLst>
            </a:pP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5. Théories du changement organisationnel</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628650" algn="l"/>
              </a:tabLst>
            </a:pP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6-LES CAUSES DE LA RESISTANCE AU CHANGEMENT</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628650" algn="l"/>
              </a:tabLst>
            </a:pP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6.1. Les causes individuelles de résistance</a:t>
            </a:r>
          </a:p>
          <a:p>
            <a:pPr marL="0" marR="0" lvl="0" indent="0" algn="l" defTabSz="914400" rtl="0" eaLnBrk="0" fontAlgn="base" latinLnBrk="0" hangingPunct="0">
              <a:lnSpc>
                <a:spcPct val="100000"/>
              </a:lnSpc>
              <a:spcBef>
                <a:spcPct val="0"/>
              </a:spcBef>
              <a:spcAft>
                <a:spcPct val="0"/>
              </a:spcAft>
              <a:buClrTx/>
              <a:buSzTx/>
              <a:buFontTx/>
              <a:buNone/>
              <a:tabLst>
                <a:tab pos="628650" algn="l"/>
              </a:tabLst>
            </a:pPr>
            <a:endParaRPr lang="fr-FR" sz="2400" b="1" dirty="0" smtClean="0">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628650" algn="l"/>
              </a:tabLst>
            </a:pPr>
            <a:endParaRPr kumimoji="0" lang="fr-FR"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628650" algn="l"/>
              </a:tabLst>
            </a:pP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510996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85000" lnSpcReduction="20000"/>
          </a:bodyPr>
          <a:lstStyle/>
          <a:p>
            <a:r>
              <a:rPr lang="fr-FR" dirty="0" smtClean="0"/>
              <a:t>  </a:t>
            </a:r>
            <a:r>
              <a:rPr lang="fr-FR" sz="3000" b="1" dirty="0" smtClean="0"/>
              <a:t>6.2. Les causes de résistance dues à l’organisation même</a:t>
            </a:r>
            <a:endParaRPr lang="fr-FR" sz="3000" dirty="0" smtClean="0"/>
          </a:p>
          <a:p>
            <a:r>
              <a:rPr lang="fr-FR" sz="3000" b="1" dirty="0" smtClean="0"/>
              <a:t> </a:t>
            </a:r>
            <a:endParaRPr lang="fr-FR" sz="3000" dirty="0" smtClean="0"/>
          </a:p>
          <a:p>
            <a:r>
              <a:rPr lang="fr-FR" sz="3000" b="1" dirty="0" smtClean="0"/>
              <a:t>7- Formes de résistance</a:t>
            </a:r>
            <a:endParaRPr lang="fr-FR" sz="3000" dirty="0" smtClean="0"/>
          </a:p>
          <a:p>
            <a:r>
              <a:rPr lang="fr-FR" sz="3000" b="1" dirty="0" smtClean="0"/>
              <a:t> </a:t>
            </a:r>
            <a:endParaRPr lang="fr-FR" sz="3000" dirty="0" smtClean="0"/>
          </a:p>
          <a:p>
            <a:r>
              <a:rPr lang="fr-FR" sz="3000" b="1" dirty="0" smtClean="0"/>
              <a:t>8- LES MANIERES DE SURMONTER LA RESISTANCE AU CHANGEMENT</a:t>
            </a:r>
            <a:endParaRPr lang="fr-FR" sz="3000" dirty="0" smtClean="0"/>
          </a:p>
          <a:p>
            <a:r>
              <a:rPr lang="fr-FR" sz="3000" b="1" dirty="0" smtClean="0"/>
              <a:t> </a:t>
            </a:r>
            <a:endParaRPr lang="fr-FR" sz="3000" dirty="0" smtClean="0"/>
          </a:p>
          <a:p>
            <a:r>
              <a:rPr lang="fr-FR" sz="3000" b="1" dirty="0" smtClean="0"/>
              <a:t>Conclusion</a:t>
            </a:r>
            <a:endParaRPr lang="fr-FR" sz="3000" dirty="0" smtClean="0"/>
          </a:p>
          <a:p>
            <a:r>
              <a:rPr lang="fr-FR" b="1" dirty="0" smtClean="0"/>
              <a:t> </a:t>
            </a:r>
            <a:endParaRPr lang="fr-FR" dirty="0" smtClean="0"/>
          </a:p>
          <a:p>
            <a:pPr marL="137160" indent="0">
              <a:buNone/>
            </a:pPr>
            <a:r>
              <a:rPr lang="fr-FR" dirty="0" smtClean="0"/>
              <a:t>       </a:t>
            </a:r>
            <a:endParaRPr lang="fr-FR" dirty="0"/>
          </a:p>
        </p:txBody>
      </p:sp>
    </p:spTree>
    <p:extLst>
      <p:ext uri="{BB962C8B-B14F-4D97-AF65-F5344CB8AC3E}">
        <p14:creationId xmlns:p14="http://schemas.microsoft.com/office/powerpoint/2010/main" val="25567736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62500" lnSpcReduction="20000"/>
          </a:bodyPr>
          <a:lstStyle/>
          <a:p>
            <a:pPr marL="137160" indent="0">
              <a:buNone/>
            </a:pPr>
            <a:r>
              <a:rPr lang="fr-FR" dirty="0" smtClean="0"/>
              <a:t>   </a:t>
            </a:r>
            <a:r>
              <a:rPr lang="fr-FR" sz="3200" dirty="0" smtClean="0">
                <a:solidFill>
                  <a:schemeClr val="bg1"/>
                </a:solidFill>
              </a:rPr>
              <a:t>4- :</a:t>
            </a:r>
          </a:p>
          <a:p>
            <a:r>
              <a:rPr lang="fr-FR" sz="4500" dirty="0">
                <a:solidFill>
                  <a:schemeClr val="bg1"/>
                </a:solidFill>
              </a:rPr>
              <a:t> </a:t>
            </a:r>
            <a:r>
              <a:rPr lang="fr-FR" sz="4500" dirty="0" smtClean="0">
                <a:solidFill>
                  <a:schemeClr val="bg1"/>
                </a:solidFill>
              </a:rPr>
              <a:t>  </a:t>
            </a:r>
            <a:r>
              <a:rPr lang="fr-FR" sz="4500" b="1" dirty="0" smtClean="0"/>
              <a:t>Informations sur le cours :</a:t>
            </a:r>
            <a:endParaRPr lang="fr-FR" sz="4500" dirty="0" smtClean="0"/>
          </a:p>
          <a:p>
            <a:r>
              <a:rPr lang="fr-FR" sz="4500" b="1" dirty="0" smtClean="0"/>
              <a:t> </a:t>
            </a:r>
            <a:endParaRPr lang="fr-FR" sz="4500" dirty="0" smtClean="0"/>
          </a:p>
          <a:p>
            <a:r>
              <a:rPr lang="fr-FR" sz="4500" b="1" dirty="0" smtClean="0"/>
              <a:t>Faculté : sciences humaines et sociales.</a:t>
            </a:r>
            <a:endParaRPr lang="fr-FR" sz="4500" dirty="0" smtClean="0"/>
          </a:p>
          <a:p>
            <a:r>
              <a:rPr lang="fr-FR" sz="4500" b="1" dirty="0" smtClean="0"/>
              <a:t>Département : Psychologie et orthophonie.</a:t>
            </a:r>
            <a:endParaRPr lang="fr-FR" sz="4500" dirty="0" smtClean="0"/>
          </a:p>
          <a:p>
            <a:r>
              <a:rPr lang="fr-FR" sz="4500" b="1" u="sng" dirty="0" smtClean="0"/>
              <a:t>		</a:t>
            </a:r>
            <a:endParaRPr lang="fr-FR" sz="4500" dirty="0" smtClean="0"/>
          </a:p>
          <a:p>
            <a:r>
              <a:rPr lang="fr-FR" sz="4500" b="1" dirty="0" smtClean="0"/>
              <a:t>Public ciblé : Master 2 PTO et GRH </a:t>
            </a:r>
            <a:endParaRPr lang="fr-FR" sz="4500" dirty="0" smtClean="0"/>
          </a:p>
          <a:p>
            <a:r>
              <a:rPr lang="fr-FR" sz="4500" b="1" dirty="0" smtClean="0"/>
              <a:t>Intitulé du cours : Gestion du changement organisationnel</a:t>
            </a:r>
            <a:endParaRPr lang="fr-FR" sz="4500" dirty="0" smtClean="0"/>
          </a:p>
          <a:p>
            <a:pPr marL="137160" indent="0">
              <a:buNone/>
            </a:pPr>
            <a:r>
              <a:rPr lang="fr-FR" sz="4500" dirty="0" smtClean="0">
                <a:solidFill>
                  <a:schemeClr val="bg1"/>
                </a:solidFill>
              </a:rPr>
              <a:t>   </a:t>
            </a:r>
            <a:endParaRPr lang="fr-FR" dirty="0"/>
          </a:p>
        </p:txBody>
      </p:sp>
    </p:spTree>
    <p:extLst>
      <p:ext uri="{BB962C8B-B14F-4D97-AF65-F5344CB8AC3E}">
        <p14:creationId xmlns:p14="http://schemas.microsoft.com/office/powerpoint/2010/main" val="21193699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20000"/>
          </a:bodyPr>
          <a:lstStyle/>
          <a:p>
            <a:r>
              <a:rPr lang="fr-FR" dirty="0" smtClean="0"/>
              <a:t>     </a:t>
            </a:r>
            <a:r>
              <a:rPr lang="fr-FR" sz="3200" b="1" dirty="0" smtClean="0"/>
              <a:t>Public ciblé : Master 2 PTO et GRH </a:t>
            </a:r>
            <a:endParaRPr lang="fr-FR" sz="3200" dirty="0" smtClean="0"/>
          </a:p>
          <a:p>
            <a:r>
              <a:rPr lang="fr-FR" sz="3200" b="1" dirty="0" smtClean="0"/>
              <a:t>Intitulé du cours : Gestion du changement organisationnel</a:t>
            </a:r>
            <a:endParaRPr lang="fr-FR" sz="3200" dirty="0" smtClean="0"/>
          </a:p>
          <a:p>
            <a:r>
              <a:rPr lang="fr-FR" sz="3200" b="1" dirty="0" smtClean="0"/>
              <a:t>	</a:t>
            </a:r>
            <a:endParaRPr lang="fr-FR" sz="3200" dirty="0" smtClean="0"/>
          </a:p>
          <a:p>
            <a:r>
              <a:rPr lang="fr-FR" sz="3200" b="1" dirty="0" smtClean="0"/>
              <a:t>Enseignant chargé du cours :</a:t>
            </a:r>
            <a:endParaRPr lang="fr-FR" sz="3200" dirty="0" smtClean="0"/>
          </a:p>
          <a:p>
            <a:r>
              <a:rPr lang="fr-FR" sz="3200" b="1" dirty="0" smtClean="0"/>
              <a:t>Dr : LABOUDI </a:t>
            </a:r>
            <a:r>
              <a:rPr lang="fr-FR" sz="3200" b="1" dirty="0" err="1" smtClean="0"/>
              <a:t>Fatih</a:t>
            </a:r>
            <a:endParaRPr lang="fr-FR" sz="3200" dirty="0" smtClean="0"/>
          </a:p>
          <a:p>
            <a:r>
              <a:rPr lang="fr-FR" sz="3200" b="1" dirty="0" smtClean="0"/>
              <a:t>Contact: </a:t>
            </a:r>
            <a:r>
              <a:rPr lang="fr-FR" sz="3200" b="1" u="sng" dirty="0" smtClean="0">
                <a:hlinkClick r:id="rId2"/>
              </a:rPr>
              <a:t>fatih.laboudi@univ-bejaia.dz</a:t>
            </a:r>
            <a:r>
              <a:rPr lang="fr-FR" sz="3200" dirty="0" smtClean="0">
                <a:solidFill>
                  <a:schemeClr val="bg1"/>
                </a:solidFill>
              </a:rPr>
              <a:t>5- </a:t>
            </a:r>
            <a:r>
              <a:rPr lang="fr-FR" sz="3200" dirty="0">
                <a:solidFill>
                  <a:schemeClr val="bg1"/>
                </a:solidFill>
              </a:rPr>
              <a:t>Evaluation :</a:t>
            </a:r>
          </a:p>
          <a:p>
            <a:pPr marL="137160" indent="0">
              <a:buNone/>
            </a:pPr>
            <a:endParaRPr lang="fr-FR" sz="3200" dirty="0">
              <a:solidFill>
                <a:schemeClr val="bg1"/>
              </a:solidFill>
            </a:endParaRPr>
          </a:p>
          <a:p>
            <a:pPr marL="137160" indent="0">
              <a:buNone/>
            </a:pPr>
            <a:r>
              <a:rPr lang="fr-FR" sz="3200" dirty="0">
                <a:solidFill>
                  <a:schemeClr val="bg1"/>
                </a:solidFill>
              </a:rPr>
              <a:t>        </a:t>
            </a:r>
          </a:p>
        </p:txBody>
      </p:sp>
    </p:spTree>
    <p:extLst>
      <p:ext uri="{BB962C8B-B14F-4D97-AF65-F5344CB8AC3E}">
        <p14:creationId xmlns:p14="http://schemas.microsoft.com/office/powerpoint/2010/main" val="16311932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normAutofit lnSpcReduction="10000"/>
          </a:bodyPr>
          <a:lstStyle/>
          <a:p>
            <a:r>
              <a:rPr lang="fr-FR" b="1" dirty="0" smtClean="0"/>
              <a:t>Les objectifs de la matière :</a:t>
            </a:r>
            <a:endParaRPr lang="fr-FR" dirty="0" smtClean="0"/>
          </a:p>
          <a:p>
            <a:pPr lvl="0"/>
            <a:r>
              <a:rPr lang="fr-FR" dirty="0" smtClean="0"/>
              <a:t>L’étudiant doit connaitre la notion de la gestion du changement organisationnel.</a:t>
            </a:r>
          </a:p>
          <a:p>
            <a:pPr lvl="0"/>
            <a:r>
              <a:rPr lang="fr-FR" dirty="0" smtClean="0"/>
              <a:t>L’étudiant doit connaitre les différentes sources du changement organisationnel.</a:t>
            </a:r>
          </a:p>
          <a:p>
            <a:pPr lvl="0"/>
            <a:r>
              <a:rPr lang="fr-FR" dirty="0" smtClean="0"/>
              <a:t>L’étudiant doit connaitre l’importance de la résistance organisationnelle.</a:t>
            </a:r>
          </a:p>
          <a:p>
            <a:pPr lvl="0"/>
            <a:r>
              <a:rPr lang="fr-FR" dirty="0" smtClean="0"/>
              <a:t>L’étudiant doit connaitre les différentes formes de la résistance organisationnelle.</a:t>
            </a:r>
          </a:p>
          <a:p>
            <a:pPr marL="137160" indent="0">
              <a:buNone/>
            </a:pPr>
            <a:r>
              <a:rPr lang="fr-FR" dirty="0" smtClean="0"/>
              <a:t> </a:t>
            </a:r>
          </a:p>
          <a:p>
            <a:pPr marL="137160" indent="0">
              <a:buNone/>
            </a:pPr>
            <a:endParaRPr lang="fr-FR" sz="3200" dirty="0">
              <a:solidFill>
                <a:schemeClr val="bg1"/>
              </a:solidFill>
            </a:endParaRPr>
          </a:p>
          <a:p>
            <a:pPr>
              <a:buFontTx/>
              <a:buChar char="-"/>
            </a:pPr>
            <a:endParaRPr lang="fr-FR" dirty="0"/>
          </a:p>
        </p:txBody>
      </p:sp>
    </p:spTree>
    <p:extLst>
      <p:ext uri="{BB962C8B-B14F-4D97-AF65-F5344CB8AC3E}">
        <p14:creationId xmlns:p14="http://schemas.microsoft.com/office/powerpoint/2010/main" val="370749806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7375108</TotalTime>
  <Words>639</Words>
  <Application>Microsoft Office PowerPoint</Application>
  <PresentationFormat>Affichage à l'écran (4:3)</PresentationFormat>
  <Paragraphs>129</Paragraphs>
  <Slides>22</Slides>
  <Notes>0</Notes>
  <HiddenSlides>0</HiddenSlides>
  <MMClips>2</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22</vt:i4>
      </vt:variant>
    </vt:vector>
  </HeadingPairs>
  <TitlesOfParts>
    <vt:vector size="28" baseType="lpstr">
      <vt:lpstr>Arial</vt:lpstr>
      <vt:lpstr>Calibri</vt:lpstr>
      <vt:lpstr>Constantia</vt:lpstr>
      <vt:lpstr>Times New Roman</vt:lpstr>
      <vt:lpstr>Wingdings 2</vt:lpstr>
      <vt:lpstr>Débit</vt:lpstr>
      <vt:lpstr>Gestion du changement organisationnel</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WORK WITH SECONDARY SCHOOL STUDENTS</dc:title>
  <dc:creator>hp 4530s</dc:creator>
  <cp:lastModifiedBy>pc</cp:lastModifiedBy>
  <cp:revision>30</cp:revision>
  <dcterms:created xsi:type="dcterms:W3CDTF">2013-03-11T20:38:18Z</dcterms:created>
  <dcterms:modified xsi:type="dcterms:W3CDTF">2024-01-09T10:18:52Z</dcterms:modified>
</cp:coreProperties>
</file>