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8" r:id="rId12"/>
    <p:sldId id="264" r:id="rId13"/>
    <p:sldId id="269" r:id="rId14"/>
    <p:sldId id="26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83C-1FD3-431C-BECA-BEAB88F60371}" type="datetimeFigureOut">
              <a:rPr lang="fr-FR" smtClean="0"/>
              <a:t>29/03/2025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7E02-86B8-4925-816A-90A66D492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14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83C-1FD3-431C-BECA-BEAB88F60371}" type="datetimeFigureOut">
              <a:rPr lang="fr-FR" smtClean="0"/>
              <a:t>29/03/2025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7E02-86B8-4925-816A-90A66D492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24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83C-1FD3-431C-BECA-BEAB88F60371}" type="datetimeFigureOut">
              <a:rPr lang="fr-FR" smtClean="0"/>
              <a:t>29/03/2025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7E02-86B8-4925-816A-90A66D492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83C-1FD3-431C-BECA-BEAB88F60371}" type="datetimeFigureOut">
              <a:rPr lang="fr-FR" smtClean="0"/>
              <a:t>29/03/2025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7E02-86B8-4925-816A-90A66D492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6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83C-1FD3-431C-BECA-BEAB88F60371}" type="datetimeFigureOut">
              <a:rPr lang="fr-FR" smtClean="0"/>
              <a:t>29/03/2025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7E02-86B8-4925-816A-90A66D492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7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83C-1FD3-431C-BECA-BEAB88F60371}" type="datetimeFigureOut">
              <a:rPr lang="fr-FR" smtClean="0"/>
              <a:t>29/03/2025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7E02-86B8-4925-816A-90A66D492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71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83C-1FD3-431C-BECA-BEAB88F60371}" type="datetimeFigureOut">
              <a:rPr lang="fr-FR" smtClean="0"/>
              <a:t>29/03/2025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7E02-86B8-4925-816A-90A66D492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79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83C-1FD3-431C-BECA-BEAB88F60371}" type="datetimeFigureOut">
              <a:rPr lang="fr-FR" smtClean="0"/>
              <a:t>29/03/2025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7E02-86B8-4925-816A-90A66D492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58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83C-1FD3-431C-BECA-BEAB88F60371}" type="datetimeFigureOut">
              <a:rPr lang="fr-FR" smtClean="0"/>
              <a:t>29/03/2025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7E02-86B8-4925-816A-90A66D492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83C-1FD3-431C-BECA-BEAB88F60371}" type="datetimeFigureOut">
              <a:rPr lang="fr-FR" smtClean="0"/>
              <a:t>29/03/2025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7E02-86B8-4925-816A-90A66D492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09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83C-1FD3-431C-BECA-BEAB88F60371}" type="datetimeFigureOut">
              <a:rPr lang="fr-FR" smtClean="0"/>
              <a:t>29/03/2025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7E02-86B8-4925-816A-90A66D492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01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A983C-1FD3-431C-BECA-BEAB88F60371}" type="datetimeFigureOut">
              <a:rPr lang="fr-FR" smtClean="0"/>
              <a:t>29/03/2025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77E02-86B8-4925-816A-90A66D492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33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3191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Fiche contact</a:t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96" y="2168434"/>
            <a:ext cx="9043851" cy="3102429"/>
          </a:xfrm>
        </p:spPr>
        <p:txBody>
          <a:bodyPr>
            <a:normAutofit fontScale="32500" lnSpcReduction="20000"/>
          </a:bodyPr>
          <a:lstStyle/>
          <a:p>
            <a:r>
              <a:rPr lang="fr-FR" sz="5100" dirty="0" smtClean="0"/>
              <a:t>Intitulé de la matière: Grammaire</a:t>
            </a:r>
          </a:p>
          <a:p>
            <a:r>
              <a:rPr lang="fr-FR" sz="5100" dirty="0" smtClean="0"/>
              <a:t>Niveau: L1/ Groupe: 7</a:t>
            </a:r>
          </a:p>
          <a:p>
            <a:r>
              <a:rPr lang="fr-FR" sz="4800" dirty="0" smtClean="0"/>
              <a:t>Enseignante de la matière: Mme HOCINI </a:t>
            </a:r>
          </a:p>
          <a:p>
            <a:r>
              <a:rPr lang="fr-FR" sz="4800" dirty="0" smtClean="0"/>
              <a:t>Contact: zouina.hocini@univ-bejaia.dz</a:t>
            </a:r>
          </a:p>
          <a:p>
            <a:r>
              <a:rPr lang="fr-FR" sz="4800" dirty="0" smtClean="0"/>
              <a:t>Coefficient: 2</a:t>
            </a:r>
          </a:p>
          <a:p>
            <a:r>
              <a:rPr lang="fr-FR" sz="4800" dirty="0" smtClean="0"/>
              <a:t>Crédit: 4</a:t>
            </a:r>
          </a:p>
          <a:p>
            <a:r>
              <a:rPr lang="fr-FR" sz="4800" dirty="0" smtClean="0"/>
              <a:t>Unité d’enseignement: fondamentale</a:t>
            </a:r>
          </a:p>
          <a:p>
            <a:r>
              <a:rPr lang="fr-FR" sz="4800" dirty="0" smtClean="0"/>
              <a:t>Volume horaire global: 72 h</a:t>
            </a:r>
          </a:p>
          <a:p>
            <a:r>
              <a:rPr lang="fr-FR" sz="4800" dirty="0" smtClean="0"/>
              <a:t>Volume horaire requis: 3 h</a:t>
            </a:r>
          </a:p>
          <a:p>
            <a:r>
              <a:rPr lang="fr-FR" sz="4800" dirty="0" smtClean="0"/>
              <a:t>Modalité d’évaluation: contrôle continu et examen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AutoShape 2" descr="Université Abderrahmane Mira de Bejaïa | SAF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Université Abderrahmane Mira de Bejaïa | SAFIR"/>
          <p:cNvSpPr>
            <a:spLocks noChangeAspect="1" noChangeArrowheads="1"/>
          </p:cNvSpPr>
          <p:nvPr/>
        </p:nvSpPr>
        <p:spPr bwMode="auto">
          <a:xfrm>
            <a:off x="653143" y="969962"/>
            <a:ext cx="3321892" cy="17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Université Abderrahmane Mira de Bejaïa | SAFI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fonctions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fonctions du nom → S, attribut, complément d’agent, apposé, apostrophe, complément déterminatif, complément circonstanciel</a:t>
            </a:r>
          </a:p>
          <a:p>
            <a:r>
              <a:rPr lang="fr-FR" dirty="0" smtClean="0"/>
              <a:t>Les fonctions de l’adjectif →épithète, attribut du S, attribut du COD, apposé</a:t>
            </a:r>
          </a:p>
          <a:p>
            <a:r>
              <a:rPr lang="fr-FR" dirty="0" smtClean="0"/>
              <a:t>Exercices d’application</a:t>
            </a:r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2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spécifiques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 l'issue de ce chapitre, l'apprenant sera capable de:</a:t>
            </a:r>
          </a:p>
          <a:p>
            <a:r>
              <a:rPr lang="fr-FR" dirty="0"/>
              <a:t>relever les différentes fonctions du nom</a:t>
            </a:r>
          </a:p>
          <a:p>
            <a:r>
              <a:rPr lang="fr-FR" dirty="0"/>
              <a:t>saisir les différentes fonctions de l'adjectif qualificatif</a:t>
            </a:r>
          </a:p>
          <a:p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L’analyse grammaticale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Procédé d’analyse du nom</a:t>
            </a:r>
          </a:p>
          <a:p>
            <a:r>
              <a:rPr lang="fr-FR" dirty="0" smtClean="0"/>
              <a:t>Procédé d’analyse du pronom</a:t>
            </a:r>
          </a:p>
          <a:p>
            <a:r>
              <a:rPr lang="fr-FR" dirty="0" smtClean="0"/>
              <a:t>Procédé d’analyse du déterminant </a:t>
            </a:r>
            <a:endParaRPr lang="fr-FR" dirty="0"/>
          </a:p>
          <a:p>
            <a:r>
              <a:rPr lang="fr-FR" dirty="0" smtClean="0"/>
              <a:t>Procédé d’analyse de l’adjectif qualificatif</a:t>
            </a:r>
          </a:p>
          <a:p>
            <a:r>
              <a:rPr lang="fr-FR" dirty="0" smtClean="0"/>
              <a:t>Procédé d’analyse du verbe</a:t>
            </a:r>
          </a:p>
          <a:p>
            <a:r>
              <a:rPr lang="fr-FR" dirty="0" smtClean="0"/>
              <a:t>Procédé d’analyse des mots invariables</a:t>
            </a:r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spécifiques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 l'issue de ce dernier chapitre, l'apprenant sera capable de :</a:t>
            </a:r>
          </a:p>
          <a:p>
            <a:r>
              <a:rPr lang="fr-FR" dirty="0"/>
              <a:t>analyser grammaticalement les mots variables dans une phrase ou un texte</a:t>
            </a:r>
          </a:p>
          <a:p>
            <a:r>
              <a:rPr lang="fr-FR" dirty="0"/>
              <a:t>analyser grammaticalement les différents mots invariables dans la phrase ou le texte</a:t>
            </a:r>
          </a:p>
          <a:p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 bibliographiques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Arrivé, M et al. (1986). La grammaire d’aujourd’hui, Ed. Flammarion, Paris</a:t>
            </a:r>
          </a:p>
          <a:p>
            <a:r>
              <a:rPr lang="fr-FR" dirty="0" err="1" smtClean="0"/>
              <a:t>Bechade</a:t>
            </a:r>
            <a:r>
              <a:rPr lang="fr-FR" dirty="0" smtClean="0"/>
              <a:t>, H. (1994). Grammaire française, Ed. PUF, Paris</a:t>
            </a:r>
          </a:p>
          <a:p>
            <a:r>
              <a:rPr lang="fr-FR" dirty="0" smtClean="0"/>
              <a:t>Dubois,  J et </a:t>
            </a:r>
            <a:r>
              <a:rPr lang="fr-FR" dirty="0" err="1" smtClean="0"/>
              <a:t>Lagane</a:t>
            </a:r>
            <a:r>
              <a:rPr lang="fr-FR" dirty="0" smtClean="0"/>
              <a:t>, R. (1995). Grammaire, Ed. </a:t>
            </a:r>
            <a:r>
              <a:rPr lang="fr-FR" dirty="0" err="1" smtClean="0"/>
              <a:t>larousse</a:t>
            </a:r>
            <a:endParaRPr lang="fr-FR" dirty="0" smtClean="0"/>
          </a:p>
          <a:p>
            <a:r>
              <a:rPr lang="fr-FR" dirty="0" smtClean="0"/>
              <a:t>Grevisse, M. (1969). Précis de grammaire française, Ed. </a:t>
            </a:r>
            <a:r>
              <a:rPr lang="fr-FR" dirty="0" err="1" smtClean="0"/>
              <a:t>Duculot</a:t>
            </a:r>
            <a:r>
              <a:rPr lang="fr-FR" dirty="0" smtClean="0"/>
              <a:t>, Paris-Gembloux</a:t>
            </a:r>
          </a:p>
          <a:p>
            <a:r>
              <a:rPr lang="fr-FR" dirty="0" smtClean="0"/>
              <a:t>Grevisse, M et  </a:t>
            </a:r>
            <a:r>
              <a:rPr lang="fr-FR" dirty="0" err="1" smtClean="0"/>
              <a:t>Goose</a:t>
            </a:r>
            <a:r>
              <a:rPr lang="fr-FR" dirty="0" smtClean="0"/>
              <a:t>, A. (2007) . Le bon usage. </a:t>
            </a:r>
            <a:r>
              <a:rPr lang="fr-FR" dirty="0" err="1" smtClean="0"/>
              <a:t>Deboeck</a:t>
            </a:r>
            <a:r>
              <a:rPr lang="fr-FR" dirty="0" smtClean="0"/>
              <a:t> </a:t>
            </a:r>
            <a:r>
              <a:rPr lang="fr-FR" dirty="0" err="1" smtClean="0"/>
              <a:t>duculot</a:t>
            </a:r>
            <a:endParaRPr lang="fr-FR" dirty="0" smtClean="0"/>
          </a:p>
          <a:p>
            <a:r>
              <a:rPr lang="fr-FR" dirty="0" smtClean="0"/>
              <a:t>Mercier-</a:t>
            </a:r>
            <a:r>
              <a:rPr lang="fr-FR" dirty="0" err="1" smtClean="0"/>
              <a:t>Leca</a:t>
            </a:r>
            <a:r>
              <a:rPr lang="fr-FR" dirty="0" smtClean="0"/>
              <a:t>, F. (2005). 30 questions de grammaire française, Ed. Armand Colin, Paris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du 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 (1): amener les apprenants à maitriser les faits de langue et à les utiliser adéquatement dans toute situation de communication, qu’elle soit orale ou écrite.</a:t>
            </a:r>
          </a:p>
          <a:p>
            <a:r>
              <a:rPr lang="fr-FR" dirty="0" smtClean="0"/>
              <a:t>Objectif (2): savoir construire des phrases et des paragraphes corrects et cohérents en utilisant les notions grammaticales de base.</a:t>
            </a:r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183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généraux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l’issue de cette formation, l’apprenant sera capable de:</a:t>
            </a:r>
          </a:p>
          <a:p>
            <a:r>
              <a:rPr lang="fr-FR" dirty="0" smtClean="0"/>
              <a:t>Utiliser adéquatement les mots variables et invariables dans le discours.</a:t>
            </a:r>
          </a:p>
          <a:p>
            <a:r>
              <a:rPr lang="fr-FR" dirty="0" smtClean="0"/>
              <a:t>Comprendre l’emploi et la fonction des mêmes mots dans toute situation de communication.</a:t>
            </a:r>
          </a:p>
          <a:p>
            <a:r>
              <a:rPr lang="fr-FR" dirty="0" smtClean="0"/>
              <a:t>Analyser les notions grammaticales dans la phrase.</a:t>
            </a:r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 requis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suivre ce cours, l’apprenant doit connaitre:</a:t>
            </a:r>
          </a:p>
          <a:p>
            <a:r>
              <a:rPr lang="fr-FR" dirty="0" smtClean="0"/>
              <a:t> </a:t>
            </a:r>
            <a:r>
              <a:rPr lang="fr-FR" dirty="0"/>
              <a:t>L</a:t>
            </a:r>
            <a:r>
              <a:rPr lang="fr-FR" dirty="0" smtClean="0"/>
              <a:t>es différentes définitions des concepts de base de la grammaire française tels que: le nom, le déterminant, le pronom, l’adjectif, l’adverbe, la préposition, la conjonction et l’interjection.</a:t>
            </a:r>
          </a:p>
          <a:p>
            <a:r>
              <a:rPr lang="fr-FR" dirty="0" smtClean="0"/>
              <a:t>Les notion de variabilité/invariabilité.</a:t>
            </a:r>
          </a:p>
          <a:p>
            <a:r>
              <a:rPr lang="fr-FR" dirty="0" smtClean="0"/>
              <a:t>La conjugaison des verbes des différents groupes aux temps essentiels.</a:t>
            </a:r>
          </a:p>
          <a:p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1246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des matières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Chapitre (1): les mots variables</a:t>
            </a:r>
          </a:p>
          <a:p>
            <a:endParaRPr lang="fr-FR" dirty="0" smtClean="0"/>
          </a:p>
          <a:p>
            <a:r>
              <a:rPr lang="fr-FR" dirty="0" smtClean="0"/>
              <a:t>Chapitre (2): les mots invariables</a:t>
            </a:r>
          </a:p>
          <a:p>
            <a:endParaRPr lang="fr-FR" dirty="0" smtClean="0"/>
          </a:p>
          <a:p>
            <a:r>
              <a:rPr lang="fr-FR" dirty="0" smtClean="0"/>
              <a:t>Chapitre (3): les fonctions</a:t>
            </a:r>
          </a:p>
          <a:p>
            <a:endParaRPr lang="fr-FR" dirty="0" smtClean="0"/>
          </a:p>
          <a:p>
            <a:r>
              <a:rPr lang="fr-FR" dirty="0" smtClean="0"/>
              <a:t>Chapitre (4): l’analyse grammaticale</a:t>
            </a:r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mots variables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nom</a:t>
            </a:r>
          </a:p>
          <a:p>
            <a:r>
              <a:rPr lang="fr-FR" dirty="0" smtClean="0"/>
              <a:t>Le déterminant</a:t>
            </a:r>
          </a:p>
          <a:p>
            <a:r>
              <a:rPr lang="fr-FR" dirty="0" smtClean="0"/>
              <a:t>L’adjectif</a:t>
            </a:r>
          </a:p>
          <a:p>
            <a:r>
              <a:rPr lang="fr-FR" dirty="0" smtClean="0"/>
              <a:t>Le pronom</a:t>
            </a:r>
          </a:p>
          <a:p>
            <a:r>
              <a:rPr lang="fr-FR" dirty="0" smtClean="0"/>
              <a:t>Le verbe</a:t>
            </a:r>
          </a:p>
          <a:p>
            <a:r>
              <a:rPr lang="fr-FR" dirty="0" smtClean="0"/>
              <a:t>Exercices d’application</a:t>
            </a:r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spécifiques: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/>
              <a:t>l'issue de ce chapitre, l'apprenant sera capable de:</a:t>
            </a:r>
          </a:p>
          <a:p>
            <a:r>
              <a:rPr lang="fr-FR" dirty="0"/>
              <a:t>distinguer le nom propre du nom commun</a:t>
            </a:r>
          </a:p>
          <a:p>
            <a:r>
              <a:rPr lang="fr-FR" dirty="0"/>
              <a:t>différencier l'adjectif qualifiant et l'adjectif classifiant</a:t>
            </a:r>
          </a:p>
          <a:p>
            <a:r>
              <a:rPr lang="fr-FR" dirty="0"/>
              <a:t>employer adéquatement les différents pronoms dans le discours</a:t>
            </a:r>
          </a:p>
          <a:p>
            <a:r>
              <a:rPr lang="fr-FR" dirty="0"/>
              <a:t>saisir l'emploi des différents déterminants</a:t>
            </a:r>
          </a:p>
          <a:p>
            <a:r>
              <a:rPr lang="fr-FR" dirty="0"/>
              <a:t>différencier l'emploi transitif et intransitif du verbe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mots invariables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L’adverbe</a:t>
            </a:r>
          </a:p>
          <a:p>
            <a:r>
              <a:rPr lang="fr-FR" dirty="0" smtClean="0"/>
              <a:t>La préposition</a:t>
            </a:r>
          </a:p>
          <a:p>
            <a:r>
              <a:rPr lang="fr-FR" dirty="0" smtClean="0"/>
              <a:t>La conjonction</a:t>
            </a:r>
          </a:p>
          <a:p>
            <a:r>
              <a:rPr lang="fr-FR" dirty="0" smtClean="0"/>
              <a:t>L’interjection</a:t>
            </a:r>
          </a:p>
          <a:p>
            <a:r>
              <a:rPr lang="fr-FR" dirty="0" smtClean="0"/>
              <a:t>Exercices d’application</a:t>
            </a:r>
            <a:endParaRPr lang="fr-FR" dirty="0"/>
          </a:p>
        </p:txBody>
      </p:sp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6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spécifiques: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/>
              <a:t>l'issue de ce second chapitre, l'apprenant sera capable de:</a:t>
            </a:r>
          </a:p>
          <a:p>
            <a:r>
              <a:rPr lang="fr-FR" dirty="0"/>
              <a:t>former les adverbes de manière</a:t>
            </a:r>
          </a:p>
          <a:p>
            <a:r>
              <a:rPr lang="fr-FR" dirty="0"/>
              <a:t>employer correctement les prépositions simples et les locutions prépositives</a:t>
            </a:r>
          </a:p>
          <a:p>
            <a:r>
              <a:rPr lang="fr-FR" dirty="0"/>
              <a:t>distinguer les conjonctions de coordination des conjonctions de subordination</a:t>
            </a:r>
          </a:p>
          <a:p>
            <a:r>
              <a:rPr lang="fr-FR" dirty="0"/>
              <a:t>saisir les sentiments traduits par l'interjection et sa fonction dans le discours</a:t>
            </a:r>
          </a:p>
          <a:p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7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606</Words>
  <Application>Microsoft Office PowerPoint</Application>
  <PresentationFormat>Grand écran</PresentationFormat>
  <Paragraphs>85</Paragraphs>
  <Slides>14</Slides>
  <Notes>0</Notes>
  <HiddenSlides>0</HiddenSlides>
  <MMClips>14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Fiche contact </vt:lpstr>
      <vt:lpstr>Objectifs du cours</vt:lpstr>
      <vt:lpstr>Objectifs généraux</vt:lpstr>
      <vt:lpstr>Pré requis </vt:lpstr>
      <vt:lpstr>Table des matières</vt:lpstr>
      <vt:lpstr>Les mots variables </vt:lpstr>
      <vt:lpstr>Objectifs spécifiques: </vt:lpstr>
      <vt:lpstr>Les mots invariables</vt:lpstr>
      <vt:lpstr>Objectifs spécifiques: </vt:lpstr>
      <vt:lpstr>Les fonctions</vt:lpstr>
      <vt:lpstr>Objectifs spécifiques</vt:lpstr>
      <vt:lpstr>L’analyse grammaticale</vt:lpstr>
      <vt:lpstr>Objectifs spécifiques</vt:lpstr>
      <vt:lpstr>Références bibliographiques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 contact</dc:title>
  <dc:creator>user</dc:creator>
  <cp:lastModifiedBy>user</cp:lastModifiedBy>
  <cp:revision>19</cp:revision>
  <dcterms:created xsi:type="dcterms:W3CDTF">2025-03-10T11:45:25Z</dcterms:created>
  <dcterms:modified xsi:type="dcterms:W3CDTF">2025-03-29T22:22:32Z</dcterms:modified>
</cp:coreProperties>
</file>