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2" r:id="rId1"/>
  </p:sldMasterIdLst>
  <p:sldIdLst>
    <p:sldId id="256" r:id="rId2"/>
    <p:sldId id="257" r:id="rId3"/>
    <p:sldId id="258" r:id="rId4"/>
    <p:sldId id="291" r:id="rId5"/>
    <p:sldId id="294" r:id="rId6"/>
    <p:sldId id="262" r:id="rId7"/>
    <p:sldId id="282" r:id="rId8"/>
    <p:sldId id="263" r:id="rId9"/>
    <p:sldId id="283" r:id="rId10"/>
    <p:sldId id="264" r:id="rId11"/>
    <p:sldId id="265" r:id="rId12"/>
    <p:sldId id="284" r:id="rId13"/>
    <p:sldId id="292" r:id="rId14"/>
    <p:sldId id="266" r:id="rId15"/>
    <p:sldId id="307" r:id="rId16"/>
    <p:sldId id="302" r:id="rId17"/>
    <p:sldId id="303" r:id="rId18"/>
    <p:sldId id="304" r:id="rId19"/>
    <p:sldId id="305" r:id="rId20"/>
    <p:sldId id="306" r:id="rId21"/>
    <p:sldId id="267" r:id="rId22"/>
    <p:sldId id="268" r:id="rId23"/>
    <p:sldId id="285" r:id="rId24"/>
    <p:sldId id="269" r:id="rId25"/>
    <p:sldId id="286" r:id="rId26"/>
    <p:sldId id="275" r:id="rId27"/>
    <p:sldId id="276" r:id="rId28"/>
    <p:sldId id="299" r:id="rId29"/>
    <p:sldId id="277" r:id="rId30"/>
    <p:sldId id="289" r:id="rId31"/>
    <p:sldId id="298" r:id="rId32"/>
    <p:sldId id="278" r:id="rId33"/>
    <p:sldId id="293" r:id="rId34"/>
    <p:sldId id="297" r:id="rId35"/>
    <p:sldId id="280" r:id="rId36"/>
    <p:sldId id="296" r:id="rId37"/>
    <p:sldId id="279" r:id="rId38"/>
    <p:sldId id="290"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559" autoAdjust="0"/>
    <p:restoredTop sz="94660"/>
  </p:normalViewPr>
  <p:slideViewPr>
    <p:cSldViewPr snapToGrid="0">
      <p:cViewPr varScale="1">
        <p:scale>
          <a:sx n="72" d="100"/>
          <a:sy n="72" d="100"/>
        </p:scale>
        <p:origin x="66"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1696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5998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65463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8982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00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2167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3420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4761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602672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7511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42275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4/28/2025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609024"/>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644C61A-2BD3-4832-AF70-1A404D95BFAE}"/>
              </a:ext>
            </a:extLst>
          </p:cNvPr>
          <p:cNvSpPr>
            <a:spLocks noGrp="1"/>
          </p:cNvSpPr>
          <p:nvPr>
            <p:ph type="ctrTitle"/>
          </p:nvPr>
        </p:nvSpPr>
        <p:spPr>
          <a:xfrm>
            <a:off x="1751012" y="2186609"/>
            <a:ext cx="8689976" cy="1623389"/>
          </a:xfrm>
        </p:spPr>
        <p:txBody>
          <a:bodyPr/>
          <a:lstStyle/>
          <a:p>
            <a:r>
              <a:rPr lang="fr-FR" b="1" dirty="0"/>
              <a:t>Cours: ATTENTION</a:t>
            </a:r>
          </a:p>
        </p:txBody>
      </p:sp>
      <p:sp>
        <p:nvSpPr>
          <p:cNvPr id="3" name="Sous-titre 2">
            <a:extLst>
              <a:ext uri="{FF2B5EF4-FFF2-40B4-BE49-F238E27FC236}">
                <a16:creationId xmlns:a16="http://schemas.microsoft.com/office/drawing/2014/main" xmlns="" id="{49859AE4-4607-4F68-B697-64639720A8A0}"/>
              </a:ext>
            </a:extLst>
          </p:cNvPr>
          <p:cNvSpPr>
            <a:spLocks noGrp="1"/>
          </p:cNvSpPr>
          <p:nvPr>
            <p:ph type="subTitle" idx="1"/>
          </p:nvPr>
        </p:nvSpPr>
        <p:spPr/>
        <p:txBody>
          <a:bodyPr>
            <a:normAutofit/>
          </a:bodyPr>
          <a:lstStyle/>
          <a:p>
            <a:r>
              <a:rPr lang="fr-FR" sz="2400" b="1" dirty="0"/>
              <a:t>Dr/ ABDI</a:t>
            </a:r>
          </a:p>
        </p:txBody>
      </p:sp>
    </p:spTree>
    <p:extLst>
      <p:ext uri="{BB962C8B-B14F-4D97-AF65-F5344CB8AC3E}">
        <p14:creationId xmlns:p14="http://schemas.microsoft.com/office/powerpoint/2010/main" val="37520580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09601A6-8EF4-48DA-B933-70F8A49C3166}"/>
              </a:ext>
            </a:extLst>
          </p:cNvPr>
          <p:cNvSpPr>
            <a:spLocks noGrp="1"/>
          </p:cNvSpPr>
          <p:nvPr>
            <p:ph type="title"/>
          </p:nvPr>
        </p:nvSpPr>
        <p:spPr/>
        <p:txBody>
          <a:bodyPr>
            <a:normAutofit/>
          </a:bodyPr>
          <a:lstStyle/>
          <a:p>
            <a:pPr algn="l"/>
            <a:r>
              <a:rPr lang="fr-FR" sz="4000" b="1" cap="none" dirty="0">
                <a:effectLst/>
                <a:latin typeface="Times New Roman" panose="02020603050405020304" pitchFamily="18" charset="0"/>
                <a:ea typeface="Times New Roman" panose="02020603050405020304" pitchFamily="18" charset="0"/>
                <a:cs typeface="Times New Roman" panose="02020603050405020304" pitchFamily="18" charset="0"/>
              </a:rPr>
              <a:t>Les formes de l’attention </a:t>
            </a:r>
            <a:r>
              <a:rPr lang="fr-FR" sz="40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40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05CD56EC-698D-4DEE-9BF0-333474C2C315}"/>
              </a:ext>
            </a:extLst>
          </p:cNvPr>
          <p:cNvSpPr>
            <a:spLocks noGrp="1"/>
          </p:cNvSpPr>
          <p:nvPr>
            <p:ph idx="1"/>
          </p:nvPr>
        </p:nvSpPr>
        <p:spPr/>
        <p:txBody>
          <a:bodyPr>
            <a:normAutofit/>
          </a:bodyPr>
          <a:lstStyle/>
          <a:p>
            <a:pPr algn="just"/>
            <a:r>
              <a:rPr lang="fr-FR" sz="4000" cap="none" dirty="0">
                <a:effectLst/>
                <a:latin typeface="Times New Roman" panose="02020603050405020304" pitchFamily="18" charset="0"/>
                <a:ea typeface="Calibri" panose="020F0502020204030204" pitchFamily="34" charset="0"/>
              </a:rPr>
              <a:t>Pour les spécialistes </a:t>
            </a:r>
            <a:r>
              <a:rPr lang="fr-FR" sz="4000" b="1" cap="none" dirty="0" smtClean="0">
                <a:effectLst/>
                <a:latin typeface="Times New Roman" panose="02020603050405020304" pitchFamily="18" charset="0"/>
                <a:ea typeface="Calibri" panose="020F0502020204030204" pitchFamily="34" charset="0"/>
              </a:rPr>
              <a:t>(BOUJON et QUAIREAU)</a:t>
            </a:r>
            <a:r>
              <a:rPr lang="fr-FR" sz="4000" cap="none" dirty="0" smtClean="0">
                <a:effectLst/>
                <a:latin typeface="Times New Roman" panose="02020603050405020304" pitchFamily="18" charset="0"/>
                <a:ea typeface="Calibri" panose="020F0502020204030204" pitchFamily="34" charset="0"/>
              </a:rPr>
              <a:t> </a:t>
            </a:r>
            <a:r>
              <a:rPr lang="fr-FR" sz="4000" cap="none" dirty="0">
                <a:effectLst/>
                <a:latin typeface="Times New Roman" panose="02020603050405020304" pitchFamily="18" charset="0"/>
                <a:ea typeface="Calibri" panose="020F0502020204030204" pitchFamily="34" charset="0"/>
              </a:rPr>
              <a:t>il existe plusieurs formes d’attention dont les principes sont l’attention soutenue (ou maintenue), l’attention sélective (ou focalisée) et enfin l’attention divisée</a:t>
            </a:r>
          </a:p>
          <a:p>
            <a:pPr marL="0" indent="0">
              <a:buNone/>
            </a:pPr>
            <a:endParaRPr lang="fr-FR" sz="2800" cap="none" dirty="0"/>
          </a:p>
        </p:txBody>
      </p:sp>
    </p:spTree>
    <p:extLst>
      <p:ext uri="{BB962C8B-B14F-4D97-AF65-F5344CB8AC3E}">
        <p14:creationId xmlns:p14="http://schemas.microsoft.com/office/powerpoint/2010/main" val="3246720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B8D6B5-34C9-402A-9ACD-313551DFAEB3}"/>
              </a:ext>
            </a:extLst>
          </p:cNvPr>
          <p:cNvSpPr>
            <a:spLocks noGrp="1"/>
          </p:cNvSpPr>
          <p:nvPr>
            <p:ph type="title"/>
          </p:nvPr>
        </p:nvSpPr>
        <p:spPr>
          <a:xfrm>
            <a:off x="913775" y="476519"/>
            <a:ext cx="9827205" cy="1030310"/>
          </a:xfrm>
        </p:spPr>
        <p:txBody>
          <a:bodyPr>
            <a:normAutofit fontScale="90000"/>
          </a:bodyPr>
          <a:lstStyle/>
          <a:p>
            <a:r>
              <a:rPr lang="fr-FR" sz="32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32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br>
            <a:r>
              <a:rPr lang="fr-FR" sz="32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L’attention </a:t>
            </a:r>
            <a: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soutenue </a:t>
            </a:r>
            <a:b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5400" cap="none" dirty="0"/>
          </a:p>
        </p:txBody>
      </p:sp>
      <p:sp>
        <p:nvSpPr>
          <p:cNvPr id="3" name="Espace réservé du contenu 2">
            <a:extLst>
              <a:ext uri="{FF2B5EF4-FFF2-40B4-BE49-F238E27FC236}">
                <a16:creationId xmlns:a16="http://schemas.microsoft.com/office/drawing/2014/main" xmlns="" id="{FAEEB317-6067-4678-8E71-11EAC228FDF8}"/>
              </a:ext>
            </a:extLst>
          </p:cNvPr>
          <p:cNvSpPr>
            <a:spLocks noGrp="1"/>
          </p:cNvSpPr>
          <p:nvPr>
            <p:ph idx="1"/>
          </p:nvPr>
        </p:nvSpPr>
        <p:spPr>
          <a:xfrm>
            <a:off x="913774" y="1630018"/>
            <a:ext cx="10363826" cy="4912450"/>
          </a:xfrm>
        </p:spPr>
        <p:txBody>
          <a:bodyPr>
            <a:noAutofit/>
          </a:bodyPr>
          <a:lstStyle/>
          <a:p>
            <a:pPr indent="44958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L’attention</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soutenue c’est d’étudier le maintien d’une efficience attentionnelle sur la durée, et comment l’intensité de celle- ci peut varier en fonction du temps. </a:t>
            </a:r>
            <a:endParaRPr lang="fr-FR" sz="28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Il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s’agit ainsi de repérer comment l’efficacité de l’attention sélective peut évoluer en fonction du temps. Dans ce cadre deux formes d’attentions souvent confondues peuvent être définies : la vigilance et l’attention soutenue.</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895664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832C3E8-5FA7-409F-80B9-E41C1C654751}"/>
              </a:ext>
            </a:extLst>
          </p:cNvPr>
          <p:cNvSpPr>
            <a:spLocks noGrp="1"/>
          </p:cNvSpPr>
          <p:nvPr>
            <p:ph idx="1"/>
          </p:nvPr>
        </p:nvSpPr>
        <p:spPr>
          <a:xfrm>
            <a:off x="913774" y="901148"/>
            <a:ext cx="10363826" cy="4890051"/>
          </a:xfrm>
        </p:spPr>
        <p:txBody>
          <a:bodyPr>
            <a:normAutofit fontScale="92500" lnSpcReduction="10000"/>
          </a:bodyPr>
          <a:lstStyle/>
          <a:p>
            <a:pPr indent="449580" algn="just">
              <a:lnSpc>
                <a:spcPct val="150000"/>
              </a:lnSpc>
              <a:spcAft>
                <a:spcPts val="1000"/>
              </a:spcAft>
            </a:pPr>
            <a:endParaRPr lang="fr-FR" sz="28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La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vigilance renvoie à l’évolution temporelle de l’efficacité de détection alors que l’attention soutenue renvoie à l’examen des fluctuation temporelles de l’efficacité de l’attention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(laure, 2016).</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   	   L’attention soutenue </a:t>
            </a: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désigne:</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 « le maintien de façon volontaire et prolongée de l’attention se traduisant par une sensation d’effort pour résister aux distractions ». </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703962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557B1BD-4CE0-4D2A-BA20-8C88185DC29C}"/>
              </a:ext>
            </a:extLst>
          </p:cNvPr>
          <p:cNvSpPr>
            <a:spLocks noGrp="1"/>
          </p:cNvSpPr>
          <p:nvPr>
            <p:ph idx="1"/>
          </p:nvPr>
        </p:nvSpPr>
        <p:spPr>
          <a:xfrm>
            <a:off x="913774" y="927278"/>
            <a:ext cx="10496908" cy="5138671"/>
          </a:xfrm>
        </p:spPr>
        <p:txBody>
          <a:bodyPr>
            <a:normAutofit/>
          </a:bodyPr>
          <a:lstStyle/>
          <a:p>
            <a:pPr algn="just"/>
            <a:endParaRPr lang="fr-FR" sz="28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algn="just"/>
            <a:endParaRPr lang="fr-FR" sz="2800" dirty="0">
              <a:latin typeface="Times New Roman" panose="02020603050405020304" pitchFamily="18" charset="0"/>
              <a:ea typeface="Calibri" panose="020F0502020204030204" pitchFamily="34" charset="0"/>
              <a:cs typeface="Arial" panose="020B0604020202020204" pitchFamily="34" charset="0"/>
            </a:endParaRPr>
          </a:p>
          <a:p>
            <a:pPr algn="just"/>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L’une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des épreuves les plus contraignante est celle des horloges de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NORMAN MACKWORTH (1958, cité par </a:t>
            </a: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BOUJON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et </a:t>
            </a: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QUAIREAU,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1997)</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 L’aiguille d’une fausse horloge fait 100 déplacements dans un tour complet, mais, de temps à autre, elle saute deux </a:t>
            </a: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fois. </a:t>
            </a:r>
            <a:endParaRPr lang="fr-FR" sz="2800" cap="none" dirty="0">
              <a:effectLst/>
              <a:latin typeface="Times New Roman" panose="02020603050405020304" pitchFamily="18" charset="0"/>
              <a:ea typeface="Calibri" panose="020F0502020204030204" pitchFamily="34" charset="0"/>
              <a:cs typeface="Arial" panose="020B0604020202020204" pitchFamily="34" charset="0"/>
            </a:endParaRPr>
          </a:p>
          <a:p>
            <a:pPr algn="just"/>
            <a:r>
              <a:rPr lang="fr-FR" sz="2800" cap="none" dirty="0">
                <a:effectLst/>
                <a:latin typeface="Times New Roman" panose="02020603050405020304" pitchFamily="18" charset="0"/>
                <a:ea typeface="Calibri" panose="020F0502020204030204" pitchFamily="34" charset="0"/>
                <a:cs typeface="Arial" panose="020B0604020202020204" pitchFamily="34" charset="0"/>
              </a:rPr>
              <a:t>Ce double saut est très rare (</a:t>
            </a: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6 fois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pour 1000), ce qui nécessite une attention très soutenue. L’attention chute fortement après la première demi-heure pour atteindre un équilibre après une heure et </a:t>
            </a: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demie</a:t>
            </a: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 (LIEURY, 2015).</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2414496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BAD4717-1FCE-4059-9D74-F5B0E3A986B8}"/>
              </a:ext>
            </a:extLst>
          </p:cNvPr>
          <p:cNvSpPr>
            <a:spLocks noGrp="1"/>
          </p:cNvSpPr>
          <p:nvPr>
            <p:ph type="title"/>
          </p:nvPr>
        </p:nvSpPr>
        <p:spPr/>
        <p:txBody>
          <a:bodyPr>
            <a:normAutofit/>
          </a:bodyPr>
          <a:lstStyle/>
          <a:p>
            <a: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L'attention sélective ou focalisée </a:t>
            </a: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4800" cap="none" dirty="0"/>
          </a:p>
        </p:txBody>
      </p:sp>
      <p:sp>
        <p:nvSpPr>
          <p:cNvPr id="3" name="Espace réservé du contenu 2">
            <a:extLst>
              <a:ext uri="{FF2B5EF4-FFF2-40B4-BE49-F238E27FC236}">
                <a16:creationId xmlns:a16="http://schemas.microsoft.com/office/drawing/2014/main" xmlns="" id="{5F005166-3CA6-4A29-B74B-143DE69DBFAC}"/>
              </a:ext>
            </a:extLst>
          </p:cNvPr>
          <p:cNvSpPr>
            <a:spLocks noGrp="1"/>
          </p:cNvSpPr>
          <p:nvPr>
            <p:ph idx="1"/>
          </p:nvPr>
        </p:nvSpPr>
        <p:spPr>
          <a:xfrm>
            <a:off x="702365" y="1709530"/>
            <a:ext cx="10575235" cy="4876800"/>
          </a:xfrm>
        </p:spPr>
        <p:txBody>
          <a:bodyPr>
            <a:noAutofit/>
          </a:bodyPr>
          <a:lstStyle/>
          <a:p>
            <a:pPr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L’attention</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sélective ou focalisée est la forme la plus spécifique de l’attention et correspond dans l’usage courant a la concentration, cette focalisation nous permet de traiter ce stimulus plus profondément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(PATRICK &amp; </a:t>
            </a: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DIDIERJEAN,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2018).</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 </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527408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lnSpc>
                <a:spcPct val="150000"/>
              </a:lnSpc>
            </a:pPr>
            <a:r>
              <a:rPr lang="fr-FR" sz="2800" dirty="0">
                <a:latin typeface="Times New Roman" panose="02020603050405020304" pitchFamily="18" charset="0"/>
                <a:ea typeface="32"/>
                <a:cs typeface="Arial" panose="020B0604020202020204" pitchFamily="34" charset="0"/>
              </a:rPr>
              <a:t>L’attention sélective est le travail cognitif volontaire de filtration de l’information. Elle comporte deux tâches: se concentrer sur une partie de l’information et éliminer de la conscience l’information inutile</a:t>
            </a:r>
            <a:r>
              <a:rPr lang="fr-FR" dirty="0">
                <a:latin typeface="Times New Roman" panose="02020603050405020304" pitchFamily="18" charset="0"/>
                <a:ea typeface="32"/>
                <a:cs typeface="Arial" panose="020B0604020202020204" pitchFamily="34" charset="0"/>
              </a:rPr>
              <a:t>.</a:t>
            </a:r>
            <a:endParaRPr lang="fr-FR"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981394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040F9FE-3005-40FD-90CD-98B29EE7DA21}"/>
              </a:ext>
            </a:extLst>
          </p:cNvPr>
          <p:cNvSpPr>
            <a:spLocks noGrp="1"/>
          </p:cNvSpPr>
          <p:nvPr>
            <p:ph type="title"/>
          </p:nvPr>
        </p:nvSpPr>
        <p:spPr>
          <a:xfrm>
            <a:off x="913775" y="618517"/>
            <a:ext cx="10364451" cy="918735"/>
          </a:xfrm>
        </p:spPr>
        <p:txBody>
          <a:bodyPr>
            <a:normAutofit fontScale="90000"/>
          </a:bodyPr>
          <a:lstStyle/>
          <a:p>
            <a:r>
              <a:rPr lang="fr-FR" sz="28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32"/>
                <a:cs typeface="Times New Roman" panose="02020603050405020304" pitchFamily="18" charset="0"/>
              </a:rPr>
              <a:t> </a:t>
            </a: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32"/>
                <a:cs typeface="Times New Roman" panose="02020603050405020304" pitchFamily="18" charset="0"/>
              </a:rPr>
              <a:t>« </a:t>
            </a: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COCKTAIL PARTY » et le filtre sélectif </a:t>
            </a:r>
            <a:b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4800" cap="none" dirty="0"/>
          </a:p>
        </p:txBody>
      </p:sp>
      <p:sp>
        <p:nvSpPr>
          <p:cNvPr id="3" name="Espace réservé du contenu 2">
            <a:extLst>
              <a:ext uri="{FF2B5EF4-FFF2-40B4-BE49-F238E27FC236}">
                <a16:creationId xmlns:a16="http://schemas.microsoft.com/office/drawing/2014/main" xmlns="" id="{086AAD3F-4841-4718-A82B-849663F1CD72}"/>
              </a:ext>
            </a:extLst>
          </p:cNvPr>
          <p:cNvSpPr>
            <a:spLocks noGrp="1"/>
          </p:cNvSpPr>
          <p:nvPr>
            <p:ph idx="1"/>
          </p:nvPr>
        </p:nvSpPr>
        <p:spPr>
          <a:xfrm>
            <a:off x="913774" y="1643270"/>
            <a:ext cx="10363826" cy="4147929"/>
          </a:xfrm>
        </p:spPr>
        <p:txBody>
          <a:bodyPr>
            <a:noAutofit/>
          </a:bodyPr>
          <a:lstStyle/>
          <a:p>
            <a:pPr indent="44958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Les premiers travaux sur l’attention ont été réalisée par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BROADBENT</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 en Angleterre, ces travaux avaient pour objectif de déterminer si nous sommes capables de faire attention à plusieurs messages simultanément, si tous les messages que nous percevons entrent dans le système cognitif et requière des ressources attentionnelles.</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sz="2800" cap="none" dirty="0"/>
          </a:p>
        </p:txBody>
      </p:sp>
    </p:spTree>
    <p:extLst>
      <p:ext uri="{BB962C8B-B14F-4D97-AF65-F5344CB8AC3E}">
        <p14:creationId xmlns:p14="http://schemas.microsoft.com/office/powerpoint/2010/main" val="11354193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4106251-BA42-400E-BB80-F89B6FA378B7}"/>
              </a:ext>
            </a:extLst>
          </p:cNvPr>
          <p:cNvSpPr>
            <a:spLocks noGrp="1"/>
          </p:cNvSpPr>
          <p:nvPr>
            <p:ph idx="1"/>
          </p:nvPr>
        </p:nvSpPr>
        <p:spPr>
          <a:xfrm>
            <a:off x="913774" y="689114"/>
            <a:ext cx="10363826" cy="5857460"/>
          </a:xfrm>
        </p:spPr>
        <p:txBody>
          <a:bodyPr>
            <a:noAutofit/>
          </a:bodyPr>
          <a:lstStyle/>
          <a:p>
            <a:pPr indent="449580" algn="just">
              <a:lnSpc>
                <a:spcPct val="150000"/>
              </a:lnSpc>
              <a:spcAft>
                <a:spcPts val="1000"/>
              </a:spcAft>
            </a:pPr>
            <a:endPar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BROADBENT</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tentait de</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savoir</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à quel niveau dans le système cognitif les informations étaient sélectionnées par le système attentionnel.</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Dans une situation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d’écoute dichotique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les sujets entendent un message (message principale) dans une oreille et un autre message (message secondaire) dans l’autre oreille. </a:t>
            </a:r>
            <a:endParaRPr lang="fr-FR" sz="2800" dirty="0"/>
          </a:p>
        </p:txBody>
      </p:sp>
    </p:spTree>
    <p:extLst>
      <p:ext uri="{BB962C8B-B14F-4D97-AF65-F5344CB8AC3E}">
        <p14:creationId xmlns:p14="http://schemas.microsoft.com/office/powerpoint/2010/main" val="2732656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lnSpc>
                <a:spcPct val="150000"/>
              </a:lnSpc>
            </a:pPr>
            <a:r>
              <a:rPr lang="fr-FR" sz="2800" dirty="0">
                <a:latin typeface="Times New Roman" panose="02020603050405020304" pitchFamily="18" charset="0"/>
                <a:ea typeface="Calibri" panose="020F0502020204030204" pitchFamily="34" charset="0"/>
                <a:cs typeface="Arial" panose="020B0604020202020204" pitchFamily="34" charset="0"/>
              </a:rPr>
              <a:t>La tâche du sujet (appelé tache de </a:t>
            </a:r>
            <a:r>
              <a:rPr lang="fr-FR" sz="2800" b="1" dirty="0">
                <a:latin typeface="Times New Roman" panose="02020603050405020304" pitchFamily="18" charset="0"/>
                <a:ea typeface="Calibri" panose="020F0502020204030204" pitchFamily="34" charset="0"/>
                <a:cs typeface="Arial" panose="020B0604020202020204" pitchFamily="34" charset="0"/>
              </a:rPr>
              <a:t>SHADOWING</a:t>
            </a:r>
            <a:r>
              <a:rPr lang="fr-FR" sz="2800" dirty="0">
                <a:latin typeface="Times New Roman" panose="02020603050405020304" pitchFamily="18" charset="0"/>
                <a:ea typeface="Calibri" panose="020F0502020204030204" pitchFamily="34" charset="0"/>
                <a:cs typeface="Arial" panose="020B0604020202020204" pitchFamily="34" charset="0"/>
              </a:rPr>
              <a:t>) consiste à répéter le message d’une oreille tout de suite après l’avoir entendu même si un autre message défile simultanément dans l’autre oreille</a:t>
            </a:r>
            <a:r>
              <a:rPr lang="fr-FR" sz="2800" b="1" dirty="0">
                <a:latin typeface="Times New Roman" panose="02020603050405020304" pitchFamily="18" charset="0"/>
                <a:ea typeface="Calibri" panose="020F0502020204030204" pitchFamily="34" charset="0"/>
                <a:cs typeface="Arial" panose="020B0604020202020204" pitchFamily="34" charset="0"/>
              </a:rPr>
              <a:t> (LEMAIRE, 2006).</a:t>
            </a:r>
            <a:endParaRPr lang="fr-FR" sz="2800" dirty="0">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fr-FR" sz="2800" dirty="0"/>
          </a:p>
        </p:txBody>
      </p:sp>
    </p:spTree>
    <p:extLst>
      <p:ext uri="{BB962C8B-B14F-4D97-AF65-F5344CB8AC3E}">
        <p14:creationId xmlns:p14="http://schemas.microsoft.com/office/powerpoint/2010/main" val="16051387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7D28534-5CBC-44E9-A9BC-065696320940}"/>
              </a:ext>
            </a:extLst>
          </p:cNvPr>
          <p:cNvSpPr>
            <a:spLocks noGrp="1"/>
          </p:cNvSpPr>
          <p:nvPr>
            <p:ph idx="1"/>
          </p:nvPr>
        </p:nvSpPr>
        <p:spPr>
          <a:xfrm>
            <a:off x="913774" y="1073426"/>
            <a:ext cx="10363826" cy="4717773"/>
          </a:xfrm>
        </p:spPr>
        <p:txBody>
          <a:bodyPr>
            <a:normAutofit lnSpcReduction="10000"/>
          </a:bodyPr>
          <a:lstStyle/>
          <a:p>
            <a:pPr algn="just"/>
            <a:endParaRPr lang="fr-FR" sz="32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algn="just"/>
            <a:endParaRPr lang="fr-FR" sz="3200" dirty="0">
              <a:latin typeface="Times New Roman" panose="02020603050405020304" pitchFamily="18" charset="0"/>
              <a:ea typeface="Calibri" panose="020F0502020204030204" pitchFamily="34" charset="0"/>
              <a:cs typeface="Arial" panose="020B0604020202020204" pitchFamily="34" charset="0"/>
            </a:endParaRPr>
          </a:p>
          <a:p>
            <a:pPr algn="just">
              <a:lnSpc>
                <a:spcPct val="150000"/>
              </a:lnSpc>
            </a:pPr>
            <a:r>
              <a:rPr lang="fr-FR" sz="3200" cap="none" dirty="0" smtClean="0">
                <a:effectLst/>
                <a:latin typeface="Times New Roman" panose="02020603050405020304" pitchFamily="18" charset="0"/>
                <a:ea typeface="Calibri" panose="020F0502020204030204" pitchFamily="34" charset="0"/>
                <a:cs typeface="Arial" panose="020B0604020202020204" pitchFamily="34" charset="0"/>
              </a:rPr>
              <a:t>On </a:t>
            </a:r>
            <a:r>
              <a:rPr lang="fr-FR" sz="3200" cap="none" dirty="0">
                <a:effectLst/>
                <a:latin typeface="Times New Roman" panose="02020603050405020304" pitchFamily="18" charset="0"/>
                <a:ea typeface="Calibri" panose="020F0502020204030204" pitchFamily="34" charset="0"/>
                <a:cs typeface="Arial" panose="020B0604020202020204" pitchFamily="34" charset="0"/>
              </a:rPr>
              <a:t>retient selon </a:t>
            </a:r>
            <a:r>
              <a:rPr lang="fr-FR" sz="3200" b="1" cap="none" dirty="0">
                <a:effectLst/>
                <a:latin typeface="Times New Roman" panose="02020603050405020304" pitchFamily="18" charset="0"/>
                <a:ea typeface="Calibri" panose="020F0502020204030204" pitchFamily="34" charset="0"/>
                <a:cs typeface="Arial" panose="020B0604020202020204" pitchFamily="34" charset="0"/>
              </a:rPr>
              <a:t>BROADBENT </a:t>
            </a:r>
            <a:r>
              <a:rPr lang="fr-FR" sz="3200" cap="none" dirty="0">
                <a:effectLst/>
                <a:latin typeface="Times New Roman" panose="02020603050405020304" pitchFamily="18" charset="0"/>
                <a:ea typeface="Calibri" panose="020F0502020204030204" pitchFamily="34" charset="0"/>
                <a:cs typeface="Arial" panose="020B0604020202020204" pitchFamily="34" charset="0"/>
              </a:rPr>
              <a:t>que l’attention sélective c’est le pouvoir de faire un tri entre les différents éléments qui se présentent simultanément (au même temps), le tri va permettre la focalisation du système cognitif un seule stimulus et </a:t>
            </a:r>
            <a:r>
              <a:rPr lang="fr-FR" sz="3200" cap="none" dirty="0" smtClean="0">
                <a:effectLst/>
                <a:latin typeface="Times New Roman" panose="02020603050405020304" pitchFamily="18" charset="0"/>
                <a:ea typeface="Calibri" panose="020F0502020204030204" pitchFamily="34" charset="0"/>
                <a:cs typeface="Arial" panose="020B0604020202020204" pitchFamily="34" charset="0"/>
              </a:rPr>
              <a:t>ignore et inhibe </a:t>
            </a:r>
            <a:r>
              <a:rPr lang="fr-FR" sz="3200" cap="none" dirty="0">
                <a:effectLst/>
                <a:latin typeface="Times New Roman" panose="02020603050405020304" pitchFamily="18" charset="0"/>
                <a:ea typeface="Calibri" panose="020F0502020204030204" pitchFamily="34" charset="0"/>
                <a:cs typeface="Arial" panose="020B0604020202020204" pitchFamily="34" charset="0"/>
              </a:rPr>
              <a:t>les autres éléments.</a:t>
            </a:r>
            <a:endParaRPr lang="fr-FR" sz="32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3016539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81D252E-AC48-4386-8DEF-84ADD53A632C}"/>
              </a:ext>
            </a:extLst>
          </p:cNvPr>
          <p:cNvSpPr>
            <a:spLocks noGrp="1"/>
          </p:cNvSpPr>
          <p:nvPr>
            <p:ph idx="1"/>
          </p:nvPr>
        </p:nvSpPr>
        <p:spPr>
          <a:xfrm>
            <a:off x="913773" y="450574"/>
            <a:ext cx="10602365" cy="5340625"/>
          </a:xfrm>
        </p:spPr>
        <p:txBody>
          <a:bodyPr>
            <a:normAutofit fontScale="92500"/>
          </a:bodyPr>
          <a:lstStyle/>
          <a:p>
            <a:pPr marL="0" indent="0">
              <a:lnSpc>
                <a:spcPct val="150000"/>
              </a:lnSpc>
              <a:spcBef>
                <a:spcPts val="200"/>
              </a:spcBef>
              <a:buNone/>
            </a:pPr>
            <a:r>
              <a:rPr lang="fr-FR" sz="2600" b="1" dirty="0">
                <a:effectLst/>
                <a:latin typeface="Times New Roman" panose="02020603050405020304" pitchFamily="18" charset="0"/>
                <a:ea typeface="Times New Roman" panose="02020603050405020304" pitchFamily="18" charset="0"/>
                <a:cs typeface="Times New Roman" panose="02020603050405020304" pitchFamily="18" charset="0"/>
              </a:rPr>
              <a:t>Entrée </a:t>
            </a:r>
          </a:p>
          <a:p>
            <a:pPr indent="449580" algn="just">
              <a:lnSpc>
                <a:spcPct val="150000"/>
              </a:lnSpc>
              <a:spcAft>
                <a:spcPts val="1000"/>
              </a:spcAft>
            </a:pP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L’objectif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de ce cours est de faire le point sur les connaissances actuelles sur cette faculté mentale que nous mettons en œuvre à chaque moment. </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 Apres avoir définit l’attention, nous verrons quelles sont les différentes facettes de celle-ci ainsi son rôle dans la construction de la représentation et l’objet perçu. Nous terminerons notre chapitre en précisant les facteurs qui peuvent capter, attirer l’attention</a:t>
            </a:r>
            <a:r>
              <a:rPr lang="fr-FR" sz="2400" dirty="0">
                <a:effectLst/>
                <a:latin typeface="Times New Roman" panose="02020603050405020304" pitchFamily="18" charset="0"/>
                <a:ea typeface="Calibri" panose="020F0502020204030204" pitchFamily="34" charset="0"/>
                <a:cs typeface="Arial" panose="020B0604020202020204" pitchFamily="34" charset="0"/>
              </a:rPr>
              <a:t>.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6821175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04FCD8E-6F70-4B61-9530-D48DD51ED63B}"/>
              </a:ext>
            </a:extLst>
          </p:cNvPr>
          <p:cNvSpPr>
            <a:spLocks noGrp="1"/>
          </p:cNvSpPr>
          <p:nvPr>
            <p:ph type="title"/>
          </p:nvPr>
        </p:nvSpPr>
        <p:spPr>
          <a:xfrm>
            <a:off x="1056068" y="286603"/>
            <a:ext cx="10099612" cy="1065679"/>
          </a:xfrm>
        </p:spPr>
        <p:txBody>
          <a:bodyPr>
            <a:normAutofit/>
          </a:bodyPr>
          <a:lstStyle/>
          <a:p>
            <a:r>
              <a:rPr lang="fr-FR" sz="4000" b="1" cap="none" dirty="0">
                <a:effectLst/>
                <a:latin typeface="Times New Roman" panose="02020603050405020304" pitchFamily="18" charset="0"/>
                <a:ea typeface="Calibri" panose="020F0502020204030204" pitchFamily="34" charset="0"/>
                <a:cs typeface="Times New Roman" panose="02020603050405020304" pitchFamily="18" charset="0"/>
              </a:rPr>
              <a:t>Le filtre atténuateur </a:t>
            </a:r>
            <a:endParaRPr lang="fr-FR" sz="6600" b="1" cap="none"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xmlns="" id="{4FE8705A-72ED-4B29-AC6E-E9B7EE306618}"/>
              </a:ext>
            </a:extLst>
          </p:cNvPr>
          <p:cNvSpPr>
            <a:spLocks noGrp="1"/>
          </p:cNvSpPr>
          <p:nvPr>
            <p:ph idx="1"/>
          </p:nvPr>
        </p:nvSpPr>
        <p:spPr>
          <a:xfrm>
            <a:off x="913774" y="1696278"/>
            <a:ext cx="10363826" cy="4543205"/>
          </a:xfrm>
        </p:spPr>
        <p:txBody>
          <a:bodyPr>
            <a:normAutofit/>
          </a:bodyPr>
          <a:lstStyle/>
          <a:p>
            <a:pPr algn="just">
              <a:lnSpc>
                <a:spcPct val="150000"/>
              </a:lnSpc>
            </a:pPr>
            <a:r>
              <a:rPr lang="fr-FR" sz="3600" b="1" cap="none" dirty="0">
                <a:effectLst/>
                <a:latin typeface="Times New Roman" panose="02020603050405020304" pitchFamily="18" charset="0"/>
                <a:ea typeface="Calibri" panose="020F0502020204030204" pitchFamily="34" charset="0"/>
                <a:cs typeface="Arial" panose="020B0604020202020204" pitchFamily="34" charset="0"/>
              </a:rPr>
              <a:t>Treisman (1964)</a:t>
            </a:r>
            <a:r>
              <a:rPr lang="fr-FR" sz="3600" cap="none" dirty="0">
                <a:effectLst/>
                <a:latin typeface="Times New Roman" panose="02020603050405020304" pitchFamily="18" charset="0"/>
                <a:ea typeface="Calibri" panose="020F0502020204030204" pitchFamily="34" charset="0"/>
                <a:cs typeface="Arial" panose="020B0604020202020204" pitchFamily="34" charset="0"/>
              </a:rPr>
              <a:t> suppose que le filtre atténuateur diminuerait l’intensité d’ un message non prioritaire sans le bloquer complètement, toute en donnant plus d’activation aux informations pertinentes </a:t>
            </a:r>
            <a:r>
              <a:rPr lang="fr-FR" sz="3600" b="1" cap="none" dirty="0">
                <a:effectLst/>
                <a:latin typeface="Times New Roman" panose="02020603050405020304" pitchFamily="18" charset="0"/>
                <a:ea typeface="Calibri" panose="020F0502020204030204" pitchFamily="34" charset="0"/>
                <a:cs typeface="Arial" panose="020B0604020202020204" pitchFamily="34" charset="0"/>
              </a:rPr>
              <a:t>(laure, 2016).</a:t>
            </a:r>
            <a:endParaRPr lang="fr-FR" sz="36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536254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1BAB7DA-12E6-4809-A70C-8DF0BA08FEBF}"/>
              </a:ext>
            </a:extLst>
          </p:cNvPr>
          <p:cNvSpPr>
            <a:spLocks noGrp="1"/>
          </p:cNvSpPr>
          <p:nvPr>
            <p:ph type="title"/>
          </p:nvPr>
        </p:nvSpPr>
        <p:spPr>
          <a:xfrm>
            <a:off x="913775" y="618518"/>
            <a:ext cx="10364451" cy="1011500"/>
          </a:xfrm>
        </p:spPr>
        <p:txBody>
          <a:bodyPr>
            <a:normAutofit/>
          </a:bodyPr>
          <a:lstStyle/>
          <a:p>
            <a: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L’attention divisée ou partagée </a:t>
            </a:r>
            <a:b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3200" cap="none" dirty="0"/>
          </a:p>
        </p:txBody>
      </p:sp>
      <p:sp>
        <p:nvSpPr>
          <p:cNvPr id="3" name="Espace réservé du contenu 2">
            <a:extLst>
              <a:ext uri="{FF2B5EF4-FFF2-40B4-BE49-F238E27FC236}">
                <a16:creationId xmlns:a16="http://schemas.microsoft.com/office/drawing/2014/main" xmlns="" id="{97D9FF01-9AB3-4165-803F-EFB8A832C158}"/>
              </a:ext>
            </a:extLst>
          </p:cNvPr>
          <p:cNvSpPr>
            <a:spLocks noGrp="1"/>
          </p:cNvSpPr>
          <p:nvPr>
            <p:ph idx="1"/>
          </p:nvPr>
        </p:nvSpPr>
        <p:spPr>
          <a:xfrm>
            <a:off x="913774" y="1524000"/>
            <a:ext cx="10363826" cy="4969565"/>
          </a:xfrm>
        </p:spPr>
        <p:txBody>
          <a:bodyPr>
            <a:noAutofit/>
          </a:bodyPr>
          <a:lstStyle/>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L’attention partagée (ou divisée) consiste à répartir l’attention sur plusieurs taches, par exemple écouter deux messages au même temps, marcher et parler au téléphone.</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Elle renvoie à la capacité de répartir ou partager son attention entre plusieurs informations ou entre plusieurs taches, ce partage de l’attention peut s’effectuer entre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deux</a:t>
            </a:r>
            <a:r>
              <a:rPr lang="fr-FR" sz="2400" cap="none" dirty="0">
                <a:effectLst/>
                <a:latin typeface="Times New Roman" panose="02020603050405020304" pitchFamily="18" charset="0"/>
                <a:ea typeface="Calibri" panose="020F0502020204030204" pitchFamily="34" charset="0"/>
                <a:cs typeface="Arial" panose="020B0604020202020204" pitchFamily="34" charset="0"/>
              </a:rPr>
              <a:t> ou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plusieurs s</a:t>
            </a:r>
            <a:r>
              <a:rPr lang="fr-FR" sz="2400" cap="none" dirty="0">
                <a:effectLst/>
                <a:latin typeface="Times New Roman" panose="02020603050405020304" pitchFamily="18" charset="0"/>
                <a:ea typeface="Calibri" panose="020F0502020204030204" pitchFamily="34" charset="0"/>
                <a:cs typeface="Arial" panose="020B0604020202020204" pitchFamily="34" charset="0"/>
              </a:rPr>
              <a:t>ources d’informations différentes ou entre deux ou plusieurs taches. </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400" cap="none" dirty="0"/>
          </a:p>
        </p:txBody>
      </p:sp>
    </p:spTree>
    <p:extLst>
      <p:ext uri="{BB962C8B-B14F-4D97-AF65-F5344CB8AC3E}">
        <p14:creationId xmlns:p14="http://schemas.microsoft.com/office/powerpoint/2010/main" val="13854373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2D97B74-7C04-4C49-AE9B-F662F491105E}"/>
              </a:ext>
            </a:extLst>
          </p:cNvPr>
          <p:cNvSpPr>
            <a:spLocks noGrp="1"/>
          </p:cNvSpPr>
          <p:nvPr>
            <p:ph type="title"/>
          </p:nvPr>
        </p:nvSpPr>
        <p:spPr>
          <a:xfrm>
            <a:off x="913775" y="618518"/>
            <a:ext cx="10364451" cy="839222"/>
          </a:xfrm>
        </p:spPr>
        <p:txBody>
          <a:bodyPr>
            <a:normAutofit/>
          </a:bodyPr>
          <a:lstStyle/>
          <a:p>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Attention divisée entre plusieurs sources d’informations </a:t>
            </a:r>
            <a:r>
              <a:rPr lang="fr-FR" sz="2400" cap="none" dirty="0">
                <a:effectLst/>
                <a:latin typeface="Calibri" panose="020F0502020204030204" pitchFamily="34" charset="0"/>
                <a:ea typeface="Calibri" panose="020F0502020204030204" pitchFamily="34" charset="0"/>
                <a:cs typeface="Arial" panose="020B0604020202020204" pitchFamily="34" charset="0"/>
              </a:rPr>
              <a:t/>
            </a:r>
            <a:br>
              <a:rPr lang="fr-FR" sz="2400" cap="none" dirty="0">
                <a:effectLst/>
                <a:latin typeface="Calibri" panose="020F0502020204030204" pitchFamily="34" charset="0"/>
                <a:ea typeface="Calibri" panose="020F0502020204030204" pitchFamily="34" charset="0"/>
                <a:cs typeface="Arial" panose="020B0604020202020204" pitchFamily="34" charset="0"/>
              </a:rPr>
            </a:br>
            <a:endParaRPr lang="fr-FR" sz="2400" cap="none" dirty="0"/>
          </a:p>
        </p:txBody>
      </p:sp>
      <p:sp>
        <p:nvSpPr>
          <p:cNvPr id="3" name="Espace réservé du contenu 2">
            <a:extLst>
              <a:ext uri="{FF2B5EF4-FFF2-40B4-BE49-F238E27FC236}">
                <a16:creationId xmlns:a16="http://schemas.microsoft.com/office/drawing/2014/main" xmlns="" id="{17470598-55C1-4E43-B956-0022FDCB1655}"/>
              </a:ext>
            </a:extLst>
          </p:cNvPr>
          <p:cNvSpPr>
            <a:spLocks noGrp="1"/>
          </p:cNvSpPr>
          <p:nvPr>
            <p:ph idx="1"/>
          </p:nvPr>
        </p:nvSpPr>
        <p:spPr>
          <a:xfrm>
            <a:off x="913774" y="1643270"/>
            <a:ext cx="10363826" cy="4147929"/>
          </a:xfrm>
        </p:spPr>
        <p:txBody>
          <a:bodyPr>
            <a:noAutofit/>
          </a:bodyPr>
          <a:lstStyle/>
          <a:p>
            <a:pPr indent="44958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On peut parler d’attention divisée entre plusieurs sources d’informations, quand il est nécessaire de prendre en compte simultanément différentes informations qui ont soit des origines différentes en termes de localisation dans le champ perceptif. Par exemple quand on regarde un film, la compréhension de l’histoire s’effectue grâce à l’attention divisée. </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6025425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DAA0A05-F0EB-414B-BD68-643F4567F8F0}"/>
              </a:ext>
            </a:extLst>
          </p:cNvPr>
          <p:cNvSpPr>
            <a:spLocks noGrp="1"/>
          </p:cNvSpPr>
          <p:nvPr>
            <p:ph idx="1"/>
          </p:nvPr>
        </p:nvSpPr>
        <p:spPr>
          <a:xfrm>
            <a:off x="913774" y="993914"/>
            <a:ext cx="10363826" cy="4797286"/>
          </a:xfrm>
        </p:spPr>
        <p:txBody>
          <a:bodyPr>
            <a:normAutofit/>
          </a:bodyPr>
          <a:lstStyle/>
          <a:p>
            <a:pPr algn="just"/>
            <a:endParaRPr lang="fr-FR" sz="32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algn="just"/>
            <a:endParaRPr lang="fr-FR" sz="3200" dirty="0">
              <a:latin typeface="Times New Roman" panose="02020603050405020304" pitchFamily="18" charset="0"/>
              <a:ea typeface="Calibri" panose="020F0502020204030204" pitchFamily="34" charset="0"/>
              <a:cs typeface="Arial" panose="020B0604020202020204" pitchFamily="34" charset="0"/>
            </a:endParaRPr>
          </a:p>
          <a:p>
            <a:pPr algn="just"/>
            <a:r>
              <a:rPr lang="fr-FR" sz="3200" cap="none" dirty="0" smtClean="0">
                <a:effectLst/>
                <a:latin typeface="Times New Roman" panose="02020603050405020304" pitchFamily="18" charset="0"/>
                <a:ea typeface="Calibri" panose="020F0502020204030204" pitchFamily="34" charset="0"/>
                <a:cs typeface="Arial" panose="020B0604020202020204" pitchFamily="34" charset="0"/>
              </a:rPr>
              <a:t>On </a:t>
            </a:r>
            <a:r>
              <a:rPr lang="fr-FR" sz="3200" cap="none" dirty="0">
                <a:effectLst/>
                <a:latin typeface="Times New Roman" panose="02020603050405020304" pitchFamily="18" charset="0"/>
                <a:ea typeface="Calibri" panose="020F0502020204030204" pitchFamily="34" charset="0"/>
                <a:cs typeface="Arial" panose="020B0604020202020204" pitchFamily="34" charset="0"/>
              </a:rPr>
              <a:t>trouve le partage entre plusieurs sources d’informations quand on suit une présentation orale accompagnée d’un diaporama (comme suivre un cours ou une communication dans un colloque). </a:t>
            </a:r>
            <a:endParaRPr lang="fr-FR" sz="32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dirty="0"/>
          </a:p>
        </p:txBody>
      </p:sp>
    </p:spTree>
    <p:extLst>
      <p:ext uri="{BB962C8B-B14F-4D97-AF65-F5344CB8AC3E}">
        <p14:creationId xmlns:p14="http://schemas.microsoft.com/office/powerpoint/2010/main" val="2663052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6BD26A9-4BF1-4792-B464-3835308B4317}"/>
              </a:ext>
            </a:extLst>
          </p:cNvPr>
          <p:cNvSpPr>
            <a:spLocks noGrp="1"/>
          </p:cNvSpPr>
          <p:nvPr>
            <p:ph type="title"/>
          </p:nvPr>
        </p:nvSpPr>
        <p:spPr>
          <a:xfrm>
            <a:off x="913775" y="618518"/>
            <a:ext cx="10364451" cy="852474"/>
          </a:xfrm>
        </p:spPr>
        <p:txBody>
          <a:bodyPr>
            <a:normAutofit fontScale="90000"/>
          </a:bodyPr>
          <a:lstStyle/>
          <a:p>
            <a:r>
              <a:rPr lang="fr-FR" b="1" cap="none" dirty="0">
                <a:effectLst/>
                <a:latin typeface="Times New Roman" panose="02020603050405020304" pitchFamily="18" charset="0"/>
                <a:ea typeface="Calibri" panose="020F0502020204030204" pitchFamily="34" charset="0"/>
                <a:cs typeface="Arial" panose="020B0604020202020204" pitchFamily="34" charset="0"/>
              </a:rPr>
              <a:t>Attention divisée entre plusieurs taches </a:t>
            </a:r>
            <a:r>
              <a:rPr lang="fr-FR" cap="none" dirty="0">
                <a:effectLst/>
                <a:latin typeface="Calibri" panose="020F0502020204030204" pitchFamily="34" charset="0"/>
                <a:ea typeface="Calibri" panose="020F0502020204030204" pitchFamily="34" charset="0"/>
                <a:cs typeface="Arial" panose="020B0604020202020204" pitchFamily="34" charset="0"/>
              </a:rPr>
              <a:t/>
            </a:r>
            <a:br>
              <a:rPr lang="fr-FR" cap="none" dirty="0">
                <a:effectLst/>
                <a:latin typeface="Calibri" panose="020F0502020204030204" pitchFamily="34" charset="0"/>
                <a:ea typeface="Calibri" panose="020F0502020204030204" pitchFamily="34" charset="0"/>
                <a:cs typeface="Arial" panose="020B0604020202020204" pitchFamily="34" charset="0"/>
              </a:rPr>
            </a:br>
            <a:endParaRPr lang="fr-FR" cap="none" dirty="0"/>
          </a:p>
        </p:txBody>
      </p:sp>
      <p:sp>
        <p:nvSpPr>
          <p:cNvPr id="3" name="Espace réservé du contenu 2">
            <a:extLst>
              <a:ext uri="{FF2B5EF4-FFF2-40B4-BE49-F238E27FC236}">
                <a16:creationId xmlns:a16="http://schemas.microsoft.com/office/drawing/2014/main" xmlns="" id="{D0BF935B-BE63-46F4-9661-E0E7AC60EDB0}"/>
              </a:ext>
            </a:extLst>
          </p:cNvPr>
          <p:cNvSpPr>
            <a:spLocks noGrp="1"/>
          </p:cNvSpPr>
          <p:nvPr>
            <p:ph idx="1"/>
          </p:nvPr>
        </p:nvSpPr>
        <p:spPr>
          <a:xfrm>
            <a:off x="913774" y="1643270"/>
            <a:ext cx="10363826" cy="4147929"/>
          </a:xfrm>
        </p:spPr>
        <p:txBody>
          <a:bodyPr>
            <a:noAutofit/>
          </a:bodyPr>
          <a:lstStyle/>
          <a:p>
            <a:pPr indent="449580" algn="just">
              <a:lnSpc>
                <a:spcPct val="150000"/>
              </a:lnSpc>
              <a:spcAft>
                <a:spcPts val="1000"/>
              </a:spcAft>
            </a:pPr>
            <a:r>
              <a:rPr lang="fr-FR" sz="2800" dirty="0">
                <a:effectLst/>
                <a:latin typeface="Times New Roman" panose="02020603050405020304" pitchFamily="18" charset="0"/>
                <a:ea typeface="Calibri" panose="020F0502020204030204" pitchFamily="34" charset="0"/>
                <a:cs typeface="Arial" panose="020B0604020202020204" pitchFamily="34" charset="0"/>
              </a:rPr>
              <a:t> </a:t>
            </a:r>
            <a:r>
              <a:rPr lang="fr-FR" sz="3200" cap="none" dirty="0">
                <a:effectLst/>
                <a:latin typeface="Times New Roman" panose="02020603050405020304" pitchFamily="18" charset="0"/>
                <a:ea typeface="Calibri" panose="020F0502020204030204" pitchFamily="34" charset="0"/>
                <a:cs typeface="Arial" panose="020B0604020202020204" pitchFamily="34" charset="0"/>
              </a:rPr>
              <a:t>L’attention partagée, ou attention entre plusieurs taches, c’est quand l’individu doit effectuer simultanément plusieurs taches et que toutes les taches demandent une attention (c’est-à-dire qu’aucune de ces taches n’est automatisée).</a:t>
            </a:r>
            <a:endParaRPr lang="fr-FR" sz="32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sz="2800" dirty="0"/>
          </a:p>
        </p:txBody>
      </p:sp>
    </p:spTree>
    <p:extLst>
      <p:ext uri="{BB962C8B-B14F-4D97-AF65-F5344CB8AC3E}">
        <p14:creationId xmlns:p14="http://schemas.microsoft.com/office/powerpoint/2010/main" val="31607468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7CC6CA41-0B35-4AD6-ACD1-5F5359507E55}"/>
              </a:ext>
            </a:extLst>
          </p:cNvPr>
          <p:cNvSpPr>
            <a:spLocks noGrp="1"/>
          </p:cNvSpPr>
          <p:nvPr>
            <p:ph idx="1"/>
          </p:nvPr>
        </p:nvSpPr>
        <p:spPr>
          <a:xfrm>
            <a:off x="913774" y="967410"/>
            <a:ext cx="10363826" cy="4823790"/>
          </a:xfrm>
        </p:spPr>
        <p:txBody>
          <a:bodyPr>
            <a:normAutofit lnSpcReduction="10000"/>
          </a:bodyPr>
          <a:lstStyle/>
          <a:p>
            <a:pPr algn="just"/>
            <a:endParaRPr lang="fr-FR" sz="36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algn="just"/>
            <a:endParaRPr lang="fr-FR" sz="3600" dirty="0">
              <a:latin typeface="Times New Roman" panose="02020603050405020304" pitchFamily="18" charset="0"/>
              <a:ea typeface="Calibri" panose="020F0502020204030204" pitchFamily="34" charset="0"/>
              <a:cs typeface="Arial" panose="020B0604020202020204" pitchFamily="34" charset="0"/>
            </a:endParaRPr>
          </a:p>
          <a:p>
            <a:pPr algn="just">
              <a:lnSpc>
                <a:spcPct val="150000"/>
              </a:lnSpc>
            </a:pPr>
            <a:r>
              <a:rPr lang="fr-FR" sz="4000" cap="none" dirty="0" smtClean="0">
                <a:effectLst/>
                <a:latin typeface="Times New Roman" panose="02020603050405020304" pitchFamily="18" charset="0"/>
                <a:ea typeface="Calibri" panose="020F0502020204030204" pitchFamily="34" charset="0"/>
                <a:cs typeface="Arial" panose="020B0604020202020204" pitchFamily="34" charset="0"/>
              </a:rPr>
              <a:t>Selon</a:t>
            </a:r>
            <a:r>
              <a:rPr lang="fr-FR" sz="4000" b="1" cap="none" dirty="0" smtClean="0">
                <a:effectLst/>
                <a:latin typeface="Times New Roman" panose="02020603050405020304" pitchFamily="18" charset="0"/>
                <a:ea typeface="Calibri" panose="020F0502020204030204" pitchFamily="34" charset="0"/>
                <a:cs typeface="Arial" panose="020B0604020202020204" pitchFamily="34" charset="0"/>
              </a:rPr>
              <a:t> LACHAUT (</a:t>
            </a:r>
            <a:r>
              <a:rPr lang="fr-FR" sz="4000" b="1" cap="none" dirty="0">
                <a:effectLst/>
                <a:latin typeface="Times New Roman" panose="02020603050405020304" pitchFamily="18" charset="0"/>
                <a:ea typeface="Calibri" panose="020F0502020204030204" pitchFamily="34" charset="0"/>
                <a:cs typeface="Arial" panose="020B0604020202020204" pitchFamily="34" charset="0"/>
              </a:rPr>
              <a:t>2011),</a:t>
            </a:r>
            <a:r>
              <a:rPr lang="fr-FR" sz="4000" cap="none" dirty="0">
                <a:effectLst/>
                <a:latin typeface="Times New Roman" panose="02020603050405020304" pitchFamily="18" charset="0"/>
                <a:ea typeface="Calibri" panose="020F0502020204030204" pitchFamily="34" charset="0"/>
                <a:cs typeface="Arial" panose="020B0604020202020204" pitchFamily="34" charset="0"/>
              </a:rPr>
              <a:t> quand on effectue plusieurs taches en même temps, par exemple préparer à manger et aider l’enfant à faire ses devoirs.</a:t>
            </a:r>
            <a:endParaRPr lang="fr-FR" sz="40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22998879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B307D1C-BA09-47AA-8089-D6695D3C300F}"/>
              </a:ext>
            </a:extLst>
          </p:cNvPr>
          <p:cNvSpPr>
            <a:spLocks noGrp="1"/>
          </p:cNvSpPr>
          <p:nvPr>
            <p:ph type="title"/>
          </p:nvPr>
        </p:nvSpPr>
        <p:spPr>
          <a:xfrm>
            <a:off x="913775" y="618518"/>
            <a:ext cx="10364451" cy="958492"/>
          </a:xfrm>
        </p:spPr>
        <p:txBody>
          <a:bodyPr>
            <a:normAutofit fontScale="90000"/>
          </a:bodyPr>
          <a:lstStyle/>
          <a:p>
            <a:r>
              <a:rPr lang="fr-FR" sz="3600" b="1" cap="none" dirty="0">
                <a:effectLst/>
                <a:latin typeface="Times New Roman" panose="02020603050405020304" pitchFamily="18" charset="0"/>
                <a:ea typeface="Times New Roman" panose="02020603050405020304" pitchFamily="18" charset="0"/>
                <a:cs typeface="Arial" panose="020B0604020202020204" pitchFamily="34" charset="0"/>
              </a:rPr>
              <a:t>L’effet STROOP </a:t>
            </a:r>
            <a:r>
              <a:rPr lang="fr-FR" sz="3600" cap="none" dirty="0">
                <a:effectLst/>
                <a:latin typeface="Calibri" panose="020F0502020204030204" pitchFamily="34" charset="0"/>
                <a:ea typeface="Calibri" panose="020F0502020204030204" pitchFamily="34" charset="0"/>
                <a:cs typeface="Arial" panose="020B0604020202020204" pitchFamily="34" charset="0"/>
              </a:rPr>
              <a:t/>
            </a:r>
            <a:br>
              <a:rPr lang="fr-FR" sz="3600" cap="none" dirty="0">
                <a:effectLst/>
                <a:latin typeface="Calibri" panose="020F0502020204030204" pitchFamily="34" charset="0"/>
                <a:ea typeface="Calibri" panose="020F0502020204030204" pitchFamily="34" charset="0"/>
                <a:cs typeface="Arial" panose="020B0604020202020204" pitchFamily="34" charset="0"/>
              </a:rPr>
            </a:br>
            <a:endParaRPr lang="fr-FR" cap="none" dirty="0"/>
          </a:p>
        </p:txBody>
      </p:sp>
      <p:sp>
        <p:nvSpPr>
          <p:cNvPr id="3" name="Espace réservé du contenu 2">
            <a:extLst>
              <a:ext uri="{FF2B5EF4-FFF2-40B4-BE49-F238E27FC236}">
                <a16:creationId xmlns:a16="http://schemas.microsoft.com/office/drawing/2014/main" xmlns="" id="{B5C8C249-5782-4DDF-9A28-4E34318BD411}"/>
              </a:ext>
            </a:extLst>
          </p:cNvPr>
          <p:cNvSpPr>
            <a:spLocks noGrp="1"/>
          </p:cNvSpPr>
          <p:nvPr>
            <p:ph idx="1"/>
          </p:nvPr>
        </p:nvSpPr>
        <p:spPr>
          <a:xfrm>
            <a:off x="913774" y="1749288"/>
            <a:ext cx="10363826" cy="5108712"/>
          </a:xfrm>
        </p:spPr>
        <p:txBody>
          <a:bodyPr>
            <a:noAutofit/>
          </a:bodyPr>
          <a:lstStyle/>
          <a:p>
            <a:pPr indent="449580" algn="just">
              <a:lnSpc>
                <a:spcPct val="150000"/>
              </a:lnSpc>
              <a:spcAft>
                <a:spcPts val="1000"/>
              </a:spcAft>
            </a:pP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Du nom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JOHN RIDELY STROOP</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l’effet a été découvert en 1935, STROOP présentait à des enfants des planches de 50 mots de couleur écrits en couleurs. Dans la condition ou la personne doit dire la couleur de l’encre (par exemple «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vert</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 d’un mot qui désigne une autre couleur (le mot «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ROUGE</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 écrit en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VERT</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le temps est presque deux fois plus long que si c’est la même couleur. L’interprétation est basée sur le fait qu’il est plus rapide et automatique de lire le mot que de dénommer la couleur de l’encre, ici quand les deux informations sont en conflit (le mot «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ROUGE</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 écrit en «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VERT</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a:t>
            </a:r>
            <a:r>
              <a:rPr lang="fr-FR" sz="2400" b="1" cap="none" dirty="0" err="1">
                <a:effectLst/>
                <a:latin typeface="Times New Roman" panose="02020603050405020304" pitchFamily="18" charset="0"/>
                <a:ea typeface="Calibri" panose="020F0502020204030204" pitchFamily="34" charset="0"/>
                <a:cs typeface="Arial" panose="020B0604020202020204" pitchFamily="34" charset="0"/>
              </a:rPr>
              <a:t>lieury</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 2015a)</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400" cap="none" dirty="0"/>
          </a:p>
        </p:txBody>
      </p:sp>
    </p:spTree>
    <p:extLst>
      <p:ext uri="{BB962C8B-B14F-4D97-AF65-F5344CB8AC3E}">
        <p14:creationId xmlns:p14="http://schemas.microsoft.com/office/powerpoint/2010/main" val="33619385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4E45479-E21C-469E-98F5-635AC4F401F0}"/>
              </a:ext>
            </a:extLst>
          </p:cNvPr>
          <p:cNvSpPr>
            <a:spLocks noGrp="1"/>
          </p:cNvSpPr>
          <p:nvPr>
            <p:ph type="title"/>
          </p:nvPr>
        </p:nvSpPr>
        <p:spPr>
          <a:xfrm>
            <a:off x="913775" y="618518"/>
            <a:ext cx="10364451" cy="799465"/>
          </a:xfrm>
        </p:spPr>
        <p:txBody>
          <a:bodyPr>
            <a:normAutofit fontScale="90000"/>
          </a:bodyPr>
          <a:lstStyle/>
          <a:p>
            <a:pPr algn="l"/>
            <a:r>
              <a:rPr lang="fr-FR" b="1" cap="none" dirty="0">
                <a:effectLst/>
                <a:latin typeface="Times New Roman" panose="02020603050405020304" pitchFamily="18" charset="0"/>
                <a:ea typeface="Times New Roman" panose="02020603050405020304" pitchFamily="18" charset="0"/>
                <a:cs typeface="Times New Roman" panose="02020603050405020304" pitchFamily="18" charset="0"/>
              </a:rPr>
              <a:t>Le superviseur attentionnel </a:t>
            </a:r>
            <a:r>
              <a:rPr lang="fr-FR" sz="2800" b="1" cap="none"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2800" b="1" cap="none"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4800" cap="none" dirty="0"/>
          </a:p>
        </p:txBody>
      </p:sp>
      <p:sp>
        <p:nvSpPr>
          <p:cNvPr id="3" name="Espace réservé du contenu 2">
            <a:extLst>
              <a:ext uri="{FF2B5EF4-FFF2-40B4-BE49-F238E27FC236}">
                <a16:creationId xmlns:a16="http://schemas.microsoft.com/office/drawing/2014/main" xmlns="" id="{B5E155CA-0EEC-4CF4-B657-9E9231E0C4E3}"/>
              </a:ext>
            </a:extLst>
          </p:cNvPr>
          <p:cNvSpPr>
            <a:spLocks noGrp="1"/>
          </p:cNvSpPr>
          <p:nvPr>
            <p:ph idx="1"/>
          </p:nvPr>
        </p:nvSpPr>
        <p:spPr>
          <a:xfrm>
            <a:off x="913774" y="1749287"/>
            <a:ext cx="10363826" cy="4342419"/>
          </a:xfrm>
        </p:spPr>
        <p:txBody>
          <a:bodyPr>
            <a:noAutofit/>
          </a:bodyPr>
          <a:lstStyle/>
          <a:p>
            <a:pPr algn="just">
              <a:lnSpc>
                <a:spcPct val="150000"/>
              </a:lnSpc>
            </a:pPr>
            <a:r>
              <a:rPr lang="fr-FR" sz="3200" cap="none" dirty="0">
                <a:effectLst/>
                <a:latin typeface="Times New Roman" panose="02020603050405020304" pitchFamily="18" charset="0"/>
                <a:ea typeface="Times New Roman" panose="02020603050405020304" pitchFamily="18" charset="0"/>
                <a:cs typeface="Arial" panose="020B0604020202020204" pitchFamily="34" charset="0"/>
              </a:rPr>
              <a:t>C’est le neuropsychologue </a:t>
            </a:r>
            <a:r>
              <a:rPr lang="fr-FR" sz="3200" b="1" cap="none" dirty="0">
                <a:effectLst/>
                <a:latin typeface="Times New Roman" panose="02020603050405020304" pitchFamily="18" charset="0"/>
                <a:ea typeface="Times New Roman" panose="02020603050405020304" pitchFamily="18" charset="0"/>
                <a:cs typeface="Arial" panose="020B0604020202020204" pitchFamily="34" charset="0"/>
              </a:rPr>
              <a:t>TIM SHALLICE</a:t>
            </a:r>
            <a:r>
              <a:rPr lang="fr-FR" sz="3200" cap="none" dirty="0">
                <a:effectLst/>
                <a:latin typeface="Times New Roman" panose="02020603050405020304" pitchFamily="18" charset="0"/>
                <a:ea typeface="Times New Roman" panose="02020603050405020304" pitchFamily="18" charset="0"/>
                <a:cs typeface="Arial" panose="020B0604020202020204" pitchFamily="34" charset="0"/>
              </a:rPr>
              <a:t> de l’université de Londres qui a proposé la théorie «</a:t>
            </a:r>
            <a:r>
              <a:rPr lang="fr-FR" sz="3200" b="1" cap="none" dirty="0">
                <a:effectLst/>
                <a:latin typeface="Times New Roman" panose="02020603050405020304" pitchFamily="18" charset="0"/>
                <a:ea typeface="Times New Roman" panose="02020603050405020304" pitchFamily="18" charset="0"/>
                <a:cs typeface="Arial" panose="020B0604020202020204" pitchFamily="34" charset="0"/>
              </a:rPr>
              <a:t> système attentionnel superviseur », </a:t>
            </a:r>
            <a:r>
              <a:rPr lang="fr-FR" sz="3200" cap="none" dirty="0">
                <a:effectLst/>
                <a:latin typeface="Times New Roman" panose="02020603050405020304" pitchFamily="18" charset="0"/>
                <a:ea typeface="Times New Roman" panose="02020603050405020304" pitchFamily="18" charset="0"/>
                <a:cs typeface="Arial" panose="020B0604020202020204" pitchFamily="34" charset="0"/>
              </a:rPr>
              <a:t>c’est un système supérieur qui joue le rôle d’arbitre en sélectionnant l’information (importante) pertinente et bloque l’information secondaire ou </a:t>
            </a:r>
            <a:r>
              <a:rPr lang="fr-FR" sz="3200" cap="none" dirty="0" smtClean="0">
                <a:effectLst/>
                <a:latin typeface="Times New Roman" panose="02020603050405020304" pitchFamily="18" charset="0"/>
                <a:ea typeface="Times New Roman" panose="02020603050405020304" pitchFamily="18" charset="0"/>
                <a:cs typeface="Arial" panose="020B0604020202020204" pitchFamily="34" charset="0"/>
              </a:rPr>
              <a:t>dis tractrice</a:t>
            </a:r>
            <a:r>
              <a:rPr lang="fr-FR" sz="3200" b="1" cap="none"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fr-FR" sz="3200" b="1" cap="none" dirty="0" smtClean="0">
                <a:effectLst/>
                <a:latin typeface="Times New Roman" panose="02020603050405020304" pitchFamily="18" charset="0"/>
                <a:ea typeface="Calibri" panose="020F0502020204030204" pitchFamily="34" charset="0"/>
                <a:cs typeface="Arial" panose="020B0604020202020204" pitchFamily="34" charset="0"/>
              </a:rPr>
              <a:t>(TAVRIS &amp; WADE, </a:t>
            </a:r>
            <a:r>
              <a:rPr lang="fr-FR" sz="3200" b="1" cap="none" dirty="0">
                <a:effectLst/>
                <a:latin typeface="Times New Roman" panose="02020603050405020304" pitchFamily="18" charset="0"/>
                <a:ea typeface="Calibri" panose="020F0502020204030204" pitchFamily="34" charset="0"/>
                <a:cs typeface="Arial" panose="020B0604020202020204" pitchFamily="34" charset="0"/>
              </a:rPr>
              <a:t>2007</a:t>
            </a:r>
            <a:r>
              <a:rPr lang="fr-FR" sz="3200" b="1" cap="none" dirty="0" smtClean="0">
                <a:effectLst/>
                <a:latin typeface="Times New Roman" panose="02020603050405020304" pitchFamily="18" charset="0"/>
                <a:ea typeface="Calibri" panose="020F0502020204030204" pitchFamily="34" charset="0"/>
                <a:cs typeface="Arial" panose="020B0604020202020204" pitchFamily="34" charset="0"/>
              </a:rPr>
              <a:t>)</a:t>
            </a:r>
            <a:r>
              <a:rPr lang="fr-FR" sz="3200" b="1" cap="none" dirty="0" smtClean="0">
                <a:effectLst/>
                <a:latin typeface="Times New Roman" panose="02020603050405020304" pitchFamily="18" charset="0"/>
                <a:ea typeface="Times New Roman" panose="02020603050405020304" pitchFamily="18" charset="0"/>
                <a:cs typeface="Arial" panose="020B0604020202020204" pitchFamily="34" charset="0"/>
              </a:rPr>
              <a:t>.</a:t>
            </a:r>
          </a:p>
          <a:p>
            <a:pPr algn="just"/>
            <a:endParaRPr lang="fr-FR" sz="3200" cap="none"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5822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just">
              <a:lnSpc>
                <a:spcPct val="150000"/>
              </a:lnSpc>
              <a:buNone/>
            </a:pPr>
            <a:r>
              <a:rPr lang="fr-FR" sz="3200" dirty="0" smtClean="0">
                <a:latin typeface="Times New Roman" panose="02020603050405020304" pitchFamily="18" charset="0"/>
                <a:ea typeface="Times New Roman" panose="02020603050405020304" pitchFamily="18" charset="0"/>
                <a:cs typeface="Arial" panose="020B0604020202020204" pitchFamily="34" charset="0"/>
              </a:rPr>
              <a:t>Quand </a:t>
            </a:r>
            <a:r>
              <a:rPr lang="fr-FR" sz="3200" dirty="0">
                <a:latin typeface="Times New Roman" panose="02020603050405020304" pitchFamily="18" charset="0"/>
                <a:ea typeface="Times New Roman" panose="02020603050405020304" pitchFamily="18" charset="0"/>
                <a:cs typeface="Arial" panose="020B0604020202020204" pitchFamily="34" charset="0"/>
              </a:rPr>
              <a:t>le superviseur est débordé et il fallait gérer toutes les activités, alors l’évolution biologique a mis au point deux systèmes différents pour les activités routinières (les activités qu’on a l’habitude de faire), et les situations nouvelles : </a:t>
            </a:r>
            <a:r>
              <a:rPr lang="fr-FR" sz="3200" b="1" dirty="0">
                <a:latin typeface="Times New Roman" panose="02020603050405020304" pitchFamily="18" charset="0"/>
                <a:ea typeface="Times New Roman" panose="02020603050405020304" pitchFamily="18" charset="0"/>
                <a:cs typeface="Arial" panose="020B0604020202020204" pitchFamily="34" charset="0"/>
              </a:rPr>
              <a:t>processus automatiques et les processus contrôlés</a:t>
            </a:r>
            <a:r>
              <a:rPr lang="fr-FR" sz="3200" dirty="0">
                <a:latin typeface="Times New Roman" panose="02020603050405020304" pitchFamily="18" charset="0"/>
                <a:ea typeface="Times New Roman" panose="02020603050405020304" pitchFamily="18" charset="0"/>
                <a:cs typeface="Arial" panose="020B0604020202020204" pitchFamily="34" charset="0"/>
              </a:rPr>
              <a:t>.</a:t>
            </a:r>
            <a:endParaRPr lang="fr-FR" sz="3200" dirty="0">
              <a:latin typeface="Calibri" panose="020F0502020204030204" pitchFamily="34" charset="0"/>
              <a:ea typeface="Calibri" panose="020F0502020204030204" pitchFamily="34" charset="0"/>
              <a:cs typeface="Arial" panose="020B0604020202020204" pitchFamily="34" charset="0"/>
            </a:endParaRPr>
          </a:p>
          <a:p>
            <a:pPr algn="just"/>
            <a:endParaRPr lang="fr-FR" sz="3200" dirty="0"/>
          </a:p>
        </p:txBody>
      </p:sp>
    </p:spTree>
    <p:extLst>
      <p:ext uri="{BB962C8B-B14F-4D97-AF65-F5344CB8AC3E}">
        <p14:creationId xmlns:p14="http://schemas.microsoft.com/office/powerpoint/2010/main" val="751650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08ED211-ABBD-4E79-8017-0E46C058822B}"/>
              </a:ext>
            </a:extLst>
          </p:cNvPr>
          <p:cNvSpPr>
            <a:spLocks noGrp="1"/>
          </p:cNvSpPr>
          <p:nvPr>
            <p:ph type="title"/>
          </p:nvPr>
        </p:nvSpPr>
        <p:spPr>
          <a:xfrm>
            <a:off x="913775" y="618518"/>
            <a:ext cx="10364451" cy="839222"/>
          </a:xfrm>
        </p:spPr>
        <p:txBody>
          <a:bodyPr>
            <a:normAutofit fontScale="90000"/>
          </a:bodyPr>
          <a:lstStyle/>
          <a:p>
            <a:r>
              <a:rPr lang="fr-FR" b="1" cap="none" dirty="0">
                <a:effectLst/>
                <a:latin typeface="Times New Roman" panose="02020603050405020304" pitchFamily="18" charset="0"/>
                <a:ea typeface="Times New Roman" panose="02020603050405020304" pitchFamily="18" charset="0"/>
                <a:cs typeface="Times New Roman" panose="02020603050405020304" pitchFamily="18" charset="0"/>
              </a:rPr>
              <a:t>Les processus automatiques et les processus contrôlés</a:t>
            </a:r>
            <a:r>
              <a:rPr lang="fr-FR" sz="2400" b="1" cap="none"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fr-FR" sz="2400" b="1" cap="none"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2400" cap="none" dirty="0"/>
          </a:p>
        </p:txBody>
      </p:sp>
      <p:sp>
        <p:nvSpPr>
          <p:cNvPr id="3" name="Espace réservé du contenu 2">
            <a:extLst>
              <a:ext uri="{FF2B5EF4-FFF2-40B4-BE49-F238E27FC236}">
                <a16:creationId xmlns:a16="http://schemas.microsoft.com/office/drawing/2014/main" xmlns="" id="{B991C1D3-CCC2-4E40-8F76-E4DB3C5F4CBF}"/>
              </a:ext>
            </a:extLst>
          </p:cNvPr>
          <p:cNvSpPr>
            <a:spLocks noGrp="1"/>
          </p:cNvSpPr>
          <p:nvPr>
            <p:ph idx="1"/>
          </p:nvPr>
        </p:nvSpPr>
        <p:spPr>
          <a:xfrm>
            <a:off x="913773" y="1696278"/>
            <a:ext cx="10548423" cy="4094921"/>
          </a:xfrm>
        </p:spPr>
        <p:txBody>
          <a:bodyPr>
            <a:noAutofit/>
          </a:bodyPr>
          <a:lstStyle/>
          <a:p>
            <a:pPr marL="914400" lvl="2" indent="0" algn="just" fontAlgn="base">
              <a:lnSpc>
                <a:spcPct val="150000"/>
              </a:lnSpc>
              <a:spcBef>
                <a:spcPts val="200"/>
              </a:spcBef>
              <a:buNone/>
            </a:pPr>
            <a:r>
              <a:rPr lang="fr-FR" sz="24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Les processus automatiques </a:t>
            </a:r>
          </a:p>
          <a:p>
            <a:pPr indent="449580" algn="just">
              <a:lnSpc>
                <a:spcPct val="150000"/>
              </a:lnSpc>
              <a:spcAft>
                <a:spcPts val="1000"/>
              </a:spcAft>
            </a:pP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Les processus automatiques déclenchent sans prise de conscience de la part </a:t>
            </a:r>
            <a:r>
              <a:rPr lang="fr-FR" sz="2400" cap="none" dirty="0" smtClean="0">
                <a:effectLst/>
                <a:latin typeface="Times New Roman" panose="02020603050405020304" pitchFamily="18" charset="0"/>
                <a:ea typeface="Times New Roman" panose="02020603050405020304" pitchFamily="18" charset="0"/>
                <a:cs typeface="Arial" panose="020B0604020202020204" pitchFamily="34" charset="0"/>
              </a:rPr>
              <a:t>des individus</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ils requièrent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peu</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de ressources attentionnelles et peuvent s’effectuer en parallèle (ça veut dire </a:t>
            </a:r>
            <a:r>
              <a:rPr lang="fr-FR" sz="2400" cap="none" dirty="0" smtClean="0">
                <a:effectLst/>
                <a:latin typeface="Times New Roman" panose="02020603050405020304" pitchFamily="18" charset="0"/>
                <a:ea typeface="Times New Roman" panose="02020603050405020304" pitchFamily="18" charset="0"/>
                <a:cs typeface="Arial" panose="020B0604020202020204" pitchFamily="34" charset="0"/>
              </a:rPr>
              <a:t>les </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opérations peuvent avoir lieu en même temps), leur exécution est rapide et ils sont impliqués dans des taches familières et faciles.</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sz="2400" cap="none" dirty="0"/>
          </a:p>
        </p:txBody>
      </p:sp>
    </p:spTree>
    <p:extLst>
      <p:ext uri="{BB962C8B-B14F-4D97-AF65-F5344CB8AC3E}">
        <p14:creationId xmlns:p14="http://schemas.microsoft.com/office/powerpoint/2010/main" val="895527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8EBC4F3-94D7-48EB-97DE-B993F7D8A6C6}"/>
              </a:ext>
            </a:extLst>
          </p:cNvPr>
          <p:cNvSpPr>
            <a:spLocks noGrp="1"/>
          </p:cNvSpPr>
          <p:nvPr>
            <p:ph type="title"/>
          </p:nvPr>
        </p:nvSpPr>
        <p:spPr>
          <a:xfrm>
            <a:off x="913775" y="618517"/>
            <a:ext cx="10364451" cy="1064509"/>
          </a:xfrm>
        </p:spPr>
        <p:txBody>
          <a:bodyPr>
            <a:normAutofit/>
          </a:bodyPr>
          <a:lstStyle/>
          <a:p>
            <a:pPr marL="742950" lvl="1" indent="-285750">
              <a:lnSpc>
                <a:spcPct val="115000"/>
              </a:lnSpc>
              <a:spcBef>
                <a:spcPts val="200"/>
              </a:spcBef>
            </a:pPr>
            <a:r>
              <a:rPr lang="fr-FR" sz="3600" b="1" dirty="0">
                <a:effectLst/>
                <a:latin typeface="Times New Roman" panose="02020603050405020304" pitchFamily="18" charset="0"/>
                <a:ea typeface="Times New Roman" panose="02020603050405020304" pitchFamily="18" charset="0"/>
                <a:cs typeface="Times New Roman" panose="02020603050405020304" pitchFamily="18" charset="0"/>
              </a:rPr>
              <a:t>Définitions</a:t>
            </a:r>
            <a:r>
              <a:rPr lang="fr-FR" sz="3600" b="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36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36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E47CF7BB-8D8F-46D5-9F56-B1F052850304}"/>
              </a:ext>
            </a:extLst>
          </p:cNvPr>
          <p:cNvSpPr>
            <a:spLocks noGrp="1"/>
          </p:cNvSpPr>
          <p:nvPr>
            <p:ph idx="1"/>
          </p:nvPr>
        </p:nvSpPr>
        <p:spPr>
          <a:xfrm>
            <a:off x="913774" y="1577008"/>
            <a:ext cx="10363826" cy="5141843"/>
          </a:xfrm>
        </p:spPr>
        <p:txBody>
          <a:bodyPr>
            <a:normAutofit fontScale="77500" lnSpcReduction="20000"/>
          </a:bodyPr>
          <a:lstStyle/>
          <a:p>
            <a:pPr indent="449580" algn="just">
              <a:lnSpc>
                <a:spcPct val="150000"/>
              </a:lnSpc>
              <a:spcAft>
                <a:spcPts val="1000"/>
              </a:spcAft>
            </a:pPr>
            <a:r>
              <a:rPr lang="fr-FR" sz="3600" cap="none" dirty="0">
                <a:latin typeface="Times New Roman" panose="02020603050405020304" pitchFamily="18" charset="0"/>
                <a:ea typeface="Calibri" panose="020F0502020204030204" pitchFamily="34" charset="0"/>
                <a:cs typeface="Arial" panose="020B0604020202020204" pitchFamily="34" charset="0"/>
              </a:rPr>
              <a:t>L’attention est la capacité de maintenir son activité sur une tache donnée pendant une assez longue durée.</a:t>
            </a:r>
            <a:endParaRPr lang="fr-FR" sz="33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3300" cap="none" dirty="0" smtClean="0">
                <a:effectLst/>
                <a:latin typeface="Times New Roman" panose="02020603050405020304" pitchFamily="18" charset="0"/>
                <a:ea typeface="Calibri" panose="020F0502020204030204" pitchFamily="34" charset="0"/>
                <a:cs typeface="Arial" panose="020B0604020202020204" pitchFamily="34" charset="0"/>
              </a:rPr>
              <a:t>Pour </a:t>
            </a:r>
            <a:r>
              <a:rPr lang="fr-FR" sz="3300" b="1" cap="none" dirty="0">
                <a:effectLst/>
                <a:latin typeface="Times New Roman" panose="02020603050405020304" pitchFamily="18" charset="0"/>
                <a:ea typeface="Calibri" panose="020F0502020204030204" pitchFamily="34" charset="0"/>
                <a:cs typeface="Arial" panose="020B0604020202020204" pitchFamily="34" charset="0"/>
              </a:rPr>
              <a:t>W. James,</a:t>
            </a:r>
            <a:r>
              <a:rPr lang="fr-FR" sz="3300" cap="none" dirty="0">
                <a:effectLst/>
                <a:latin typeface="Times New Roman" panose="02020603050405020304" pitchFamily="18" charset="0"/>
                <a:ea typeface="Calibri" panose="020F0502020204030204" pitchFamily="34" charset="0"/>
                <a:cs typeface="Arial" panose="020B0604020202020204" pitchFamily="34" charset="0"/>
              </a:rPr>
              <a:t> </a:t>
            </a:r>
            <a:r>
              <a:rPr lang="fr-FR" sz="3300" cap="none" dirty="0">
                <a:effectLst/>
                <a:latin typeface="Times New Roman" panose="02020603050405020304" pitchFamily="18" charset="0"/>
                <a:ea typeface="CMSY5"/>
                <a:cs typeface="Arial" panose="020B0604020202020204" pitchFamily="34" charset="0"/>
              </a:rPr>
              <a:t>« l’attention</a:t>
            </a:r>
            <a:r>
              <a:rPr lang="fr-FR" sz="3300" cap="none" dirty="0">
                <a:effectLst/>
                <a:latin typeface="Times New Roman" panose="02020603050405020304" pitchFamily="18" charset="0"/>
                <a:ea typeface="Calibri" panose="020F0502020204030204" pitchFamily="34" charset="0"/>
                <a:cs typeface="Arial" panose="020B0604020202020204" pitchFamily="34" charset="0"/>
              </a:rPr>
              <a:t> est la prise de possession par l’esprit sous une forme claire et vive d’un objet ou d’une suite de pensées parmi plusieurs </a:t>
            </a:r>
            <a:r>
              <a:rPr lang="fr-FR" sz="3300" b="1" cap="none" dirty="0">
                <a:effectLst/>
                <a:latin typeface="Times New Roman" panose="02020603050405020304" pitchFamily="18" charset="0"/>
                <a:ea typeface="CMSY5"/>
                <a:cs typeface="Arial" panose="020B0604020202020204" pitchFamily="34" charset="0"/>
              </a:rPr>
              <a:t>» </a:t>
            </a:r>
            <a:r>
              <a:rPr lang="fr-FR" sz="33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3300" b="1" cap="none" dirty="0" smtClean="0">
                <a:effectLst/>
                <a:latin typeface="Times New Roman" panose="02020603050405020304" pitchFamily="18" charset="0"/>
                <a:ea typeface="Calibri" panose="020F0502020204030204" pitchFamily="34" charset="0"/>
                <a:cs typeface="Arial" panose="020B0604020202020204" pitchFamily="34" charset="0"/>
              </a:rPr>
              <a:t>LEMAIRE &amp; DIDIERJEAN, </a:t>
            </a:r>
            <a:r>
              <a:rPr lang="fr-FR" sz="3300" b="1" cap="none" dirty="0">
                <a:effectLst/>
                <a:latin typeface="Times New Roman" panose="02020603050405020304" pitchFamily="18" charset="0"/>
                <a:ea typeface="Calibri" panose="020F0502020204030204" pitchFamily="34" charset="0"/>
                <a:cs typeface="Arial" panose="020B0604020202020204" pitchFamily="34" charset="0"/>
              </a:rPr>
              <a:t>2018)</a:t>
            </a:r>
            <a:r>
              <a:rPr lang="fr-FR" sz="3300" b="1" cap="none" dirty="0">
                <a:effectLst/>
                <a:latin typeface="Times New Roman" panose="02020603050405020304" pitchFamily="18" charset="0"/>
                <a:ea typeface="CMSY5"/>
                <a:cs typeface="Arial" panose="020B0604020202020204" pitchFamily="34" charset="0"/>
              </a:rPr>
              <a:t>.</a:t>
            </a:r>
            <a:endParaRPr lang="fr-FR" sz="33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3300" cap="none" dirty="0">
                <a:effectLst/>
                <a:latin typeface="Times New Roman" panose="02020603050405020304" pitchFamily="18" charset="0"/>
                <a:ea typeface="Calibri" panose="020F0502020204030204" pitchFamily="34" charset="0"/>
                <a:cs typeface="Arial" panose="020B0604020202020204" pitchFamily="34" charset="0"/>
              </a:rPr>
              <a:t>Si l’on tient au </a:t>
            </a:r>
            <a:r>
              <a:rPr lang="fr-FR" sz="3300" b="1" cap="none" dirty="0">
                <a:effectLst/>
                <a:latin typeface="Times New Roman" panose="02020603050405020304" pitchFamily="18" charset="0"/>
                <a:ea typeface="Calibri" panose="020F0502020204030204" pitchFamily="34" charset="0"/>
                <a:cs typeface="Arial" panose="020B0604020202020204" pitchFamily="34" charset="0"/>
              </a:rPr>
              <a:t>petit robert</a:t>
            </a:r>
            <a:r>
              <a:rPr lang="fr-FR" sz="3300" cap="none" dirty="0">
                <a:effectLst/>
                <a:latin typeface="Times New Roman" panose="02020603050405020304" pitchFamily="18" charset="0"/>
                <a:ea typeface="Calibri" panose="020F0502020204030204" pitchFamily="34" charset="0"/>
                <a:cs typeface="Arial" panose="020B0604020202020204" pitchFamily="34" charset="0"/>
              </a:rPr>
              <a:t>, l’attention est l’action permettant de fixer l’esprit sur quelque chose ou la concentration de l’activité mentale sur un objet déterminé. </a:t>
            </a:r>
            <a:endParaRPr lang="fr-FR" sz="3300" cap="none"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2150516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4E0BFF5E-DE34-430C-A0D5-721839822797}"/>
              </a:ext>
            </a:extLst>
          </p:cNvPr>
          <p:cNvSpPr>
            <a:spLocks noGrp="1"/>
          </p:cNvSpPr>
          <p:nvPr>
            <p:ph idx="1"/>
          </p:nvPr>
        </p:nvSpPr>
        <p:spPr>
          <a:xfrm>
            <a:off x="913773" y="1020417"/>
            <a:ext cx="10599939" cy="4736439"/>
          </a:xfrm>
        </p:spPr>
        <p:txBody>
          <a:bodyPr>
            <a:normAutofit/>
          </a:bodyPr>
          <a:lstStyle/>
          <a:p>
            <a:pPr marL="914400" lvl="2" indent="0" algn="just" fontAlgn="base">
              <a:lnSpc>
                <a:spcPct val="150000"/>
              </a:lnSpc>
              <a:spcBef>
                <a:spcPts val="200"/>
              </a:spcBef>
              <a:buNone/>
            </a:pPr>
            <a:r>
              <a:rPr lang="fr-FR" sz="24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Les processus contrôlés </a:t>
            </a:r>
          </a:p>
          <a:p>
            <a:pPr indent="449580" algn="just">
              <a:lnSpc>
                <a:spcPct val="150000"/>
              </a:lnSpc>
              <a:spcAft>
                <a:spcPts val="1000"/>
              </a:spcAft>
            </a:pP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Ils se déclenchent et se déroulent sous la conscience et la volonté </a:t>
            </a:r>
            <a:r>
              <a:rPr lang="fr-FR" sz="2400" cap="none" dirty="0" smtClean="0">
                <a:effectLst/>
                <a:latin typeface="Times New Roman" panose="02020603050405020304" pitchFamily="18" charset="0"/>
                <a:ea typeface="Times New Roman" panose="02020603050405020304" pitchFamily="18" charset="0"/>
                <a:cs typeface="Arial" panose="020B0604020202020204" pitchFamily="34" charset="0"/>
              </a:rPr>
              <a:t>des individus </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ils requièrent </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beaucoup</a:t>
            </a:r>
            <a:r>
              <a:rPr lang="fr-FR" sz="2400" cap="none" dirty="0">
                <a:effectLst/>
                <a:latin typeface="Times New Roman" panose="02020603050405020304" pitchFamily="18" charset="0"/>
                <a:ea typeface="Times New Roman" panose="02020603050405020304" pitchFamily="18" charset="0"/>
                <a:cs typeface="Arial" panose="020B0604020202020204" pitchFamily="34" charset="0"/>
              </a:rPr>
              <a:t> de ressources attentionnelles. Les opérations impliquées dans ces processus s’exécutent en série (étape par étape) et demandent des temps d’exécutions plus long. Ces processus sont impliqués dans des taches compliques. Tels que : la planification, la prise de décisions, la résolution de problèmes </a:t>
            </a:r>
            <a:r>
              <a:rPr lang="fr-FR" sz="2400" cap="none" dirty="0" smtClean="0">
                <a:effectLst/>
                <a:latin typeface="Times New Roman" panose="02020603050405020304" pitchFamily="18" charset="0"/>
                <a:ea typeface="Calibri" panose="020F0502020204030204" pitchFamily="34" charset="0"/>
                <a:cs typeface="Arial" panose="020B0604020202020204" pitchFamily="34" charset="0"/>
              </a:rPr>
              <a:t>(</a:t>
            </a:r>
            <a:r>
              <a:rPr lang="fr-FR" sz="2400" b="1" cap="none" dirty="0" smtClean="0">
                <a:effectLst/>
                <a:latin typeface="Times New Roman" panose="02020603050405020304" pitchFamily="18" charset="0"/>
                <a:ea typeface="Calibri" panose="020F0502020204030204" pitchFamily="34" charset="0"/>
                <a:cs typeface="Arial" panose="020B0604020202020204" pitchFamily="34" charset="0"/>
              </a:rPr>
              <a:t>PIERRE,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2008)</a:t>
            </a:r>
            <a:r>
              <a:rPr lang="fr-FR" sz="2400" b="1" cap="none"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7594888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3774" y="991673"/>
            <a:ext cx="10363826" cy="4799527"/>
          </a:xfrm>
        </p:spPr>
        <p:txBody>
          <a:bodyPr>
            <a:noAutofit/>
          </a:bodyPr>
          <a:lstStyle/>
          <a:p>
            <a:pPr indent="449580" algn="just">
              <a:lnSpc>
                <a:spcPct val="150000"/>
              </a:lnSpc>
              <a:spcAft>
                <a:spcPts val="1000"/>
              </a:spcAft>
            </a:pPr>
            <a:r>
              <a:rPr lang="fr-FR" sz="2800" cap="none" dirty="0">
                <a:latin typeface="Times New Roman" panose="02020603050405020304" pitchFamily="18" charset="0"/>
                <a:ea typeface="Calibri" panose="020F0502020204030204" pitchFamily="34" charset="0"/>
                <a:cs typeface="Arial" panose="020B0604020202020204" pitchFamily="34" charset="0"/>
              </a:rPr>
              <a:t>La distinction entre </a:t>
            </a:r>
            <a:r>
              <a:rPr lang="fr-FR" sz="2800" b="1" cap="none" dirty="0">
                <a:latin typeface="Times New Roman" panose="02020603050405020304" pitchFamily="18" charset="0"/>
                <a:ea typeface="Calibri" panose="020F0502020204030204" pitchFamily="34" charset="0"/>
                <a:cs typeface="Arial" panose="020B0604020202020204" pitchFamily="34" charset="0"/>
              </a:rPr>
              <a:t>processus automatiques</a:t>
            </a:r>
            <a:r>
              <a:rPr lang="fr-FR" sz="2800" cap="none" dirty="0">
                <a:latin typeface="Times New Roman" panose="02020603050405020304" pitchFamily="18" charset="0"/>
                <a:ea typeface="Calibri" panose="020F0502020204030204" pitchFamily="34" charset="0"/>
                <a:cs typeface="Arial" panose="020B0604020202020204" pitchFamily="34" charset="0"/>
              </a:rPr>
              <a:t> et </a:t>
            </a:r>
            <a:r>
              <a:rPr lang="fr-FR" sz="2800" b="1" cap="none" dirty="0">
                <a:latin typeface="Times New Roman" panose="02020603050405020304" pitchFamily="18" charset="0"/>
                <a:ea typeface="Calibri" panose="020F0502020204030204" pitchFamily="34" charset="0"/>
                <a:cs typeface="Arial" panose="020B0604020202020204" pitchFamily="34" charset="0"/>
              </a:rPr>
              <a:t>processus contrôlés</a:t>
            </a:r>
            <a:r>
              <a:rPr lang="fr-FR" sz="2800" cap="none" dirty="0">
                <a:latin typeface="Times New Roman" panose="02020603050405020304" pitchFamily="18" charset="0"/>
                <a:ea typeface="Calibri" panose="020F0502020204030204" pitchFamily="34" charset="0"/>
                <a:cs typeface="Arial" panose="020B0604020202020204" pitchFamily="34" charset="0"/>
              </a:rPr>
              <a:t> c’est le fait que le traitement automatique ne nécessite pas d’effort puisqu’il est de nature non-consciente. Les tâches routinières font appel à des processus automatiques qui ont pour avantage d’être rapides. </a:t>
            </a:r>
            <a:endParaRPr lang="fr-FR" sz="2800" cap="none" dirty="0" smtClean="0">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smtClean="0">
                <a:latin typeface="Times New Roman" panose="02020603050405020304" pitchFamily="18" charset="0"/>
                <a:ea typeface="Calibri" panose="020F0502020204030204" pitchFamily="34" charset="0"/>
                <a:cs typeface="Arial" panose="020B0604020202020204" pitchFamily="34" charset="0"/>
              </a:rPr>
              <a:t>A </a:t>
            </a:r>
            <a:r>
              <a:rPr lang="fr-FR" sz="2800" cap="none" dirty="0">
                <a:latin typeface="Times New Roman" panose="02020603050405020304" pitchFamily="18" charset="0"/>
                <a:ea typeface="Calibri" panose="020F0502020204030204" pitchFamily="34" charset="0"/>
                <a:cs typeface="Arial" panose="020B0604020202020204" pitchFamily="34" charset="0"/>
              </a:rPr>
              <a:t>l’inverse, d’autres tâches nécessitent un fort investissement en ressources attentionnelles et un effort mental important </a:t>
            </a:r>
            <a:r>
              <a:rPr lang="fr-FR" sz="2800" b="1" cap="none" dirty="0" smtClean="0">
                <a:latin typeface="Times New Roman" panose="02020603050405020304" pitchFamily="18" charset="0"/>
                <a:ea typeface="Calibri" panose="020F0502020204030204" pitchFamily="34" charset="0"/>
                <a:cs typeface="Arial" panose="020B0604020202020204" pitchFamily="34" charset="0"/>
              </a:rPr>
              <a:t>(NEVES, </a:t>
            </a:r>
            <a:r>
              <a:rPr lang="fr-FR" sz="2800" b="1" cap="none" dirty="0">
                <a:latin typeface="Times New Roman" panose="02020603050405020304" pitchFamily="18" charset="0"/>
                <a:ea typeface="Calibri" panose="020F0502020204030204" pitchFamily="34" charset="0"/>
                <a:cs typeface="Arial" panose="020B0604020202020204" pitchFamily="34" charset="0"/>
              </a:rPr>
              <a:t>2011</a:t>
            </a:r>
            <a:r>
              <a:rPr lang="fr-FR" sz="2800" b="1" cap="none" dirty="0" smtClean="0">
                <a:latin typeface="Times New Roman" panose="02020603050405020304" pitchFamily="18" charset="0"/>
                <a:ea typeface="Calibri" panose="020F0502020204030204" pitchFamily="34" charset="0"/>
                <a:cs typeface="Arial" panose="020B0604020202020204" pitchFamily="34" charset="0"/>
              </a:rPr>
              <a:t>).</a:t>
            </a:r>
            <a:r>
              <a:rPr lang="fr-FR" sz="2800" cap="none" dirty="0" smtClean="0">
                <a:latin typeface="Calibri" panose="020F0502020204030204" pitchFamily="34" charset="0"/>
                <a:ea typeface="Calibri" panose="020F0502020204030204" pitchFamily="34" charset="0"/>
                <a:cs typeface="Arial" panose="020B0604020202020204" pitchFamily="34" charset="0"/>
              </a:rPr>
              <a:t> </a:t>
            </a:r>
            <a:r>
              <a:rPr lang="fr-FR" sz="2800" cap="none" dirty="0">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40057561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9C2A110-4E27-4C01-B983-06C90D58AA8E}"/>
              </a:ext>
            </a:extLst>
          </p:cNvPr>
          <p:cNvSpPr>
            <a:spLocks noGrp="1"/>
          </p:cNvSpPr>
          <p:nvPr>
            <p:ph idx="1"/>
          </p:nvPr>
        </p:nvSpPr>
        <p:spPr>
          <a:xfrm>
            <a:off x="913774" y="463825"/>
            <a:ext cx="10363826" cy="6042991"/>
          </a:xfrm>
        </p:spPr>
        <p:txBody>
          <a:bodyPr>
            <a:normAutofit fontScale="25000" lnSpcReduction="20000"/>
          </a:bodyPr>
          <a:lstStyle/>
          <a:p>
            <a:pPr indent="0" algn="just">
              <a:lnSpc>
                <a:spcPct val="150000"/>
              </a:lnSpc>
              <a:spcAft>
                <a:spcPts val="1000"/>
              </a:spcAft>
              <a:buNone/>
            </a:pPr>
            <a:r>
              <a:rPr lang="fr-FR" sz="11200" b="1" cap="none" dirty="0">
                <a:latin typeface="Times New Roman" panose="02020603050405020304" pitchFamily="18" charset="0"/>
                <a:ea typeface="Calibri" panose="020F0502020204030204" pitchFamily="34" charset="0"/>
                <a:cs typeface="Times New Roman" panose="02020603050405020304" pitchFamily="18" charset="0"/>
              </a:rPr>
              <a:t>La capture attentionnelle </a:t>
            </a:r>
            <a:r>
              <a:rPr lang="fr-FR" sz="11200" b="1" cap="none" dirty="0" smtClean="0">
                <a:latin typeface="Times New Roman" panose="02020603050405020304" pitchFamily="18" charset="0"/>
                <a:ea typeface="Calibri" panose="020F0502020204030204" pitchFamily="34" charset="0"/>
                <a:cs typeface="Times New Roman" panose="02020603050405020304" pitchFamily="18" charset="0"/>
              </a:rPr>
              <a:t>:</a:t>
            </a:r>
          </a:p>
          <a:p>
            <a:pPr indent="449580" algn="just">
              <a:lnSpc>
                <a:spcPct val="150000"/>
              </a:lnSpc>
              <a:spcAft>
                <a:spcPts val="1000"/>
              </a:spcAft>
            </a:pPr>
            <a:endParaRPr lang="fr-FR" sz="112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11200" cap="none" dirty="0" smtClean="0">
                <a:effectLst/>
                <a:latin typeface="Times New Roman" panose="02020603050405020304" pitchFamily="18" charset="0"/>
                <a:ea typeface="Calibri" panose="020F0502020204030204" pitchFamily="34" charset="0"/>
                <a:cs typeface="Arial" panose="020B0604020202020204" pitchFamily="34" charset="0"/>
              </a:rPr>
              <a:t>On </a:t>
            </a:r>
            <a:r>
              <a:rPr lang="fr-FR" sz="11200" cap="none" dirty="0">
                <a:effectLst/>
                <a:latin typeface="Times New Roman" panose="02020603050405020304" pitchFamily="18" charset="0"/>
                <a:ea typeface="Calibri" panose="020F0502020204030204" pitchFamily="34" charset="0"/>
                <a:cs typeface="Arial" panose="020B0604020202020204" pitchFamily="34" charset="0"/>
              </a:rPr>
              <a:t>a toujours tendance à se demander comment attirer notre l’attention sur une tache ?</a:t>
            </a:r>
            <a:endParaRPr lang="fr-FR" sz="112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11200" cap="none" dirty="0">
                <a:effectLst/>
                <a:latin typeface="Times New Roman" panose="02020603050405020304" pitchFamily="18" charset="0"/>
                <a:ea typeface="Calibri" panose="020F0502020204030204" pitchFamily="34" charset="0"/>
                <a:cs typeface="Arial" panose="020B0604020202020204" pitchFamily="34" charset="0"/>
              </a:rPr>
              <a:t>On parle ici de la capture attentionnelle ou attirer l’attention, et elle peut provenir de trois types de </a:t>
            </a:r>
            <a:r>
              <a:rPr lang="fr-FR" sz="11200" cap="none" dirty="0" smtClean="0">
                <a:effectLst/>
                <a:latin typeface="Times New Roman" panose="02020603050405020304" pitchFamily="18" charset="0"/>
                <a:ea typeface="Calibri" panose="020F0502020204030204" pitchFamily="34" charset="0"/>
                <a:cs typeface="Arial" panose="020B0604020202020204" pitchFamily="34" charset="0"/>
              </a:rPr>
              <a:t>sources: </a:t>
            </a:r>
            <a:r>
              <a:rPr lang="fr-FR" sz="11200" cap="none" dirty="0">
                <a:effectLst/>
                <a:latin typeface="Times New Roman" panose="02020603050405020304" pitchFamily="18" charset="0"/>
                <a:ea typeface="Calibri" panose="020F0502020204030204" pitchFamily="34" charset="0"/>
                <a:cs typeface="Arial" panose="020B0604020202020204" pitchFamily="34" charset="0"/>
              </a:rPr>
              <a:t>l’environnement (facteurs ascendants), les pensées de l’individu (facteurs descendants et en dernier les motivations de l’individu (facteurs émotionnels).</a:t>
            </a:r>
            <a:endParaRPr lang="fr-FR" sz="11200" cap="none" dirty="0">
              <a:effectLst/>
              <a:latin typeface="Calibri" panose="020F0502020204030204" pitchFamily="34" charset="0"/>
              <a:ea typeface="Calibri" panose="020F0502020204030204" pitchFamily="34" charset="0"/>
              <a:cs typeface="Arial" panose="020B0604020202020204" pitchFamily="34" charset="0"/>
            </a:endParaRPr>
          </a:p>
          <a:p>
            <a:pPr marL="914400" lvl="2" indent="0" algn="just" fontAlgn="base">
              <a:lnSpc>
                <a:spcPct val="150000"/>
              </a:lnSpc>
              <a:spcBef>
                <a:spcPts val="200"/>
              </a:spcBef>
              <a:buNone/>
            </a:pPr>
            <a:endParaRPr lang="fr-FR" sz="11200" cap="none" dirty="0">
              <a:effectLst/>
              <a:latin typeface="Calibri" panose="020F0502020204030204" pitchFamily="34" charset="0"/>
              <a:ea typeface="Calibri" panose="020F0502020204030204" pitchFamily="34" charset="0"/>
              <a:cs typeface="Arial" panose="020B0604020202020204" pitchFamily="34" charset="0"/>
            </a:endParaRPr>
          </a:p>
          <a:p>
            <a:endParaRPr lang="fr-FR" cap="none" dirty="0"/>
          </a:p>
        </p:txBody>
      </p:sp>
    </p:spTree>
    <p:extLst>
      <p:ext uri="{BB962C8B-B14F-4D97-AF65-F5344CB8AC3E}">
        <p14:creationId xmlns:p14="http://schemas.microsoft.com/office/powerpoint/2010/main" val="24686112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760385A-708F-4D2F-8522-752BD8B12E1D}"/>
              </a:ext>
            </a:extLst>
          </p:cNvPr>
          <p:cNvSpPr>
            <a:spLocks noGrp="1"/>
          </p:cNvSpPr>
          <p:nvPr>
            <p:ph idx="1"/>
          </p:nvPr>
        </p:nvSpPr>
        <p:spPr>
          <a:xfrm>
            <a:off x="952410" y="940158"/>
            <a:ext cx="10226452" cy="5447764"/>
          </a:xfrm>
        </p:spPr>
        <p:txBody>
          <a:bodyPr>
            <a:noAutofit/>
          </a:bodyPr>
          <a:lstStyle/>
          <a:p>
            <a:pPr marL="914400" lvl="2" indent="0" algn="just" fontAlgn="base">
              <a:lnSpc>
                <a:spcPct val="150000"/>
              </a:lnSpc>
              <a:spcBef>
                <a:spcPts val="200"/>
              </a:spcBef>
              <a:buNone/>
            </a:pPr>
            <a:r>
              <a:rPr lang="fr-FR" sz="24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Les facteurs ascendants</a:t>
            </a:r>
            <a:r>
              <a:rPr lang="fr-FR" sz="20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Ce sont des facteurs qui revoient à l’orientation de l’attention par les caractéristiques de la stimulation. Ce sont les propriétés stimulantes de l’objet présent dans l’environnement qui attirent l’attention. Parmi les facteurs en peut citer :</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-l’apparition surprise ou subite d’un objet dans le champ perceptif</a:t>
            </a:r>
            <a:r>
              <a:rPr lang="fr-FR" sz="2400" cap="none" dirty="0" smtClean="0">
                <a:effectLst/>
                <a:latin typeface="Times New Roman" panose="02020603050405020304" pitchFamily="18" charset="0"/>
                <a:ea typeface="Calibri" panose="020F0502020204030204" pitchFamily="34" charset="0"/>
                <a:cs typeface="Arial" panose="020B0604020202020204" pitchFamily="34" charset="0"/>
              </a:rPr>
              <a:t>.</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046622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indent="449580" algn="just">
              <a:lnSpc>
                <a:spcPct val="150000"/>
              </a:lnSpc>
              <a:spcAft>
                <a:spcPts val="1000"/>
              </a:spcAft>
            </a:pPr>
            <a:r>
              <a:rPr lang="fr-FR" sz="2800" cap="none" dirty="0">
                <a:latin typeface="Times New Roman" panose="02020603050405020304" pitchFamily="18" charset="0"/>
                <a:ea typeface="Calibri" panose="020F0502020204030204" pitchFamily="34" charset="0"/>
                <a:cs typeface="Arial" panose="020B0604020202020204" pitchFamily="34" charset="0"/>
              </a:rPr>
              <a:t>- La différence qui existe entre les objets (par exemple un ballon rouge dans un ciel bleu).</a:t>
            </a:r>
            <a:endParaRPr lang="fr-FR" sz="2800" cap="none" dirty="0">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a:latin typeface="Times New Roman" panose="02020603050405020304" pitchFamily="18" charset="0"/>
                <a:ea typeface="Calibri" panose="020F0502020204030204" pitchFamily="34" charset="0"/>
                <a:cs typeface="Arial" panose="020B0604020202020204" pitchFamily="34" charset="0"/>
              </a:rPr>
              <a:t>-Les caractéristiques humaines (le visage, la couleur de la peau, la taille…)</a:t>
            </a:r>
            <a:endParaRPr lang="fr-FR" sz="2800" cap="none" dirty="0">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a:latin typeface="Times New Roman" panose="02020603050405020304" pitchFamily="18" charset="0"/>
                <a:ea typeface="Calibri" panose="020F0502020204030204" pitchFamily="34" charset="0"/>
                <a:cs typeface="Arial" panose="020B0604020202020204" pitchFamily="34" charset="0"/>
              </a:rPr>
              <a:t>-Les mouvements effectuer par les objets</a:t>
            </a:r>
            <a:endParaRPr lang="fr-FR" sz="2800" dirty="0"/>
          </a:p>
          <a:p>
            <a:endParaRPr lang="fr-FR" dirty="0"/>
          </a:p>
        </p:txBody>
      </p:sp>
    </p:spTree>
    <p:extLst>
      <p:ext uri="{BB962C8B-B14F-4D97-AF65-F5344CB8AC3E}">
        <p14:creationId xmlns:p14="http://schemas.microsoft.com/office/powerpoint/2010/main" val="18843242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0EFC525-F210-4E52-9D74-562930A910AA}"/>
              </a:ext>
            </a:extLst>
          </p:cNvPr>
          <p:cNvSpPr>
            <a:spLocks noGrp="1"/>
          </p:cNvSpPr>
          <p:nvPr>
            <p:ph idx="1"/>
          </p:nvPr>
        </p:nvSpPr>
        <p:spPr>
          <a:xfrm>
            <a:off x="913774" y="397565"/>
            <a:ext cx="10363826" cy="5963477"/>
          </a:xfrm>
        </p:spPr>
        <p:txBody>
          <a:bodyPr>
            <a:noAutofit/>
          </a:bodyPr>
          <a:lstStyle/>
          <a:p>
            <a:pPr marL="914400" lvl="2" indent="0" algn="just" fontAlgn="base">
              <a:lnSpc>
                <a:spcPct val="150000"/>
              </a:lnSpc>
              <a:spcBef>
                <a:spcPts val="200"/>
              </a:spcBef>
              <a:buNone/>
            </a:pP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Facteurs descendants </a:t>
            </a:r>
          </a:p>
          <a:p>
            <a:pPr indent="449580" algn="just">
              <a:lnSpc>
                <a:spcPct val="150000"/>
              </a:lnSpc>
              <a:spcAft>
                <a:spcPts val="1000"/>
              </a:spcAft>
            </a:pPr>
            <a:endParaRPr lang="fr-FR" sz="28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les facteurs descendants revoient à une capture attentionnelle par les pensées, les buts de l’individu.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Par exemple</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 si vous venez d’atterrir et que vous voulez récupérer votre valise, qui est de couleur rouge, votre attention se portera préférentiellement sur les valises de cette couleur qui défilent sur le tapis roulant</a:t>
            </a: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a:t>
            </a:r>
            <a:endParaRPr lang="fr-FR" cap="none"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276301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3774" y="1275008"/>
            <a:ext cx="9917358" cy="4816699"/>
          </a:xfrm>
        </p:spPr>
        <p:txBody>
          <a:bodyPr>
            <a:normAutofit fontScale="92500" lnSpcReduction="20000"/>
          </a:bodyPr>
          <a:lstStyle/>
          <a:p>
            <a:pPr marL="914400" lvl="2" indent="0" algn="just" fontAlgn="base">
              <a:lnSpc>
                <a:spcPct val="150000"/>
              </a:lnSpc>
              <a:spcBef>
                <a:spcPts val="200"/>
              </a:spcBef>
              <a:buNone/>
            </a:pPr>
            <a:r>
              <a:rPr lang="fr-FR" sz="2600" b="1" kern="0" cap="none" dirty="0">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Facteurs motivationnels   </a:t>
            </a:r>
          </a:p>
          <a:p>
            <a:pPr indent="449580" algn="just">
              <a:lnSpc>
                <a:spcPct val="150000"/>
              </a:lnSpc>
              <a:spcAft>
                <a:spcPts val="1000"/>
              </a:spcAft>
            </a:pPr>
            <a:r>
              <a:rPr lang="fr-FR" sz="2600" cap="none" dirty="0">
                <a:latin typeface="Times New Roman" panose="02020603050405020304" pitchFamily="18" charset="0"/>
                <a:ea typeface="Calibri" panose="020F0502020204030204" pitchFamily="34" charset="0"/>
                <a:cs typeface="Arial" panose="020B0604020202020204" pitchFamily="34" charset="0"/>
              </a:rPr>
              <a:t>Parmi les facteurs motivationnels qui influents la capture attentionnelle, on trouve les émotions, l’étude des émotions sur l’attention s’effectue en comparant les </a:t>
            </a:r>
            <a:r>
              <a:rPr lang="fr-FR" sz="2600" b="1" cap="none" dirty="0">
                <a:latin typeface="Times New Roman" panose="02020603050405020304" pitchFamily="18" charset="0"/>
                <a:ea typeface="Calibri" panose="020F0502020204030204" pitchFamily="34" charset="0"/>
                <a:cs typeface="Arial" panose="020B0604020202020204" pitchFamily="34" charset="0"/>
              </a:rPr>
              <a:t>valences</a:t>
            </a:r>
            <a:r>
              <a:rPr lang="fr-FR" sz="2600" cap="none" dirty="0">
                <a:latin typeface="Times New Roman" panose="02020603050405020304" pitchFamily="18" charset="0"/>
                <a:ea typeface="Calibri" panose="020F0502020204030204" pitchFamily="34" charset="0"/>
                <a:cs typeface="Arial" panose="020B0604020202020204" pitchFamily="34" charset="0"/>
              </a:rPr>
              <a:t> émotionnelles des objets : </a:t>
            </a:r>
            <a:r>
              <a:rPr lang="fr-FR" sz="2600" b="1" cap="none" dirty="0">
                <a:latin typeface="Times New Roman" panose="02020603050405020304" pitchFamily="18" charset="0"/>
                <a:ea typeface="Calibri" panose="020F0502020204030204" pitchFamily="34" charset="0"/>
                <a:cs typeface="Arial" panose="020B0604020202020204" pitchFamily="34" charset="0"/>
              </a:rPr>
              <a:t>valences </a:t>
            </a:r>
            <a:r>
              <a:rPr lang="fr-FR" sz="2600" b="1" cap="none" dirty="0" smtClean="0">
                <a:latin typeface="Times New Roman" panose="02020603050405020304" pitchFamily="18" charset="0"/>
                <a:ea typeface="Calibri" panose="020F0502020204030204" pitchFamily="34" charset="0"/>
                <a:cs typeface="Arial" panose="020B0604020202020204" pitchFamily="34" charset="0"/>
              </a:rPr>
              <a:t>négatives </a:t>
            </a:r>
            <a:r>
              <a:rPr lang="fr-FR" sz="2600" cap="none" dirty="0">
                <a:latin typeface="Times New Roman" panose="02020603050405020304" pitchFamily="18" charset="0"/>
                <a:ea typeface="Calibri" panose="020F0502020204030204" pitchFamily="34" charset="0"/>
                <a:cs typeface="Arial" panose="020B0604020202020204" pitchFamily="34" charset="0"/>
              </a:rPr>
              <a:t>(comme </a:t>
            </a:r>
            <a:r>
              <a:rPr lang="fr-FR" sz="2600" cap="none" dirty="0" smtClean="0">
                <a:latin typeface="Times New Roman" panose="02020603050405020304" pitchFamily="18" charset="0"/>
                <a:ea typeface="Calibri" panose="020F0502020204030204" pitchFamily="34" charset="0"/>
                <a:cs typeface="Arial" panose="020B0604020202020204" pitchFamily="34" charset="0"/>
              </a:rPr>
              <a:t>la </a:t>
            </a:r>
            <a:r>
              <a:rPr lang="fr-FR" sz="2600" cap="none" dirty="0">
                <a:latin typeface="Times New Roman" panose="02020603050405020304" pitchFamily="18" charset="0"/>
                <a:ea typeface="Calibri" panose="020F0502020204030204" pitchFamily="34" charset="0"/>
                <a:cs typeface="Arial" panose="020B0604020202020204" pitchFamily="34" charset="0"/>
              </a:rPr>
              <a:t>peur, la colère, la tristesse), </a:t>
            </a:r>
            <a:r>
              <a:rPr lang="fr-FR" sz="2600" b="1" cap="none" dirty="0" smtClean="0">
                <a:latin typeface="Times New Roman" panose="02020603050405020304" pitchFamily="18" charset="0"/>
                <a:ea typeface="Calibri" panose="020F0502020204030204" pitchFamily="34" charset="0"/>
                <a:cs typeface="Arial" panose="020B0604020202020204" pitchFamily="34" charset="0"/>
              </a:rPr>
              <a:t>valences </a:t>
            </a:r>
            <a:r>
              <a:rPr lang="fr-FR" sz="2600" b="1" cap="none" dirty="0">
                <a:latin typeface="Times New Roman" panose="02020603050405020304" pitchFamily="18" charset="0"/>
                <a:ea typeface="Calibri" panose="020F0502020204030204" pitchFamily="34" charset="0"/>
                <a:cs typeface="Arial" panose="020B0604020202020204" pitchFamily="34" charset="0"/>
              </a:rPr>
              <a:t>positives </a:t>
            </a:r>
            <a:r>
              <a:rPr lang="fr-FR" sz="2600" cap="none" dirty="0">
                <a:latin typeface="Times New Roman" panose="02020603050405020304" pitchFamily="18" charset="0"/>
                <a:ea typeface="Calibri" panose="020F0502020204030204" pitchFamily="34" charset="0"/>
                <a:cs typeface="Arial" panose="020B0604020202020204" pitchFamily="34" charset="0"/>
              </a:rPr>
              <a:t>(comme la surprise, la joie, la sérénité). Les études montrent un biais attentionnel pour les objets à valence négative : ils attirent notre attention d’une manière automatique, en revanche, les objets à valence positive n’attirent l’attention que si l’individu est d’humeur positive</a:t>
            </a:r>
            <a:r>
              <a:rPr lang="fr-FR" sz="2600" b="1" cap="none" dirty="0">
                <a:latin typeface="Times New Roman" panose="02020603050405020304" pitchFamily="18" charset="0"/>
                <a:ea typeface="Calibri" panose="020F0502020204030204" pitchFamily="34" charset="0"/>
                <a:cs typeface="Arial" panose="020B0604020202020204" pitchFamily="34" charset="0"/>
              </a:rPr>
              <a:t> </a:t>
            </a:r>
            <a:r>
              <a:rPr lang="fr-FR" sz="2600" b="1" cap="none" dirty="0" smtClean="0">
                <a:latin typeface="Times New Roman" panose="02020603050405020304" pitchFamily="18" charset="0"/>
                <a:ea typeface="Calibri" panose="020F0502020204030204" pitchFamily="34" charset="0"/>
                <a:cs typeface="Arial" panose="020B0604020202020204" pitchFamily="34" charset="0"/>
              </a:rPr>
              <a:t>(LIEURY &amp; LÉGER, </a:t>
            </a:r>
            <a:r>
              <a:rPr lang="fr-FR" sz="2600" b="1" cap="none" dirty="0">
                <a:latin typeface="Times New Roman" panose="02020603050405020304" pitchFamily="18" charset="0"/>
                <a:ea typeface="Calibri" panose="020F0502020204030204" pitchFamily="34" charset="0"/>
                <a:cs typeface="Arial" panose="020B0604020202020204" pitchFamily="34" charset="0"/>
              </a:rPr>
              <a:t>2020).</a:t>
            </a:r>
            <a:endParaRPr lang="fr-FR" sz="2600" cap="none"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558140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730E35D-92CB-4622-B798-DC6AAA0B41DB}"/>
              </a:ext>
            </a:extLst>
          </p:cNvPr>
          <p:cNvSpPr>
            <a:spLocks noGrp="1"/>
          </p:cNvSpPr>
          <p:nvPr>
            <p:ph idx="1"/>
          </p:nvPr>
        </p:nvSpPr>
        <p:spPr>
          <a:xfrm>
            <a:off x="913774" y="1107582"/>
            <a:ext cx="10363826" cy="4683617"/>
          </a:xfrm>
        </p:spPr>
        <p:txBody>
          <a:bodyPr>
            <a:noAutofit/>
          </a:bodyPr>
          <a:lstStyle/>
          <a:p>
            <a:pPr indent="449580" algn="just">
              <a:lnSpc>
                <a:spcPct val="150000"/>
              </a:lnSpc>
              <a:spcAft>
                <a:spcPts val="1000"/>
              </a:spcAft>
            </a:pPr>
            <a:endParaRPr lang="fr-FR" sz="28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indent="449580" algn="just">
              <a:lnSpc>
                <a:spcPct val="150000"/>
              </a:lnSpc>
              <a:spcAft>
                <a:spcPts val="1000"/>
              </a:spcAft>
            </a:pPr>
            <a:r>
              <a:rPr lang="fr-FR" sz="2800" cap="none" dirty="0" smtClean="0">
                <a:effectLst/>
                <a:latin typeface="Times New Roman" panose="02020603050405020304" pitchFamily="18" charset="0"/>
                <a:ea typeface="Calibri" panose="020F0502020204030204" pitchFamily="34" charset="0"/>
                <a:cs typeface="Arial" panose="020B0604020202020204" pitchFamily="34" charset="0"/>
              </a:rPr>
              <a:t>Ces </a:t>
            </a:r>
            <a:r>
              <a:rPr lang="fr-FR" sz="2800" cap="none" dirty="0">
                <a:effectLst/>
                <a:latin typeface="Times New Roman" panose="02020603050405020304" pitchFamily="18" charset="0"/>
                <a:ea typeface="Calibri" panose="020F0502020204030204" pitchFamily="34" charset="0"/>
                <a:cs typeface="Arial" panose="020B0604020202020204" pitchFamily="34" charset="0"/>
              </a:rPr>
              <a:t>objets vont attirer l’attention dans un premier temps d’une façon automatique qui va permettre l’identification de la source de la stimulation. Puis en fonction de l’importance de la tâche qui demande un traitement approfondi de la stimulation.</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sz="2800" cap="none" dirty="0"/>
          </a:p>
        </p:txBody>
      </p:sp>
    </p:spTree>
    <p:extLst>
      <p:ext uri="{BB962C8B-B14F-4D97-AF65-F5344CB8AC3E}">
        <p14:creationId xmlns:p14="http://schemas.microsoft.com/office/powerpoint/2010/main" val="26965209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7444954-3B6A-40BF-81E2-49A4326AF85C}"/>
              </a:ext>
            </a:extLst>
          </p:cNvPr>
          <p:cNvSpPr>
            <a:spLocks noGrp="1"/>
          </p:cNvSpPr>
          <p:nvPr>
            <p:ph type="title"/>
          </p:nvPr>
        </p:nvSpPr>
        <p:spPr>
          <a:xfrm>
            <a:off x="913775" y="618518"/>
            <a:ext cx="10364451" cy="865726"/>
          </a:xfrm>
        </p:spPr>
        <p:txBody>
          <a:bodyPr>
            <a:normAutofit fontScale="90000"/>
          </a:bodyPr>
          <a:lstStyle/>
          <a:p>
            <a:r>
              <a:rPr lang="fr-FR" b="1" cap="none" dirty="0">
                <a:effectLst/>
                <a:latin typeface="Times New Roman" panose="02020603050405020304" pitchFamily="18" charset="0"/>
                <a:ea typeface="Times New Roman" panose="02020603050405020304" pitchFamily="18" charset="0"/>
                <a:cs typeface="Times New Roman" panose="02020603050405020304" pitchFamily="18" charset="0"/>
              </a:rPr>
              <a:t>Résumé du cours </a:t>
            </a:r>
            <a:r>
              <a:rPr lang="fr-FR" dirty="0"/>
              <a:t/>
            </a:r>
            <a:br>
              <a:rPr lang="fr-FR" dirty="0"/>
            </a:br>
            <a:endParaRPr lang="fr-FR" dirty="0"/>
          </a:p>
        </p:txBody>
      </p:sp>
      <p:sp>
        <p:nvSpPr>
          <p:cNvPr id="3" name="Espace réservé du contenu 2">
            <a:extLst>
              <a:ext uri="{FF2B5EF4-FFF2-40B4-BE49-F238E27FC236}">
                <a16:creationId xmlns:a16="http://schemas.microsoft.com/office/drawing/2014/main" xmlns="" id="{094E016B-8A83-4355-8D09-91DD75EA4445}"/>
              </a:ext>
            </a:extLst>
          </p:cNvPr>
          <p:cNvSpPr>
            <a:spLocks noGrp="1"/>
          </p:cNvSpPr>
          <p:nvPr>
            <p:ph idx="1"/>
          </p:nvPr>
        </p:nvSpPr>
        <p:spPr>
          <a:xfrm>
            <a:off x="913773" y="1046922"/>
            <a:ext cx="10628869" cy="5433391"/>
          </a:xfrm>
        </p:spPr>
        <p:txBody>
          <a:bodyPr>
            <a:noAutofit/>
          </a:bodyPr>
          <a:lstStyle/>
          <a:p>
            <a:pPr indent="449580" algn="just">
              <a:lnSpc>
                <a:spcPct val="150000"/>
              </a:lnSpc>
              <a:spcAft>
                <a:spcPts val="1000"/>
              </a:spcAft>
            </a:pPr>
            <a:r>
              <a:rPr lang="fr-FR" cap="none" dirty="0">
                <a:latin typeface="Times New Roman" panose="02020603050405020304" pitchFamily="18" charset="0"/>
                <a:ea typeface="Calibri" panose="020F0502020204030204" pitchFamily="34" charset="0"/>
                <a:cs typeface="Arial" panose="020B0604020202020204" pitchFamily="34" charset="0"/>
              </a:rPr>
              <a:t>P</a:t>
            </a:r>
            <a:r>
              <a:rPr lang="fr-FR" cap="none" dirty="0">
                <a:effectLst/>
                <a:latin typeface="Times New Roman" panose="02020603050405020304" pitchFamily="18" charset="0"/>
                <a:ea typeface="Calibri" panose="020F0502020204030204" pitchFamily="34" charset="0"/>
                <a:cs typeface="Arial" panose="020B0604020202020204" pitchFamily="34" charset="0"/>
              </a:rPr>
              <a:t>our conclure on va dire que l’attention est un processus sans lequel la perception du monde qui nous entoure serait difficile, elle est aussi la base de tout apprentissage. L’attention prend différentes </a:t>
            </a:r>
            <a:r>
              <a:rPr lang="fr-FR" cap="none" dirty="0" smtClean="0">
                <a:effectLst/>
                <a:latin typeface="Times New Roman" panose="02020603050405020304" pitchFamily="18" charset="0"/>
                <a:ea typeface="Calibri" panose="020F0502020204030204" pitchFamily="34" charset="0"/>
                <a:cs typeface="Arial" panose="020B0604020202020204" pitchFamily="34" charset="0"/>
              </a:rPr>
              <a:t>formes.</a:t>
            </a:r>
            <a:endParaRPr lang="fr-FR" dirty="0">
              <a:latin typeface="Calibri" panose="020F0502020204030204" pitchFamily="34" charset="0"/>
              <a:ea typeface="Calibri" panose="020F0502020204030204" pitchFamily="34" charset="0"/>
              <a:cs typeface="Arial" panose="020B0604020202020204" pitchFamily="34" charset="0"/>
            </a:endParaRPr>
          </a:p>
          <a:p>
            <a:pPr indent="449580" algn="just">
              <a:lnSpc>
                <a:spcPct val="150000"/>
              </a:lnSpc>
              <a:spcAft>
                <a:spcPts val="1000"/>
              </a:spcAft>
            </a:pPr>
            <a:r>
              <a:rPr lang="fr-FR" cap="none" dirty="0" smtClean="0">
                <a:effectLst/>
                <a:latin typeface="Times New Roman" panose="02020603050405020304" pitchFamily="18" charset="0"/>
                <a:ea typeface="Calibri" panose="020F0502020204030204" pitchFamily="34" charset="0"/>
                <a:cs typeface="Arial" panose="020B0604020202020204" pitchFamily="34" charset="0"/>
              </a:rPr>
              <a:t>En </a:t>
            </a:r>
            <a:r>
              <a:rPr lang="fr-FR" cap="none" dirty="0">
                <a:effectLst/>
                <a:latin typeface="Times New Roman" panose="02020603050405020304" pitchFamily="18" charset="0"/>
                <a:ea typeface="Calibri" panose="020F0502020204030204" pitchFamily="34" charset="0"/>
                <a:cs typeface="Arial" panose="020B0604020202020204" pitchFamily="34" charset="0"/>
              </a:rPr>
              <a:t>psychologie cognitive, l’attention </a:t>
            </a:r>
            <a:r>
              <a:rPr lang="fr-FR" b="1" cap="none" dirty="0">
                <a:effectLst/>
                <a:latin typeface="Times New Roman" panose="02020603050405020304" pitchFamily="18" charset="0"/>
                <a:ea typeface="Calibri" panose="020F0502020204030204" pitchFamily="34" charset="0"/>
                <a:cs typeface="Arial" panose="020B0604020202020204" pitchFamily="34" charset="0"/>
              </a:rPr>
              <a:t>focalisée </a:t>
            </a:r>
            <a:r>
              <a:rPr lang="fr-FR" cap="none" dirty="0">
                <a:effectLst/>
                <a:latin typeface="Times New Roman" panose="02020603050405020304" pitchFamily="18" charset="0"/>
                <a:ea typeface="Calibri" panose="020F0502020204030204" pitchFamily="34" charset="0"/>
                <a:cs typeface="Arial" panose="020B0604020202020204" pitchFamily="34" charset="0"/>
              </a:rPr>
              <a:t>ou </a:t>
            </a:r>
            <a:r>
              <a:rPr lang="fr-FR" b="1" cap="none" dirty="0">
                <a:effectLst/>
                <a:latin typeface="Times New Roman" panose="02020603050405020304" pitchFamily="18" charset="0"/>
                <a:ea typeface="Calibri" panose="020F0502020204030204" pitchFamily="34" charset="0"/>
                <a:cs typeface="Arial" panose="020B0604020202020204" pitchFamily="34" charset="0"/>
              </a:rPr>
              <a:t>sélective</a:t>
            </a:r>
            <a:r>
              <a:rPr lang="fr-FR" cap="none" dirty="0">
                <a:effectLst/>
                <a:latin typeface="Times New Roman" panose="02020603050405020304" pitchFamily="18" charset="0"/>
                <a:ea typeface="Calibri" panose="020F0502020204030204" pitchFamily="34" charset="0"/>
                <a:cs typeface="Arial" panose="020B0604020202020204" pitchFamily="34" charset="0"/>
              </a:rPr>
              <a:t> est étudiée au moyen de l’écoute </a:t>
            </a:r>
            <a:r>
              <a:rPr lang="fr-FR" b="1" cap="none" dirty="0">
                <a:effectLst/>
                <a:latin typeface="Times New Roman" panose="02020603050405020304" pitchFamily="18" charset="0"/>
                <a:ea typeface="Calibri" panose="020F0502020204030204" pitchFamily="34" charset="0"/>
                <a:cs typeface="Arial" panose="020B0604020202020204" pitchFamily="34" charset="0"/>
              </a:rPr>
              <a:t>dichotique</a:t>
            </a:r>
            <a:r>
              <a:rPr lang="fr-FR" cap="none" dirty="0">
                <a:effectLst/>
                <a:latin typeface="Times New Roman" panose="02020603050405020304" pitchFamily="18" charset="0"/>
                <a:ea typeface="Calibri" panose="020F0502020204030204" pitchFamily="34" charset="0"/>
                <a:cs typeface="Arial" panose="020B0604020202020204" pitchFamily="34" charset="0"/>
              </a:rPr>
              <a:t>. Cette technique consiste à faire entendre aux participants de l’étude un ou deux messages par l’intermédiaire d’un casque, selon la condition expérimentale, le participant entend un seul message aux deux oreilles (condition contrôle) ou alors deux messages sont envoyés simultanément : un à chaque oreille, dans ce cas on demande au participant de se focaliser sur seul des deux messages. Pour être certain que le participant se focalise uniquement sur ce message et pas sur l’autre (qualifié de message non prioritaire ou d’oreille inattentive), il doit répéter à voix haute le message sur lequel il doit se focaliser (message de l’ou oreille attentive).</a:t>
            </a:r>
            <a:endParaRPr lang="fr-FR" cap="none"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50573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513AE31-9988-48F4-812E-78D8C7923B83}"/>
              </a:ext>
            </a:extLst>
          </p:cNvPr>
          <p:cNvSpPr>
            <a:spLocks noGrp="1"/>
          </p:cNvSpPr>
          <p:nvPr>
            <p:ph idx="1"/>
          </p:nvPr>
        </p:nvSpPr>
        <p:spPr>
          <a:xfrm>
            <a:off x="913774" y="742122"/>
            <a:ext cx="9701217" cy="5049077"/>
          </a:xfrm>
        </p:spPr>
        <p:txBody>
          <a:bodyPr>
            <a:noAutofit/>
          </a:bodyPr>
          <a:lstStyle/>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Selon </a:t>
            </a:r>
            <a:r>
              <a:rPr lang="fr-FR" sz="2400" b="1" cap="none" dirty="0" smtClean="0">
                <a:effectLst/>
                <a:latin typeface="Times New Roman" panose="02020603050405020304" pitchFamily="18" charset="0"/>
                <a:ea typeface="Calibri" panose="020F0502020204030204" pitchFamily="34" charset="0"/>
                <a:cs typeface="Arial" panose="020B0604020202020204" pitchFamily="34" charset="0"/>
              </a:rPr>
              <a:t>(LIEURY &amp; LÉGER,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2020) </a:t>
            </a:r>
            <a:r>
              <a:rPr lang="fr-FR" sz="2400" cap="none" dirty="0">
                <a:effectLst/>
                <a:latin typeface="Times New Roman" panose="02020603050405020304" pitchFamily="18" charset="0"/>
                <a:ea typeface="Calibri" panose="020F0502020204030204" pitchFamily="34" charset="0"/>
                <a:cs typeface="Arial" panose="020B0604020202020204" pitchFamily="34" charset="0"/>
              </a:rPr>
              <a:t>l’attention c’est un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catalyseur</a:t>
            </a:r>
            <a:r>
              <a:rPr lang="fr-FR" sz="2400" cap="none" dirty="0">
                <a:effectLst/>
                <a:latin typeface="Times New Roman" panose="02020603050405020304" pitchFamily="18" charset="0"/>
                <a:ea typeface="Calibri" panose="020F0502020204030204" pitchFamily="34" charset="0"/>
                <a:cs typeface="Arial" panose="020B0604020202020204" pitchFamily="34" charset="0"/>
              </a:rPr>
              <a:t> de l’activité mentale de l’individu ver un seul objet, une seule activité. </a:t>
            </a:r>
          </a:p>
          <a:p>
            <a:pPr indent="449580" algn="just">
              <a:lnSpc>
                <a:spcPct val="150000"/>
              </a:lnSpc>
              <a:spcAft>
                <a:spcPts val="1000"/>
              </a:spcAft>
            </a:pPr>
            <a:r>
              <a:rPr lang="fr-FR" sz="2400" cap="none" dirty="0">
                <a:effectLst/>
                <a:latin typeface="Times New Roman" panose="02020603050405020304" pitchFamily="18" charset="0"/>
                <a:ea typeface="Calibri" panose="020F0502020204030204" pitchFamily="34" charset="0"/>
                <a:cs typeface="Arial" panose="020B0604020202020204" pitchFamily="34" charset="0"/>
              </a:rPr>
              <a:t>L’attention est un état mental qui permet a l’individu de faire le tri parmi plusieurs objets externes ou internes afin d’orienter le système cognitif et donc le traitement de </a:t>
            </a:r>
            <a:r>
              <a:rPr lang="fr-FR" sz="2400" cap="none" dirty="0" smtClean="0">
                <a:effectLst/>
                <a:latin typeface="Times New Roman" panose="02020603050405020304" pitchFamily="18" charset="0"/>
                <a:ea typeface="Calibri" panose="020F0502020204030204" pitchFamily="34" charset="0"/>
                <a:cs typeface="Arial" panose="020B0604020202020204" pitchFamily="34" charset="0"/>
              </a:rPr>
              <a:t>l’information vers un seul objet et de ne pas tenir compte des autres objets sus de susceptibles</a:t>
            </a:r>
            <a:r>
              <a:rPr lang="fr-FR" sz="2400" cap="none" dirty="0" smtClean="0">
                <a:latin typeface="Times New Roman" panose="02020603050405020304" pitchFamily="18" charset="0"/>
                <a:ea typeface="Calibri" panose="020F0502020204030204" pitchFamily="34" charset="0"/>
                <a:cs typeface="Arial" panose="020B0604020202020204" pitchFamily="34" charset="0"/>
              </a:rPr>
              <a:t> de </a:t>
            </a:r>
            <a:r>
              <a:rPr lang="fr-FR" sz="2400" cap="none" dirty="0" smtClean="0">
                <a:effectLst/>
                <a:latin typeface="Times New Roman" panose="02020603050405020304" pitchFamily="18" charset="0"/>
                <a:ea typeface="Calibri" panose="020F0502020204030204" pitchFamily="34" charset="0"/>
                <a:cs typeface="Arial" panose="020B0604020202020204" pitchFamily="34" charset="0"/>
              </a:rPr>
              <a:t>distraire, entrainant ainsi leur inhibition  </a:t>
            </a:r>
            <a:r>
              <a:rPr lang="fr-FR" sz="2400" b="1" cap="none" dirty="0" smtClean="0">
                <a:effectLst/>
                <a:latin typeface="Times New Roman" panose="02020603050405020304" pitchFamily="18" charset="0"/>
                <a:ea typeface="Calibri" panose="020F0502020204030204" pitchFamily="34" charset="0"/>
                <a:cs typeface="Arial" panose="020B0604020202020204" pitchFamily="34" charset="0"/>
              </a:rPr>
              <a:t>(LIEURY &amp; LÉGER, </a:t>
            </a:r>
            <a:r>
              <a:rPr lang="fr-FR" sz="2400" b="1" cap="none" dirty="0">
                <a:effectLst/>
                <a:latin typeface="Times New Roman" panose="02020603050405020304" pitchFamily="18" charset="0"/>
                <a:ea typeface="Calibri" panose="020F0502020204030204" pitchFamily="34" charset="0"/>
                <a:cs typeface="Arial" panose="020B0604020202020204" pitchFamily="34" charset="0"/>
              </a:rPr>
              <a:t>2020</a:t>
            </a:r>
            <a:r>
              <a:rPr lang="fr-FR" sz="2400" b="1" cap="none" dirty="0" smtClean="0">
                <a:effectLst/>
                <a:latin typeface="Times New Roman" panose="02020603050405020304" pitchFamily="18" charset="0"/>
                <a:ea typeface="Calibri" panose="020F0502020204030204" pitchFamily="34" charset="0"/>
                <a:cs typeface="Arial" panose="020B0604020202020204" pitchFamily="34" charset="0"/>
              </a:rPr>
              <a:t>).</a:t>
            </a:r>
            <a:endParaRPr lang="fr-FR" sz="2400" cap="none"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405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6BA18DB-8437-4CB1-8FEC-72B7CC83E242}"/>
              </a:ext>
            </a:extLst>
          </p:cNvPr>
          <p:cNvSpPr>
            <a:spLocks noGrp="1"/>
          </p:cNvSpPr>
          <p:nvPr>
            <p:ph idx="1"/>
          </p:nvPr>
        </p:nvSpPr>
        <p:spPr>
          <a:xfrm>
            <a:off x="913774" y="1232451"/>
            <a:ext cx="10363826" cy="5062331"/>
          </a:xfrm>
        </p:spPr>
        <p:txBody>
          <a:bodyPr>
            <a:normAutofit/>
          </a:bodyPr>
          <a:lstStyle/>
          <a:p>
            <a:pPr marL="0" indent="0" algn="just">
              <a:buNone/>
            </a:pPr>
            <a:endParaRPr lang="fr-FR" sz="4800" cap="none" dirty="0" smtClean="0">
              <a:latin typeface="Times New Roman" pitchFamily="18" charset="0"/>
              <a:cs typeface="Times New Roman" pitchFamily="18" charset="0"/>
            </a:endParaRPr>
          </a:p>
          <a:p>
            <a:pPr marL="0" indent="0" algn="just">
              <a:buNone/>
            </a:pPr>
            <a:r>
              <a:rPr lang="fr-FR" sz="4800" cap="none" dirty="0" smtClean="0">
                <a:latin typeface="Times New Roman" pitchFamily="18" charset="0"/>
                <a:cs typeface="Times New Roman" pitchFamily="18" charset="0"/>
              </a:rPr>
              <a:t>L’attention nous servirait a percevoir, a distinguer, a nous souvenir et a réagir plus rapidement a une situation.</a:t>
            </a:r>
            <a:endParaRPr lang="fr-FR" sz="4800" cap="none" dirty="0">
              <a:latin typeface="Times New Roman" pitchFamily="18" charset="0"/>
              <a:cs typeface="Times New Roman" pitchFamily="18" charset="0"/>
            </a:endParaRPr>
          </a:p>
        </p:txBody>
      </p:sp>
    </p:spTree>
    <p:extLst>
      <p:ext uri="{BB962C8B-B14F-4D97-AF65-F5344CB8AC3E}">
        <p14:creationId xmlns:p14="http://schemas.microsoft.com/office/powerpoint/2010/main" val="3763974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DBF81F0-1A1F-4E45-9F6A-227B42BBF9CA}"/>
              </a:ext>
            </a:extLst>
          </p:cNvPr>
          <p:cNvSpPr>
            <a:spLocks noGrp="1"/>
          </p:cNvSpPr>
          <p:nvPr>
            <p:ph type="title"/>
          </p:nvPr>
        </p:nvSpPr>
        <p:spPr>
          <a:xfrm>
            <a:off x="913775" y="618517"/>
            <a:ext cx="10364451" cy="1183779"/>
          </a:xfrm>
        </p:spPr>
        <p:txBody>
          <a:bodyPr>
            <a:normAutofit/>
          </a:bodyPr>
          <a:lstStyle/>
          <a:p>
            <a:pPr algn="l"/>
            <a:r>
              <a:rPr lang="fr-FR" b="1" cap="none" dirty="0">
                <a:effectLst/>
                <a:latin typeface="Times New Roman" panose="02020603050405020304" pitchFamily="18" charset="0"/>
                <a:ea typeface="Calibri" panose="020F0502020204030204" pitchFamily="34" charset="0"/>
                <a:cs typeface="Times New Roman" panose="02020603050405020304" pitchFamily="18" charset="0"/>
              </a:rPr>
              <a:t>Processus </a:t>
            </a:r>
            <a:r>
              <a:rPr lang="fr-FR" b="1" cap="none" dirty="0" smtClean="0">
                <a:effectLst/>
                <a:latin typeface="Times New Roman" panose="02020603050405020304" pitchFamily="18" charset="0"/>
                <a:ea typeface="Calibri" panose="020F0502020204030204" pitchFamily="34" charset="0"/>
                <a:cs typeface="Times New Roman" panose="02020603050405020304" pitchFamily="18" charset="0"/>
              </a:rPr>
              <a:t>attentionnels:</a:t>
            </a:r>
            <a:r>
              <a:rPr lang="fr-FR" b="1" cap="none"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6000" b="1" cap="none"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xmlns="" id="{45A55E59-A827-4C67-A9F7-E3D4C3F850E9}"/>
              </a:ext>
            </a:extLst>
          </p:cNvPr>
          <p:cNvSpPr>
            <a:spLocks noGrp="1"/>
          </p:cNvSpPr>
          <p:nvPr>
            <p:ph idx="1"/>
          </p:nvPr>
        </p:nvSpPr>
        <p:spPr>
          <a:xfrm>
            <a:off x="913774" y="1802295"/>
            <a:ext cx="10363826" cy="4598505"/>
          </a:xfrm>
        </p:spPr>
        <p:txBody>
          <a:bodyPr>
            <a:noAutofit/>
          </a:bodyPr>
          <a:lstStyle/>
          <a:p>
            <a:pPr indent="449580" algn="just">
              <a:lnSpc>
                <a:spcPct val="150000"/>
              </a:lnSpc>
            </a:pPr>
            <a:r>
              <a:rPr lang="fr-FR" sz="3200" cap="none"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L’attention alors est la capacité de maintenir son activité, c'est-à-dire de </a:t>
            </a:r>
            <a:r>
              <a:rPr lang="fr-FR" sz="3200" b="1" cap="none"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mobiliser</a:t>
            </a:r>
            <a:r>
              <a:rPr lang="fr-FR" sz="3200" cap="none"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ses ressources cognitives sur une tâche donnée pendant une assez longue durée. Ce qui entraîne un accroissement d'efficacité du traitement de l’information, trois aspects caractérisent l’attention : la sélectivité et la concentration et le partage. </a:t>
            </a:r>
            <a:endParaRPr lang="fr-FR" sz="3200" cap="none"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914400" lvl="2" indent="0" algn="just" fontAlgn="base">
              <a:lnSpc>
                <a:spcPct val="150000"/>
              </a:lnSpc>
              <a:spcBef>
                <a:spcPts val="200"/>
              </a:spcBef>
              <a:buNone/>
            </a:pPr>
            <a:endParaRPr lang="fr-FR" sz="2800" cap="none" dirty="0"/>
          </a:p>
        </p:txBody>
      </p:sp>
    </p:spTree>
    <p:extLst>
      <p:ext uri="{BB962C8B-B14F-4D97-AF65-F5344CB8AC3E}">
        <p14:creationId xmlns:p14="http://schemas.microsoft.com/office/powerpoint/2010/main" val="1491632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D986CF2-ED40-41FB-A3F6-24A10FE4A264}"/>
              </a:ext>
            </a:extLst>
          </p:cNvPr>
          <p:cNvSpPr>
            <a:spLocks noGrp="1"/>
          </p:cNvSpPr>
          <p:nvPr>
            <p:ph idx="1"/>
          </p:nvPr>
        </p:nvSpPr>
        <p:spPr>
          <a:xfrm>
            <a:off x="913774" y="1258958"/>
            <a:ext cx="10363826" cy="4532242"/>
          </a:xfrm>
        </p:spPr>
        <p:txBody>
          <a:bodyPr/>
          <a:lstStyle/>
          <a:p>
            <a:pPr marL="1143000" lvl="2" indent="-228600" algn="just" fontAlgn="base">
              <a:lnSpc>
                <a:spcPct val="150000"/>
              </a:lnSpc>
              <a:spcBef>
                <a:spcPts val="200"/>
              </a:spcBef>
              <a:buFont typeface="+mj-lt"/>
              <a:buAutoNum type="arabicPeriod"/>
            </a:pPr>
            <a:endParaRPr lang="fr-FR" sz="32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endParaRPr>
          </a:p>
          <a:p>
            <a:pPr marL="1143000" lvl="2" indent="-228600" algn="just" fontAlgn="base">
              <a:lnSpc>
                <a:spcPct val="150000"/>
              </a:lnSpc>
              <a:spcBef>
                <a:spcPts val="200"/>
              </a:spcBef>
              <a:buFont typeface="+mj-lt"/>
              <a:buAutoNum type="arabicPeriod"/>
            </a:pPr>
            <a:r>
              <a:rPr lang="fr-FR" sz="3200" b="1" u="none" strike="noStrike" kern="0" cap="none" spc="0" dirty="0" smtClean="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La </a:t>
            </a:r>
            <a:r>
              <a:rPr lang="fr-FR" sz="32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sélectivité </a:t>
            </a:r>
          </a:p>
          <a:p>
            <a:pPr algn="just"/>
            <a:r>
              <a:rPr lang="fr-FR" sz="3600" cap="none" dirty="0">
                <a:effectLst/>
                <a:latin typeface="Times New Roman" panose="02020603050405020304" pitchFamily="18" charset="0"/>
                <a:ea typeface="Calibri" panose="020F0502020204030204" pitchFamily="34" charset="0"/>
              </a:rPr>
              <a:t>L’individu reçoit en permanence un nombre incalculable de stimuli de toutes sortes, et il lui faut décider lequel d’entre eux est pertinent à considérer. La sélection est nécessaire pour éviter une surcharge d’informations.</a:t>
            </a:r>
            <a:endParaRPr lang="fr-FR" sz="2800" dirty="0"/>
          </a:p>
        </p:txBody>
      </p:sp>
    </p:spTree>
    <p:extLst>
      <p:ext uri="{BB962C8B-B14F-4D97-AF65-F5344CB8AC3E}">
        <p14:creationId xmlns:p14="http://schemas.microsoft.com/office/powerpoint/2010/main" val="2823591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8765CDA-CCCA-410D-B3EA-5BCC85F039E0}"/>
              </a:ext>
            </a:extLst>
          </p:cNvPr>
          <p:cNvSpPr>
            <a:spLocks noGrp="1"/>
          </p:cNvSpPr>
          <p:nvPr>
            <p:ph idx="1"/>
          </p:nvPr>
        </p:nvSpPr>
        <p:spPr>
          <a:xfrm>
            <a:off x="913774" y="821636"/>
            <a:ext cx="10363826" cy="4969564"/>
          </a:xfrm>
        </p:spPr>
        <p:txBody>
          <a:bodyPr>
            <a:noAutofit/>
          </a:bodyPr>
          <a:lstStyle/>
          <a:p>
            <a:pPr marL="914400" lvl="2" indent="0" algn="just" fontAlgn="base">
              <a:lnSpc>
                <a:spcPct val="150000"/>
              </a:lnSpc>
              <a:spcBef>
                <a:spcPts val="200"/>
              </a:spcBef>
              <a:buNone/>
            </a:pP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2- La concentration </a:t>
            </a:r>
          </a:p>
          <a:p>
            <a:pPr algn="just">
              <a:lnSpc>
                <a:spcPct val="150000"/>
              </a:lnSpc>
            </a:pPr>
            <a:r>
              <a:rPr lang="fr-FR" sz="2800" cap="none"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c’est l’effort mental investi dans une ou plusieurs tâches. Evidemment certaines tâches demandent plus de concentration que d’autres, </a:t>
            </a:r>
            <a:endParaRPr lang="fr-FR" sz="2800" cap="none"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914400" lvl="2" indent="0" algn="just" fontAlgn="base">
              <a:lnSpc>
                <a:spcPct val="150000"/>
              </a:lnSpc>
              <a:spcBef>
                <a:spcPts val="200"/>
              </a:spcBef>
              <a:buNone/>
            </a:pPr>
            <a:r>
              <a:rPr lang="fr-FR" sz="2800" b="1" u="none" strike="noStrike" kern="0" cap="none" spc="0" dirty="0">
                <a:ln>
                  <a:noFill/>
                </a:ln>
                <a:effectLst>
                  <a:glow>
                    <a:srgbClr val="000000"/>
                  </a:glow>
                  <a:outerShdw sx="0" sy="0">
                    <a:srgbClr val="000000"/>
                  </a:outerShdw>
                  <a:reflection stA="0" endPos="0" fadeDir="0" sx="0" sy="0"/>
                </a:effectLst>
                <a:latin typeface="Times New Roman" panose="02020603050405020304" pitchFamily="18" charset="0"/>
                <a:ea typeface="Times New Roman" panose="02020603050405020304" pitchFamily="18" charset="0"/>
                <a:cs typeface="Times New Roman" panose="02020603050405020304" pitchFamily="18" charset="0"/>
              </a:rPr>
              <a:t>3- Le partage </a:t>
            </a:r>
          </a:p>
          <a:p>
            <a:pPr marL="228600" algn="just">
              <a:lnSpc>
                <a:spcPct val="150000"/>
              </a:lnSpc>
              <a:spcAft>
                <a:spcPts val="1000"/>
              </a:spcAft>
            </a:pPr>
            <a:r>
              <a:rPr lang="fr-FR" sz="2800" cap="none" dirty="0">
                <a:effectLst/>
                <a:latin typeface="Times New Roman" panose="02020603050405020304" pitchFamily="18" charset="0"/>
                <a:ea typeface="Calibri" panose="020F0502020204030204" pitchFamily="34" charset="0"/>
                <a:cs typeface="Arial" panose="020B0604020202020204" pitchFamily="34" charset="0"/>
              </a:rPr>
              <a:t>Implique de prêter attention simultanément à plusieurs messages</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 </a:t>
            </a:r>
            <a:r>
              <a:rPr lang="fr-FR" sz="2800" b="1" cap="none" dirty="0" smtClean="0">
                <a:effectLst/>
                <a:latin typeface="Times New Roman" panose="02020603050405020304" pitchFamily="18" charset="0"/>
                <a:ea typeface="Calibri" panose="020F0502020204030204" pitchFamily="34" charset="0"/>
                <a:cs typeface="Arial" panose="020B0604020202020204" pitchFamily="34" charset="0"/>
              </a:rPr>
              <a:t>(MAQUESTIAUX, </a:t>
            </a:r>
            <a:r>
              <a:rPr lang="fr-FR" sz="2800" b="1" cap="none" dirty="0">
                <a:effectLst/>
                <a:latin typeface="Times New Roman" panose="02020603050405020304" pitchFamily="18" charset="0"/>
                <a:ea typeface="Calibri" panose="020F0502020204030204" pitchFamily="34" charset="0"/>
                <a:cs typeface="Arial" panose="020B0604020202020204" pitchFamily="34" charset="0"/>
              </a:rPr>
              <a:t>2017).</a:t>
            </a:r>
            <a:endParaRPr lang="fr-FR" sz="2800" cap="none" dirty="0">
              <a:effectLst/>
              <a:latin typeface="Calibri" panose="020F0502020204030204" pitchFamily="34" charset="0"/>
              <a:ea typeface="Calibri" panose="020F0502020204030204" pitchFamily="34" charset="0"/>
              <a:cs typeface="Arial" panose="020B0604020202020204" pitchFamily="34" charset="0"/>
            </a:endParaRPr>
          </a:p>
          <a:p>
            <a:endParaRPr lang="fr-FR" sz="2800" cap="none" dirty="0"/>
          </a:p>
        </p:txBody>
      </p:sp>
    </p:spTree>
    <p:extLst>
      <p:ext uri="{BB962C8B-B14F-4D97-AF65-F5344CB8AC3E}">
        <p14:creationId xmlns:p14="http://schemas.microsoft.com/office/powerpoint/2010/main" val="1995320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8451A40-2FB6-49DF-AEFE-680971974DB3}"/>
              </a:ext>
            </a:extLst>
          </p:cNvPr>
          <p:cNvSpPr>
            <a:spLocks noGrp="1"/>
          </p:cNvSpPr>
          <p:nvPr>
            <p:ph idx="1"/>
          </p:nvPr>
        </p:nvSpPr>
        <p:spPr>
          <a:xfrm>
            <a:off x="913774" y="795130"/>
            <a:ext cx="10363826" cy="4996069"/>
          </a:xfrm>
        </p:spPr>
        <p:txBody>
          <a:bodyPr>
            <a:normAutofit/>
          </a:bodyPr>
          <a:lstStyle/>
          <a:p>
            <a:pPr algn="just"/>
            <a:endParaRPr lang="fr-FR" sz="36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algn="just"/>
            <a:endParaRPr lang="fr-FR" sz="3600" dirty="0">
              <a:latin typeface="Times New Roman" panose="02020603050405020304" pitchFamily="18" charset="0"/>
              <a:ea typeface="Calibri" panose="020F0502020204030204" pitchFamily="34" charset="0"/>
              <a:cs typeface="Arial" panose="020B0604020202020204" pitchFamily="34" charset="0"/>
            </a:endParaRPr>
          </a:p>
          <a:p>
            <a:pPr algn="just"/>
            <a:endParaRPr lang="fr-FR" sz="3600" cap="none" dirty="0" smtClean="0">
              <a:effectLst/>
              <a:latin typeface="Times New Roman" panose="02020603050405020304" pitchFamily="18" charset="0"/>
              <a:ea typeface="Calibri" panose="020F0502020204030204" pitchFamily="34" charset="0"/>
              <a:cs typeface="Arial" panose="020B0604020202020204" pitchFamily="34" charset="0"/>
            </a:endParaRPr>
          </a:p>
          <a:p>
            <a:pPr marL="0" indent="0" algn="just">
              <a:buNone/>
            </a:pPr>
            <a:r>
              <a:rPr lang="fr-FR" sz="3600" cap="none" dirty="0" smtClean="0">
                <a:effectLst/>
                <a:latin typeface="Times New Roman" panose="02020603050405020304" pitchFamily="18" charset="0"/>
                <a:ea typeface="Calibri" panose="020F0502020204030204" pitchFamily="34" charset="0"/>
                <a:cs typeface="Arial" panose="020B0604020202020204" pitchFamily="34" charset="0"/>
              </a:rPr>
              <a:t>Pour </a:t>
            </a:r>
            <a:r>
              <a:rPr lang="fr-FR" sz="3600" cap="none" dirty="0">
                <a:effectLst/>
                <a:latin typeface="Times New Roman" panose="02020603050405020304" pitchFamily="18" charset="0"/>
                <a:ea typeface="Calibri" panose="020F0502020204030204" pitchFamily="34" charset="0"/>
                <a:cs typeface="Arial" panose="020B0604020202020204" pitchFamily="34" charset="0"/>
              </a:rPr>
              <a:t>les spécialistes </a:t>
            </a:r>
            <a:r>
              <a:rPr lang="fr-FR" sz="3600" b="1" cap="none" dirty="0" smtClean="0">
                <a:effectLst/>
                <a:latin typeface="Times New Roman" panose="02020603050405020304" pitchFamily="18" charset="0"/>
                <a:ea typeface="Calibri" panose="020F0502020204030204" pitchFamily="34" charset="0"/>
                <a:cs typeface="Arial" panose="020B0604020202020204" pitchFamily="34" charset="0"/>
              </a:rPr>
              <a:t>(BOUJON et QUAIREAU)</a:t>
            </a:r>
            <a:r>
              <a:rPr lang="fr-FR" sz="3600" cap="none" dirty="0" smtClean="0">
                <a:effectLst/>
                <a:latin typeface="Times New Roman" panose="02020603050405020304" pitchFamily="18" charset="0"/>
                <a:ea typeface="Calibri" panose="020F0502020204030204" pitchFamily="34" charset="0"/>
                <a:cs typeface="Arial" panose="020B0604020202020204" pitchFamily="34" charset="0"/>
              </a:rPr>
              <a:t> </a:t>
            </a:r>
            <a:r>
              <a:rPr lang="fr-FR" sz="3600" cap="none" dirty="0">
                <a:effectLst/>
                <a:latin typeface="Times New Roman" panose="02020603050405020304" pitchFamily="18" charset="0"/>
                <a:ea typeface="Calibri" panose="020F0502020204030204" pitchFamily="34" charset="0"/>
                <a:cs typeface="Arial" panose="020B0604020202020204" pitchFamily="34" charset="0"/>
              </a:rPr>
              <a:t>il existe plusieurs formes d’attention dont les principes sont l’attention soutenue (ou maintenue), l’attention sélective (ou focalisée) et enfin l’attention divisée.</a:t>
            </a:r>
            <a:endParaRPr lang="fr-FR" sz="3600" cap="none" dirty="0">
              <a:effectLst/>
              <a:latin typeface="Calibri" panose="020F0502020204030204" pitchFamily="34" charset="0"/>
              <a:ea typeface="Calibri" panose="020F0502020204030204" pitchFamily="34" charset="0"/>
              <a:cs typeface="Arial" panose="020B0604020202020204" pitchFamily="34" charset="0"/>
            </a:endParaRPr>
          </a:p>
          <a:p>
            <a:pPr algn="just"/>
            <a:endParaRPr lang="fr-FR" sz="2800" dirty="0"/>
          </a:p>
        </p:txBody>
      </p:sp>
    </p:spTree>
    <p:extLst>
      <p:ext uri="{BB962C8B-B14F-4D97-AF65-F5344CB8AC3E}">
        <p14:creationId xmlns:p14="http://schemas.microsoft.com/office/powerpoint/2010/main" val="2382276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2475</TotalTime>
  <Words>1445</Words>
  <Application>Microsoft Office PowerPoint</Application>
  <PresentationFormat>Grand écran</PresentationFormat>
  <Paragraphs>97</Paragraphs>
  <Slides>38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38</vt:i4>
      </vt:variant>
    </vt:vector>
  </HeadingPairs>
  <TitlesOfParts>
    <vt:vector size="46" baseType="lpstr">
      <vt:lpstr>32</vt:lpstr>
      <vt:lpstr>Arial</vt:lpstr>
      <vt:lpstr>Calibri</vt:lpstr>
      <vt:lpstr>Calibri Light</vt:lpstr>
      <vt:lpstr>Century Gothic</vt:lpstr>
      <vt:lpstr>CMSY5</vt:lpstr>
      <vt:lpstr>Times New Roman</vt:lpstr>
      <vt:lpstr>Rétrospective</vt:lpstr>
      <vt:lpstr>Cours: ATTENTION</vt:lpstr>
      <vt:lpstr>Présentation PowerPoint</vt:lpstr>
      <vt:lpstr>Définitions: </vt:lpstr>
      <vt:lpstr>Présentation PowerPoint</vt:lpstr>
      <vt:lpstr>Présentation PowerPoint</vt:lpstr>
      <vt:lpstr>Processus attentionnels: </vt:lpstr>
      <vt:lpstr>Présentation PowerPoint</vt:lpstr>
      <vt:lpstr>Présentation PowerPoint</vt:lpstr>
      <vt:lpstr>Présentation PowerPoint</vt:lpstr>
      <vt:lpstr>Les formes de l’attention  </vt:lpstr>
      <vt:lpstr> L’attention soutenue  </vt:lpstr>
      <vt:lpstr>Présentation PowerPoint</vt:lpstr>
      <vt:lpstr>Présentation PowerPoint</vt:lpstr>
      <vt:lpstr>L'attention sélective ou focalisée  </vt:lpstr>
      <vt:lpstr>Présentation PowerPoint</vt:lpstr>
      <vt:lpstr> « COCKTAIL PARTY » et le filtre sélectif  </vt:lpstr>
      <vt:lpstr>Présentation PowerPoint</vt:lpstr>
      <vt:lpstr>Présentation PowerPoint</vt:lpstr>
      <vt:lpstr>Présentation PowerPoint</vt:lpstr>
      <vt:lpstr>Le filtre atténuateur </vt:lpstr>
      <vt:lpstr>L’attention divisée ou partagée  </vt:lpstr>
      <vt:lpstr>Attention divisée entre plusieurs sources d’informations  </vt:lpstr>
      <vt:lpstr>Présentation PowerPoint</vt:lpstr>
      <vt:lpstr>Attention divisée entre plusieurs taches  </vt:lpstr>
      <vt:lpstr>Présentation PowerPoint</vt:lpstr>
      <vt:lpstr>L’effet STROOP  </vt:lpstr>
      <vt:lpstr>Le superviseur attentionnel  </vt:lpstr>
      <vt:lpstr>Présentation PowerPoint</vt:lpstr>
      <vt:lpstr>Les processus automatiques et les processus contrôlés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Résumé du cours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ATTENTION</dc:title>
  <dc:creator>SELLAMI</dc:creator>
  <cp:lastModifiedBy>pc</cp:lastModifiedBy>
  <cp:revision>41</cp:revision>
  <dcterms:created xsi:type="dcterms:W3CDTF">2021-10-19T21:34:35Z</dcterms:created>
  <dcterms:modified xsi:type="dcterms:W3CDTF">2025-04-28T21:57:51Z</dcterms:modified>
</cp:coreProperties>
</file>