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DE41-E257-40E8-9BA7-3381650300F2}" type="datetimeFigureOut">
              <a:rPr lang="fr-FR" smtClean="0"/>
              <a:t>16/03/2024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9813-F27F-44F0-B785-E6ACAF1BF2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5925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DE41-E257-40E8-9BA7-3381650300F2}" type="datetimeFigureOut">
              <a:rPr lang="fr-FR" smtClean="0"/>
              <a:t>16/03/2024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9813-F27F-44F0-B785-E6ACAF1BF2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1017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DE41-E257-40E8-9BA7-3381650300F2}" type="datetimeFigureOut">
              <a:rPr lang="fr-FR" smtClean="0"/>
              <a:t>16/03/2024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9813-F27F-44F0-B785-E6ACAF1BF2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0428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DE41-E257-40E8-9BA7-3381650300F2}" type="datetimeFigureOut">
              <a:rPr lang="fr-FR" smtClean="0"/>
              <a:t>16/03/2024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9813-F27F-44F0-B785-E6ACAF1BF2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21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DE41-E257-40E8-9BA7-3381650300F2}" type="datetimeFigureOut">
              <a:rPr lang="fr-FR" smtClean="0"/>
              <a:t>16/03/2024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9813-F27F-44F0-B785-E6ACAF1BF2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7413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DE41-E257-40E8-9BA7-3381650300F2}" type="datetimeFigureOut">
              <a:rPr lang="fr-FR" smtClean="0"/>
              <a:t>16/03/2024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9813-F27F-44F0-B785-E6ACAF1BF2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5699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DE41-E257-40E8-9BA7-3381650300F2}" type="datetimeFigureOut">
              <a:rPr lang="fr-FR" smtClean="0"/>
              <a:t>16/03/2024</a:t>
            </a:fld>
            <a:endParaRPr lang="fr-F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9813-F27F-44F0-B785-E6ACAF1BF2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7381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DE41-E257-40E8-9BA7-3381650300F2}" type="datetimeFigureOut">
              <a:rPr lang="fr-FR" smtClean="0"/>
              <a:t>16/03/2024</a:t>
            </a:fld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9813-F27F-44F0-B785-E6ACAF1BF2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68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DE41-E257-40E8-9BA7-3381650300F2}" type="datetimeFigureOut">
              <a:rPr lang="fr-FR" smtClean="0"/>
              <a:t>16/03/2024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9813-F27F-44F0-B785-E6ACAF1BF2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9349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DE41-E257-40E8-9BA7-3381650300F2}" type="datetimeFigureOut">
              <a:rPr lang="fr-FR" smtClean="0"/>
              <a:t>16/03/2024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9813-F27F-44F0-B785-E6ACAF1BF2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135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DE41-E257-40E8-9BA7-3381650300F2}" type="datetimeFigureOut">
              <a:rPr lang="fr-FR" smtClean="0"/>
              <a:t>16/03/2024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9813-F27F-44F0-B785-E6ACAF1BF2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673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98EDE41-E257-40E8-9BA7-3381650300F2}" type="datetimeFigureOut">
              <a:rPr lang="fr-FR" smtClean="0"/>
              <a:t>16/03/2024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0E819813-F27F-44F0-B785-E6ACAF1BF2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7240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844842-F1B6-4404-9860-49EF7AB97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665" y="173736"/>
            <a:ext cx="9645777" cy="3255264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tx1"/>
                </a:solidFill>
              </a:rPr>
              <a:t>L’analyse de contenu numérique : à propos de l’opérationnalisation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8C75F8-EBEF-4B69-8C5B-883D410C24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15" y="3705225"/>
            <a:ext cx="5396035" cy="22860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64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BENAICHA Abdelkrim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64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Maître de conférences class A en SIC (HDR)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64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Communication, Langage et Analyse Critique des Médias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64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Département des SIC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64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Faculté des SHS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64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Université de Bejaia</a:t>
            </a:r>
          </a:p>
          <a:p>
            <a:endParaRPr lang="fr-FR" sz="2000" b="1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426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A41A3A-B392-4F03-9D49-B09070E29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291" y="1128408"/>
            <a:ext cx="2947482" cy="460118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 schéma s</a:t>
            </a:r>
            <a:r>
              <a:rPr lang="fr-FR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</a:t>
            </a:r>
            <a:r>
              <a:rPr lang="fr-FR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 les différents axes de recherches en SIC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83908B3E-2E8D-43CE-9FA1-70B54F4C1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3993" y="1544888"/>
            <a:ext cx="1056874" cy="47624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Dit quoi?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EAA5A82B-A5D9-4184-8B97-707C037EE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4666" y="1528081"/>
            <a:ext cx="1194386" cy="4762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Qui?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CD1ACBF8-3E41-4027-8F48-8F179B2B6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3771" y="1528080"/>
            <a:ext cx="1482492" cy="63917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Avec quel canal?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E18082A2-E241-4CDD-9587-8B0703E0D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9167" y="1510870"/>
            <a:ext cx="1089271" cy="51026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qui ?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AE3B25-D310-4CC8-9BD5-FC6035E64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1343" y="1528080"/>
            <a:ext cx="1220402" cy="6391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Quel effet ?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DCABE42F-611B-4814-8FF6-781C2314F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9909" y="1314290"/>
            <a:ext cx="2231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altLang="fr-F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3209359-FC06-4486-ACE1-F31DA1ECB167}"/>
              </a:ext>
            </a:extLst>
          </p:cNvPr>
          <p:cNvSpPr txBox="1"/>
          <p:nvPr/>
        </p:nvSpPr>
        <p:spPr>
          <a:xfrm>
            <a:off x="3498959" y="2243592"/>
            <a:ext cx="20681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Emetteur</a:t>
            </a:r>
          </a:p>
          <a:p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fr-FR" altLang="fr-FR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Analyse du contrôle des organisation 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fr-FR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B057196-F98F-44C7-963D-1BDCE789547E}"/>
              </a:ext>
            </a:extLst>
          </p:cNvPr>
          <p:cNvSpPr txBox="1"/>
          <p:nvPr/>
        </p:nvSpPr>
        <p:spPr>
          <a:xfrm>
            <a:off x="5466236" y="2228670"/>
            <a:ext cx="125952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fr-FR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Message</a:t>
            </a:r>
          </a:p>
          <a:p>
            <a:endParaRPr lang="fr-FR" altLang="fr-FR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fr-FR" altLang="fr-FR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Analyse de contenu </a:t>
            </a:r>
            <a:r>
              <a:rPr lang="fr-FR" altLang="fr-FR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fr-FR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D30231F-1140-4965-97D6-4053B8422456}"/>
              </a:ext>
            </a:extLst>
          </p:cNvPr>
          <p:cNvSpPr txBox="1"/>
          <p:nvPr/>
        </p:nvSpPr>
        <p:spPr>
          <a:xfrm>
            <a:off x="6662549" y="2256305"/>
            <a:ext cx="201359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fr-FR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Canal</a:t>
            </a:r>
          </a:p>
          <a:p>
            <a:endParaRPr lang="fr-FR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Analyse des médias </a:t>
            </a:r>
            <a:endParaRPr lang="fr-FR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8C85FEEC-F37F-49F7-8366-23980DD2003A}"/>
              </a:ext>
            </a:extLst>
          </p:cNvPr>
          <p:cNvSpPr txBox="1"/>
          <p:nvPr/>
        </p:nvSpPr>
        <p:spPr>
          <a:xfrm>
            <a:off x="8602747" y="2380081"/>
            <a:ext cx="221694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fr-FR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Récepteur</a:t>
            </a:r>
          </a:p>
          <a:p>
            <a:endParaRPr lang="fr-FR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Analyse de l’auditoire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Étude d’audience</a:t>
            </a:r>
            <a:endParaRPr lang="fr-FR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C3971AB2-5A07-44C4-AE02-4BFE1A2A0D3E}"/>
              </a:ext>
            </a:extLst>
          </p:cNvPr>
          <p:cNvSpPr txBox="1"/>
          <p:nvPr/>
        </p:nvSpPr>
        <p:spPr>
          <a:xfrm>
            <a:off x="10572561" y="2256305"/>
            <a:ext cx="22169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fr-FR" sz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Effets</a:t>
            </a:r>
          </a:p>
          <a:p>
            <a:endParaRPr lang="fr-FR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Analyse des effets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0640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13A147-35D3-4895-9E60-A2D94573A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099881" cy="4601183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Initiation à l’analyse de contenu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CEE2F1-8FB2-46C0-A82D-F1AFEB586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8551" y="1045292"/>
            <a:ext cx="8058150" cy="183832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fr-FR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fr-FR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fr-FR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fr-FR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Berelson</a:t>
            </a:r>
            <a:r>
              <a:rPr lang="fr-FR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défini l’analyse de contenu comme suite : « est</a:t>
            </a:r>
            <a:r>
              <a:rPr lang="fr-FR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une modalité de recherche servant la </a:t>
            </a:r>
            <a:r>
              <a:rPr lang="fr-FR" b="1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description quantitativ</a:t>
            </a:r>
            <a:r>
              <a:rPr lang="fr-FR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e, d'une manière </a:t>
            </a:r>
            <a:r>
              <a:rPr lang="fr-FR" b="1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objective</a:t>
            </a:r>
            <a:r>
              <a:rPr lang="fr-FR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fr-FR" b="1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systématique</a:t>
            </a:r>
            <a:r>
              <a:rPr lang="fr-FR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du </a:t>
            </a:r>
            <a:r>
              <a:rPr lang="fr-FR" b="1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contenu manifeste </a:t>
            </a:r>
            <a:r>
              <a:rPr lang="fr-FR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de communication ».</a:t>
            </a:r>
          </a:p>
          <a:p>
            <a:pPr marL="0" indent="0">
              <a:lnSpc>
                <a:spcPct val="100000"/>
              </a:lnSpc>
              <a:buNone/>
            </a:pPr>
            <a:endParaRPr lang="fr-FR" i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fr-FR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fr-FR" i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fr-FR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  <a:tabLst>
                <a:tab pos="3743325" algn="l"/>
              </a:tabLst>
            </a:pPr>
            <a:endParaRPr lang="fr-FR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A5089F-1B7D-4DFE-87D8-E291E5D1210F}"/>
              </a:ext>
            </a:extLst>
          </p:cNvPr>
          <p:cNvSpPr/>
          <p:nvPr/>
        </p:nvSpPr>
        <p:spPr>
          <a:xfrm>
            <a:off x="6148387" y="1999909"/>
            <a:ext cx="2619375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Tendances de l’analyse de contenu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B0632C-225D-4306-BA6B-3772956D336A}"/>
              </a:ext>
            </a:extLst>
          </p:cNvPr>
          <p:cNvSpPr/>
          <p:nvPr/>
        </p:nvSpPr>
        <p:spPr>
          <a:xfrm>
            <a:off x="8434389" y="3081527"/>
            <a:ext cx="3195637" cy="6858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Explicative et interprétative </a:t>
            </a:r>
          </a:p>
          <a:p>
            <a:pPr algn="ctr"/>
            <a:r>
              <a:rPr lang="fr-FR" b="1" dirty="0">
                <a:solidFill>
                  <a:schemeClr val="tx1"/>
                </a:solidFill>
              </a:rPr>
              <a:t>Méthode qualitative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DE90D0-7440-4E24-8375-91B6BE43EF04}"/>
              </a:ext>
            </a:extLst>
          </p:cNvPr>
          <p:cNvSpPr/>
          <p:nvPr/>
        </p:nvSpPr>
        <p:spPr>
          <a:xfrm>
            <a:off x="3638551" y="3081528"/>
            <a:ext cx="2790824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Descriptive </a:t>
            </a:r>
          </a:p>
          <a:p>
            <a:pPr algn="ctr"/>
            <a:r>
              <a:rPr lang="fr-FR" b="1" dirty="0">
                <a:solidFill>
                  <a:schemeClr val="tx1"/>
                </a:solidFill>
              </a:rPr>
              <a:t>Méthode quantitative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5F511C-FD23-4260-9C68-517776FB5F8D}"/>
              </a:ext>
            </a:extLst>
          </p:cNvPr>
          <p:cNvSpPr/>
          <p:nvPr/>
        </p:nvSpPr>
        <p:spPr>
          <a:xfrm>
            <a:off x="8501064" y="3974383"/>
            <a:ext cx="3195637" cy="2400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b="1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Le contenu latent</a:t>
            </a:r>
            <a:r>
              <a:rPr lang="fr-FR" b="1" dirty="0">
                <a:solidFill>
                  <a:schemeClr val="tx1"/>
                </a:solidFill>
                <a:ea typeface="Calibri" panose="020F0502020204030204" pitchFamily="34" charset="0"/>
              </a:rPr>
              <a:t>:</a:t>
            </a:r>
          </a:p>
          <a:p>
            <a:pPr algn="just"/>
            <a:r>
              <a:rPr lang="fr-FR" b="1" dirty="0">
                <a:solidFill>
                  <a:schemeClr val="tx1"/>
                </a:solidFill>
                <a:ea typeface="Calibri" panose="020F0502020204030204" pitchFamily="34" charset="0"/>
              </a:rPr>
              <a:t>L</a:t>
            </a:r>
            <a:r>
              <a:rPr lang="fr-FR" b="1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e niveau instrumental de contenu </a:t>
            </a:r>
            <a:r>
              <a:rPr lang="fr-FR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(les éléments matériels du comptage et de mesure).</a:t>
            </a:r>
          </a:p>
          <a:p>
            <a:pPr algn="just"/>
            <a:r>
              <a:rPr lang="fr-FR" b="1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Le niveau </a:t>
            </a:r>
            <a:r>
              <a:rPr lang="fr-FR" b="1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représental</a:t>
            </a:r>
            <a:r>
              <a:rPr lang="fr-FR" b="1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de contenu</a:t>
            </a:r>
            <a:r>
              <a:rPr lang="fr-FR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(Faire des inférences ou des significations implicites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4510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200710-0BE6-47FF-B187-39769CB1F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Les étapes de l’analyse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F732B6-0E8E-4F24-B79D-6A747CD8B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7792" y="844677"/>
            <a:ext cx="8555589" cy="575614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1/Préanalyse :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fr-FR" sz="5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4524375" algn="l"/>
              </a:tabLst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2/L’indentification des catégories d’analyse :</a:t>
            </a:r>
            <a:endParaRPr lang="fr-FR" sz="5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4524375" algn="l"/>
              </a:tabLst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Catégories de contenu : 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(répond à la question dit quoi ?) </a:t>
            </a: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(Hypertexte texte</a:t>
            </a:r>
            <a:r>
              <a:rPr lang="fr-FR" sz="56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lang="fr-FR" sz="5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4524375" algn="l"/>
              </a:tabLst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Sujets : 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les différents sujets traités (grands sujets, sous sujets, soussous sujets, etc.)</a:t>
            </a:r>
            <a:endParaRPr lang="fr-FR" sz="5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Tendances : la tendance d’entreprise (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tendance politique, religieuse, culturelle, économique, etc.) ; ou les tendances des acteurs inclussent dans le contenu (droite, gauche, républicaine, laïque, islamiste, nationaliste, capitaliste, communiste, etc.).</a:t>
            </a:r>
            <a:endParaRPr lang="fr-FR" sz="5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Attitude : 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l’attitude du journal vers le sujet : (Pour, contre, neutre), les attitudes des acteurs inclussent dans le contenu vers le sujet : (pour, contre, neutre) ou (positive, négative). </a:t>
            </a:r>
            <a:endParaRPr lang="fr-FR" sz="5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Valeurs :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les différentes valeurs sociales, politiques, économiques, historiques, culturelles, etc.)</a:t>
            </a:r>
            <a:endParaRPr lang="fr-FR" sz="5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Acteurs : 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les personnes : socialistes, politiciennes, économistes, journalistes, chercheurs, activistes, syndicalistes, présidents ; ou les organisations : institution, entreprise, associations, partie politique, établissement, etc. </a:t>
            </a:r>
            <a:endParaRPr lang="fr-FR" sz="5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Sources : 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les médias (journaux, les radios, les chaines télévisées), les multimédias :(web tv, web presse, RSN, etc.), Agences de presse, etc.  </a:t>
            </a:r>
            <a:endParaRPr lang="fr-FR" sz="5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1914525" algn="l"/>
              </a:tabLst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Caractéristiques :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caractéristiques positive (bonne image), caractéristiques négatives (image déformée et stéréotypée)</a:t>
            </a:r>
            <a:endParaRPr lang="fr-FR" sz="5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Concepts : 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concepts scientifiques, techniques, spécialisés, etc. </a:t>
            </a:r>
            <a:endParaRPr lang="fr-FR" sz="5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Public ciblé : 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selon ses caractéristiques générales : (l’âge, le genre, le statut, la profession, la situation, le niveau intellectuel, etc.</a:t>
            </a: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endParaRPr lang="fr-FR" sz="5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Actes : 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les verbes au présent, les verbes au passé, les verbes à la future ; ou les verbes statifs, factifs, déclaratifs, performatifs, etc.</a:t>
            </a:r>
            <a:endParaRPr lang="fr-FR" sz="5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Lieu de l’évènement : 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(la source géographique)</a:t>
            </a: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FR" sz="5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Stratégies persuasives (de contenu) : 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cognitives,  affectives, et conative</a:t>
            </a:r>
            <a:endParaRPr lang="fr-FR" sz="5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4851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8AE7F9-856D-496C-9E54-F5262E1D1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Les étapes de l’analyse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CE0EEE-149F-446E-8C9D-2A692DE18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099" y="1247662"/>
            <a:ext cx="8372476" cy="624001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Catégories de forme : 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(répond à la question dit comment ?) </a:t>
            </a: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l’architecturation du texte 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 design de contenu numérique:  </a:t>
            </a:r>
            <a:r>
              <a:rPr lang="fr-FR" sz="5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 design de l’expérience de l’usager: (UXD)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fr-FR" sz="5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’interface: </a:t>
            </a:r>
            <a:r>
              <a:rPr lang="fr-FR" sz="5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(clarté, cohérence, esthétique, résilience, sobriété, réponse), 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Utilisabilité: </a:t>
            </a:r>
            <a:r>
              <a:rPr lang="fr-FR" sz="5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(efficace, efficience, satisfaire, intuitif, flexible, robuste)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L’organisation de contenu: </a:t>
            </a:r>
            <a:r>
              <a:rPr lang="fr-FR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fr-FR" sz="5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Menu: </a:t>
            </a:r>
            <a:r>
              <a:rPr lang="fr-FR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Menu-Items (verticale), Menu rubrique (horizontal), ..)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 mise en forme:  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Mise en texte:  P</a:t>
            </a:r>
            <a:r>
              <a:rPr lang="fr-FR" sz="5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ositionnement du texte: </a:t>
            </a:r>
            <a:r>
              <a:rPr lang="fr-FR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(droite, milieu (centralisé), gauche, toutes les parties de la page)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Taille du texte: </a:t>
            </a:r>
            <a:r>
              <a:rPr lang="fr-FR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(long, moyen, </a:t>
            </a:r>
            <a:r>
              <a:rPr lang="fr-FR" sz="5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court, inégal), (titres longs, mots clés, </a:t>
            </a:r>
            <a:r>
              <a:rPr lang="fr-FR" sz="5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Forme du texte: </a:t>
            </a:r>
            <a:r>
              <a:rPr lang="fr-FR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(verticale, horizontal)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Style d’écriture: </a:t>
            </a:r>
            <a:r>
              <a:rPr lang="fr-FR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(claire, attractive, lisible, unifié, non unifié)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Mise en page: </a:t>
            </a:r>
            <a:r>
              <a:rPr lang="fr-FR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(aérées, partiales, non partiales,  surface: inégale, égale, nombre de pages, couleurs de pages)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Structure de l’information et son architecturation : 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Accessibilité: </a:t>
            </a:r>
            <a:r>
              <a:rPr lang="fr-FR" sz="5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(le menu, le cors centrale (le noyaux de l’interface ), table de matière, carte géographique, </a:t>
            </a:r>
            <a:r>
              <a:rPr lang="fr-FR" sz="5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carte de site, barre de tache, barre de langue, cliché des images et vidéos, table des acteurs, catégorisations,</a:t>
            </a:r>
            <a:r>
              <a:rPr lang="fr-FR" sz="5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les icones: </a:t>
            </a:r>
            <a:r>
              <a:rPr lang="fr-FR" sz="5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symboles, les figures, les logos, les boutons (open graph), les titres et les mots clés).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 navigation: 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Page de navigation: page d’accueil, </a:t>
            </a:r>
            <a:r>
              <a:rPr lang="fr-FR" sz="5600" b="1" dirty="0" err="1"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anose="02020603050405020304" pitchFamily="18" charset="0"/>
              </a:rPr>
              <a:t>pluging</a:t>
            </a:r>
            <a:r>
              <a:rPr lang="fr-FR" sz="5600" b="1" dirty="0">
                <a:solidFill>
                  <a:schemeClr val="tx1"/>
                </a:solidFill>
                <a:effectLst/>
                <a:latin typeface="Simplified Arabic" panose="02020603050405020304" pitchFamily="18" charset="-78"/>
                <a:ea typeface="Times New Roman" panose="02020603050405020304" pitchFamily="18" charset="0"/>
              </a:rPr>
              <a:t> page</a:t>
            </a:r>
            <a:r>
              <a:rPr lang="fr-FR" sz="5600" b="1" dirty="0">
                <a:solidFill>
                  <a:schemeClr val="tx1"/>
                </a:solidFill>
                <a:latin typeface="Simplified Arabic" panose="02020603050405020304" pitchFamily="18" charset="-78"/>
                <a:ea typeface="Times New Roman" panose="02020603050405020304" pitchFamily="18" charset="0"/>
              </a:rPr>
              <a:t>, page descendante, page ascendante,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Hypertextes: 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(suite, </a:t>
            </a:r>
            <a:r>
              <a:rPr lang="fr-FR" sz="5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texte-texte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s, titre-texte, mots-clés-texte,)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Hyperliens: 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(internes, externes, intégrés) 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Interactivité: 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Paramètres de contacte: </a:t>
            </a:r>
            <a:r>
              <a:rPr lang="fr-FR" sz="5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(tel, fax, l’email, SMS, l’adresse professionnelle, le numéro vert, etc.) 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56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Paramètres de Feedback: (</a:t>
            </a:r>
            <a:r>
              <a:rPr lang="fr-FR" sz="5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cellule d’écoute, Sandage, propositions, réclamations, commentaires, abonnements, RSS, contacte directe, etc.)</a:t>
            </a:r>
            <a:endParaRPr lang="fr-FR" sz="5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743325" algn="l"/>
              </a:tabLst>
            </a:pPr>
            <a:endParaRPr lang="fr-FR" sz="5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743325" algn="l"/>
              </a:tabLst>
            </a:pPr>
            <a:endParaRPr lang="fr-FR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743325" algn="l"/>
              </a:tabLst>
            </a:pPr>
            <a:endParaRPr lang="fr-FR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743325" algn="l"/>
              </a:tabLst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743325" algn="l"/>
              </a:tabLst>
            </a:pPr>
            <a:endParaRPr lang="fr-FR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743325" algn="l"/>
              </a:tabLst>
            </a:pPr>
            <a:r>
              <a:rPr lang="fr-FR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FR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2382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A24BC1-7DF6-4CED-9A4D-4BE8A5388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Les étapes de l’analyse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9AFB2C-6347-4150-8464-165B784E1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1850" y="476250"/>
            <a:ext cx="8439150" cy="645795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tabLst>
                <a:tab pos="3743325" algn="l"/>
              </a:tabLst>
            </a:pP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3/L'identification des unités d'analyse :</a:t>
            </a:r>
            <a:endParaRPr lang="fr-FR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tabLst>
                <a:tab pos="3743325" algn="l"/>
              </a:tabLst>
            </a:pP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3.1. Unités d’enregistrement : </a:t>
            </a:r>
            <a:endParaRPr lang="fr-FR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tabLst>
                <a:tab pos="3743325" algn="l"/>
              </a:tabLst>
            </a:pP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3.1.1. Unités de comptage :</a:t>
            </a:r>
            <a:r>
              <a:rPr lang="fr-FR" sz="1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tabLst>
                <a:tab pos="3743325" algn="l"/>
              </a:tabLst>
            </a:pP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Découper le texte selon sa structure : </a:t>
            </a:r>
            <a:r>
              <a:rPr lang="fr-FR" sz="1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texte, sujet, idée, paragraphe, phrases, expressions, mots. </a:t>
            </a:r>
            <a:endParaRPr lang="fr-FR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tabLst>
                <a:tab pos="3743325" algn="l"/>
              </a:tabLst>
            </a:pP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3.1.2. Unités de mesure :</a:t>
            </a:r>
            <a:r>
              <a:rPr lang="fr-F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tabLst>
                <a:tab pos="3743325" algn="l"/>
              </a:tabLst>
            </a:pPr>
            <a:r>
              <a:rPr lang="fr-FR" sz="1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</a:t>
            </a: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écoupage le texte selon sa forme: </a:t>
            </a:r>
            <a:r>
              <a:rPr lang="fr-F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les illustrations (image, dessin, symbole, caricature, etc.), les couleurs, les styles d'écriture, les langueurs, les plans, les genre journalistiques, les niveaux et types de la langue…etc.  </a:t>
            </a:r>
            <a:endParaRPr lang="fr-FR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tabLst>
                <a:tab pos="3743325" algn="l"/>
              </a:tabLst>
            </a:pP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3.2. Unités du contexte :  </a:t>
            </a:r>
            <a:endParaRPr lang="fr-FR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tabLst>
                <a:tab pos="3743325" algn="l"/>
              </a:tabLst>
            </a:pP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 contexte du texte (le textuel) : </a:t>
            </a:r>
            <a:r>
              <a:rPr lang="fr-FR" sz="1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est considéré comme une unité linguistique</a:t>
            </a:r>
            <a:r>
              <a:rPr lang="ar-DZ" sz="1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plus grande que l’unité en question (unité d’analyse)</a:t>
            </a:r>
            <a:r>
              <a:rPr lang="ar-DZ" sz="1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Par conséquent, l</a:t>
            </a:r>
            <a:r>
              <a:rPr lang="fr-F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 sens d’une unité linguistique inférieure s’explique dans une unité supérieure. (ex : le sens du mot s’inclus dans une unité supérieure qui ça peut être une phrase, un paragraphe, ou un texte ; lorsque le sens sera complété).</a:t>
            </a:r>
            <a:endParaRPr lang="fr-FR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tabLst>
                <a:tab pos="3743325" algn="l"/>
              </a:tabLst>
            </a:pP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 contexte général (le contextuel) :</a:t>
            </a:r>
            <a:r>
              <a:rPr lang="fr-F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est considéré comme unité contextuelle qui se représente par le cadre spatio-temporel où les circonstances de la production de contenu  à travers les différents facteurs explicatifs, culturels, sociales, politiques, historiques, etc.)</a:t>
            </a:r>
            <a:endParaRPr lang="fr-FR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973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4C1FFC-B59D-4C6D-A705-3327AD1E9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Les étapes de l’analyse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120978-24D5-43C4-B609-2D3F430E3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101" y="76200"/>
            <a:ext cx="8315324" cy="678180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4/le guide d'analyse</a:t>
            </a:r>
            <a:endParaRPr lang="fr-FR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4.1. Le guide des concepts opérationnels :</a:t>
            </a:r>
            <a:endParaRPr lang="fr-FR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1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 </a:t>
            </a:r>
            <a:r>
              <a:rPr lang="fr-F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définition opérationnelle des concepts essentiels dans l’analyse. En basant sur les catégories d’analyse (contenu et forme).</a:t>
            </a:r>
            <a:endParaRPr lang="fr-FR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4.2. Le codage :</a:t>
            </a:r>
            <a:endParaRPr lang="fr-FR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Toutes les catégories d'analyse (contenu et forme) seront numérotées (</a:t>
            </a:r>
            <a:r>
              <a:rPr lang="fr-FR" sz="1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avec des figures, au choix) </a:t>
            </a:r>
            <a:r>
              <a:rPr lang="fr-F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conformément au guide des concepts opérationnel.</a:t>
            </a:r>
            <a:endParaRPr lang="fr-FR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1/les données générales de contenu à analyser. 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2/les catégories d'analyse (de contenu et de forme).</a:t>
            </a:r>
            <a:endParaRPr lang="fr-FR" sz="1800" i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4.3. Le décodage :</a:t>
            </a:r>
            <a:endParaRPr lang="fr-FR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Toutes les catégories seront définies par des significations linguistiques. Tenant en compte l’ordre des catégories d’analyse. </a:t>
            </a:r>
          </a:p>
          <a:p>
            <a:pPr marL="0" indent="0" algn="just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  <a:tabLst>
                <a:tab pos="3743325" algn="l"/>
              </a:tabLst>
            </a:pPr>
            <a:r>
              <a:rPr lang="fr-F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Dans ce sens, nous sommes face à une grille d'analyse qui nous permet de mettre en pratique les résultats de l'analyse selon un modèle spécifique.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526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D38339-B6FE-4AAE-AC8D-FFDEC702B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MERCI POUR VOTRE ATTENTION 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C8DB588D-F369-438C-8722-80A62116E7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599" y="0"/>
            <a:ext cx="8915401" cy="6858000"/>
          </a:xfrm>
        </p:spPr>
      </p:pic>
    </p:spTree>
    <p:extLst>
      <p:ext uri="{BB962C8B-B14F-4D97-AF65-F5344CB8AC3E}">
        <p14:creationId xmlns:p14="http://schemas.microsoft.com/office/powerpoint/2010/main" val="2776962158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Cadr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Cadre</Template>
  <TotalTime>1868</TotalTime>
  <Words>1225</Words>
  <Application>Microsoft Office PowerPoint</Application>
  <PresentationFormat>Grand écran</PresentationFormat>
  <Paragraphs>109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Corbel</vt:lpstr>
      <vt:lpstr>Simplified Arabic</vt:lpstr>
      <vt:lpstr>Times New Roman</vt:lpstr>
      <vt:lpstr>Wingdings 2</vt:lpstr>
      <vt:lpstr>Cadre</vt:lpstr>
      <vt:lpstr>L’analyse de contenu numérique : à propos de l’opérationnalisation</vt:lpstr>
      <vt:lpstr>Le schéma sur les différents axes de recherches en SIC </vt:lpstr>
      <vt:lpstr>Initiation à l’analyse de contenu </vt:lpstr>
      <vt:lpstr>Les étapes de l’analyse</vt:lpstr>
      <vt:lpstr>Les étapes de l’analyse</vt:lpstr>
      <vt:lpstr>Les étapes de l’analyse</vt:lpstr>
      <vt:lpstr>Les étapes de l’analyse</vt:lpstr>
      <vt:lpstr>MERCI POUR VOTRE ATTENTION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L’analyse de contenu communicationnel : à propos de l’opérationnalisation</dc:title>
  <dc:creator>HOUSE</dc:creator>
  <cp:lastModifiedBy>HOUSE</cp:lastModifiedBy>
  <cp:revision>32</cp:revision>
  <dcterms:created xsi:type="dcterms:W3CDTF">2024-03-16T13:14:42Z</dcterms:created>
  <dcterms:modified xsi:type="dcterms:W3CDTF">2024-03-17T22:26:16Z</dcterms:modified>
</cp:coreProperties>
</file>