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2" r:id="rId3"/>
    <p:sldId id="263" r:id="rId4"/>
    <p:sldId id="264" r:id="rId5"/>
    <p:sldId id="265" r:id="rId6"/>
    <p:sldId id="266" r:id="rId7"/>
    <p:sldId id="267" r:id="rId8"/>
    <p:sldId id="269" r:id="rId9"/>
    <p:sldId id="270" r:id="rId10"/>
    <p:sldId id="260" r:id="rId11"/>
    <p:sldId id="261"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8" r:id="rId28"/>
    <p:sldId id="289" r:id="rId29"/>
    <p:sldId id="290" r:id="rId30"/>
    <p:sldId id="287"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0432" autoAdjust="0"/>
    <p:restoredTop sz="94660"/>
  </p:normalViewPr>
  <p:slideViewPr>
    <p:cSldViewPr>
      <p:cViewPr varScale="1">
        <p:scale>
          <a:sx n="64" d="100"/>
          <a:sy n="64" d="100"/>
        </p:scale>
        <p:origin x="-45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34E9C6-B108-4B05-8213-50A584D54A6F}" type="doc">
      <dgm:prSet loTypeId="urn:microsoft.com/office/officeart/2005/8/layout/process1" loCatId="process" qsTypeId="urn:microsoft.com/office/officeart/2005/8/quickstyle/simple1" qsCatId="simple" csTypeId="urn:microsoft.com/office/officeart/2005/8/colors/accent1_2" csCatId="accent1" phldr="1"/>
      <dgm:spPr/>
    </dgm:pt>
    <dgm:pt modelId="{850B2CC6-7938-4D8C-914C-CC57564ADC11}">
      <dgm:prSet phldrT="[Texte]"/>
      <dgm:spPr/>
      <dgm:t>
        <a:bodyPr/>
        <a:lstStyle/>
        <a:p>
          <a:r>
            <a:rPr lang="fr-FR" dirty="0" smtClean="0"/>
            <a:t>UR (Innovateur)</a:t>
          </a:r>
          <a:endParaRPr lang="fr-FR" dirty="0"/>
        </a:p>
      </dgm:t>
    </dgm:pt>
    <dgm:pt modelId="{3CF064E9-6AAF-47EB-A317-5226F38DCCD2}" type="parTrans" cxnId="{11A5C65D-B7C6-4B5A-A9F9-825C1F92A7E3}">
      <dgm:prSet/>
      <dgm:spPr/>
      <dgm:t>
        <a:bodyPr/>
        <a:lstStyle/>
        <a:p>
          <a:endParaRPr lang="fr-FR"/>
        </a:p>
      </dgm:t>
    </dgm:pt>
    <dgm:pt modelId="{E2D42FCC-AAAF-4D01-B2C5-48B1768B53B0}" type="sibTrans" cxnId="{11A5C65D-B7C6-4B5A-A9F9-825C1F92A7E3}">
      <dgm:prSet/>
      <dgm:spPr/>
      <dgm:t>
        <a:bodyPr/>
        <a:lstStyle/>
        <a:p>
          <a:endParaRPr lang="fr-FR"/>
        </a:p>
      </dgm:t>
    </dgm:pt>
    <dgm:pt modelId="{302F148C-F9CF-4B47-AC78-68B20DEE2B77}">
      <dgm:prSet phldrT="[Texte]"/>
      <dgm:spPr/>
      <dgm:t>
        <a:bodyPr/>
        <a:lstStyle/>
        <a:p>
          <a:r>
            <a:rPr lang="fr-FR" dirty="0" smtClean="0"/>
            <a:t>Valeur de l’innovation</a:t>
          </a:r>
          <a:endParaRPr lang="fr-FR" dirty="0"/>
        </a:p>
      </dgm:t>
    </dgm:pt>
    <dgm:pt modelId="{5F5B8E90-BFD6-4CD8-99C0-87DC1D862B2A}" type="parTrans" cxnId="{FDBF2C43-894D-4C17-AFE7-87F5D4823456}">
      <dgm:prSet/>
      <dgm:spPr/>
      <dgm:t>
        <a:bodyPr/>
        <a:lstStyle/>
        <a:p>
          <a:endParaRPr lang="fr-FR"/>
        </a:p>
      </dgm:t>
    </dgm:pt>
    <dgm:pt modelId="{5972FE2D-413A-4DC7-A488-9F90A9E5502A}" type="sibTrans" cxnId="{FDBF2C43-894D-4C17-AFE7-87F5D4823456}">
      <dgm:prSet/>
      <dgm:spPr/>
      <dgm:t>
        <a:bodyPr/>
        <a:lstStyle/>
        <a:p>
          <a:endParaRPr lang="fr-FR"/>
        </a:p>
      </dgm:t>
    </dgm:pt>
    <dgm:pt modelId="{34207749-1461-4565-A0B5-4D19BB734D1D}">
      <dgm:prSet phldrT="[Texte]"/>
      <dgm:spPr/>
      <dgm:t>
        <a:bodyPr/>
        <a:lstStyle/>
        <a:p>
          <a:r>
            <a:rPr lang="fr-FR" dirty="0" smtClean="0"/>
            <a:t>Consommateur (C) le principale</a:t>
          </a:r>
          <a:endParaRPr lang="fr-FR" dirty="0"/>
        </a:p>
      </dgm:t>
    </dgm:pt>
    <dgm:pt modelId="{A2CC5159-DF20-473A-BFA1-54B53BBF29C6}" type="parTrans" cxnId="{0C634256-12B0-4DA4-BAA2-3E59210AB6E1}">
      <dgm:prSet/>
      <dgm:spPr/>
      <dgm:t>
        <a:bodyPr/>
        <a:lstStyle/>
        <a:p>
          <a:endParaRPr lang="fr-FR"/>
        </a:p>
      </dgm:t>
    </dgm:pt>
    <dgm:pt modelId="{328B8A20-3657-49CC-B54D-EBBC77D8A5D3}" type="sibTrans" cxnId="{0C634256-12B0-4DA4-BAA2-3E59210AB6E1}">
      <dgm:prSet/>
      <dgm:spPr/>
      <dgm:t>
        <a:bodyPr/>
        <a:lstStyle/>
        <a:p>
          <a:endParaRPr lang="fr-FR"/>
        </a:p>
      </dgm:t>
    </dgm:pt>
    <dgm:pt modelId="{10835681-516F-4C16-B8B4-E0DAE4DFB96C}" type="pres">
      <dgm:prSet presAssocID="{F934E9C6-B108-4B05-8213-50A584D54A6F}" presName="Name0" presStyleCnt="0">
        <dgm:presLayoutVars>
          <dgm:dir/>
          <dgm:resizeHandles val="exact"/>
        </dgm:presLayoutVars>
      </dgm:prSet>
      <dgm:spPr/>
    </dgm:pt>
    <dgm:pt modelId="{8BE14590-159C-457E-8FAA-FFDE635688E0}" type="pres">
      <dgm:prSet presAssocID="{850B2CC6-7938-4D8C-914C-CC57564ADC11}" presName="node" presStyleLbl="node1" presStyleIdx="0" presStyleCnt="3">
        <dgm:presLayoutVars>
          <dgm:bulletEnabled val="1"/>
        </dgm:presLayoutVars>
      </dgm:prSet>
      <dgm:spPr/>
    </dgm:pt>
    <dgm:pt modelId="{BD004A5F-4757-44B3-B353-2D435DF2C7BE}" type="pres">
      <dgm:prSet presAssocID="{E2D42FCC-AAAF-4D01-B2C5-48B1768B53B0}" presName="sibTrans" presStyleLbl="sibTrans2D1" presStyleIdx="0" presStyleCnt="2"/>
      <dgm:spPr/>
    </dgm:pt>
    <dgm:pt modelId="{37BCC91E-CB71-452C-9A37-2DDA4C7AE621}" type="pres">
      <dgm:prSet presAssocID="{E2D42FCC-AAAF-4D01-B2C5-48B1768B53B0}" presName="connectorText" presStyleLbl="sibTrans2D1" presStyleIdx="0" presStyleCnt="2"/>
      <dgm:spPr/>
    </dgm:pt>
    <dgm:pt modelId="{43E84AAA-C4BC-40B7-97DF-FDB3C7F3F759}" type="pres">
      <dgm:prSet presAssocID="{302F148C-F9CF-4B47-AC78-68B20DEE2B77}" presName="node" presStyleLbl="node1" presStyleIdx="1" presStyleCnt="3">
        <dgm:presLayoutVars>
          <dgm:bulletEnabled val="1"/>
        </dgm:presLayoutVars>
      </dgm:prSet>
      <dgm:spPr/>
      <dgm:t>
        <a:bodyPr/>
        <a:lstStyle/>
        <a:p>
          <a:endParaRPr lang="fr-FR"/>
        </a:p>
      </dgm:t>
    </dgm:pt>
    <dgm:pt modelId="{A5A3F03E-9E3E-4C02-BBF8-0863C1DC8A8D}" type="pres">
      <dgm:prSet presAssocID="{5972FE2D-413A-4DC7-A488-9F90A9E5502A}" presName="sibTrans" presStyleLbl="sibTrans2D1" presStyleIdx="1" presStyleCnt="2"/>
      <dgm:spPr/>
    </dgm:pt>
    <dgm:pt modelId="{198B2499-11F1-4583-8E92-B81D4B5E5F89}" type="pres">
      <dgm:prSet presAssocID="{5972FE2D-413A-4DC7-A488-9F90A9E5502A}" presName="connectorText" presStyleLbl="sibTrans2D1" presStyleIdx="1" presStyleCnt="2"/>
      <dgm:spPr/>
    </dgm:pt>
    <dgm:pt modelId="{AE7E627B-4118-4C96-B081-E7C901996516}" type="pres">
      <dgm:prSet presAssocID="{34207749-1461-4565-A0B5-4D19BB734D1D}" presName="node" presStyleLbl="node1" presStyleIdx="2" presStyleCnt="3">
        <dgm:presLayoutVars>
          <dgm:bulletEnabled val="1"/>
        </dgm:presLayoutVars>
      </dgm:prSet>
      <dgm:spPr/>
      <dgm:t>
        <a:bodyPr/>
        <a:lstStyle/>
        <a:p>
          <a:endParaRPr lang="fr-FR"/>
        </a:p>
      </dgm:t>
    </dgm:pt>
  </dgm:ptLst>
  <dgm:cxnLst>
    <dgm:cxn modelId="{37751D42-D4EB-4196-9003-47207CFF668B}" type="presOf" srcId="{5972FE2D-413A-4DC7-A488-9F90A9E5502A}" destId="{A5A3F03E-9E3E-4C02-BBF8-0863C1DC8A8D}" srcOrd="0" destOrd="0" presId="urn:microsoft.com/office/officeart/2005/8/layout/process1"/>
    <dgm:cxn modelId="{AE9884BA-2EE6-40CE-B2A4-B0A0B55EF0CB}" type="presOf" srcId="{E2D42FCC-AAAF-4D01-B2C5-48B1768B53B0}" destId="{BD004A5F-4757-44B3-B353-2D435DF2C7BE}" srcOrd="0" destOrd="0" presId="urn:microsoft.com/office/officeart/2005/8/layout/process1"/>
    <dgm:cxn modelId="{0C634256-12B0-4DA4-BAA2-3E59210AB6E1}" srcId="{F934E9C6-B108-4B05-8213-50A584D54A6F}" destId="{34207749-1461-4565-A0B5-4D19BB734D1D}" srcOrd="2" destOrd="0" parTransId="{A2CC5159-DF20-473A-BFA1-54B53BBF29C6}" sibTransId="{328B8A20-3657-49CC-B54D-EBBC77D8A5D3}"/>
    <dgm:cxn modelId="{F7B3305D-1DD7-4B91-A394-DC6C7F5B1CAD}" type="presOf" srcId="{34207749-1461-4565-A0B5-4D19BB734D1D}" destId="{AE7E627B-4118-4C96-B081-E7C901996516}" srcOrd="0" destOrd="0" presId="urn:microsoft.com/office/officeart/2005/8/layout/process1"/>
    <dgm:cxn modelId="{DF9FAA77-9E0E-4B49-ABD6-FA75B392C12D}" type="presOf" srcId="{302F148C-F9CF-4B47-AC78-68B20DEE2B77}" destId="{43E84AAA-C4BC-40B7-97DF-FDB3C7F3F759}" srcOrd="0" destOrd="0" presId="urn:microsoft.com/office/officeart/2005/8/layout/process1"/>
    <dgm:cxn modelId="{11A5C65D-B7C6-4B5A-A9F9-825C1F92A7E3}" srcId="{F934E9C6-B108-4B05-8213-50A584D54A6F}" destId="{850B2CC6-7938-4D8C-914C-CC57564ADC11}" srcOrd="0" destOrd="0" parTransId="{3CF064E9-6AAF-47EB-A317-5226F38DCCD2}" sibTransId="{E2D42FCC-AAAF-4D01-B2C5-48B1768B53B0}"/>
    <dgm:cxn modelId="{FDBF2C43-894D-4C17-AFE7-87F5D4823456}" srcId="{F934E9C6-B108-4B05-8213-50A584D54A6F}" destId="{302F148C-F9CF-4B47-AC78-68B20DEE2B77}" srcOrd="1" destOrd="0" parTransId="{5F5B8E90-BFD6-4CD8-99C0-87DC1D862B2A}" sibTransId="{5972FE2D-413A-4DC7-A488-9F90A9E5502A}"/>
    <dgm:cxn modelId="{5F43169D-0D3D-4D26-A8A2-DBCA3ABE56E3}" type="presOf" srcId="{E2D42FCC-AAAF-4D01-B2C5-48B1768B53B0}" destId="{37BCC91E-CB71-452C-9A37-2DDA4C7AE621}" srcOrd="1" destOrd="0" presId="urn:microsoft.com/office/officeart/2005/8/layout/process1"/>
    <dgm:cxn modelId="{D92DEB66-EAA1-430B-97AC-3E53C9AE86EE}" type="presOf" srcId="{F934E9C6-B108-4B05-8213-50A584D54A6F}" destId="{10835681-516F-4C16-B8B4-E0DAE4DFB96C}" srcOrd="0" destOrd="0" presId="urn:microsoft.com/office/officeart/2005/8/layout/process1"/>
    <dgm:cxn modelId="{4EA9E071-4ABA-4F19-A425-837C30E9DE68}" type="presOf" srcId="{850B2CC6-7938-4D8C-914C-CC57564ADC11}" destId="{8BE14590-159C-457E-8FAA-FFDE635688E0}" srcOrd="0" destOrd="0" presId="urn:microsoft.com/office/officeart/2005/8/layout/process1"/>
    <dgm:cxn modelId="{A77A4F85-B0C8-495C-B576-81820B0BD585}" type="presOf" srcId="{5972FE2D-413A-4DC7-A488-9F90A9E5502A}" destId="{198B2499-11F1-4583-8E92-B81D4B5E5F89}" srcOrd="1" destOrd="0" presId="urn:microsoft.com/office/officeart/2005/8/layout/process1"/>
    <dgm:cxn modelId="{F65D250C-1063-4CCA-8E2E-E94F1A97D90B}" type="presParOf" srcId="{10835681-516F-4C16-B8B4-E0DAE4DFB96C}" destId="{8BE14590-159C-457E-8FAA-FFDE635688E0}" srcOrd="0" destOrd="0" presId="urn:microsoft.com/office/officeart/2005/8/layout/process1"/>
    <dgm:cxn modelId="{8F0BB960-3C2D-4FE1-92E1-7007657C88AD}" type="presParOf" srcId="{10835681-516F-4C16-B8B4-E0DAE4DFB96C}" destId="{BD004A5F-4757-44B3-B353-2D435DF2C7BE}" srcOrd="1" destOrd="0" presId="urn:microsoft.com/office/officeart/2005/8/layout/process1"/>
    <dgm:cxn modelId="{F0CA6F90-592F-4DEF-803D-04ED1F8C170E}" type="presParOf" srcId="{BD004A5F-4757-44B3-B353-2D435DF2C7BE}" destId="{37BCC91E-CB71-452C-9A37-2DDA4C7AE621}" srcOrd="0" destOrd="0" presId="urn:microsoft.com/office/officeart/2005/8/layout/process1"/>
    <dgm:cxn modelId="{09C16AD1-40BF-4E3C-B03A-FEECF860919D}" type="presParOf" srcId="{10835681-516F-4C16-B8B4-E0DAE4DFB96C}" destId="{43E84AAA-C4BC-40B7-97DF-FDB3C7F3F759}" srcOrd="2" destOrd="0" presId="urn:microsoft.com/office/officeart/2005/8/layout/process1"/>
    <dgm:cxn modelId="{313C57B5-C313-4671-A080-576F23539B16}" type="presParOf" srcId="{10835681-516F-4C16-B8B4-E0DAE4DFB96C}" destId="{A5A3F03E-9E3E-4C02-BBF8-0863C1DC8A8D}" srcOrd="3" destOrd="0" presId="urn:microsoft.com/office/officeart/2005/8/layout/process1"/>
    <dgm:cxn modelId="{A675EA16-13FD-4369-B707-AC2D533178F0}" type="presParOf" srcId="{A5A3F03E-9E3E-4C02-BBF8-0863C1DC8A8D}" destId="{198B2499-11F1-4583-8E92-B81D4B5E5F89}" srcOrd="0" destOrd="0" presId="urn:microsoft.com/office/officeart/2005/8/layout/process1"/>
    <dgm:cxn modelId="{2680E5DB-6D64-4469-ACBD-C0B7DE118559}" type="presParOf" srcId="{10835681-516F-4C16-B8B4-E0DAE4DFB96C}" destId="{AE7E627B-4118-4C96-B081-E7C901996516}" srcOrd="4" destOrd="0" presId="urn:microsoft.com/office/officeart/2005/8/layout/process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Modifiez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24/02/2021</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Modifiez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Modifiez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Modifiez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Modifiez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Modifiez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24/02/2021</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24/02/2021</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24/02/2021</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Modifiez le style du titre</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57200" y="4086200"/>
            <a:ext cx="8305800" cy="2079104"/>
          </a:xfrm>
        </p:spPr>
        <p:txBody>
          <a:bodyPr/>
          <a:lstStyle/>
          <a:p>
            <a:pPr algn="l"/>
            <a:r>
              <a:rPr lang="fr-FR" dirty="0" smtClean="0">
                <a:solidFill>
                  <a:schemeClr val="tx1"/>
                </a:solidFill>
              </a:rPr>
              <a:t>Intitulé de l’unité : Unité fondamentale</a:t>
            </a:r>
          </a:p>
          <a:p>
            <a:pPr algn="l"/>
            <a:r>
              <a:rPr lang="fr-FR" dirty="0" smtClean="0">
                <a:solidFill>
                  <a:schemeClr val="tx1"/>
                </a:solidFill>
              </a:rPr>
              <a:t>Volume Horaire : Cours (3 heures) , TD (1,5 heures)</a:t>
            </a:r>
          </a:p>
          <a:p>
            <a:pPr algn="l"/>
            <a:r>
              <a:rPr lang="fr-FR" dirty="0" smtClean="0">
                <a:solidFill>
                  <a:schemeClr val="tx1"/>
                </a:solidFill>
              </a:rPr>
              <a:t>Coefficient : 3</a:t>
            </a:r>
          </a:p>
          <a:p>
            <a:pPr algn="l"/>
            <a:r>
              <a:rPr lang="fr-FR" dirty="0" smtClean="0">
                <a:solidFill>
                  <a:schemeClr val="tx1"/>
                </a:solidFill>
              </a:rPr>
              <a:t>Evaluation : Cours (examen)</a:t>
            </a:r>
          </a:p>
          <a:p>
            <a:pPr algn="l"/>
            <a:r>
              <a:rPr lang="fr-FR" dirty="0">
                <a:solidFill>
                  <a:schemeClr val="tx1"/>
                </a:solidFill>
              </a:rPr>
              <a:t>	</a:t>
            </a:r>
            <a:r>
              <a:rPr lang="fr-FR" dirty="0" smtClean="0">
                <a:solidFill>
                  <a:schemeClr val="tx1"/>
                </a:solidFill>
              </a:rPr>
              <a:t>         TD (Présence, Conduite, exposé)       </a:t>
            </a:r>
          </a:p>
          <a:p>
            <a:endParaRPr lang="fr-FR" dirty="0" smtClean="0">
              <a:solidFill>
                <a:schemeClr val="tx1"/>
              </a:solidFill>
            </a:endParaRPr>
          </a:p>
        </p:txBody>
      </p:sp>
      <p:sp>
        <p:nvSpPr>
          <p:cNvPr id="2" name="Titre 1"/>
          <p:cNvSpPr>
            <a:spLocks noGrp="1"/>
          </p:cNvSpPr>
          <p:nvPr>
            <p:ph type="ctrTitle"/>
          </p:nvPr>
        </p:nvSpPr>
        <p:spPr>
          <a:xfrm>
            <a:off x="611560" y="0"/>
            <a:ext cx="7772400" cy="3212976"/>
          </a:xfrm>
        </p:spPr>
        <p:txBody>
          <a:bodyPr/>
          <a:lstStyle/>
          <a:p>
            <a:r>
              <a:rPr lang="fr-FR" sz="4400" dirty="0" smtClean="0">
                <a:solidFill>
                  <a:schemeClr val="tx1"/>
                </a:solidFill>
              </a:rPr>
              <a:t>Master Economie Industrielle</a:t>
            </a:r>
            <a:br>
              <a:rPr lang="fr-FR" sz="4400" dirty="0" smtClean="0">
                <a:solidFill>
                  <a:schemeClr val="tx1"/>
                </a:solidFill>
              </a:rPr>
            </a:br>
            <a:r>
              <a:rPr lang="fr-FR" sz="4400" dirty="0" smtClean="0">
                <a:solidFill>
                  <a:schemeClr val="tx1"/>
                </a:solidFill>
              </a:rPr>
              <a:t/>
            </a:r>
            <a:br>
              <a:rPr lang="fr-FR" sz="4400" dirty="0" smtClean="0">
                <a:solidFill>
                  <a:schemeClr val="tx1"/>
                </a:solidFill>
              </a:rPr>
            </a:br>
            <a:r>
              <a:rPr lang="fr-FR" sz="2400" dirty="0" smtClean="0">
                <a:solidFill>
                  <a:schemeClr val="tx1"/>
                </a:solidFill>
              </a:rPr>
              <a:t>Module: Management de l’innovation </a:t>
            </a:r>
            <a:br>
              <a:rPr lang="fr-FR" sz="2400" dirty="0" smtClean="0">
                <a:solidFill>
                  <a:schemeClr val="tx1"/>
                </a:solidFill>
              </a:rPr>
            </a:br>
            <a:r>
              <a:rPr lang="fr-FR" sz="2400" dirty="0" smtClean="0">
                <a:solidFill>
                  <a:schemeClr val="tx1"/>
                </a:solidFill>
              </a:rPr>
              <a:t/>
            </a:r>
            <a:br>
              <a:rPr lang="fr-FR" sz="2400" dirty="0" smtClean="0">
                <a:solidFill>
                  <a:schemeClr val="tx1"/>
                </a:solidFill>
              </a:rPr>
            </a:br>
            <a:r>
              <a:rPr lang="fr-FR" sz="2400" dirty="0" smtClean="0">
                <a:solidFill>
                  <a:schemeClr val="tx1"/>
                </a:solidFill>
              </a:rPr>
              <a:t>Enseignant : </a:t>
            </a:r>
            <a:r>
              <a:rPr lang="fr-FR" sz="2800" dirty="0" smtClean="0">
                <a:solidFill>
                  <a:schemeClr val="tx1"/>
                </a:solidFill>
              </a:rPr>
              <a:t>Souman</a:t>
            </a:r>
            <a:r>
              <a:rPr lang="fr-FR" sz="2400" dirty="0" smtClean="0">
                <a:solidFill>
                  <a:schemeClr val="tx1"/>
                </a:solidFill>
              </a:rPr>
              <a:t> M.O</a:t>
            </a:r>
            <a:endParaRPr lang="fr-FR" sz="2800" dirty="0">
              <a:solidFill>
                <a:schemeClr val="tx1"/>
              </a:solidFill>
            </a:endParaRPr>
          </a:p>
        </p:txBody>
      </p:sp>
    </p:spTree>
    <p:extLst>
      <p:ext uri="{BB962C8B-B14F-4D97-AF65-F5344CB8AC3E}">
        <p14:creationId xmlns="" xmlns:p14="http://schemas.microsoft.com/office/powerpoint/2010/main" val="646688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628800"/>
            <a:ext cx="8229600" cy="4572000"/>
          </a:xfrm>
        </p:spPr>
        <p:txBody>
          <a:bodyPr>
            <a:normAutofit lnSpcReduction="10000"/>
          </a:bodyPr>
          <a:lstStyle/>
          <a:p>
            <a:r>
              <a:rPr lang="fr-FR" dirty="0" smtClean="0"/>
              <a:t>Plan du cours</a:t>
            </a:r>
          </a:p>
          <a:p>
            <a:pPr lvl="1"/>
            <a:r>
              <a:rPr lang="fr-FR" dirty="0" smtClean="0"/>
              <a:t>Introduction: pourquoi le management de l’innovation?</a:t>
            </a:r>
          </a:p>
          <a:p>
            <a:pPr lvl="1"/>
            <a:r>
              <a:rPr lang="fr-FR" dirty="0" smtClean="0"/>
              <a:t>C’est quoi l’innovation ? Innovation et invention?</a:t>
            </a:r>
          </a:p>
          <a:p>
            <a:pPr lvl="1"/>
            <a:r>
              <a:rPr lang="fr-FR" dirty="0" smtClean="0"/>
              <a:t>Qui innove ? Comment mesurer l’innovation?</a:t>
            </a:r>
          </a:p>
          <a:p>
            <a:pPr lvl="1"/>
            <a:r>
              <a:rPr lang="fr-FR" dirty="0" smtClean="0"/>
              <a:t>Pourquoi innover? </a:t>
            </a:r>
          </a:p>
          <a:p>
            <a:pPr lvl="3"/>
            <a:r>
              <a:rPr lang="fr-FR" dirty="0"/>
              <a:t>Individuel</a:t>
            </a:r>
          </a:p>
          <a:p>
            <a:pPr lvl="3"/>
            <a:r>
              <a:rPr lang="fr-FR" dirty="0"/>
              <a:t>Entreprise, organisation et industrie</a:t>
            </a:r>
          </a:p>
          <a:p>
            <a:pPr lvl="3"/>
            <a:r>
              <a:rPr lang="fr-FR" dirty="0" smtClean="0"/>
              <a:t>Pays</a:t>
            </a:r>
          </a:p>
          <a:p>
            <a:pPr lvl="1"/>
            <a:r>
              <a:rPr lang="fr-FR" dirty="0" smtClean="0"/>
              <a:t>Rôle de l’innovation?</a:t>
            </a:r>
          </a:p>
          <a:p>
            <a:pPr lvl="1"/>
            <a:r>
              <a:rPr lang="fr-FR" dirty="0" smtClean="0"/>
              <a:t>Typologie de l’innovation?</a:t>
            </a:r>
          </a:p>
          <a:p>
            <a:pPr lvl="1"/>
            <a:r>
              <a:rPr lang="fr-FR" dirty="0" smtClean="0"/>
              <a:t>Changement et créativité : notions de base</a:t>
            </a:r>
          </a:p>
          <a:p>
            <a:pPr lvl="1"/>
            <a:r>
              <a:rPr lang="fr-FR" dirty="0" smtClean="0"/>
              <a:t>Causalité entre changement, créativité et innovation? </a:t>
            </a:r>
          </a:p>
          <a:p>
            <a:pPr marL="1051560" lvl="3" indent="0">
              <a:buNone/>
            </a:pPr>
            <a:endParaRPr lang="fr-FR" dirty="0" smtClean="0"/>
          </a:p>
        </p:txBody>
      </p:sp>
      <p:sp>
        <p:nvSpPr>
          <p:cNvPr id="3" name="Titre 2"/>
          <p:cNvSpPr>
            <a:spLocks noGrp="1"/>
          </p:cNvSpPr>
          <p:nvPr>
            <p:ph type="title"/>
          </p:nvPr>
        </p:nvSpPr>
        <p:spPr>
          <a:xfrm>
            <a:off x="457200" y="188640"/>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1714870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524000"/>
            <a:ext cx="8507288" cy="5001344"/>
          </a:xfrm>
        </p:spPr>
        <p:txBody>
          <a:bodyPr>
            <a:normAutofit/>
          </a:bodyPr>
          <a:lstStyle/>
          <a:p>
            <a:r>
              <a:rPr lang="fr-FR" sz="2400" dirty="0" smtClean="0"/>
              <a:t>Pourquoi le Management de l’innovation ? </a:t>
            </a:r>
          </a:p>
          <a:p>
            <a:pPr lvl="1"/>
            <a:r>
              <a:rPr lang="fr-FR" sz="2200" dirty="0" smtClean="0">
                <a:solidFill>
                  <a:srgbClr val="FF0000"/>
                </a:solidFill>
              </a:rPr>
              <a:t>Management</a:t>
            </a:r>
            <a:r>
              <a:rPr lang="fr-FR" sz="2200" dirty="0" smtClean="0"/>
              <a:t>: le processus par lequel des résultats</a:t>
            </a:r>
          </a:p>
          <a:p>
            <a:pPr marL="365760" lvl="1" indent="0">
              <a:buNone/>
            </a:pPr>
            <a:r>
              <a:rPr lang="fr-FR" sz="2200" dirty="0"/>
              <a:t> </a:t>
            </a:r>
            <a:r>
              <a:rPr lang="fr-FR" sz="2200" dirty="0" smtClean="0"/>
              <a:t>   </a:t>
            </a:r>
            <a:r>
              <a:rPr lang="fr-FR" sz="1900" dirty="0" smtClean="0"/>
              <a:t>sont obtenus de façon </a:t>
            </a:r>
            <a:r>
              <a:rPr lang="fr-FR" sz="1900" u="sng" dirty="0" smtClean="0"/>
              <a:t>efficace </a:t>
            </a:r>
            <a:r>
              <a:rPr lang="fr-FR" sz="1900" dirty="0" smtClean="0"/>
              <a:t>et </a:t>
            </a:r>
            <a:r>
              <a:rPr lang="fr-FR" sz="1900" u="sng" dirty="0" smtClean="0"/>
              <a:t>performante</a:t>
            </a:r>
            <a:r>
              <a:rPr lang="fr-FR" sz="1900" dirty="0" smtClean="0"/>
              <a:t>, via et avec </a:t>
            </a:r>
          </a:p>
          <a:p>
            <a:pPr marL="365760" lvl="1" indent="0">
              <a:buNone/>
            </a:pPr>
            <a:r>
              <a:rPr lang="fr-FR" sz="1900" dirty="0"/>
              <a:t> </a:t>
            </a:r>
            <a:r>
              <a:rPr lang="fr-FR" sz="1900" dirty="0" smtClean="0"/>
              <a:t>   autrui, dans une organisation (un club, département de R&amp;D)</a:t>
            </a:r>
          </a:p>
          <a:p>
            <a:pPr marL="365760" lvl="1" indent="0">
              <a:buNone/>
            </a:pPr>
            <a:r>
              <a:rPr lang="fr-FR" sz="1900" dirty="0"/>
              <a:t> </a:t>
            </a:r>
            <a:r>
              <a:rPr lang="fr-FR" sz="1900" dirty="0" smtClean="0"/>
              <a:t>   qui partage trois points communs (objectif, structure, personnel)</a:t>
            </a:r>
          </a:p>
          <a:p>
            <a:pPr marL="365760" lvl="1" indent="0">
              <a:buNone/>
            </a:pPr>
            <a:endParaRPr lang="fr-FR" sz="1900" dirty="0" smtClean="0"/>
          </a:p>
          <a:p>
            <a:pPr marL="365760" lvl="1" indent="0">
              <a:buNone/>
            </a:pPr>
            <a:r>
              <a:rPr lang="fr-FR" sz="1900" dirty="0"/>
              <a:t>	</a:t>
            </a:r>
            <a:r>
              <a:rPr lang="fr-FR" sz="1900" dirty="0" smtClean="0"/>
              <a:t> </a:t>
            </a:r>
            <a:r>
              <a:rPr lang="fr-FR" sz="1900" dirty="0" smtClean="0">
                <a:solidFill>
                  <a:srgbClr val="FF0000"/>
                </a:solidFill>
              </a:rPr>
              <a:t>Performance</a:t>
            </a:r>
            <a:r>
              <a:rPr lang="fr-FR" sz="1900" dirty="0" smtClean="0"/>
              <a:t>: se réfère au fait d’effectuer une tâche </a:t>
            </a:r>
          </a:p>
          <a:p>
            <a:pPr marL="365760" lvl="1" indent="0">
              <a:buNone/>
            </a:pPr>
            <a:r>
              <a:rPr lang="fr-FR" sz="1900" dirty="0"/>
              <a:t>	 </a:t>
            </a:r>
            <a:r>
              <a:rPr lang="fr-FR" sz="1900" dirty="0" smtClean="0"/>
              <a:t>                         correctement, à la maitrise de la relation entre </a:t>
            </a:r>
          </a:p>
          <a:p>
            <a:pPr marL="365760" lvl="1" indent="0">
              <a:buNone/>
            </a:pPr>
            <a:r>
              <a:rPr lang="fr-FR" sz="1900" dirty="0"/>
              <a:t>	</a:t>
            </a:r>
            <a:r>
              <a:rPr lang="fr-FR" sz="1900" dirty="0" smtClean="0"/>
              <a:t>                          les ressource et les rendements, le tout en cherchant à     		           minimiser le cout du processus.</a:t>
            </a:r>
          </a:p>
          <a:p>
            <a:pPr marL="365760" lvl="1" indent="0">
              <a:buNone/>
            </a:pPr>
            <a:endParaRPr lang="fr-FR" sz="1900" dirty="0"/>
          </a:p>
          <a:p>
            <a:pPr marL="365760" lvl="1" indent="0">
              <a:buNone/>
            </a:pPr>
            <a:r>
              <a:rPr lang="fr-FR" sz="1900" dirty="0" smtClean="0"/>
              <a:t>	 </a:t>
            </a:r>
            <a:r>
              <a:rPr lang="fr-FR" sz="1900" dirty="0" smtClean="0">
                <a:solidFill>
                  <a:srgbClr val="FF0000"/>
                </a:solidFill>
              </a:rPr>
              <a:t>Efficacité </a:t>
            </a:r>
            <a:r>
              <a:rPr lang="fr-FR" sz="1900" dirty="0" smtClean="0"/>
              <a:t>: Mesure se référant au fait d’effectuer les tâches qui s’impose </a:t>
            </a:r>
          </a:p>
          <a:p>
            <a:pPr marL="365760" lvl="1" indent="0">
              <a:buNone/>
            </a:pPr>
            <a:r>
              <a:rPr lang="fr-FR" sz="1900" dirty="0"/>
              <a:t>	</a:t>
            </a:r>
            <a:r>
              <a:rPr lang="fr-FR" sz="1900" dirty="0" smtClean="0"/>
              <a:t>                    et d’atteindre des objectifs.   </a:t>
            </a:r>
          </a:p>
          <a:p>
            <a:pPr marL="777240" lvl="2" indent="0">
              <a:buNone/>
            </a:pPr>
            <a:r>
              <a:rPr lang="fr-FR" sz="1600" dirty="0" smtClean="0"/>
              <a:t> </a:t>
            </a:r>
            <a:endParaRPr lang="fr-FR" sz="1600"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5" name="Pensées 4"/>
          <p:cNvSpPr/>
          <p:nvPr/>
        </p:nvSpPr>
        <p:spPr>
          <a:xfrm>
            <a:off x="7236296" y="872136"/>
            <a:ext cx="1296144" cy="1332728"/>
          </a:xfrm>
          <a:prstGeom prst="cloudCallout">
            <a:avLst>
              <a:gd name="adj1" fmla="val 37325"/>
              <a:gd name="adj2" fmla="val 95811"/>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0" b="1" dirty="0" smtClean="0">
                <a:solidFill>
                  <a:schemeClr val="tx1"/>
                </a:solidFill>
                <a:latin typeface="Times New Roman" pitchFamily="18" charset="0"/>
                <a:cs typeface="Times New Roman" pitchFamily="18" charset="0"/>
              </a:rPr>
              <a:t>?</a:t>
            </a:r>
            <a:endParaRPr lang="fr-FR" sz="8000" b="1" dirty="0">
              <a:solidFill>
                <a:schemeClr val="tx1"/>
              </a:solidFill>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96336" y="3068960"/>
            <a:ext cx="1296144" cy="1134675"/>
          </a:xfrm>
          <a:prstGeom prst="ellipse">
            <a:avLst/>
          </a:prstGeom>
          <a:ln>
            <a:noFill/>
          </a:ln>
          <a:effectLst>
            <a:glow rad="228600">
              <a:schemeClr val="accent1">
                <a:satMod val="175000"/>
                <a:alpha val="40000"/>
              </a:schemeClr>
            </a:glow>
            <a:softEdge rad="112500"/>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cxnSp>
        <p:nvCxnSpPr>
          <p:cNvPr id="7" name="Connecteur droit 6"/>
          <p:cNvCxnSpPr/>
          <p:nvPr/>
        </p:nvCxnSpPr>
        <p:spPr>
          <a:xfrm>
            <a:off x="1115616" y="3645024"/>
            <a:ext cx="0" cy="1944216"/>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 xmlns:p14="http://schemas.microsoft.com/office/powerpoint/2010/main" val="295616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980728"/>
            <a:ext cx="8435280" cy="5544616"/>
          </a:xfrm>
        </p:spPr>
        <p:txBody>
          <a:bodyPr>
            <a:normAutofit/>
          </a:bodyPr>
          <a:lstStyle/>
          <a:p>
            <a:pPr marL="274320" lvl="1" algn="just">
              <a:spcBef>
                <a:spcPts val="600"/>
              </a:spcBef>
              <a:buClr>
                <a:schemeClr val="accent2"/>
              </a:buClr>
            </a:pPr>
            <a:r>
              <a:rPr lang="fr-FR" dirty="0"/>
              <a:t>C’est quoi l’innovation ? Innovation et invention</a:t>
            </a:r>
            <a:r>
              <a:rPr lang="fr-FR" dirty="0" smtClean="0"/>
              <a:t>?</a:t>
            </a:r>
          </a:p>
          <a:p>
            <a:pPr marL="640080" lvl="2" algn="just">
              <a:spcBef>
                <a:spcPts val="600"/>
              </a:spcBef>
              <a:buClr>
                <a:schemeClr val="accent2"/>
              </a:buClr>
            </a:pPr>
            <a:r>
              <a:rPr lang="fr-FR" dirty="0" smtClean="0">
                <a:solidFill>
                  <a:srgbClr val="FF0000"/>
                </a:solidFill>
              </a:rPr>
              <a:t>Invention:</a:t>
            </a:r>
            <a:r>
              <a:rPr lang="fr-FR" dirty="0" smtClean="0"/>
              <a:t> est une idée nouvelle qui permet, potentiellement, de résoudre un problème déterminé dans le de la technique de production.</a:t>
            </a:r>
          </a:p>
          <a:p>
            <a:pPr marL="640080" lvl="2" algn="just">
              <a:spcBef>
                <a:spcPts val="600"/>
              </a:spcBef>
              <a:buClr>
                <a:schemeClr val="accent2"/>
              </a:buClr>
            </a:pPr>
            <a:r>
              <a:rPr lang="fr-FR" dirty="0" smtClean="0">
                <a:solidFill>
                  <a:srgbClr val="FF0000"/>
                </a:solidFill>
              </a:rPr>
              <a:t>Innovation:</a:t>
            </a:r>
            <a:r>
              <a:rPr lang="fr-FR" dirty="0" smtClean="0"/>
              <a:t> correspond quant à elle au processus de transformation d’une idée créatif (invention) en produit, service ou méthode appliquée. Une organisation innovante se distingue donc par sa capacité à convertir son pouvoir créatif en résultats pratiques, sous condition de générer des gains d’innovation, une rente d’innovation.</a:t>
            </a:r>
          </a:p>
          <a:p>
            <a:pPr marL="640080" lvl="2" algn="just">
              <a:spcBef>
                <a:spcPts val="600"/>
              </a:spcBef>
              <a:buClr>
                <a:schemeClr val="accent2"/>
              </a:buClr>
            </a:pPr>
            <a:r>
              <a:rPr lang="fr-FR" dirty="0" smtClean="0">
                <a:solidFill>
                  <a:srgbClr val="FF0000"/>
                </a:solidFill>
              </a:rPr>
              <a:t>L’innovation:</a:t>
            </a:r>
            <a:r>
              <a:rPr lang="fr-FR" dirty="0" smtClean="0"/>
              <a:t> est un terme popularisé par Schumpeter, lors de son analyse au processus de croissance et de l’évolution économique, dont, pour lui l’innovation est l’impulsion fondamentale pour une processus de Destruction/Créatrice, qui met en mouvement l’économie, la consommation et la production.</a:t>
            </a:r>
          </a:p>
          <a:p>
            <a:pPr marL="640080" lvl="2" algn="just">
              <a:spcBef>
                <a:spcPts val="600"/>
              </a:spcBef>
              <a:buClr>
                <a:schemeClr val="accent2"/>
              </a:buClr>
            </a:pP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3678316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980728"/>
            <a:ext cx="8229600" cy="5472608"/>
          </a:xfrm>
        </p:spPr>
        <p:txBody>
          <a:bodyPr/>
          <a:lstStyle/>
          <a:p>
            <a:r>
              <a:rPr lang="fr-FR" dirty="0" smtClean="0"/>
              <a:t>De l’invention à l’innovation</a:t>
            </a: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5" name="Rectangle 4"/>
          <p:cNvSpPr/>
          <p:nvPr/>
        </p:nvSpPr>
        <p:spPr>
          <a:xfrm>
            <a:off x="395536" y="1772816"/>
            <a:ext cx="22322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Recherche Fondamentale</a:t>
            </a:r>
            <a:endParaRPr lang="fr-FR" dirty="0">
              <a:solidFill>
                <a:schemeClr val="tx1"/>
              </a:solidFill>
            </a:endParaRPr>
          </a:p>
        </p:txBody>
      </p:sp>
      <p:sp>
        <p:nvSpPr>
          <p:cNvPr id="6" name="Rectangle 5"/>
          <p:cNvSpPr/>
          <p:nvPr/>
        </p:nvSpPr>
        <p:spPr>
          <a:xfrm>
            <a:off x="3203848" y="1772816"/>
            <a:ext cx="2232248" cy="9144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dirty="0" smtClean="0"/>
              <a:t>Invention</a:t>
            </a:r>
            <a:endParaRPr lang="fr-FR" dirty="0"/>
          </a:p>
        </p:txBody>
      </p:sp>
      <p:sp>
        <p:nvSpPr>
          <p:cNvPr id="7" name="Rectangle 6"/>
          <p:cNvSpPr/>
          <p:nvPr/>
        </p:nvSpPr>
        <p:spPr>
          <a:xfrm>
            <a:off x="6012160" y="1772816"/>
            <a:ext cx="22322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Recherche Appliquée</a:t>
            </a:r>
            <a:endParaRPr lang="fr-FR" dirty="0">
              <a:solidFill>
                <a:schemeClr val="tx1"/>
              </a:solidFill>
            </a:endParaRPr>
          </a:p>
        </p:txBody>
      </p:sp>
      <p:sp>
        <p:nvSpPr>
          <p:cNvPr id="8" name="Rectangle 7"/>
          <p:cNvSpPr/>
          <p:nvPr/>
        </p:nvSpPr>
        <p:spPr>
          <a:xfrm>
            <a:off x="3203848" y="3018656"/>
            <a:ext cx="22322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Développement</a:t>
            </a:r>
            <a:endParaRPr lang="fr-FR" dirty="0">
              <a:solidFill>
                <a:schemeClr val="tx1"/>
              </a:solidFill>
            </a:endParaRPr>
          </a:p>
        </p:txBody>
      </p:sp>
      <p:sp>
        <p:nvSpPr>
          <p:cNvPr id="9" name="Rectangle 8"/>
          <p:cNvSpPr/>
          <p:nvPr/>
        </p:nvSpPr>
        <p:spPr>
          <a:xfrm>
            <a:off x="6012160" y="3018656"/>
            <a:ext cx="22322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Résultats </a:t>
            </a:r>
            <a:r>
              <a:rPr lang="fr-FR" dirty="0" err="1" smtClean="0">
                <a:solidFill>
                  <a:schemeClr val="tx1"/>
                </a:solidFill>
              </a:rPr>
              <a:t>techn</a:t>
            </a:r>
            <a:r>
              <a:rPr lang="fr-FR" dirty="0" smtClean="0">
                <a:solidFill>
                  <a:schemeClr val="tx1"/>
                </a:solidFill>
              </a:rPr>
              <a:t> et dépôts de brevets </a:t>
            </a:r>
            <a:endParaRPr lang="fr-FR" dirty="0">
              <a:solidFill>
                <a:schemeClr val="tx1"/>
              </a:solidFill>
            </a:endParaRPr>
          </a:p>
        </p:txBody>
      </p:sp>
      <p:sp>
        <p:nvSpPr>
          <p:cNvPr id="10" name="Rectangle 9"/>
          <p:cNvSpPr/>
          <p:nvPr/>
        </p:nvSpPr>
        <p:spPr>
          <a:xfrm>
            <a:off x="4644008" y="4365104"/>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Prototypes</a:t>
            </a:r>
            <a:endParaRPr lang="fr-FR" dirty="0">
              <a:solidFill>
                <a:schemeClr val="tx1"/>
              </a:solidFill>
            </a:endParaRPr>
          </a:p>
        </p:txBody>
      </p:sp>
      <p:sp>
        <p:nvSpPr>
          <p:cNvPr id="11" name="Rectangle 10"/>
          <p:cNvSpPr/>
          <p:nvPr/>
        </p:nvSpPr>
        <p:spPr>
          <a:xfrm>
            <a:off x="4644008" y="5589240"/>
            <a:ext cx="2232248" cy="698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Investissement</a:t>
            </a:r>
            <a:endParaRPr lang="fr-FR" dirty="0">
              <a:solidFill>
                <a:schemeClr val="tx1"/>
              </a:solidFill>
            </a:endParaRPr>
          </a:p>
        </p:txBody>
      </p:sp>
      <p:sp>
        <p:nvSpPr>
          <p:cNvPr id="12" name="Rectangle 11"/>
          <p:cNvSpPr/>
          <p:nvPr/>
        </p:nvSpPr>
        <p:spPr>
          <a:xfrm>
            <a:off x="395536" y="5466928"/>
            <a:ext cx="223224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Innovation</a:t>
            </a:r>
            <a:endParaRPr lang="fr-FR" dirty="0">
              <a:solidFill>
                <a:schemeClr val="tx1"/>
              </a:solidFill>
            </a:endParaRPr>
          </a:p>
        </p:txBody>
      </p:sp>
      <p:cxnSp>
        <p:nvCxnSpPr>
          <p:cNvPr id="14" name="Connecteur droit avec flèche 13"/>
          <p:cNvCxnSpPr>
            <a:stCxn id="5" idx="3"/>
            <a:endCxn id="6" idx="1"/>
          </p:cNvCxnSpPr>
          <p:nvPr/>
        </p:nvCxnSpPr>
        <p:spPr>
          <a:xfrm>
            <a:off x="2627784" y="2230016"/>
            <a:ext cx="57606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Connecteur droit avec flèche 15"/>
          <p:cNvCxnSpPr/>
          <p:nvPr/>
        </p:nvCxnSpPr>
        <p:spPr>
          <a:xfrm>
            <a:off x="5436096" y="2204864"/>
            <a:ext cx="57606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Connecteur droit avec flèche 16"/>
          <p:cNvCxnSpPr/>
          <p:nvPr/>
        </p:nvCxnSpPr>
        <p:spPr>
          <a:xfrm>
            <a:off x="4283968" y="2692152"/>
            <a:ext cx="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9" name="Connecteur droit avec flèche 18"/>
          <p:cNvCxnSpPr/>
          <p:nvPr/>
        </p:nvCxnSpPr>
        <p:spPr>
          <a:xfrm>
            <a:off x="7092280" y="2708920"/>
            <a:ext cx="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Connecteur droit avec flèche 19"/>
          <p:cNvCxnSpPr/>
          <p:nvPr/>
        </p:nvCxnSpPr>
        <p:spPr>
          <a:xfrm flipH="1">
            <a:off x="5427712" y="3501008"/>
            <a:ext cx="44043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Connecteur droit avec flèche 21"/>
          <p:cNvCxnSpPr/>
          <p:nvPr/>
        </p:nvCxnSpPr>
        <p:spPr>
          <a:xfrm>
            <a:off x="6228184" y="3988296"/>
            <a:ext cx="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Connecteur droit avec flèche 22"/>
          <p:cNvCxnSpPr/>
          <p:nvPr/>
        </p:nvCxnSpPr>
        <p:spPr>
          <a:xfrm>
            <a:off x="5220072" y="3988296"/>
            <a:ext cx="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Connecteur droit avec flèche 23"/>
          <p:cNvCxnSpPr/>
          <p:nvPr/>
        </p:nvCxnSpPr>
        <p:spPr>
          <a:xfrm>
            <a:off x="5724128" y="5212432"/>
            <a:ext cx="0" cy="3048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Connecteur droit avec flèche 24"/>
          <p:cNvCxnSpPr/>
          <p:nvPr/>
        </p:nvCxnSpPr>
        <p:spPr>
          <a:xfrm flipH="1">
            <a:off x="2627784" y="5949280"/>
            <a:ext cx="19526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 xmlns:p14="http://schemas.microsoft.com/office/powerpoint/2010/main" val="22413266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1524000"/>
            <a:ext cx="8568952" cy="4572000"/>
          </a:xfrm>
        </p:spPr>
        <p:txBody>
          <a:bodyPr/>
          <a:lstStyle/>
          <a:p>
            <a:r>
              <a:rPr lang="fr-FR" dirty="0" smtClean="0"/>
              <a:t>Qui innove? </a:t>
            </a:r>
          </a:p>
          <a:p>
            <a:pPr lvl="1"/>
            <a:r>
              <a:rPr lang="fr-FR" dirty="0" smtClean="0"/>
              <a:t>1/Innovateur-entrepreneur  (l’approche schumpétérienne) </a:t>
            </a:r>
          </a:p>
          <a:p>
            <a:pPr lvl="1"/>
            <a:r>
              <a:rPr lang="fr-FR" dirty="0" smtClean="0"/>
              <a:t>2/Innovateur-Chercheur</a:t>
            </a:r>
          </a:p>
          <a:p>
            <a:pPr lvl="1"/>
            <a:r>
              <a:rPr lang="fr-FR" dirty="0" smtClean="0"/>
              <a:t>3/Culture-ouverture d’esprit</a:t>
            </a:r>
          </a:p>
          <a:p>
            <a:pPr lvl="1"/>
            <a:r>
              <a:rPr lang="fr-FR" dirty="0" smtClean="0"/>
              <a:t>4/Structure financière: causalité et relation positive</a:t>
            </a:r>
          </a:p>
          <a:p>
            <a:pPr lvl="1"/>
            <a:r>
              <a:rPr lang="fr-FR" dirty="0" smtClean="0"/>
              <a:t>5/la zone d’habitation: urbaine-concentration-isolation</a:t>
            </a:r>
          </a:p>
          <a:p>
            <a:pPr lvl="1"/>
            <a:r>
              <a:rPr lang="fr-FR" dirty="0"/>
              <a:t>6</a:t>
            </a:r>
            <a:r>
              <a:rPr lang="fr-FR" dirty="0" smtClean="0"/>
              <a:t>/Situation familiale  </a:t>
            </a:r>
          </a:p>
          <a:p>
            <a:pPr lvl="3"/>
            <a:r>
              <a:rPr lang="fr-FR" dirty="0" smtClean="0"/>
              <a:t>Revenue des parents</a:t>
            </a:r>
          </a:p>
          <a:p>
            <a:pPr lvl="3"/>
            <a:r>
              <a:rPr lang="fr-FR" dirty="0" smtClean="0"/>
              <a:t>L’éducation des parents</a:t>
            </a:r>
          </a:p>
          <a:p>
            <a:pPr lvl="3"/>
            <a:r>
              <a:rPr lang="fr-FR" dirty="0" smtClean="0"/>
              <a:t>Son propre éducation</a:t>
            </a:r>
          </a:p>
          <a:p>
            <a:pPr marL="1051560" lvl="3" indent="0">
              <a:buNone/>
            </a:pPr>
            <a:r>
              <a:rPr lang="fr-FR" dirty="0" smtClean="0"/>
              <a:t>   </a:t>
            </a: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2539415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52736"/>
            <a:ext cx="8229600" cy="5544616"/>
          </a:xfrm>
        </p:spPr>
        <p:txBody>
          <a:bodyPr>
            <a:normAutofit fontScale="92500" lnSpcReduction="10000"/>
          </a:bodyPr>
          <a:lstStyle/>
          <a:p>
            <a:pPr algn="just"/>
            <a:r>
              <a:rPr lang="fr-FR" dirty="0" smtClean="0"/>
              <a:t>Comment mesurer l’innovation?</a:t>
            </a:r>
          </a:p>
          <a:p>
            <a:pPr algn="just"/>
            <a:endParaRPr lang="fr-FR" dirty="0"/>
          </a:p>
          <a:p>
            <a:pPr lvl="1" algn="just"/>
            <a:r>
              <a:rPr lang="fr-FR" dirty="0" smtClean="0"/>
              <a:t>Brevet: </a:t>
            </a:r>
          </a:p>
          <a:p>
            <a:pPr lvl="2" algn="just"/>
            <a:r>
              <a:rPr lang="fr-FR" dirty="0" smtClean="0"/>
              <a:t>Droit exclusif, un monopole temporaire accordé par l’Etat, généralement, 20 ans, à une ou plusieurs personnes (physique ou morale) sur une invention en contrepartie de sa divulgation à condition ( nouveauté; inventivité, possibilité d’application industrielle)   </a:t>
            </a:r>
          </a:p>
          <a:p>
            <a:pPr lvl="2" algn="just"/>
            <a:endParaRPr lang="fr-FR" dirty="0"/>
          </a:p>
          <a:p>
            <a:pPr lvl="1" algn="just"/>
            <a:r>
              <a:rPr lang="fr-FR" dirty="0" smtClean="0"/>
              <a:t>Dépenses en R&amp;D</a:t>
            </a:r>
            <a:endParaRPr lang="fr-FR" dirty="0"/>
          </a:p>
          <a:p>
            <a:pPr lvl="2" algn="just"/>
            <a:r>
              <a:rPr lang="fr-FR" dirty="0" smtClean="0">
                <a:solidFill>
                  <a:srgbClr val="FF0000"/>
                </a:solidFill>
              </a:rPr>
              <a:t>R&amp;D:</a:t>
            </a:r>
            <a:r>
              <a:rPr lang="fr-FR" dirty="0" smtClean="0"/>
              <a:t> représente l’ensemble des activités entreprise de façon systématique en vue d’accroitre la somme des connaissance et les utilisées pour de nouvelles applications.</a:t>
            </a:r>
          </a:p>
          <a:p>
            <a:pPr lvl="2" algn="just"/>
            <a:r>
              <a:rPr lang="fr-FR" dirty="0" smtClean="0">
                <a:solidFill>
                  <a:srgbClr val="FF0000"/>
                </a:solidFill>
              </a:rPr>
              <a:t>Recherche Fondamentale:</a:t>
            </a:r>
            <a:r>
              <a:rPr lang="fr-FR" dirty="0" smtClean="0"/>
              <a:t> produire de nouvelle connaissance-théorique- pas à usage économique- (Université- labo de recherche)</a:t>
            </a:r>
          </a:p>
          <a:p>
            <a:pPr lvl="2" algn="just"/>
            <a:r>
              <a:rPr lang="fr-FR" dirty="0" smtClean="0">
                <a:solidFill>
                  <a:srgbClr val="FF0000"/>
                </a:solidFill>
              </a:rPr>
              <a:t>Recherche appliquée:</a:t>
            </a:r>
            <a:r>
              <a:rPr lang="fr-FR" dirty="0" smtClean="0"/>
              <a:t> qui est dirigé vers un but ou objectif pratique. </a:t>
            </a:r>
          </a:p>
          <a:p>
            <a:pPr lvl="2" algn="just"/>
            <a:r>
              <a:rPr lang="fr-FR" dirty="0" smtClean="0">
                <a:solidFill>
                  <a:srgbClr val="FF0000"/>
                </a:solidFill>
              </a:rPr>
              <a:t>Développement:</a:t>
            </a:r>
            <a:r>
              <a:rPr lang="fr-FR" dirty="0" smtClean="0"/>
              <a:t> consiste à l’application de ces connaissance pour la fabrication  de nouveaux produit, matériaux ou dispositif.</a:t>
            </a:r>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2299178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08720"/>
            <a:ext cx="8229600" cy="5688632"/>
          </a:xfrm>
        </p:spPr>
        <p:txBody>
          <a:bodyPr>
            <a:normAutofit/>
          </a:bodyPr>
          <a:lstStyle/>
          <a:p>
            <a:r>
              <a:rPr lang="fr-FR" dirty="0" smtClean="0"/>
              <a:t>Typologie de l’innovation</a:t>
            </a:r>
          </a:p>
          <a:p>
            <a:pPr lvl="1"/>
            <a:r>
              <a:rPr lang="fr-FR" dirty="0" smtClean="0"/>
              <a:t>Type d’innovation</a:t>
            </a:r>
          </a:p>
          <a:p>
            <a:pPr lvl="2"/>
            <a:r>
              <a:rPr lang="fr-FR" dirty="0" smtClean="0"/>
              <a:t>Innovation de produit ou service</a:t>
            </a:r>
          </a:p>
          <a:p>
            <a:pPr lvl="2"/>
            <a:r>
              <a:rPr lang="fr-FR" dirty="0" smtClean="0"/>
              <a:t>Innovation de procédé (technologie de production)</a:t>
            </a:r>
          </a:p>
          <a:p>
            <a:pPr lvl="2"/>
            <a:r>
              <a:rPr lang="fr-FR" dirty="0" smtClean="0"/>
              <a:t>Innovation organisationnelle</a:t>
            </a:r>
          </a:p>
          <a:p>
            <a:pPr lvl="2"/>
            <a:r>
              <a:rPr lang="fr-FR" dirty="0" smtClean="0"/>
              <a:t>Innovation marketing</a:t>
            </a:r>
          </a:p>
          <a:p>
            <a:pPr lvl="2"/>
            <a:r>
              <a:rPr lang="fr-FR" dirty="0" smtClean="0"/>
              <a:t>Innovation financière</a:t>
            </a:r>
          </a:p>
          <a:p>
            <a:pPr lvl="2"/>
            <a:endParaRPr lang="fr-FR" dirty="0" smtClean="0"/>
          </a:p>
          <a:p>
            <a:pPr lvl="1"/>
            <a:r>
              <a:rPr lang="fr-FR" dirty="0" smtClean="0"/>
              <a:t>Par niveau</a:t>
            </a:r>
          </a:p>
          <a:p>
            <a:pPr lvl="2"/>
            <a:r>
              <a:rPr lang="fr-FR" dirty="0" smtClean="0"/>
              <a:t>Innovation Radical</a:t>
            </a:r>
          </a:p>
          <a:p>
            <a:pPr lvl="3"/>
            <a:r>
              <a:rPr lang="fr-FR" dirty="0" smtClean="0"/>
              <a:t>Machine à vapeur, l’électricité, révolution industrielle</a:t>
            </a:r>
          </a:p>
          <a:p>
            <a:pPr lvl="2"/>
            <a:r>
              <a:rPr lang="fr-FR" dirty="0" smtClean="0"/>
              <a:t>Innovation incrémentale</a:t>
            </a:r>
          </a:p>
          <a:p>
            <a:pPr lvl="3"/>
            <a:r>
              <a:rPr lang="fr-FR" dirty="0" smtClean="0"/>
              <a:t>Logiciel, accessoires automobiles,  </a:t>
            </a:r>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2407632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9552" y="980728"/>
            <a:ext cx="8229600" cy="5328592"/>
          </a:xfrm>
        </p:spPr>
        <p:txBody>
          <a:bodyPr>
            <a:normAutofit/>
          </a:bodyPr>
          <a:lstStyle/>
          <a:p>
            <a:r>
              <a:rPr lang="fr-FR" dirty="0" smtClean="0"/>
              <a:t>Rôle de l’innovation ou pourquoi innover? </a:t>
            </a:r>
          </a:p>
          <a:p>
            <a:pPr lvl="1"/>
            <a:endParaRPr lang="fr-FR" dirty="0" smtClean="0"/>
          </a:p>
          <a:p>
            <a:pPr lvl="1"/>
            <a:r>
              <a:rPr lang="fr-FR" dirty="0" smtClean="0"/>
              <a:t>L’individu</a:t>
            </a:r>
          </a:p>
          <a:p>
            <a:pPr lvl="2"/>
            <a:r>
              <a:rPr lang="fr-FR" dirty="0" smtClean="0"/>
              <a:t>Rémunération</a:t>
            </a:r>
          </a:p>
          <a:p>
            <a:pPr lvl="2"/>
            <a:r>
              <a:rPr lang="fr-FR" dirty="0" smtClean="0"/>
              <a:t>Salaire </a:t>
            </a:r>
          </a:p>
          <a:p>
            <a:pPr lvl="2"/>
            <a:endParaRPr lang="fr-FR" dirty="0" smtClean="0"/>
          </a:p>
          <a:p>
            <a:pPr lvl="1"/>
            <a:r>
              <a:rPr lang="fr-FR" dirty="0" smtClean="0"/>
              <a:t>L’économie et la société dans son ensemble:</a:t>
            </a:r>
          </a:p>
          <a:p>
            <a:pPr lvl="2"/>
            <a:r>
              <a:rPr lang="fr-FR" dirty="0" smtClean="0"/>
              <a:t>Levier de croissance, notamment, à long terme (Modèle de Solow 1956);</a:t>
            </a:r>
          </a:p>
          <a:p>
            <a:pPr lvl="2"/>
            <a:r>
              <a:rPr lang="fr-FR" dirty="0" smtClean="0"/>
              <a:t>Améliorer le bien-être </a:t>
            </a:r>
          </a:p>
          <a:p>
            <a:pPr lvl="1"/>
            <a:r>
              <a:rPr lang="fr-FR" dirty="0" smtClean="0"/>
              <a:t>L’entreprise:</a:t>
            </a:r>
          </a:p>
          <a:p>
            <a:pPr lvl="2"/>
            <a:r>
              <a:rPr lang="fr-FR" dirty="0" smtClean="0"/>
              <a:t>Renforce la compétitivité;</a:t>
            </a:r>
          </a:p>
          <a:p>
            <a:pPr lvl="2"/>
            <a:r>
              <a:rPr lang="fr-FR" dirty="0" smtClean="0"/>
              <a:t>Echapper à la concurrence, gain de monopole </a:t>
            </a:r>
          </a:p>
          <a:p>
            <a:pPr lvl="2"/>
            <a:r>
              <a:rPr lang="fr-FR" dirty="0" smtClean="0"/>
              <a:t>Rentabilité.  </a:t>
            </a:r>
          </a:p>
          <a:p>
            <a:pPr lvl="1"/>
            <a:endParaRPr lang="fr-FR" dirty="0"/>
          </a:p>
          <a:p>
            <a:endParaRPr lang="fr-FR" dirty="0"/>
          </a:p>
        </p:txBody>
      </p:sp>
      <p:sp>
        <p:nvSpPr>
          <p:cNvPr id="6"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23175908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36712"/>
            <a:ext cx="8229600" cy="5259288"/>
          </a:xfrm>
        </p:spPr>
        <p:txBody>
          <a:bodyPr/>
          <a:lstStyle/>
          <a:p>
            <a:r>
              <a:rPr lang="fr-FR" dirty="0" smtClean="0"/>
              <a:t>La Créativité</a:t>
            </a:r>
            <a:endParaRPr lang="fr-FR" dirty="0"/>
          </a:p>
          <a:p>
            <a:pPr lvl="1"/>
            <a:r>
              <a:rPr lang="fr-FR" dirty="0" smtClean="0"/>
              <a:t>Quelques définitions</a:t>
            </a:r>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5" name="Ellipse 4"/>
          <p:cNvSpPr/>
          <p:nvPr/>
        </p:nvSpPr>
        <p:spPr>
          <a:xfrm>
            <a:off x="3203848" y="2780928"/>
            <a:ext cx="1656183" cy="158417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600" b="1" dirty="0" err="1" smtClean="0">
                <a:solidFill>
                  <a:schemeClr val="tx1"/>
                </a:solidFill>
              </a:rPr>
              <a:t>Creativity</a:t>
            </a:r>
            <a:endParaRPr lang="fr-FR" b="1" dirty="0">
              <a:solidFill>
                <a:schemeClr val="tx1"/>
              </a:solidFill>
            </a:endParaRPr>
          </a:p>
        </p:txBody>
      </p:sp>
      <p:sp>
        <p:nvSpPr>
          <p:cNvPr id="6" name="Rectangle 5"/>
          <p:cNvSpPr/>
          <p:nvPr/>
        </p:nvSpPr>
        <p:spPr>
          <a:xfrm>
            <a:off x="1051361" y="2113586"/>
            <a:ext cx="1656184" cy="1274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Production</a:t>
            </a:r>
            <a:r>
              <a:rPr lang="fr-FR" dirty="0" smtClean="0">
                <a:solidFill>
                  <a:schemeClr val="tx1"/>
                </a:solidFill>
              </a:rPr>
              <a:t> of </a:t>
            </a:r>
            <a:r>
              <a:rPr lang="fr-FR" dirty="0" err="1" smtClean="0">
                <a:solidFill>
                  <a:schemeClr val="tx1"/>
                </a:solidFill>
              </a:rPr>
              <a:t>novel</a:t>
            </a:r>
            <a:r>
              <a:rPr lang="fr-FR" dirty="0" smtClean="0">
                <a:solidFill>
                  <a:schemeClr val="tx1"/>
                </a:solidFill>
              </a:rPr>
              <a:t> </a:t>
            </a:r>
            <a:r>
              <a:rPr lang="fr-FR" dirty="0" err="1" smtClean="0">
                <a:solidFill>
                  <a:schemeClr val="tx1"/>
                </a:solidFill>
              </a:rPr>
              <a:t>ideas</a:t>
            </a:r>
            <a:r>
              <a:rPr lang="fr-FR" dirty="0" smtClean="0">
                <a:solidFill>
                  <a:schemeClr val="tx1"/>
                </a:solidFill>
              </a:rPr>
              <a:t> in </a:t>
            </a:r>
            <a:r>
              <a:rPr lang="fr-FR" dirty="0" err="1" smtClean="0">
                <a:solidFill>
                  <a:schemeClr val="tx1"/>
                </a:solidFill>
              </a:rPr>
              <a:t>any</a:t>
            </a:r>
            <a:r>
              <a:rPr lang="fr-FR" dirty="0" smtClean="0">
                <a:solidFill>
                  <a:schemeClr val="tx1"/>
                </a:solidFill>
              </a:rPr>
              <a:t> </a:t>
            </a:r>
            <a:r>
              <a:rPr lang="fr-FR" dirty="0" err="1" smtClean="0">
                <a:solidFill>
                  <a:schemeClr val="tx1"/>
                </a:solidFill>
              </a:rPr>
              <a:t>domain</a:t>
            </a:r>
            <a:endParaRPr lang="fr-FR" dirty="0">
              <a:solidFill>
                <a:schemeClr val="tx1"/>
              </a:solidFill>
            </a:endParaRPr>
          </a:p>
        </p:txBody>
      </p:sp>
      <p:sp>
        <p:nvSpPr>
          <p:cNvPr id="7" name="Rectangle 6"/>
          <p:cNvSpPr/>
          <p:nvPr/>
        </p:nvSpPr>
        <p:spPr>
          <a:xfrm>
            <a:off x="5364088" y="1703242"/>
            <a:ext cx="3096344" cy="8616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Capability</a:t>
            </a:r>
            <a:r>
              <a:rPr lang="fr-FR" dirty="0" smtClean="0">
                <a:solidFill>
                  <a:schemeClr val="tx1"/>
                </a:solidFill>
              </a:rPr>
              <a:t> to </a:t>
            </a:r>
            <a:r>
              <a:rPr lang="fr-FR" dirty="0" err="1" smtClean="0">
                <a:solidFill>
                  <a:schemeClr val="tx1"/>
                </a:solidFill>
              </a:rPr>
              <a:t>generate</a:t>
            </a:r>
            <a:r>
              <a:rPr lang="fr-FR" dirty="0" smtClean="0">
                <a:solidFill>
                  <a:schemeClr val="tx1"/>
                </a:solidFill>
              </a:rPr>
              <a:t> or </a:t>
            </a:r>
            <a:r>
              <a:rPr lang="fr-FR" dirty="0" err="1" smtClean="0">
                <a:solidFill>
                  <a:schemeClr val="tx1"/>
                </a:solidFill>
              </a:rPr>
              <a:t>recognize</a:t>
            </a:r>
            <a:r>
              <a:rPr lang="fr-FR" dirty="0" smtClean="0">
                <a:solidFill>
                  <a:schemeClr val="tx1"/>
                </a:solidFill>
              </a:rPr>
              <a:t> </a:t>
            </a:r>
            <a:r>
              <a:rPr lang="fr-FR" dirty="0" err="1" smtClean="0">
                <a:solidFill>
                  <a:schemeClr val="tx1"/>
                </a:solidFill>
              </a:rPr>
              <a:t>ideas</a:t>
            </a:r>
            <a:r>
              <a:rPr lang="fr-FR" dirty="0" smtClean="0">
                <a:solidFill>
                  <a:schemeClr val="tx1"/>
                </a:solidFill>
              </a:rPr>
              <a:t> </a:t>
            </a:r>
            <a:endParaRPr lang="fr-FR" dirty="0">
              <a:solidFill>
                <a:schemeClr val="tx1"/>
              </a:solidFill>
            </a:endParaRPr>
          </a:p>
        </p:txBody>
      </p:sp>
      <p:sp>
        <p:nvSpPr>
          <p:cNvPr id="8" name="Rectangle 7"/>
          <p:cNvSpPr/>
          <p:nvPr/>
        </p:nvSpPr>
        <p:spPr>
          <a:xfrm>
            <a:off x="1043608" y="3738736"/>
            <a:ext cx="1656184" cy="1274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rgbClr val="FF0000"/>
                </a:solidFill>
              </a:rPr>
              <a:t>Ability</a:t>
            </a:r>
            <a:r>
              <a:rPr lang="fr-FR" dirty="0" smtClean="0">
                <a:solidFill>
                  <a:srgbClr val="FF0000"/>
                </a:solidFill>
              </a:rPr>
              <a:t> </a:t>
            </a:r>
            <a:r>
              <a:rPr lang="fr-FR" dirty="0" smtClean="0">
                <a:solidFill>
                  <a:schemeClr val="tx1"/>
                </a:solidFill>
              </a:rPr>
              <a:t> to </a:t>
            </a:r>
            <a:r>
              <a:rPr lang="fr-FR" dirty="0" err="1" smtClean="0">
                <a:solidFill>
                  <a:schemeClr val="tx1"/>
                </a:solidFill>
              </a:rPr>
              <a:t>produce</a:t>
            </a:r>
            <a:r>
              <a:rPr lang="fr-FR" dirty="0" smtClean="0">
                <a:solidFill>
                  <a:schemeClr val="tx1"/>
                </a:solidFill>
              </a:rPr>
              <a:t> </a:t>
            </a:r>
            <a:r>
              <a:rPr lang="fr-FR" dirty="0" err="1" smtClean="0">
                <a:solidFill>
                  <a:schemeClr val="tx1"/>
                </a:solidFill>
              </a:rPr>
              <a:t>work</a:t>
            </a:r>
            <a:r>
              <a:rPr lang="fr-FR" dirty="0" smtClean="0">
                <a:solidFill>
                  <a:schemeClr val="tx1"/>
                </a:solidFill>
              </a:rPr>
              <a:t> (</a:t>
            </a:r>
            <a:r>
              <a:rPr lang="fr-FR" dirty="0" err="1" smtClean="0">
                <a:solidFill>
                  <a:schemeClr val="tx1"/>
                </a:solidFill>
              </a:rPr>
              <a:t>novel</a:t>
            </a:r>
            <a:r>
              <a:rPr lang="fr-FR" dirty="0" smtClean="0">
                <a:solidFill>
                  <a:schemeClr val="tx1"/>
                </a:solidFill>
              </a:rPr>
              <a:t> &amp; </a:t>
            </a:r>
            <a:r>
              <a:rPr lang="fr-FR" dirty="0" err="1" smtClean="0">
                <a:solidFill>
                  <a:schemeClr val="tx1"/>
                </a:solidFill>
              </a:rPr>
              <a:t>appropriate</a:t>
            </a:r>
            <a:r>
              <a:rPr lang="fr-FR" dirty="0" smtClean="0">
                <a:solidFill>
                  <a:schemeClr val="tx1"/>
                </a:solidFill>
              </a:rPr>
              <a:t>)</a:t>
            </a:r>
            <a:endParaRPr lang="fr-FR" dirty="0">
              <a:solidFill>
                <a:schemeClr val="tx1"/>
              </a:solidFill>
            </a:endParaRPr>
          </a:p>
        </p:txBody>
      </p:sp>
      <p:sp>
        <p:nvSpPr>
          <p:cNvPr id="9" name="Rectangle 8"/>
          <p:cNvSpPr/>
          <p:nvPr/>
        </p:nvSpPr>
        <p:spPr>
          <a:xfrm>
            <a:off x="5364088" y="2708920"/>
            <a:ext cx="3096344" cy="10298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Occurrence</a:t>
            </a:r>
            <a:r>
              <a:rPr lang="fr-FR" dirty="0" smtClean="0">
                <a:solidFill>
                  <a:schemeClr val="tx1"/>
                </a:solidFill>
              </a:rPr>
              <a:t> of a </a:t>
            </a:r>
            <a:r>
              <a:rPr lang="fr-FR" dirty="0" smtClean="0">
                <a:solidFill>
                  <a:srgbClr val="FF0000"/>
                </a:solidFill>
              </a:rPr>
              <a:t>composition</a:t>
            </a:r>
            <a:r>
              <a:rPr lang="fr-FR" dirty="0" smtClean="0">
                <a:solidFill>
                  <a:schemeClr val="tx1"/>
                </a:solidFill>
              </a:rPr>
              <a:t>  (new &amp; </a:t>
            </a:r>
            <a:r>
              <a:rPr lang="fr-FR" dirty="0" err="1" smtClean="0">
                <a:solidFill>
                  <a:schemeClr val="tx1"/>
                </a:solidFill>
              </a:rPr>
              <a:t>valuable</a:t>
            </a:r>
            <a:r>
              <a:rPr lang="fr-FR" dirty="0" smtClean="0">
                <a:solidFill>
                  <a:schemeClr val="tx1"/>
                </a:solidFill>
              </a:rPr>
              <a:t>)</a:t>
            </a:r>
            <a:endParaRPr lang="fr-FR" dirty="0">
              <a:solidFill>
                <a:schemeClr val="tx1"/>
              </a:solidFill>
            </a:endParaRPr>
          </a:p>
        </p:txBody>
      </p:sp>
      <p:sp>
        <p:nvSpPr>
          <p:cNvPr id="10" name="Rectangle 9"/>
          <p:cNvSpPr/>
          <p:nvPr/>
        </p:nvSpPr>
        <p:spPr>
          <a:xfrm>
            <a:off x="5364088" y="3963479"/>
            <a:ext cx="3096344" cy="1049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rgbClr val="FF0000"/>
                </a:solidFill>
              </a:rPr>
              <a:t>Act</a:t>
            </a:r>
            <a:r>
              <a:rPr lang="fr-FR" dirty="0" smtClean="0">
                <a:solidFill>
                  <a:schemeClr val="tx1"/>
                </a:solidFill>
              </a:rPr>
              <a:t> of </a:t>
            </a:r>
            <a:r>
              <a:rPr lang="fr-FR" dirty="0" err="1" smtClean="0">
                <a:solidFill>
                  <a:schemeClr val="tx1"/>
                </a:solidFill>
              </a:rPr>
              <a:t>originating</a:t>
            </a:r>
            <a:r>
              <a:rPr lang="fr-FR" dirty="0" smtClean="0">
                <a:solidFill>
                  <a:schemeClr val="tx1"/>
                </a:solidFill>
              </a:rPr>
              <a:t> </a:t>
            </a:r>
            <a:r>
              <a:rPr lang="fr-FR" dirty="0" err="1" smtClean="0">
                <a:solidFill>
                  <a:schemeClr val="tx1"/>
                </a:solidFill>
              </a:rPr>
              <a:t>novel</a:t>
            </a:r>
            <a:r>
              <a:rPr lang="fr-FR" dirty="0" smtClean="0">
                <a:solidFill>
                  <a:schemeClr val="tx1"/>
                </a:solidFill>
              </a:rPr>
              <a:t> Associations </a:t>
            </a:r>
            <a:endParaRPr lang="fr-FR" dirty="0">
              <a:solidFill>
                <a:schemeClr val="tx1"/>
              </a:solidFill>
            </a:endParaRPr>
          </a:p>
        </p:txBody>
      </p:sp>
      <p:cxnSp>
        <p:nvCxnSpPr>
          <p:cNvPr id="12" name="Connecteur droit avec flèche 11"/>
          <p:cNvCxnSpPr>
            <a:stCxn id="5" idx="1"/>
          </p:cNvCxnSpPr>
          <p:nvPr/>
        </p:nvCxnSpPr>
        <p:spPr>
          <a:xfrm flipH="1" flipV="1">
            <a:off x="2771800" y="2780928"/>
            <a:ext cx="674590" cy="23199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4" name="Connecteur droit avec flèche 13"/>
          <p:cNvCxnSpPr>
            <a:stCxn id="5" idx="3"/>
          </p:cNvCxnSpPr>
          <p:nvPr/>
        </p:nvCxnSpPr>
        <p:spPr>
          <a:xfrm flipH="1">
            <a:off x="2771800" y="4133107"/>
            <a:ext cx="674590" cy="30400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Connecteur droit avec flèche 17"/>
          <p:cNvCxnSpPr>
            <a:stCxn id="5" idx="7"/>
          </p:cNvCxnSpPr>
          <p:nvPr/>
        </p:nvCxnSpPr>
        <p:spPr>
          <a:xfrm flipV="1">
            <a:off x="4617489" y="2060849"/>
            <a:ext cx="746599" cy="95207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Connecteur droit avec flèche 22"/>
          <p:cNvCxnSpPr>
            <a:stCxn id="5" idx="6"/>
            <a:endCxn id="9" idx="1"/>
          </p:cNvCxnSpPr>
          <p:nvPr/>
        </p:nvCxnSpPr>
        <p:spPr>
          <a:xfrm flipV="1">
            <a:off x="4860031" y="3223828"/>
            <a:ext cx="504057" cy="3491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Connecteur droit avec flèche 25"/>
          <p:cNvCxnSpPr>
            <a:stCxn id="5" idx="5"/>
            <a:endCxn id="10" idx="1"/>
          </p:cNvCxnSpPr>
          <p:nvPr/>
        </p:nvCxnSpPr>
        <p:spPr>
          <a:xfrm>
            <a:off x="4617489" y="4133107"/>
            <a:ext cx="746599" cy="3552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ZoneTexte 28"/>
          <p:cNvSpPr txBox="1"/>
          <p:nvPr/>
        </p:nvSpPr>
        <p:spPr>
          <a:xfrm>
            <a:off x="1043608" y="5229200"/>
            <a:ext cx="7272808" cy="646331"/>
          </a:xfrm>
          <a:prstGeom prst="rect">
            <a:avLst/>
          </a:prstGeom>
          <a:noFill/>
        </p:spPr>
        <p:txBody>
          <a:bodyPr wrap="square" rtlCol="0">
            <a:spAutoFit/>
          </a:bodyPr>
          <a:lstStyle/>
          <a:p>
            <a:r>
              <a:rPr lang="fr-FR" dirty="0" smtClean="0">
                <a:solidFill>
                  <a:srgbClr val="FF0000"/>
                </a:solidFill>
              </a:rPr>
              <a:t>Créativité</a:t>
            </a:r>
            <a:r>
              <a:rPr lang="fr-FR" dirty="0" smtClean="0"/>
              <a:t>:  capacité de combiner des </a:t>
            </a:r>
            <a:r>
              <a:rPr lang="fr-FR" dirty="0"/>
              <a:t>idées </a:t>
            </a:r>
            <a:r>
              <a:rPr lang="fr-FR" dirty="0" smtClean="0"/>
              <a:t>nouvelles de  façon unique, différente  et inhabituelle.  Imagination </a:t>
            </a:r>
            <a:endParaRPr lang="fr-FR" dirty="0"/>
          </a:p>
        </p:txBody>
      </p:sp>
      <p:sp>
        <p:nvSpPr>
          <p:cNvPr id="16" name="Pensées 15"/>
          <p:cNvSpPr/>
          <p:nvPr/>
        </p:nvSpPr>
        <p:spPr>
          <a:xfrm>
            <a:off x="3131840" y="2115404"/>
            <a:ext cx="1296144" cy="737532"/>
          </a:xfrm>
          <a:prstGeom prst="cloudCallout">
            <a:avLst>
              <a:gd name="adj1" fmla="val 37325"/>
              <a:gd name="adj2" fmla="val 95811"/>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smtClean="0">
                <a:solidFill>
                  <a:schemeClr val="tx1"/>
                </a:solidFill>
                <a:latin typeface="Times New Roman" pitchFamily="18" charset="0"/>
                <a:cs typeface="Times New Roman" pitchFamily="18" charset="0"/>
              </a:rPr>
              <a:t>?</a:t>
            </a:r>
            <a:endParaRPr lang="fr-FR" sz="8000" b="1" dirty="0">
              <a:solidFill>
                <a:schemeClr val="tx1"/>
              </a:solidFill>
              <a:latin typeface="Times New Roman" pitchFamily="18" charset="0"/>
              <a:cs typeface="Times New Roman" pitchFamily="18" charset="0"/>
            </a:endParaRPr>
          </a:p>
        </p:txBody>
      </p:sp>
      <p:pic>
        <p:nvPicPr>
          <p:cNvPr id="17"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91880" y="4005064"/>
            <a:ext cx="1296144" cy="627929"/>
          </a:xfrm>
          <a:prstGeom prst="ellipse">
            <a:avLst/>
          </a:prstGeom>
          <a:ln>
            <a:noFill/>
          </a:ln>
          <a:effectLst>
            <a:glow rad="228600">
              <a:schemeClr val="accent1">
                <a:satMod val="175000"/>
                <a:alpha val="40000"/>
              </a:schemeClr>
            </a:glow>
            <a:softEdge rad="112500"/>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3" name="Flèche courbée vers la droite 2"/>
          <p:cNvSpPr/>
          <p:nvPr/>
        </p:nvSpPr>
        <p:spPr>
          <a:xfrm rot="21293142">
            <a:off x="1052647" y="5904640"/>
            <a:ext cx="682774" cy="664680"/>
          </a:xfrm>
          <a:prstGeom prst="curvedRightArrow">
            <a:avLst>
              <a:gd name="adj1" fmla="val 2500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ZoneTexte 10"/>
          <p:cNvSpPr txBox="1"/>
          <p:nvPr/>
        </p:nvSpPr>
        <p:spPr>
          <a:xfrm>
            <a:off x="2025308" y="6093296"/>
            <a:ext cx="5364289" cy="400110"/>
          </a:xfrm>
          <a:prstGeom prst="rect">
            <a:avLst/>
          </a:prstGeom>
          <a:noFill/>
        </p:spPr>
        <p:txBody>
          <a:bodyPr wrap="none" rtlCol="0">
            <a:spAutoFit/>
          </a:bodyPr>
          <a:lstStyle/>
          <a:p>
            <a:r>
              <a:rPr lang="fr-FR" sz="2000" b="1" dirty="0" smtClean="0"/>
              <a:t>Créativité = faire les choses différemment</a:t>
            </a:r>
            <a:r>
              <a:rPr lang="fr-FR" dirty="0" smtClean="0"/>
              <a:t>  </a:t>
            </a:r>
            <a:endParaRPr lang="fr-FR" dirty="0"/>
          </a:p>
        </p:txBody>
      </p:sp>
    </p:spTree>
    <p:extLst>
      <p:ext uri="{BB962C8B-B14F-4D97-AF65-F5344CB8AC3E}">
        <p14:creationId xmlns="" xmlns:p14="http://schemas.microsoft.com/office/powerpoint/2010/main" val="4062065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435280" cy="5115272"/>
          </a:xfrm>
        </p:spPr>
        <p:txBody>
          <a:bodyPr/>
          <a:lstStyle/>
          <a:p>
            <a:r>
              <a:rPr lang="fr-FR" dirty="0" smtClean="0"/>
              <a:t>D’où, on peut avoir la créativité comme….</a:t>
            </a:r>
          </a:p>
          <a:p>
            <a:pPr lvl="1"/>
            <a:r>
              <a:rPr lang="fr-FR" dirty="0">
                <a:solidFill>
                  <a:srgbClr val="FF0000"/>
                </a:solidFill>
              </a:rPr>
              <a:t>Attitude</a:t>
            </a:r>
          </a:p>
          <a:p>
            <a:pPr lvl="2"/>
            <a:r>
              <a:rPr lang="fr-FR" dirty="0"/>
              <a:t>Une façon intrinsèque pour un individu de voir les choses.</a:t>
            </a:r>
          </a:p>
          <a:p>
            <a:pPr lvl="1"/>
            <a:r>
              <a:rPr lang="fr-FR" dirty="0" smtClean="0">
                <a:solidFill>
                  <a:srgbClr val="FF0000"/>
                </a:solidFill>
              </a:rPr>
              <a:t>Habilité ou intelligence</a:t>
            </a:r>
          </a:p>
          <a:p>
            <a:pPr lvl="2"/>
            <a:r>
              <a:rPr lang="fr-FR" dirty="0" smtClean="0"/>
              <a:t>La capacité de faire</a:t>
            </a:r>
          </a:p>
          <a:p>
            <a:pPr lvl="1"/>
            <a:r>
              <a:rPr lang="fr-FR" dirty="0" smtClean="0">
                <a:solidFill>
                  <a:srgbClr val="FF0000"/>
                </a:solidFill>
              </a:rPr>
              <a:t>Une connaissance</a:t>
            </a:r>
          </a:p>
          <a:p>
            <a:pPr lvl="2"/>
            <a:r>
              <a:rPr lang="fr-FR" dirty="0" smtClean="0"/>
              <a:t>Quelque chose que l’on connait, souvent après l’avoir appris</a:t>
            </a:r>
          </a:p>
          <a:p>
            <a:pPr lvl="1"/>
            <a:r>
              <a:rPr lang="fr-FR" dirty="0" smtClean="0">
                <a:solidFill>
                  <a:srgbClr val="FF0000"/>
                </a:solidFill>
              </a:rPr>
              <a:t>Une compétence</a:t>
            </a:r>
          </a:p>
          <a:p>
            <a:pPr lvl="2"/>
            <a:r>
              <a:rPr lang="fr-FR" dirty="0" smtClean="0"/>
              <a:t>Une connaissance ou habilité, mais maitrisée et appliquée </a:t>
            </a:r>
          </a:p>
          <a:p>
            <a:pPr lvl="1"/>
            <a:r>
              <a:rPr lang="fr-FR" dirty="0" smtClean="0">
                <a:solidFill>
                  <a:srgbClr val="FF0000"/>
                </a:solidFill>
              </a:rPr>
              <a:t>Un processus</a:t>
            </a:r>
          </a:p>
          <a:p>
            <a:pPr lvl="2"/>
            <a:r>
              <a:rPr lang="fr-FR" dirty="0" smtClean="0"/>
              <a:t>Une démarche utilisant des éléments ou outils aidant à innover</a:t>
            </a:r>
          </a:p>
          <a:p>
            <a:pPr lvl="1"/>
            <a:r>
              <a:rPr lang="fr-FR" dirty="0" smtClean="0">
                <a:solidFill>
                  <a:srgbClr val="FF0000"/>
                </a:solidFill>
              </a:rPr>
              <a:t>Un résultat</a:t>
            </a:r>
          </a:p>
          <a:p>
            <a:pPr lvl="2"/>
            <a:r>
              <a:rPr lang="fr-FR" dirty="0" smtClean="0"/>
              <a:t>Pour certain, innovation et créativité sont synonymes  </a:t>
            </a:r>
          </a:p>
          <a:p>
            <a:pPr lvl="1"/>
            <a:endParaRPr lang="fr-FR" dirty="0"/>
          </a:p>
        </p:txBody>
      </p:sp>
      <p:sp>
        <p:nvSpPr>
          <p:cNvPr id="6"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4103591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01216"/>
            <a:ext cx="8229600" cy="5652120"/>
          </a:xfrm>
        </p:spPr>
        <p:txBody>
          <a:bodyPr>
            <a:normAutofit fontScale="92500" lnSpcReduction="20000"/>
          </a:bodyPr>
          <a:lstStyle/>
          <a:p>
            <a:r>
              <a:rPr lang="fr-FR" dirty="0" smtClean="0"/>
              <a:t>L’économie</a:t>
            </a:r>
            <a:r>
              <a:rPr lang="fr-FR" dirty="0"/>
              <a:t>: quelques éléments de </a:t>
            </a:r>
            <a:r>
              <a:rPr lang="fr-FR" dirty="0" smtClean="0"/>
              <a:t>base?</a:t>
            </a:r>
          </a:p>
          <a:p>
            <a:pPr lvl="1"/>
            <a:r>
              <a:rPr lang="fr-FR" dirty="0" smtClean="0">
                <a:solidFill>
                  <a:srgbClr val="FF0000"/>
                </a:solidFill>
              </a:rPr>
              <a:t>La </a:t>
            </a:r>
            <a:r>
              <a:rPr lang="fr-FR" dirty="0">
                <a:solidFill>
                  <a:srgbClr val="FF0000"/>
                </a:solidFill>
              </a:rPr>
              <a:t>rareté </a:t>
            </a:r>
            <a:r>
              <a:rPr lang="fr-FR" dirty="0" smtClean="0"/>
              <a:t> </a:t>
            </a:r>
          </a:p>
          <a:p>
            <a:pPr lvl="2"/>
            <a:r>
              <a:rPr lang="fr-FR" dirty="0" smtClean="0"/>
              <a:t>caractéristique </a:t>
            </a:r>
            <a:r>
              <a:rPr lang="fr-FR" dirty="0"/>
              <a:t>des ressources économique qui se trouve en quantité </a:t>
            </a:r>
            <a:r>
              <a:rPr lang="fr-FR" dirty="0" smtClean="0"/>
              <a:t>limité,</a:t>
            </a:r>
          </a:p>
          <a:p>
            <a:pPr lvl="1"/>
            <a:r>
              <a:rPr lang="fr-FR" dirty="0" smtClean="0">
                <a:solidFill>
                  <a:srgbClr val="FF0000"/>
                </a:solidFill>
              </a:rPr>
              <a:t>Les besoins</a:t>
            </a:r>
          </a:p>
          <a:p>
            <a:pPr lvl="2"/>
            <a:r>
              <a:rPr lang="fr-FR" dirty="0" smtClean="0"/>
              <a:t> </a:t>
            </a:r>
            <a:r>
              <a:rPr lang="fr-FR" dirty="0"/>
              <a:t>sont illimités, qui demande </a:t>
            </a:r>
            <a:r>
              <a:rPr lang="fr-FR" dirty="0" smtClean="0"/>
              <a:t>d’être satisfaits</a:t>
            </a:r>
          </a:p>
          <a:p>
            <a:pPr lvl="1"/>
            <a:r>
              <a:rPr lang="fr-FR" dirty="0" smtClean="0">
                <a:solidFill>
                  <a:srgbClr val="FF0000"/>
                </a:solidFill>
              </a:rPr>
              <a:t>L’économie</a:t>
            </a:r>
          </a:p>
          <a:p>
            <a:pPr lvl="2"/>
            <a:r>
              <a:rPr lang="fr-FR" dirty="0" smtClean="0"/>
              <a:t> l’étude de la façon dont l’économie (société) gère sers ressources rares. </a:t>
            </a:r>
          </a:p>
          <a:p>
            <a:pPr marL="777240" lvl="2" indent="0">
              <a:buNone/>
            </a:pPr>
            <a:endParaRPr lang="fr-FR" dirty="0" smtClean="0"/>
          </a:p>
          <a:p>
            <a:r>
              <a:rPr lang="fr-FR" dirty="0" smtClean="0"/>
              <a:t>Penser comme un économiste</a:t>
            </a:r>
          </a:p>
          <a:p>
            <a:pPr lvl="1"/>
            <a:r>
              <a:rPr lang="fr-FR" dirty="0"/>
              <a:t> </a:t>
            </a:r>
            <a:r>
              <a:rPr lang="fr-FR" dirty="0">
                <a:solidFill>
                  <a:srgbClr val="FF0000"/>
                </a:solidFill>
              </a:rPr>
              <a:t>L’économiste est un scientifique </a:t>
            </a:r>
          </a:p>
          <a:p>
            <a:pPr lvl="2"/>
            <a:r>
              <a:rPr lang="fr-FR" dirty="0"/>
              <a:t>Méthode scientifique: observation/ théorie/ encore de l’observation</a:t>
            </a:r>
          </a:p>
          <a:p>
            <a:pPr lvl="2"/>
            <a:r>
              <a:rPr lang="fr-FR" dirty="0"/>
              <a:t>Le rôle  des hypothèses</a:t>
            </a:r>
          </a:p>
          <a:p>
            <a:pPr lvl="2"/>
            <a:r>
              <a:rPr lang="fr-FR" dirty="0"/>
              <a:t>Modèles économiques</a:t>
            </a:r>
          </a:p>
          <a:p>
            <a:pPr lvl="1"/>
            <a:r>
              <a:rPr lang="fr-FR" dirty="0">
                <a:solidFill>
                  <a:srgbClr val="FF0000"/>
                </a:solidFill>
              </a:rPr>
              <a:t>L’économiste comme conseiller politique</a:t>
            </a:r>
          </a:p>
          <a:p>
            <a:pPr lvl="2"/>
            <a:r>
              <a:rPr lang="fr-FR" dirty="0"/>
              <a:t>Analyse positive: le monde tel qu’il est </a:t>
            </a:r>
          </a:p>
          <a:p>
            <a:pPr lvl="2"/>
            <a:r>
              <a:rPr lang="fr-FR" dirty="0"/>
              <a:t>Analyse normative: le monde tel qu’il devrait être </a:t>
            </a:r>
          </a:p>
          <a:p>
            <a:pPr lvl="1"/>
            <a:r>
              <a:rPr lang="fr-FR" dirty="0" smtClean="0">
                <a:solidFill>
                  <a:srgbClr val="FF0000"/>
                </a:solidFill>
              </a:rPr>
              <a:t>Les économistes en tant que mathématiciens</a:t>
            </a:r>
          </a:p>
        </p:txBody>
      </p:sp>
      <p:sp>
        <p:nvSpPr>
          <p:cNvPr id="3" name="Titre 2"/>
          <p:cNvSpPr>
            <a:spLocks noGrp="1"/>
          </p:cNvSpPr>
          <p:nvPr>
            <p:ph type="title"/>
          </p:nvPr>
        </p:nvSpPr>
        <p:spPr>
          <a:xfrm>
            <a:off x="457200" y="-171400"/>
            <a:ext cx="8229600" cy="828328"/>
          </a:xfrm>
        </p:spPr>
        <p:txBody>
          <a:bodyPr/>
          <a:lstStyle/>
          <a:p>
            <a:pPr algn="ctr"/>
            <a:r>
              <a:rPr lang="fr-FR" dirty="0" smtClean="0">
                <a:solidFill>
                  <a:schemeClr val="tx1"/>
                </a:solidFill>
              </a:rPr>
              <a:t>Introduction</a:t>
            </a:r>
            <a:endParaRPr lang="fr-FR" dirty="0">
              <a:solidFill>
                <a:schemeClr val="tx1"/>
              </a:solidFill>
            </a:endParaRPr>
          </a:p>
        </p:txBody>
      </p:sp>
    </p:spTree>
    <p:extLst>
      <p:ext uri="{BB962C8B-B14F-4D97-AF65-F5344CB8AC3E}">
        <p14:creationId xmlns="" xmlns:p14="http://schemas.microsoft.com/office/powerpoint/2010/main" val="777521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692696"/>
            <a:ext cx="8229600" cy="5976664"/>
          </a:xfrm>
        </p:spPr>
        <p:txBody>
          <a:bodyPr/>
          <a:lstStyle/>
          <a:p>
            <a:r>
              <a:rPr lang="fr-FR" dirty="0" smtClean="0"/>
              <a:t>Favoriser la créativité, quel climat?</a:t>
            </a: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6" name="Hexagone 5"/>
          <p:cNvSpPr/>
          <p:nvPr/>
        </p:nvSpPr>
        <p:spPr>
          <a:xfrm>
            <a:off x="611560" y="2204864"/>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Confiance</a:t>
            </a:r>
            <a:endParaRPr lang="fr-FR" dirty="0">
              <a:solidFill>
                <a:schemeClr val="tx1"/>
              </a:solidFill>
            </a:endParaRPr>
          </a:p>
        </p:txBody>
      </p:sp>
      <p:sp>
        <p:nvSpPr>
          <p:cNvPr id="7" name="Hexagone 6"/>
          <p:cNvSpPr/>
          <p:nvPr/>
        </p:nvSpPr>
        <p:spPr>
          <a:xfrm>
            <a:off x="323528" y="3212976"/>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Liberté</a:t>
            </a:r>
            <a:endParaRPr lang="fr-FR" dirty="0">
              <a:solidFill>
                <a:schemeClr val="tx1"/>
              </a:solidFill>
            </a:endParaRPr>
          </a:p>
        </p:txBody>
      </p:sp>
      <p:sp>
        <p:nvSpPr>
          <p:cNvPr id="8" name="Hexagone 7"/>
          <p:cNvSpPr/>
          <p:nvPr/>
        </p:nvSpPr>
        <p:spPr>
          <a:xfrm>
            <a:off x="1691680" y="1196752"/>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Conflit</a:t>
            </a:r>
            <a:endParaRPr lang="fr-FR" dirty="0">
              <a:solidFill>
                <a:schemeClr val="tx1"/>
              </a:solidFill>
            </a:endParaRPr>
          </a:p>
        </p:txBody>
      </p:sp>
      <p:sp>
        <p:nvSpPr>
          <p:cNvPr id="9" name="Hexagone 8"/>
          <p:cNvSpPr/>
          <p:nvPr/>
        </p:nvSpPr>
        <p:spPr>
          <a:xfrm>
            <a:off x="3491880" y="1196752"/>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Débats</a:t>
            </a:r>
            <a:endParaRPr lang="fr-FR" dirty="0">
              <a:solidFill>
                <a:schemeClr val="tx1"/>
              </a:solidFill>
            </a:endParaRPr>
          </a:p>
        </p:txBody>
      </p:sp>
      <p:sp>
        <p:nvSpPr>
          <p:cNvPr id="10" name="Hexagone 9"/>
          <p:cNvSpPr/>
          <p:nvPr/>
        </p:nvSpPr>
        <p:spPr>
          <a:xfrm>
            <a:off x="5292080" y="1196752"/>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défis</a:t>
            </a:r>
            <a:endParaRPr lang="fr-FR" dirty="0">
              <a:solidFill>
                <a:schemeClr val="tx1"/>
              </a:solidFill>
            </a:endParaRPr>
          </a:p>
        </p:txBody>
      </p:sp>
      <p:sp>
        <p:nvSpPr>
          <p:cNvPr id="11" name="Hexagone 10"/>
          <p:cNvSpPr/>
          <p:nvPr/>
        </p:nvSpPr>
        <p:spPr>
          <a:xfrm>
            <a:off x="611560" y="4242792"/>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Implication</a:t>
            </a:r>
            <a:endParaRPr lang="fr-FR" dirty="0">
              <a:solidFill>
                <a:schemeClr val="tx1"/>
              </a:solidFill>
            </a:endParaRPr>
          </a:p>
        </p:txBody>
      </p:sp>
      <p:sp>
        <p:nvSpPr>
          <p:cNvPr id="12" name="Hexagone 11"/>
          <p:cNvSpPr/>
          <p:nvPr/>
        </p:nvSpPr>
        <p:spPr>
          <a:xfrm>
            <a:off x="1763688" y="5250904"/>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Prise de risque</a:t>
            </a:r>
            <a:endParaRPr lang="fr-FR" dirty="0">
              <a:solidFill>
                <a:schemeClr val="tx1"/>
              </a:solidFill>
            </a:endParaRPr>
          </a:p>
        </p:txBody>
      </p:sp>
      <p:sp>
        <p:nvSpPr>
          <p:cNvPr id="13" name="Hexagone 12"/>
          <p:cNvSpPr/>
          <p:nvPr/>
        </p:nvSpPr>
        <p:spPr>
          <a:xfrm>
            <a:off x="3491880" y="5229200"/>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encouragement</a:t>
            </a:r>
            <a:endParaRPr lang="fr-FR" dirty="0">
              <a:solidFill>
                <a:schemeClr val="tx1"/>
              </a:solidFill>
            </a:endParaRPr>
          </a:p>
        </p:txBody>
      </p:sp>
      <p:sp>
        <p:nvSpPr>
          <p:cNvPr id="14" name="Hexagone 13"/>
          <p:cNvSpPr/>
          <p:nvPr/>
        </p:nvSpPr>
        <p:spPr>
          <a:xfrm>
            <a:off x="5292080" y="5229200"/>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Ressource suffisante</a:t>
            </a:r>
            <a:endParaRPr lang="fr-FR" dirty="0">
              <a:solidFill>
                <a:schemeClr val="tx1"/>
              </a:solidFill>
            </a:endParaRPr>
          </a:p>
        </p:txBody>
      </p:sp>
      <p:sp>
        <p:nvSpPr>
          <p:cNvPr id="15" name="Hexagone 14"/>
          <p:cNvSpPr/>
          <p:nvPr/>
        </p:nvSpPr>
        <p:spPr>
          <a:xfrm>
            <a:off x="6372200" y="2204864"/>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Esprit d’</a:t>
            </a:r>
            <a:r>
              <a:rPr lang="fr-FR" dirty="0">
                <a:solidFill>
                  <a:schemeClr val="tx1"/>
                </a:solidFill>
              </a:rPr>
              <a:t>é</a:t>
            </a:r>
            <a:r>
              <a:rPr lang="fr-FR" dirty="0" smtClean="0">
                <a:solidFill>
                  <a:schemeClr val="tx1"/>
                </a:solidFill>
              </a:rPr>
              <a:t>quipe</a:t>
            </a:r>
            <a:endParaRPr lang="fr-FR" dirty="0">
              <a:solidFill>
                <a:schemeClr val="tx1"/>
              </a:solidFill>
            </a:endParaRPr>
          </a:p>
        </p:txBody>
      </p:sp>
      <p:sp>
        <p:nvSpPr>
          <p:cNvPr id="16" name="Hexagone 15"/>
          <p:cNvSpPr/>
          <p:nvPr/>
        </p:nvSpPr>
        <p:spPr>
          <a:xfrm>
            <a:off x="6804248" y="3212976"/>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Ouverture aux idées</a:t>
            </a:r>
            <a:endParaRPr lang="fr-FR" dirty="0">
              <a:solidFill>
                <a:schemeClr val="tx1"/>
              </a:solidFill>
            </a:endParaRPr>
          </a:p>
        </p:txBody>
      </p:sp>
      <p:sp>
        <p:nvSpPr>
          <p:cNvPr id="17" name="Hexagone 16"/>
          <p:cNvSpPr/>
          <p:nvPr/>
        </p:nvSpPr>
        <p:spPr>
          <a:xfrm>
            <a:off x="6372200" y="4242792"/>
            <a:ext cx="1656184" cy="91440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Temps disponible</a:t>
            </a:r>
            <a:endParaRPr lang="fr-FR" dirty="0">
              <a:solidFill>
                <a:schemeClr val="tx1"/>
              </a:solidFill>
            </a:endParaRPr>
          </a:p>
        </p:txBody>
      </p:sp>
      <p:pic>
        <p:nvPicPr>
          <p:cNvPr id="1026" name="Picture 2" descr="Résultat de recherche d'images pour &quot;créativité image&quot;"/>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866628" y="2348880"/>
            <a:ext cx="2857500" cy="2436862"/>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77111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836712"/>
            <a:ext cx="8229600" cy="4572000"/>
          </a:xfrm>
        </p:spPr>
        <p:txBody>
          <a:bodyPr/>
          <a:lstStyle/>
          <a:p>
            <a:r>
              <a:rPr lang="fr-FR" dirty="0" smtClean="0"/>
              <a:t>Gestion de la créativité: art et scientifique</a:t>
            </a:r>
            <a:endParaRPr lang="fr-FR" dirty="0"/>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475656" y="1484784"/>
            <a:ext cx="5976664" cy="3384376"/>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4" name="ZoneTexte 3"/>
          <p:cNvSpPr txBox="1"/>
          <p:nvPr/>
        </p:nvSpPr>
        <p:spPr>
          <a:xfrm>
            <a:off x="539552" y="5085184"/>
            <a:ext cx="7560840" cy="1200329"/>
          </a:xfrm>
          <a:prstGeom prst="rect">
            <a:avLst/>
          </a:prstGeom>
          <a:noFill/>
        </p:spPr>
        <p:txBody>
          <a:bodyPr wrap="square" rtlCol="0">
            <a:spAutoFit/>
          </a:bodyPr>
          <a:lstStyle/>
          <a:p>
            <a:pPr algn="just"/>
            <a:r>
              <a:rPr lang="fr-FR" dirty="0" smtClean="0"/>
              <a:t>Dans l’entreprise, la créativité est un processus  qui assure l’</a:t>
            </a:r>
            <a:r>
              <a:rPr lang="fr-FR" dirty="0" smtClean="0">
                <a:solidFill>
                  <a:srgbClr val="FF0000"/>
                </a:solidFill>
              </a:rPr>
              <a:t>équilibre </a:t>
            </a:r>
            <a:r>
              <a:rPr lang="fr-FR" dirty="0" smtClean="0"/>
              <a:t>entre deux approches opposés,  l’approche gestion </a:t>
            </a:r>
            <a:r>
              <a:rPr lang="fr-FR" dirty="0" smtClean="0">
                <a:solidFill>
                  <a:srgbClr val="FF0000"/>
                </a:solidFill>
              </a:rPr>
              <a:t>artistique</a:t>
            </a:r>
            <a:r>
              <a:rPr lang="fr-FR" dirty="0" smtClean="0"/>
              <a:t> de l’entreprise dite d’exploration continue d’une part, et l’approche gestion </a:t>
            </a:r>
            <a:r>
              <a:rPr lang="fr-FR" dirty="0" smtClean="0">
                <a:solidFill>
                  <a:srgbClr val="FF0000"/>
                </a:solidFill>
              </a:rPr>
              <a:t>scientifique</a:t>
            </a:r>
            <a:r>
              <a:rPr lang="fr-FR" dirty="0" smtClean="0"/>
              <a:t> de l’entreprise, dite d’exploitation    </a:t>
            </a:r>
            <a:endParaRPr lang="fr-FR" dirty="0"/>
          </a:p>
        </p:txBody>
      </p:sp>
    </p:spTree>
    <p:extLst>
      <p:ext uri="{BB962C8B-B14F-4D97-AF65-F5344CB8AC3E}">
        <p14:creationId xmlns="" xmlns:p14="http://schemas.microsoft.com/office/powerpoint/2010/main" val="77053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08720"/>
            <a:ext cx="8229600" cy="5187280"/>
          </a:xfrm>
        </p:spPr>
        <p:txBody>
          <a:bodyPr/>
          <a:lstStyle/>
          <a:p>
            <a:r>
              <a:rPr lang="fr-FR" dirty="0" smtClean="0"/>
              <a:t>Particularité de l’entreprise créative</a:t>
            </a: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971600" y="1556792"/>
            <a:ext cx="4606057" cy="4488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078" name="Picture 6" descr="Résultat de recherche d'images pour &quot;créativité dans l'entreprise image&quot;"/>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151984" y="1412776"/>
            <a:ext cx="2362200" cy="1933576"/>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pic>
        <p:nvPicPr>
          <p:cNvPr id="3080" name="Picture 8" descr="Résultat de recherche d'images pour &quot;créativité dans l'entreprise image&quot;"/>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6151984" y="3733005"/>
            <a:ext cx="2362200" cy="2000251"/>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2039101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229600" cy="5115272"/>
          </a:xfrm>
        </p:spPr>
        <p:txBody>
          <a:bodyPr/>
          <a:lstStyle/>
          <a:p>
            <a:r>
              <a:rPr lang="fr-FR" dirty="0" smtClean="0"/>
              <a:t>Changement et agent de changement  </a:t>
            </a:r>
          </a:p>
          <a:p>
            <a:endParaRPr lang="fr-FR" dirty="0"/>
          </a:p>
          <a:p>
            <a:pPr lvl="1" algn="just"/>
            <a:r>
              <a:rPr lang="fr-FR" dirty="0" smtClean="0"/>
              <a:t>Définitions: </a:t>
            </a:r>
          </a:p>
          <a:p>
            <a:pPr lvl="2" algn="just"/>
            <a:r>
              <a:rPr lang="fr-FR" dirty="0" smtClean="0">
                <a:solidFill>
                  <a:schemeClr val="tx1"/>
                </a:solidFill>
              </a:rPr>
              <a:t>Changement est une modification durable apportée à l’environnement, la structure, la technologie ou au personnel d’une organisation, en vue d’une amélioration significative de son fonctionnement  et de ses résultats (rendement, productivité et compétitivité);</a:t>
            </a:r>
          </a:p>
          <a:p>
            <a:pPr lvl="2" algn="just"/>
            <a:endParaRPr lang="fr-FR" dirty="0"/>
          </a:p>
          <a:p>
            <a:pPr lvl="2" algn="just"/>
            <a:r>
              <a:rPr lang="fr-FR" dirty="0" smtClean="0">
                <a:solidFill>
                  <a:schemeClr val="tx1"/>
                </a:solidFill>
              </a:rPr>
              <a:t> Agent de changement est un individu ou groupe d’individu qui sert de déclencheur prend en charge la modification des processus et des comportement et assure les responsabilité de gestion du processus de changement. </a:t>
            </a:r>
            <a:endParaRPr lang="fr-FR" dirty="0">
              <a:solidFill>
                <a:schemeClr val="tx1"/>
              </a:solidFill>
            </a:endParaRPr>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Tree>
    <p:extLst>
      <p:ext uri="{BB962C8B-B14F-4D97-AF65-F5344CB8AC3E}">
        <p14:creationId xmlns="" xmlns:p14="http://schemas.microsoft.com/office/powerpoint/2010/main" val="30001099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457200" y="908720"/>
            <a:ext cx="8229600" cy="5616624"/>
          </a:xfrm>
        </p:spPr>
        <p:txBody>
          <a:bodyPr/>
          <a:lstStyle/>
          <a:p>
            <a:r>
              <a:rPr lang="fr-FR" dirty="0" smtClean="0"/>
              <a:t>Catégories de changement </a:t>
            </a:r>
            <a:endParaRPr lang="fr-FR" dirty="0"/>
          </a:p>
        </p:txBody>
      </p:sp>
      <p:sp>
        <p:nvSpPr>
          <p:cNvPr id="7"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8" name="Hexagone 7"/>
          <p:cNvSpPr/>
          <p:nvPr/>
        </p:nvSpPr>
        <p:spPr>
          <a:xfrm>
            <a:off x="1619672" y="1844824"/>
            <a:ext cx="2376264" cy="201622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Structure</a:t>
            </a:r>
          </a:p>
          <a:p>
            <a:pPr algn="ctr"/>
            <a:endParaRPr lang="fr-FR" dirty="0" smtClean="0"/>
          </a:p>
          <a:p>
            <a:pPr algn="ctr"/>
            <a:r>
              <a:rPr lang="fr-FR" sz="1600" dirty="0" smtClean="0">
                <a:solidFill>
                  <a:schemeClr val="tx1"/>
                </a:solidFill>
              </a:rPr>
              <a:t>Relation d’autorité, coordination de mécanismes</a:t>
            </a:r>
            <a:endParaRPr lang="fr-FR" sz="1600" dirty="0">
              <a:solidFill>
                <a:schemeClr val="tx1"/>
              </a:solidFill>
            </a:endParaRPr>
          </a:p>
        </p:txBody>
      </p:sp>
      <p:sp>
        <p:nvSpPr>
          <p:cNvPr id="9" name="Hexagone 8"/>
          <p:cNvSpPr/>
          <p:nvPr/>
        </p:nvSpPr>
        <p:spPr>
          <a:xfrm>
            <a:off x="5076056" y="1916832"/>
            <a:ext cx="2376264" cy="1944216"/>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Technologie</a:t>
            </a:r>
          </a:p>
          <a:p>
            <a:pPr algn="ctr"/>
            <a:endParaRPr lang="fr-FR" dirty="0"/>
          </a:p>
          <a:p>
            <a:pPr algn="ctr"/>
            <a:r>
              <a:rPr lang="fr-FR" sz="1600" dirty="0" smtClean="0">
                <a:solidFill>
                  <a:schemeClr val="tx1"/>
                </a:solidFill>
              </a:rPr>
              <a:t>Processus de travail, méthode de travail, équipement</a:t>
            </a:r>
            <a:endParaRPr lang="fr-FR" sz="1600" dirty="0">
              <a:solidFill>
                <a:schemeClr val="tx1"/>
              </a:solidFill>
            </a:endParaRPr>
          </a:p>
        </p:txBody>
      </p:sp>
      <p:sp>
        <p:nvSpPr>
          <p:cNvPr id="10" name="Hexagone 9"/>
          <p:cNvSpPr/>
          <p:nvPr/>
        </p:nvSpPr>
        <p:spPr>
          <a:xfrm>
            <a:off x="3347864" y="4221088"/>
            <a:ext cx="2376264" cy="201622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rgbClr val="FF0000"/>
                </a:solidFill>
              </a:rPr>
              <a:t>Personnel</a:t>
            </a:r>
          </a:p>
          <a:p>
            <a:pPr algn="ctr"/>
            <a:endParaRPr lang="fr-FR" dirty="0"/>
          </a:p>
          <a:p>
            <a:pPr algn="ctr"/>
            <a:r>
              <a:rPr lang="fr-FR" sz="1600" dirty="0" smtClean="0">
                <a:solidFill>
                  <a:schemeClr val="tx1"/>
                </a:solidFill>
              </a:rPr>
              <a:t>Attitudes, attentes, perceptions, comportement</a:t>
            </a:r>
            <a:endParaRPr lang="fr-FR" sz="1600" dirty="0">
              <a:solidFill>
                <a:schemeClr val="tx1"/>
              </a:solidFill>
            </a:endParaRPr>
          </a:p>
        </p:txBody>
      </p:sp>
      <p:sp>
        <p:nvSpPr>
          <p:cNvPr id="11" name="Croix 10"/>
          <p:cNvSpPr/>
          <p:nvPr/>
        </p:nvSpPr>
        <p:spPr>
          <a:xfrm>
            <a:off x="4355976" y="206084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Croix 11"/>
          <p:cNvSpPr/>
          <p:nvPr/>
        </p:nvSpPr>
        <p:spPr>
          <a:xfrm>
            <a:off x="2915816" y="402676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Croix 12"/>
          <p:cNvSpPr/>
          <p:nvPr/>
        </p:nvSpPr>
        <p:spPr>
          <a:xfrm>
            <a:off x="5770984" y="4026768"/>
            <a:ext cx="457200" cy="5543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14901585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229600" cy="5115272"/>
          </a:xfrm>
        </p:spPr>
        <p:txBody>
          <a:bodyPr/>
          <a:lstStyle/>
          <a:p>
            <a:r>
              <a:rPr lang="fr-FR" dirty="0" smtClean="0"/>
              <a:t>Souvent, lors d’un processus de changement, une résistance s’affiche.    </a:t>
            </a:r>
            <a:endParaRPr lang="fr-FR" dirty="0"/>
          </a:p>
        </p:txBody>
      </p:sp>
      <p:sp>
        <p:nvSpPr>
          <p:cNvPr id="4" name="Titre 2"/>
          <p:cNvSpPr>
            <a:spLocks noGrp="1"/>
          </p:cNvSpPr>
          <p:nvPr>
            <p:ph type="title"/>
          </p:nvPr>
        </p:nvSpPr>
        <p:spPr>
          <a:xfrm>
            <a:off x="457200" y="-27384"/>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Changement</a:t>
            </a:r>
            <a:r>
              <a:rPr lang="fr-FR" sz="2800" dirty="0">
                <a:solidFill>
                  <a:schemeClr val="tx1"/>
                </a:solidFill>
              </a:rPr>
              <a:t>, Créativité et </a:t>
            </a:r>
            <a:r>
              <a:rPr lang="fr-FR" sz="2800" dirty="0" smtClean="0">
                <a:solidFill>
                  <a:schemeClr val="tx1"/>
                </a:solidFill>
              </a:rPr>
              <a:t>innovation </a:t>
            </a:r>
            <a:endParaRPr lang="fr-FR" sz="2800" dirty="0">
              <a:solidFill>
                <a:schemeClr val="tx1"/>
              </a:solidFill>
            </a:endParaRPr>
          </a:p>
        </p:txBody>
      </p:sp>
      <p:sp>
        <p:nvSpPr>
          <p:cNvPr id="5" name="Rectangle 4"/>
          <p:cNvSpPr/>
          <p:nvPr/>
        </p:nvSpPr>
        <p:spPr>
          <a:xfrm rot="19981247">
            <a:off x="5360879" y="1928727"/>
            <a:ext cx="1224136" cy="91440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dirty="0" smtClean="0">
                <a:solidFill>
                  <a:schemeClr val="tx1"/>
                </a:solidFill>
              </a:rPr>
              <a:t>Peur de l’inconnu</a:t>
            </a:r>
            <a:endParaRPr lang="fr-FR" dirty="0">
              <a:solidFill>
                <a:schemeClr val="tx1"/>
              </a:solidFill>
            </a:endParaRPr>
          </a:p>
        </p:txBody>
      </p:sp>
      <p:sp>
        <p:nvSpPr>
          <p:cNvPr id="6" name="Rectangle 5"/>
          <p:cNvSpPr/>
          <p:nvPr/>
        </p:nvSpPr>
        <p:spPr>
          <a:xfrm>
            <a:off x="971600" y="3212976"/>
            <a:ext cx="1872208" cy="122413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solidFill>
                  <a:schemeClr val="tx1"/>
                </a:solidFill>
              </a:rPr>
              <a:t>Peur de perde quelque chose de précieux</a:t>
            </a:r>
            <a:endParaRPr lang="fr-FR" dirty="0">
              <a:solidFill>
                <a:schemeClr val="tx1"/>
              </a:solidFill>
            </a:endParaRPr>
          </a:p>
        </p:txBody>
      </p:sp>
      <p:sp>
        <p:nvSpPr>
          <p:cNvPr id="7" name="Rectangle 6"/>
          <p:cNvSpPr/>
          <p:nvPr/>
        </p:nvSpPr>
        <p:spPr>
          <a:xfrm rot="20780075">
            <a:off x="4788024" y="4941168"/>
            <a:ext cx="2160240" cy="122413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solidFill>
                  <a:schemeClr val="tx1"/>
                </a:solidFill>
              </a:rPr>
              <a:t>Sentiment que le changement n’est pas profitable à l’organisation</a:t>
            </a:r>
            <a:endParaRPr lang="fr-FR" dirty="0">
              <a:solidFill>
                <a:schemeClr val="tx1"/>
              </a:solidFill>
            </a:endParaRPr>
          </a:p>
        </p:txBody>
      </p:sp>
      <p:sp>
        <p:nvSpPr>
          <p:cNvPr id="8" name="Ellipse 7"/>
          <p:cNvSpPr/>
          <p:nvPr/>
        </p:nvSpPr>
        <p:spPr>
          <a:xfrm>
            <a:off x="3707904" y="3356992"/>
            <a:ext cx="1944216" cy="9144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dirty="0" smtClean="0">
                <a:solidFill>
                  <a:schemeClr val="tx1"/>
                </a:solidFill>
              </a:rPr>
              <a:t>Résistance  individuelle</a:t>
            </a:r>
            <a:endParaRPr lang="fr-FR" dirty="0">
              <a:solidFill>
                <a:schemeClr val="tx1"/>
              </a:solidFill>
            </a:endParaRPr>
          </a:p>
        </p:txBody>
      </p:sp>
      <p:sp>
        <p:nvSpPr>
          <p:cNvPr id="9" name="Flèche droite 8"/>
          <p:cNvSpPr/>
          <p:nvPr/>
        </p:nvSpPr>
        <p:spPr>
          <a:xfrm rot="18008021">
            <a:off x="4821020" y="2729211"/>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droite 9"/>
          <p:cNvSpPr/>
          <p:nvPr/>
        </p:nvSpPr>
        <p:spPr>
          <a:xfrm rot="4126148">
            <a:off x="5109078" y="4329292"/>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rot="10800000">
            <a:off x="2959229" y="3592439"/>
            <a:ext cx="60465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21527170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Comment encourager et récompenser les performance de a recherche</a:t>
            </a:r>
          </a:p>
          <a:p>
            <a:pPr marL="822960" lvl="1" indent="-457200">
              <a:buFont typeface="+mj-lt"/>
              <a:buAutoNum type="arabicPeriod"/>
            </a:pPr>
            <a:r>
              <a:rPr lang="fr-FR" dirty="0" smtClean="0"/>
              <a:t>Structure de Marché</a:t>
            </a:r>
          </a:p>
          <a:p>
            <a:pPr marL="822960" lvl="1" indent="-457200">
              <a:buFont typeface="+mj-lt"/>
              <a:buAutoNum type="arabicPeriod"/>
            </a:pPr>
            <a:r>
              <a:rPr lang="fr-FR" dirty="0" smtClean="0"/>
              <a:t>Incitation par le droit de contrôle </a:t>
            </a:r>
          </a:p>
          <a:p>
            <a:pPr marL="822960" lvl="1" indent="-457200">
              <a:buFont typeface="+mj-lt"/>
              <a:buAutoNum type="arabicPeriod"/>
            </a:pPr>
            <a:r>
              <a:rPr lang="fr-FR" dirty="0" smtClean="0"/>
              <a:t>Incitations Monétaires</a:t>
            </a:r>
          </a:p>
          <a:p>
            <a:pPr marL="822960" lvl="1" indent="-457200">
              <a:buFont typeface="+mj-lt"/>
              <a:buAutoNum type="arabicPeriod"/>
            </a:pPr>
            <a:r>
              <a:rPr lang="fr-FR" dirty="0" smtClean="0"/>
              <a:t>Incitations non Monétaires </a:t>
            </a:r>
            <a:endParaRPr lang="fr-FR" dirty="0"/>
          </a:p>
        </p:txBody>
      </p:sp>
      <p:sp>
        <p:nvSpPr>
          <p:cNvPr id="4" name="Titre 2"/>
          <p:cNvSpPr>
            <a:spLocks noGrp="1"/>
          </p:cNvSpPr>
          <p:nvPr>
            <p:ph type="title"/>
          </p:nvPr>
        </p:nvSpPr>
        <p:spPr>
          <a:xfrm>
            <a:off x="457200" y="280028"/>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Structure de Marché et Incitation à l’Innovation</a:t>
            </a:r>
            <a:endParaRPr lang="fr-FR" sz="2800" dirty="0">
              <a:solidFill>
                <a:schemeClr val="tx1"/>
              </a:solidFill>
            </a:endParaRPr>
          </a:p>
        </p:txBody>
      </p:sp>
    </p:spTree>
    <p:extLst>
      <p:ext uri="{BB962C8B-B14F-4D97-AF65-F5344CB8AC3E}">
        <p14:creationId xmlns="" xmlns:p14="http://schemas.microsoft.com/office/powerpoint/2010/main" val="31688916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p:cNvSpPr>
            <a:spLocks noGrp="1"/>
          </p:cNvSpPr>
          <p:nvPr>
            <p:ph type="title"/>
          </p:nvPr>
        </p:nvSpPr>
        <p:spPr>
          <a:xfrm>
            <a:off x="457200" y="280028"/>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Structure de Marché et Incitation à l’Innovation</a:t>
            </a:r>
            <a:endParaRPr lang="fr-FR" sz="2800" dirty="0">
              <a:solidFill>
                <a:schemeClr val="tx1"/>
              </a:solidFill>
            </a:endParaRPr>
          </a:p>
        </p:txBody>
      </p:sp>
      <p:sp>
        <p:nvSpPr>
          <p:cNvPr id="5" name="ZoneTexte 4"/>
          <p:cNvSpPr txBox="1"/>
          <p:nvPr/>
        </p:nvSpPr>
        <p:spPr>
          <a:xfrm>
            <a:off x="357158" y="1428736"/>
            <a:ext cx="8572528" cy="4431983"/>
          </a:xfrm>
          <a:prstGeom prst="rect">
            <a:avLst/>
          </a:prstGeom>
          <a:noFill/>
        </p:spPr>
        <p:txBody>
          <a:bodyPr wrap="square" rtlCol="0">
            <a:spAutoFit/>
          </a:bodyPr>
          <a:lstStyle/>
          <a:p>
            <a:r>
              <a:rPr lang="fr-FR" sz="2400" dirty="0" smtClean="0"/>
              <a:t>Ce qu’il faut savoir :</a:t>
            </a:r>
          </a:p>
          <a:p>
            <a:endParaRPr lang="fr-FR" sz="2400" dirty="0" smtClean="0"/>
          </a:p>
          <a:p>
            <a:pPr marL="342900" indent="-342900">
              <a:buFont typeface="+mj-lt"/>
              <a:buAutoNum type="arabicPeriod"/>
            </a:pPr>
            <a:r>
              <a:rPr lang="fr-FR" sz="2400" dirty="0" smtClean="0"/>
              <a:t>L’investissement en R&amp;D est difficilement mesurable</a:t>
            </a:r>
          </a:p>
          <a:p>
            <a:pPr marL="342900" indent="-342900">
              <a:buFont typeface="+mj-lt"/>
              <a:buAutoNum type="arabicPeriod"/>
            </a:pPr>
            <a:r>
              <a:rPr lang="fr-FR" sz="2400" dirty="0" smtClean="0"/>
              <a:t>Les chercheurs sont plus experts que les manager (premier aléa moral)</a:t>
            </a:r>
          </a:p>
          <a:p>
            <a:pPr marL="342900" indent="-342900">
              <a:buFont typeface="+mj-lt"/>
              <a:buAutoNum type="arabicPeriod"/>
            </a:pPr>
            <a:r>
              <a:rPr lang="fr-FR" sz="2400" dirty="0" smtClean="0"/>
              <a:t>Incitation (mobilité) inter-entreprise (deuxième aléa morale)</a:t>
            </a:r>
          </a:p>
          <a:p>
            <a:pPr marL="342900" indent="-342900">
              <a:buFont typeface="+mj-lt"/>
              <a:buAutoNum type="arabicPeriod"/>
            </a:pPr>
            <a:r>
              <a:rPr lang="fr-FR" sz="2400" dirty="0" smtClean="0"/>
              <a:t>Pas de contrat qui décrit le produit désiré à innover</a:t>
            </a:r>
          </a:p>
          <a:p>
            <a:pPr marL="800100" lvl="1" indent="-342900">
              <a:buFont typeface="+mj-lt"/>
              <a:buAutoNum type="arabicPeriod"/>
            </a:pPr>
            <a:r>
              <a:rPr lang="fr-FR" sz="2400" dirty="0" smtClean="0"/>
              <a:t>Ex-ante: il est difficile de décrire les caractéristique d’un nouveau produit</a:t>
            </a:r>
          </a:p>
          <a:p>
            <a:pPr marL="800100" lvl="1" indent="-342900">
              <a:buFont typeface="+mj-lt"/>
              <a:buAutoNum type="arabicPeriod"/>
            </a:pPr>
            <a:r>
              <a:rPr lang="fr-FR" sz="2400" dirty="0" smtClean="0"/>
              <a:t>Ex-post: difficile il est difficile pour une tierce personne de vérifier que la qualité de l’innovation est conforme</a:t>
            </a:r>
          </a:p>
          <a:p>
            <a:pPr marL="342900" indent="-342900">
              <a:buFont typeface="+mj-lt"/>
              <a:buAutoNum type="arabicPeriod"/>
            </a:pPr>
            <a:endParaRPr lang="fr-FR" dirty="0"/>
          </a:p>
        </p:txBody>
      </p:sp>
    </p:spTree>
    <p:extLst>
      <p:ext uri="{BB962C8B-B14F-4D97-AF65-F5344CB8AC3E}">
        <p14:creationId xmlns="" xmlns:p14="http://schemas.microsoft.com/office/powerpoint/2010/main" val="31688916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524000"/>
            <a:ext cx="8229600" cy="4976834"/>
          </a:xfrm>
        </p:spPr>
        <p:txBody>
          <a:bodyPr/>
          <a:lstStyle/>
          <a:p>
            <a:r>
              <a:rPr lang="fr-FR" dirty="0" smtClean="0"/>
              <a:t>Incitation par le droit de contrôle </a:t>
            </a:r>
          </a:p>
          <a:p>
            <a:pPr lvl="1"/>
            <a:r>
              <a:rPr lang="fr-FR" dirty="0" smtClean="0"/>
              <a:t>Le modèle </a:t>
            </a:r>
          </a:p>
          <a:p>
            <a:pPr lvl="1"/>
            <a:endParaRPr lang="fr-FR" dirty="0" smtClean="0"/>
          </a:p>
          <a:p>
            <a:pPr lvl="1"/>
            <a:endParaRPr lang="fr-FR" dirty="0" smtClean="0"/>
          </a:p>
          <a:p>
            <a:pPr lvl="1"/>
            <a:endParaRPr lang="fr-FR" dirty="0" smtClean="0"/>
          </a:p>
          <a:p>
            <a:pPr lvl="1">
              <a:buNone/>
            </a:pPr>
            <a:r>
              <a:rPr lang="fr-FR" dirty="0" smtClean="0"/>
              <a:t>          Effort </a:t>
            </a:r>
            <a:r>
              <a:rPr lang="fr-FR" i="1" dirty="0" smtClean="0"/>
              <a:t>e</a:t>
            </a:r>
            <a:r>
              <a:rPr lang="fr-FR" dirty="0" smtClean="0"/>
              <a:t>                P(e, E)                   Effort(E)  </a:t>
            </a:r>
          </a:p>
          <a:p>
            <a:pPr lvl="1"/>
            <a:r>
              <a:rPr lang="fr-FR" dirty="0" smtClean="0"/>
              <a:t>Si l’UR ne possède pas l’innovation ou le droit de contrôle, implique qu’elle n’aura aucune incitation à innover  P(0, E)&lt;P(e, E)</a:t>
            </a:r>
          </a:p>
          <a:p>
            <a:pPr lvl="1"/>
            <a:r>
              <a:rPr lang="fr-FR" dirty="0" smtClean="0"/>
              <a:t>Si l’unité de recherche et le consommateur partage le gâteau, chacun déploie un effort : </a:t>
            </a:r>
          </a:p>
          <a:p>
            <a:pPr lvl="2"/>
            <a:r>
              <a:rPr lang="fr-FR" dirty="0" smtClean="0"/>
              <a:t>UR    e=(V/2)e*                               C    E=(V/2)E*</a:t>
            </a:r>
          </a:p>
          <a:p>
            <a:pPr lvl="1"/>
            <a:endParaRPr lang="fr-FR" dirty="0" smtClean="0"/>
          </a:p>
          <a:p>
            <a:endParaRPr lang="fr-FR" dirty="0" smtClean="0"/>
          </a:p>
          <a:p>
            <a:pPr>
              <a:buNone/>
            </a:pPr>
            <a:endParaRPr lang="fr-FR" dirty="0" smtClean="0"/>
          </a:p>
        </p:txBody>
      </p:sp>
      <p:sp>
        <p:nvSpPr>
          <p:cNvPr id="4" name="Titre 2"/>
          <p:cNvSpPr>
            <a:spLocks noGrp="1"/>
          </p:cNvSpPr>
          <p:nvPr>
            <p:ph type="title"/>
          </p:nvPr>
        </p:nvSpPr>
        <p:spPr>
          <a:xfrm>
            <a:off x="457200" y="280028"/>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Structure de Marché et Incitation à l’Innovation</a:t>
            </a:r>
            <a:endParaRPr lang="fr-FR" sz="2800" dirty="0">
              <a:solidFill>
                <a:schemeClr val="tx1"/>
              </a:solidFill>
            </a:endParaRPr>
          </a:p>
        </p:txBody>
      </p:sp>
      <p:graphicFrame>
        <p:nvGraphicFramePr>
          <p:cNvPr id="5" name="Diagramme 4"/>
          <p:cNvGraphicFramePr/>
          <p:nvPr/>
        </p:nvGraphicFramePr>
        <p:xfrm>
          <a:off x="1285852" y="107154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1688916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dirty="0" smtClean="0"/>
              <a:t>Incitation Monétaire (</a:t>
            </a:r>
            <a:r>
              <a:rPr lang="fr-FR" dirty="0" err="1" smtClean="0"/>
              <a:t>Halström</a:t>
            </a:r>
            <a:r>
              <a:rPr lang="fr-FR" dirty="0" smtClean="0"/>
              <a:t>, 1989); </a:t>
            </a:r>
            <a:r>
              <a:rPr lang="fr-FR" dirty="0" smtClean="0"/>
              <a:t>(</a:t>
            </a:r>
            <a:r>
              <a:rPr lang="fr-FR" dirty="0" err="1" smtClean="0"/>
              <a:t>Halström</a:t>
            </a:r>
            <a:r>
              <a:rPr lang="fr-FR" dirty="0" smtClean="0"/>
              <a:t>, </a:t>
            </a:r>
            <a:r>
              <a:rPr lang="fr-FR" dirty="0" smtClean="0"/>
              <a:t>1991)</a:t>
            </a:r>
          </a:p>
          <a:p>
            <a:pPr marL="822960" lvl="1" indent="-457200">
              <a:buFont typeface="+mj-lt"/>
              <a:buAutoNum type="arabicPeriod"/>
            </a:pPr>
            <a:r>
              <a:rPr lang="fr-FR" dirty="0" smtClean="0"/>
              <a:t>Payer à la performance de l’agent (salaire d’efficience)</a:t>
            </a:r>
          </a:p>
          <a:p>
            <a:pPr marL="822960" lvl="1" indent="-457200">
              <a:buFont typeface="+mj-lt"/>
              <a:buAutoNum type="arabicPeriod"/>
            </a:pPr>
            <a:r>
              <a:rPr lang="fr-FR" dirty="0" smtClean="0"/>
              <a:t>Peyer à la performance de l’entreprise</a:t>
            </a:r>
          </a:p>
          <a:p>
            <a:pPr lvl="1">
              <a:buNone/>
            </a:pPr>
            <a:endParaRPr lang="fr-FR" dirty="0" smtClean="0"/>
          </a:p>
          <a:p>
            <a:r>
              <a:rPr lang="fr-FR" dirty="0" smtClean="0"/>
              <a:t>Incitation non Monétaire</a:t>
            </a:r>
          </a:p>
          <a:p>
            <a:pPr lvl="1"/>
            <a:r>
              <a:rPr lang="fr-FR" dirty="0" smtClean="0"/>
              <a:t>Motivation extrinsèque (direct et monétaire)</a:t>
            </a:r>
          </a:p>
          <a:p>
            <a:pPr lvl="1"/>
            <a:r>
              <a:rPr lang="fr-FR" dirty="0" smtClean="0"/>
              <a:t>Motivation intrinsèque</a:t>
            </a:r>
          </a:p>
          <a:p>
            <a:pPr lvl="3"/>
            <a:r>
              <a:rPr lang="fr-FR" dirty="0" smtClean="0"/>
              <a:t>Plaisir de satisfaction de l’activité en elle-même </a:t>
            </a:r>
          </a:p>
          <a:p>
            <a:pPr lvl="3"/>
            <a:r>
              <a:rPr lang="fr-FR" dirty="0" smtClean="0"/>
              <a:t>Correspond aux valeurs du chercheur</a:t>
            </a:r>
          </a:p>
          <a:p>
            <a:pPr lvl="3"/>
            <a:r>
              <a:rPr lang="fr-FR" dirty="0" smtClean="0"/>
              <a:t>Plaisir d’achever un but </a:t>
            </a:r>
            <a:endParaRPr lang="fr-FR" dirty="0" smtClean="0"/>
          </a:p>
          <a:p>
            <a:pPr lvl="1"/>
            <a:r>
              <a:rPr lang="fr-FR" dirty="0" smtClean="0"/>
              <a:t>La carotte et le bateau </a:t>
            </a:r>
          </a:p>
        </p:txBody>
      </p:sp>
      <p:sp>
        <p:nvSpPr>
          <p:cNvPr id="4" name="Titre 2"/>
          <p:cNvSpPr>
            <a:spLocks noGrp="1"/>
          </p:cNvSpPr>
          <p:nvPr>
            <p:ph type="title"/>
          </p:nvPr>
        </p:nvSpPr>
        <p:spPr>
          <a:xfrm>
            <a:off x="457200" y="280028"/>
            <a:ext cx="8229600" cy="720080"/>
          </a:xfrm>
        </p:spPr>
        <p:txBody>
          <a:bodyPr>
            <a:noAutofit/>
          </a:bodyPr>
          <a:lstStyle/>
          <a:p>
            <a:pPr algn="ctr"/>
            <a:r>
              <a:rPr lang="fr-FR" sz="2800" b="1" dirty="0">
                <a:solidFill>
                  <a:schemeClr val="tx1"/>
                </a:solidFill>
              </a:rPr>
              <a:t>Chapitre I :</a:t>
            </a:r>
            <a:r>
              <a:rPr lang="fr-FR" sz="2800" dirty="0">
                <a:solidFill>
                  <a:schemeClr val="tx1"/>
                </a:solidFill>
              </a:rPr>
              <a:t> </a:t>
            </a:r>
            <a:r>
              <a:rPr lang="fr-FR" sz="2800" dirty="0" smtClean="0">
                <a:solidFill>
                  <a:schemeClr val="tx1"/>
                </a:solidFill>
              </a:rPr>
              <a:t>Structure de Marché et Incitation à l’Innovation</a:t>
            </a:r>
            <a:endParaRPr lang="fr-FR" sz="2800" dirty="0">
              <a:solidFill>
                <a:schemeClr val="tx1"/>
              </a:solidFill>
            </a:endParaRPr>
          </a:p>
        </p:txBody>
      </p:sp>
    </p:spTree>
    <p:extLst>
      <p:ext uri="{BB962C8B-B14F-4D97-AF65-F5344CB8AC3E}">
        <p14:creationId xmlns="" xmlns:p14="http://schemas.microsoft.com/office/powerpoint/2010/main" val="3168891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836712"/>
            <a:ext cx="8568952" cy="5949280"/>
          </a:xfrm>
        </p:spPr>
        <p:txBody>
          <a:bodyPr>
            <a:normAutofit fontScale="92500" lnSpcReduction="20000"/>
          </a:bodyPr>
          <a:lstStyle/>
          <a:p>
            <a:pPr lvl="1"/>
            <a:r>
              <a:rPr lang="fr-FR" dirty="0" smtClean="0">
                <a:solidFill>
                  <a:srgbClr val="FF0000"/>
                </a:solidFill>
              </a:rPr>
              <a:t>Comment </a:t>
            </a:r>
            <a:r>
              <a:rPr lang="fr-FR" dirty="0">
                <a:solidFill>
                  <a:srgbClr val="FF0000"/>
                </a:solidFill>
              </a:rPr>
              <a:t>les individus prennent leurs décisions?</a:t>
            </a:r>
          </a:p>
          <a:p>
            <a:pPr lvl="3"/>
            <a:r>
              <a:rPr lang="fr-FR" dirty="0"/>
              <a:t>Les individus font face à des arbitrages (pas de repas gratuit)</a:t>
            </a:r>
          </a:p>
          <a:p>
            <a:pPr lvl="3"/>
            <a:r>
              <a:rPr lang="fr-FR" dirty="0"/>
              <a:t>Le cout d’une chose mesure ce à quoi on renonce pour l’obtenir (cout d’opportunité) </a:t>
            </a:r>
          </a:p>
          <a:p>
            <a:pPr lvl="3"/>
            <a:r>
              <a:rPr lang="fr-FR" dirty="0"/>
              <a:t>Les individus rationnels raisonnent à la marge (variation à la marge)</a:t>
            </a:r>
          </a:p>
          <a:p>
            <a:pPr lvl="3"/>
            <a:r>
              <a:rPr lang="fr-FR" dirty="0"/>
              <a:t>Les individus réagissent aux incitations (modification des comportement</a:t>
            </a:r>
            <a:r>
              <a:rPr lang="fr-FR" dirty="0" smtClean="0"/>
              <a:t>)</a:t>
            </a:r>
          </a:p>
          <a:p>
            <a:pPr lvl="3"/>
            <a:endParaRPr lang="fr-FR" dirty="0"/>
          </a:p>
          <a:p>
            <a:pPr lvl="1"/>
            <a:r>
              <a:rPr lang="fr-FR" dirty="0">
                <a:solidFill>
                  <a:srgbClr val="FF0000"/>
                </a:solidFill>
              </a:rPr>
              <a:t>Comment les individus interagissent?</a:t>
            </a:r>
          </a:p>
          <a:p>
            <a:pPr lvl="3"/>
            <a:r>
              <a:rPr lang="fr-FR" dirty="0"/>
              <a:t>L’échange est profitables pour tous ( gains de l’échange)</a:t>
            </a:r>
          </a:p>
          <a:p>
            <a:pPr lvl="3"/>
            <a:r>
              <a:rPr lang="fr-FR" dirty="0"/>
              <a:t>Les économies de marché sont habituellement un bon mode d’organisation de l’activité économique ( Adam Smith et la main invisible)</a:t>
            </a:r>
          </a:p>
          <a:p>
            <a:pPr lvl="3"/>
            <a:r>
              <a:rPr lang="fr-FR" dirty="0"/>
              <a:t>L’Etat peut parfois améliorer les situations de marché (défaillance de marché</a:t>
            </a:r>
            <a:r>
              <a:rPr lang="fr-FR" dirty="0" smtClean="0"/>
              <a:t>)</a:t>
            </a:r>
          </a:p>
          <a:p>
            <a:pPr lvl="3"/>
            <a:endParaRPr lang="fr-FR" dirty="0"/>
          </a:p>
          <a:p>
            <a:pPr lvl="1"/>
            <a:r>
              <a:rPr lang="fr-FR" dirty="0">
                <a:solidFill>
                  <a:srgbClr val="FF0000"/>
                </a:solidFill>
              </a:rPr>
              <a:t>Comment fonctionne l’économie dans son ensemble</a:t>
            </a:r>
            <a:r>
              <a:rPr lang="fr-FR" dirty="0" smtClean="0">
                <a:solidFill>
                  <a:srgbClr val="FF0000"/>
                </a:solidFill>
              </a:rPr>
              <a:t>?</a:t>
            </a:r>
            <a:endParaRPr lang="fr-FR" dirty="0">
              <a:solidFill>
                <a:srgbClr val="FF0000"/>
              </a:solidFill>
            </a:endParaRPr>
          </a:p>
          <a:p>
            <a:pPr lvl="3"/>
            <a:r>
              <a:rPr lang="fr-FR" dirty="0"/>
              <a:t>Le niveau de vie d’une économie dépend de sa capacité à produire des biens et services (productivité</a:t>
            </a:r>
            <a:r>
              <a:rPr lang="fr-FR" dirty="0" smtClean="0"/>
              <a:t>)</a:t>
            </a:r>
          </a:p>
          <a:p>
            <a:pPr lvl="3"/>
            <a:r>
              <a:rPr lang="fr-FR" dirty="0" smtClean="0"/>
              <a:t>Les prix augmentent lorsque la Banque centrale imprime trop de monnaie (inflation)</a:t>
            </a:r>
          </a:p>
          <a:p>
            <a:pPr lvl="3"/>
            <a:r>
              <a:rPr lang="fr-FR" dirty="0" smtClean="0"/>
              <a:t>A court terme, la société est confrontée à un arbitrage entre inflation et chômage (courbe de Phillips) </a:t>
            </a:r>
            <a:endParaRPr lang="fr-FR" dirty="0"/>
          </a:p>
          <a:p>
            <a:endParaRPr lang="fr-FR" dirty="0"/>
          </a:p>
        </p:txBody>
      </p:sp>
      <p:sp>
        <p:nvSpPr>
          <p:cNvPr id="4" name="Titre 2"/>
          <p:cNvSpPr>
            <a:spLocks noGrp="1"/>
          </p:cNvSpPr>
          <p:nvPr>
            <p:ph type="title"/>
          </p:nvPr>
        </p:nvSpPr>
        <p:spPr>
          <a:xfrm>
            <a:off x="457200" y="-99392"/>
            <a:ext cx="8229600" cy="828328"/>
          </a:xfrm>
        </p:spPr>
        <p:txBody>
          <a:bodyPr/>
          <a:lstStyle/>
          <a:p>
            <a:pPr algn="ctr"/>
            <a:r>
              <a:rPr lang="fr-FR" dirty="0">
                <a:solidFill>
                  <a:schemeClr val="tx1"/>
                </a:solidFill>
              </a:rPr>
              <a:t>Principes de l’économie</a:t>
            </a:r>
          </a:p>
        </p:txBody>
      </p:sp>
    </p:spTree>
    <p:extLst>
      <p:ext uri="{BB962C8B-B14F-4D97-AF65-F5344CB8AC3E}">
        <p14:creationId xmlns="" xmlns:p14="http://schemas.microsoft.com/office/powerpoint/2010/main" val="6028413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a:p>
        </p:txBody>
      </p:sp>
      <p:sp>
        <p:nvSpPr>
          <p:cNvPr id="3" name="Titre 2"/>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80728"/>
            <a:ext cx="8229600" cy="5472608"/>
          </a:xfrm>
        </p:spPr>
        <p:txBody>
          <a:bodyPr>
            <a:normAutofit fontScale="92500" lnSpcReduction="10000"/>
          </a:bodyPr>
          <a:lstStyle/>
          <a:p>
            <a:pPr algn="just"/>
            <a:r>
              <a:rPr lang="fr-FR" dirty="0" smtClean="0"/>
              <a:t>Définition </a:t>
            </a:r>
          </a:p>
          <a:p>
            <a:pPr algn="just"/>
            <a:endParaRPr lang="fr-FR" dirty="0" smtClean="0"/>
          </a:p>
          <a:p>
            <a:pPr lvl="1" algn="just"/>
            <a:r>
              <a:rPr lang="fr-FR" dirty="0" smtClean="0">
                <a:solidFill>
                  <a:srgbClr val="FF0000"/>
                </a:solidFill>
              </a:rPr>
              <a:t>L’industrie</a:t>
            </a:r>
            <a:r>
              <a:rPr lang="fr-FR" dirty="0" smtClean="0"/>
              <a:t>: correspond généralement à l’ensemble des firmes qui produisent des biens ou des services proches, étroitement substituables qui donc se trouve en concurrence sur le marché,</a:t>
            </a:r>
          </a:p>
          <a:p>
            <a:pPr marL="365760" lvl="1" indent="0" algn="just">
              <a:buNone/>
            </a:pPr>
            <a:endParaRPr lang="fr-FR" dirty="0" smtClean="0"/>
          </a:p>
          <a:p>
            <a:pPr lvl="1" algn="just"/>
            <a:r>
              <a:rPr lang="fr-FR" dirty="0" smtClean="0">
                <a:solidFill>
                  <a:srgbClr val="FF0000"/>
                </a:solidFill>
              </a:rPr>
              <a:t>L’économie industrielle </a:t>
            </a:r>
            <a:r>
              <a:rPr lang="fr-FR" dirty="0" smtClean="0"/>
              <a:t>est un champ de l’économie consacré à la compréhension du fonctionnement d’un marché en fonction da sa structure, ainsi elle s’intéresse à l’analyse du comportement et stratégies des entreprises (prix, quantité, qualité, discrimination, dépenses en R&amp;D, de publicité ou d’innovation);</a:t>
            </a:r>
          </a:p>
          <a:p>
            <a:pPr marL="365760" lvl="1" indent="0" algn="just">
              <a:buNone/>
            </a:pPr>
            <a:endParaRPr lang="fr-FR" dirty="0" smtClean="0"/>
          </a:p>
          <a:p>
            <a:pPr lvl="1" algn="just"/>
            <a:r>
              <a:rPr lang="fr-FR" dirty="0" smtClean="0">
                <a:solidFill>
                  <a:srgbClr val="FF0000"/>
                </a:solidFill>
              </a:rPr>
              <a:t>L’économie industrielle </a:t>
            </a:r>
            <a:r>
              <a:rPr lang="fr-FR" dirty="0" smtClean="0"/>
              <a:t>s’intéresse aussi à la régulation des marchés et à l’organisation interne des entreprises. </a:t>
            </a:r>
            <a:endParaRPr lang="fr-FR" dirty="0"/>
          </a:p>
        </p:txBody>
      </p:sp>
      <p:sp>
        <p:nvSpPr>
          <p:cNvPr id="3" name="Titre 2"/>
          <p:cNvSpPr>
            <a:spLocks noGrp="1"/>
          </p:cNvSpPr>
          <p:nvPr>
            <p:ph type="title"/>
          </p:nvPr>
        </p:nvSpPr>
        <p:spPr>
          <a:xfrm>
            <a:off x="457200" y="152400"/>
            <a:ext cx="8229600" cy="756320"/>
          </a:xfrm>
        </p:spPr>
        <p:txBody>
          <a:bodyPr>
            <a:normAutofit fontScale="90000"/>
          </a:bodyPr>
          <a:lstStyle/>
          <a:p>
            <a:r>
              <a:rPr lang="fr-FR" dirty="0" smtClean="0">
                <a:solidFill>
                  <a:schemeClr val="tx1"/>
                </a:solidFill>
              </a:rPr>
              <a:t>Introduction à l’économie industrielle</a:t>
            </a:r>
            <a:endParaRPr lang="fr-FR" dirty="0">
              <a:solidFill>
                <a:schemeClr val="tx1"/>
              </a:solidFill>
            </a:endParaRPr>
          </a:p>
        </p:txBody>
      </p:sp>
    </p:spTree>
    <p:extLst>
      <p:ext uri="{BB962C8B-B14F-4D97-AF65-F5344CB8AC3E}">
        <p14:creationId xmlns="" xmlns:p14="http://schemas.microsoft.com/office/powerpoint/2010/main" val="1470452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524000"/>
            <a:ext cx="8229600" cy="4857328"/>
          </a:xfrm>
        </p:spPr>
        <p:txBody>
          <a:bodyPr/>
          <a:lstStyle/>
          <a:p>
            <a:r>
              <a:rPr lang="fr-FR" dirty="0" smtClean="0"/>
              <a:t>Pourquoi étudier vous l’économie industrielle ? Ou bien à quoi sert l’économie industrielle?</a:t>
            </a:r>
          </a:p>
          <a:p>
            <a:endParaRPr lang="fr-FR" dirty="0"/>
          </a:p>
          <a:p>
            <a:pPr lvl="1"/>
            <a:r>
              <a:rPr lang="fr-FR" dirty="0" smtClean="0"/>
              <a:t>Aide à la décision privé et à la stratégie d’entreprise:</a:t>
            </a:r>
          </a:p>
          <a:p>
            <a:pPr lvl="2"/>
            <a:r>
              <a:rPr lang="fr-FR" dirty="0"/>
              <a:t>Quelle politique tarifaire ? Quels positionnement de ses produits? Comment entrer ou se maintenir sur un marché? Quel choix technologique? Arbitrage entre innovation ou adoption des nouvelles  technologies </a:t>
            </a:r>
            <a:r>
              <a:rPr lang="fr-FR" dirty="0" smtClean="0"/>
              <a:t>?......etc.</a:t>
            </a:r>
          </a:p>
          <a:p>
            <a:pPr lvl="1"/>
            <a:r>
              <a:rPr lang="fr-FR" dirty="0" smtClean="0"/>
              <a:t>Aide à la décision publique et à la politique publique:</a:t>
            </a:r>
          </a:p>
          <a:p>
            <a:pPr lvl="2"/>
            <a:r>
              <a:rPr lang="fr-FR" dirty="0" smtClean="0"/>
              <a:t>Politique de la concurrence? Politique industrielle? Politiques d’incitation et de régulation? Politique de ciblage du progrès technique et d’innovation? </a:t>
            </a:r>
            <a:endParaRPr lang="fr-FR" dirty="0"/>
          </a:p>
        </p:txBody>
      </p:sp>
      <p:sp>
        <p:nvSpPr>
          <p:cNvPr id="4" name="Titre 2"/>
          <p:cNvSpPr>
            <a:spLocks noGrp="1"/>
          </p:cNvSpPr>
          <p:nvPr>
            <p:ph type="title"/>
          </p:nvPr>
        </p:nvSpPr>
        <p:spPr>
          <a:xfrm>
            <a:off x="457200" y="152400"/>
            <a:ext cx="8229600" cy="756320"/>
          </a:xfrm>
        </p:spPr>
        <p:txBody>
          <a:bodyPr>
            <a:normAutofit fontScale="90000"/>
          </a:bodyPr>
          <a:lstStyle/>
          <a:p>
            <a:r>
              <a:rPr lang="fr-FR" dirty="0" smtClean="0">
                <a:solidFill>
                  <a:schemeClr val="tx1"/>
                </a:solidFill>
              </a:rPr>
              <a:t>Introduction à l’économie industrielle</a:t>
            </a:r>
            <a:endParaRPr lang="fr-FR" dirty="0">
              <a:solidFill>
                <a:schemeClr val="tx1"/>
              </a:solidFill>
            </a:endParaRPr>
          </a:p>
        </p:txBody>
      </p:sp>
    </p:spTree>
    <p:extLst>
      <p:ext uri="{BB962C8B-B14F-4D97-AF65-F5344CB8AC3E}">
        <p14:creationId xmlns="" xmlns:p14="http://schemas.microsoft.com/office/powerpoint/2010/main" val="1209323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980728"/>
            <a:ext cx="8229600" cy="5688632"/>
          </a:xfrm>
        </p:spPr>
        <p:txBody>
          <a:bodyPr>
            <a:normAutofit lnSpcReduction="10000"/>
          </a:bodyPr>
          <a:lstStyle/>
          <a:p>
            <a:r>
              <a:rPr lang="fr-FR" dirty="0" smtClean="0"/>
              <a:t>Evolution historique de l’EI (LES GRANDES ECOLES)</a:t>
            </a:r>
          </a:p>
          <a:p>
            <a:pPr lvl="1"/>
            <a:r>
              <a:rPr lang="fr-FR" dirty="0" smtClean="0">
                <a:solidFill>
                  <a:srgbClr val="FF0000"/>
                </a:solidFill>
              </a:rPr>
              <a:t>Père fondateurs</a:t>
            </a:r>
          </a:p>
          <a:p>
            <a:pPr lvl="2"/>
            <a:r>
              <a:rPr lang="fr-FR" dirty="0" err="1"/>
              <a:t>Marschall</a:t>
            </a:r>
            <a:r>
              <a:rPr lang="fr-FR" dirty="0"/>
              <a:t> (1842-1924) rendement d’échelle et économie d’échelle, la notion de la courbe d’expérience, LT-CT;</a:t>
            </a:r>
          </a:p>
          <a:p>
            <a:pPr lvl="2"/>
            <a:r>
              <a:rPr lang="fr-FR" dirty="0"/>
              <a:t>Berk et </a:t>
            </a:r>
            <a:r>
              <a:rPr lang="fr-FR" dirty="0" err="1"/>
              <a:t>Means</a:t>
            </a:r>
            <a:r>
              <a:rPr lang="fr-FR" dirty="0"/>
              <a:t> (1932) concentration industrielle- pour peu d’entreprise de grande taille;</a:t>
            </a:r>
          </a:p>
          <a:p>
            <a:pPr lvl="2"/>
            <a:r>
              <a:rPr lang="fr-FR" dirty="0"/>
              <a:t>Chamberlain et Robinson: concurrence imparfaite  par les rendements croissants et la concurrence monopolistique (différentiation des produits;</a:t>
            </a:r>
          </a:p>
          <a:p>
            <a:pPr lvl="2"/>
            <a:r>
              <a:rPr lang="fr-FR" dirty="0"/>
              <a:t>Schumpeter (1934) l’entrepreneur innovateur et l’innovation est le cœur de la croissance et de la compétitivité     </a:t>
            </a:r>
            <a:endParaRPr lang="fr-FR" dirty="0" smtClean="0"/>
          </a:p>
          <a:p>
            <a:pPr lvl="1"/>
            <a:r>
              <a:rPr lang="fr-FR" dirty="0" smtClean="0">
                <a:solidFill>
                  <a:srgbClr val="FF0000"/>
                </a:solidFill>
              </a:rPr>
              <a:t>Ecole de Harvard (1920) Paradigme SCP</a:t>
            </a:r>
            <a:endParaRPr lang="fr-FR" dirty="0">
              <a:solidFill>
                <a:srgbClr val="FF0000"/>
              </a:solidFill>
            </a:endParaRPr>
          </a:p>
          <a:p>
            <a:pPr lvl="2"/>
            <a:r>
              <a:rPr lang="fr-FR" dirty="0"/>
              <a:t>Structure-Comportement-Performance </a:t>
            </a:r>
            <a:endParaRPr lang="fr-FR" dirty="0" smtClean="0"/>
          </a:p>
          <a:p>
            <a:pPr lvl="1"/>
            <a:r>
              <a:rPr lang="fr-FR" dirty="0" smtClean="0">
                <a:solidFill>
                  <a:srgbClr val="FF0000"/>
                </a:solidFill>
              </a:rPr>
              <a:t>Tradition  de Chicago (1970) ou NEI </a:t>
            </a:r>
          </a:p>
          <a:p>
            <a:pPr lvl="2"/>
            <a:r>
              <a:rPr lang="fr-FR" dirty="0" smtClean="0"/>
              <a:t>Importance de la théorie des jeux; recours à la modélisation (proposition théorique/test empirique), plus de rigueur dans les lien de causalité.  </a:t>
            </a:r>
          </a:p>
        </p:txBody>
      </p:sp>
      <p:sp>
        <p:nvSpPr>
          <p:cNvPr id="5" name="Titre 2"/>
          <p:cNvSpPr>
            <a:spLocks noGrp="1"/>
          </p:cNvSpPr>
          <p:nvPr>
            <p:ph type="title"/>
          </p:nvPr>
        </p:nvSpPr>
        <p:spPr>
          <a:xfrm>
            <a:off x="457200" y="-99392"/>
            <a:ext cx="8229600" cy="756320"/>
          </a:xfrm>
        </p:spPr>
        <p:txBody>
          <a:bodyPr>
            <a:normAutofit fontScale="90000"/>
          </a:bodyPr>
          <a:lstStyle/>
          <a:p>
            <a:r>
              <a:rPr lang="fr-FR" dirty="0" smtClean="0">
                <a:solidFill>
                  <a:schemeClr val="tx1"/>
                </a:solidFill>
              </a:rPr>
              <a:t>Introduction à l’économie industrielle</a:t>
            </a:r>
            <a:endParaRPr lang="fr-FR" dirty="0">
              <a:solidFill>
                <a:schemeClr val="tx1"/>
              </a:solidFill>
            </a:endParaRPr>
          </a:p>
        </p:txBody>
      </p:sp>
    </p:spTree>
    <p:extLst>
      <p:ext uri="{BB962C8B-B14F-4D97-AF65-F5344CB8AC3E}">
        <p14:creationId xmlns="" xmlns:p14="http://schemas.microsoft.com/office/powerpoint/2010/main" val="1520877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24744"/>
            <a:ext cx="8229600" cy="5328592"/>
          </a:xfrm>
        </p:spPr>
        <p:txBody>
          <a:bodyPr>
            <a:normAutofit fontScale="70000" lnSpcReduction="20000"/>
          </a:bodyPr>
          <a:lstStyle/>
          <a:p>
            <a:r>
              <a:rPr lang="fr-FR" dirty="0"/>
              <a:t> Chargé d’études (Grandes Entreprises, Agences </a:t>
            </a:r>
            <a:r>
              <a:rPr lang="fr-FR" dirty="0" smtClean="0"/>
              <a:t>de régulation </a:t>
            </a:r>
            <a:r>
              <a:rPr lang="fr-FR" dirty="0"/>
              <a:t>type Autorité de la concurrence) </a:t>
            </a:r>
          </a:p>
          <a:p>
            <a:r>
              <a:rPr lang="fr-FR" dirty="0" smtClean="0"/>
              <a:t>Chargé </a:t>
            </a:r>
            <a:r>
              <a:rPr lang="fr-FR" dirty="0"/>
              <a:t>du management de projet et produit innovant </a:t>
            </a:r>
          </a:p>
          <a:p>
            <a:r>
              <a:rPr lang="fr-FR" dirty="0" smtClean="0"/>
              <a:t>Chargé </a:t>
            </a:r>
            <a:r>
              <a:rPr lang="fr-FR" dirty="0"/>
              <a:t>du développement à l’international </a:t>
            </a:r>
          </a:p>
          <a:p>
            <a:r>
              <a:rPr lang="fr-FR" dirty="0" smtClean="0"/>
              <a:t>Cadre </a:t>
            </a:r>
            <a:r>
              <a:rPr lang="fr-FR" dirty="0"/>
              <a:t>supérieur en stratégie et organisation </a:t>
            </a:r>
            <a:r>
              <a:rPr lang="fr-FR" dirty="0" smtClean="0"/>
              <a:t>de l'entreprise </a:t>
            </a:r>
            <a:endParaRPr lang="fr-FR" dirty="0"/>
          </a:p>
          <a:p>
            <a:r>
              <a:rPr lang="fr-FR" dirty="0" smtClean="0"/>
              <a:t>Direction technique</a:t>
            </a:r>
          </a:p>
          <a:p>
            <a:r>
              <a:rPr lang="fr-FR" dirty="0" smtClean="0"/>
              <a:t>Directeur </a:t>
            </a:r>
            <a:r>
              <a:rPr lang="fr-FR" dirty="0"/>
              <a:t>des études économiques,  </a:t>
            </a:r>
          </a:p>
          <a:p>
            <a:r>
              <a:rPr lang="fr-FR" dirty="0" smtClean="0"/>
              <a:t>Economiste </a:t>
            </a:r>
            <a:r>
              <a:rPr lang="fr-FR" dirty="0"/>
              <a:t>statisticien </a:t>
            </a:r>
          </a:p>
          <a:p>
            <a:r>
              <a:rPr lang="fr-FR" dirty="0" smtClean="0"/>
              <a:t>Chef </a:t>
            </a:r>
            <a:r>
              <a:rPr lang="fr-FR" dirty="0"/>
              <a:t>de produit </a:t>
            </a:r>
          </a:p>
          <a:p>
            <a:r>
              <a:rPr lang="fr-FR" dirty="0" smtClean="0"/>
              <a:t>Directeur </a:t>
            </a:r>
            <a:r>
              <a:rPr lang="fr-FR" dirty="0"/>
              <a:t>d’une Business Unit </a:t>
            </a:r>
          </a:p>
          <a:p>
            <a:r>
              <a:rPr lang="fr-FR" dirty="0" smtClean="0"/>
              <a:t>Economiste </a:t>
            </a:r>
            <a:r>
              <a:rPr lang="fr-FR" dirty="0"/>
              <a:t>statisticien </a:t>
            </a:r>
          </a:p>
          <a:p>
            <a:r>
              <a:rPr lang="fr-FR" dirty="0" smtClean="0"/>
              <a:t>Expert </a:t>
            </a:r>
            <a:r>
              <a:rPr lang="fr-FR" dirty="0"/>
              <a:t>analyste,  </a:t>
            </a:r>
          </a:p>
          <a:p>
            <a:r>
              <a:rPr lang="fr-FR" dirty="0" smtClean="0"/>
              <a:t>Economiste</a:t>
            </a:r>
            <a:r>
              <a:rPr lang="fr-FR" dirty="0"/>
              <a:t>,  </a:t>
            </a:r>
          </a:p>
          <a:p>
            <a:r>
              <a:rPr lang="fr-FR" dirty="0" smtClean="0"/>
              <a:t>Team </a:t>
            </a:r>
            <a:r>
              <a:rPr lang="fr-FR" dirty="0"/>
              <a:t>Manager </a:t>
            </a:r>
          </a:p>
          <a:p>
            <a:r>
              <a:rPr lang="fr-FR" dirty="0" smtClean="0"/>
              <a:t>Expert de projet </a:t>
            </a:r>
            <a:endParaRPr lang="fr-FR" dirty="0"/>
          </a:p>
          <a:p>
            <a:r>
              <a:rPr lang="fr-FR" dirty="0" smtClean="0"/>
              <a:t>Economiste </a:t>
            </a:r>
            <a:r>
              <a:rPr lang="fr-FR" dirty="0"/>
              <a:t>et chargé d’études </a:t>
            </a:r>
          </a:p>
          <a:p>
            <a:r>
              <a:rPr lang="fr-FR" dirty="0" smtClean="0"/>
              <a:t>Project </a:t>
            </a:r>
            <a:r>
              <a:rPr lang="fr-FR" dirty="0"/>
              <a:t>manager </a:t>
            </a:r>
          </a:p>
        </p:txBody>
      </p:sp>
      <p:sp>
        <p:nvSpPr>
          <p:cNvPr id="3" name="Titre 2"/>
          <p:cNvSpPr>
            <a:spLocks noGrp="1"/>
          </p:cNvSpPr>
          <p:nvPr>
            <p:ph type="title"/>
          </p:nvPr>
        </p:nvSpPr>
        <p:spPr>
          <a:xfrm>
            <a:off x="539552" y="44624"/>
            <a:ext cx="8229600" cy="787152"/>
          </a:xfrm>
        </p:spPr>
        <p:txBody>
          <a:bodyPr/>
          <a:lstStyle/>
          <a:p>
            <a:r>
              <a:rPr lang="fr-FR" dirty="0" smtClean="0">
                <a:solidFill>
                  <a:schemeClr val="tx1"/>
                </a:solidFill>
              </a:rPr>
              <a:t>Profit et compétence </a:t>
            </a:r>
            <a:endParaRPr lang="fr-FR" dirty="0">
              <a:solidFill>
                <a:schemeClr val="tx1"/>
              </a:solidFill>
            </a:endParaRPr>
          </a:p>
        </p:txBody>
      </p:sp>
    </p:spTree>
    <p:extLst>
      <p:ext uri="{BB962C8B-B14F-4D97-AF65-F5344CB8AC3E}">
        <p14:creationId xmlns="" xmlns:p14="http://schemas.microsoft.com/office/powerpoint/2010/main" val="2713299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r>
              <a:rPr lang="fr-FR" b="1" dirty="0"/>
              <a:t>Chapitre I :</a:t>
            </a:r>
            <a:r>
              <a:rPr lang="fr-FR" dirty="0"/>
              <a:t> Management, Changement, Créativité et </a:t>
            </a:r>
            <a:r>
              <a:rPr lang="fr-FR" dirty="0" smtClean="0"/>
              <a:t>  				innovation </a:t>
            </a:r>
          </a:p>
          <a:p>
            <a:endParaRPr lang="fr-FR" dirty="0"/>
          </a:p>
          <a:p>
            <a:r>
              <a:rPr lang="fr-FR" b="1" dirty="0"/>
              <a:t>Chapitre II</a:t>
            </a:r>
            <a:r>
              <a:rPr lang="fr-FR" dirty="0"/>
              <a:t> : Incitation à l’innovation, structure du </a:t>
            </a:r>
            <a:r>
              <a:rPr lang="fr-FR" dirty="0" smtClean="0"/>
              <a:t>			marché </a:t>
            </a:r>
            <a:r>
              <a:rPr lang="fr-FR" dirty="0"/>
              <a:t>et course au brevet</a:t>
            </a:r>
          </a:p>
          <a:p>
            <a:endParaRPr lang="fr-FR" dirty="0" smtClean="0"/>
          </a:p>
          <a:p>
            <a:r>
              <a:rPr lang="fr-FR" b="1" dirty="0" smtClean="0"/>
              <a:t>Chapitre </a:t>
            </a:r>
            <a:r>
              <a:rPr lang="fr-FR" b="1" dirty="0"/>
              <a:t>III </a:t>
            </a:r>
            <a:r>
              <a:rPr lang="fr-FR" dirty="0"/>
              <a:t>: Le financement et l’aide publique à </a:t>
            </a:r>
            <a:r>
              <a:rPr lang="fr-FR" dirty="0" smtClean="0"/>
              <a:t>					l’innovation</a:t>
            </a:r>
            <a:endParaRPr lang="fr-FR" dirty="0"/>
          </a:p>
          <a:p>
            <a:endParaRPr lang="fr-FR" dirty="0" smtClean="0"/>
          </a:p>
          <a:p>
            <a:r>
              <a:rPr lang="fr-FR" b="1" dirty="0" smtClean="0"/>
              <a:t>Chapitre </a:t>
            </a:r>
            <a:r>
              <a:rPr lang="fr-FR" b="1" dirty="0"/>
              <a:t>IV </a:t>
            </a:r>
            <a:r>
              <a:rPr lang="fr-FR" dirty="0"/>
              <a:t>: Adoption Stratégique de nouvelles </a:t>
            </a:r>
            <a:r>
              <a:rPr lang="fr-FR" dirty="0" smtClean="0"/>
              <a:t>					technologies</a:t>
            </a:r>
            <a:endParaRPr lang="fr-FR" dirty="0"/>
          </a:p>
        </p:txBody>
      </p:sp>
      <p:sp>
        <p:nvSpPr>
          <p:cNvPr id="2" name="Titre 1"/>
          <p:cNvSpPr>
            <a:spLocks noGrp="1"/>
          </p:cNvSpPr>
          <p:nvPr>
            <p:ph type="title"/>
          </p:nvPr>
        </p:nvSpPr>
        <p:spPr>
          <a:xfrm>
            <a:off x="457200" y="260648"/>
            <a:ext cx="8229600" cy="859160"/>
          </a:xfrm>
        </p:spPr>
        <p:txBody>
          <a:bodyPr/>
          <a:lstStyle/>
          <a:p>
            <a:pPr algn="ctr"/>
            <a:r>
              <a:rPr lang="fr-FR" dirty="0" smtClean="0">
                <a:solidFill>
                  <a:schemeClr val="tx1"/>
                </a:solidFill>
              </a:rPr>
              <a:t>Programme des cours </a:t>
            </a:r>
            <a:endParaRPr lang="fr-FR" dirty="0">
              <a:solidFill>
                <a:schemeClr val="tx1"/>
              </a:solidFill>
            </a:endParaRPr>
          </a:p>
        </p:txBody>
      </p:sp>
    </p:spTree>
    <p:extLst>
      <p:ext uri="{BB962C8B-B14F-4D97-AF65-F5344CB8AC3E}">
        <p14:creationId xmlns="" xmlns:p14="http://schemas.microsoft.com/office/powerpoint/2010/main" val="2042301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1268760"/>
            <a:ext cx="8712968" cy="5112568"/>
          </a:xfrm>
        </p:spPr>
        <p:txBody>
          <a:bodyPr>
            <a:normAutofit fontScale="85000" lnSpcReduction="20000"/>
          </a:bodyPr>
          <a:lstStyle/>
          <a:p>
            <a:r>
              <a:rPr lang="fr-FR" b="1" dirty="0"/>
              <a:t>Exposé 01</a:t>
            </a:r>
            <a:r>
              <a:rPr lang="fr-FR" dirty="0"/>
              <a:t> : </a:t>
            </a:r>
            <a:r>
              <a:rPr lang="fr-FR" dirty="0" smtClean="0"/>
              <a:t>Innovation, créativité et changement </a:t>
            </a:r>
          </a:p>
          <a:p>
            <a:r>
              <a:rPr lang="fr-FR" b="1" dirty="0" smtClean="0"/>
              <a:t>Exposé 02:</a:t>
            </a:r>
            <a:r>
              <a:rPr lang="fr-FR" dirty="0" smtClean="0"/>
              <a:t> </a:t>
            </a:r>
            <a:r>
              <a:rPr lang="fr-FR" dirty="0"/>
              <a:t>Management d’innovation et l’économie de la 		                	             </a:t>
            </a:r>
            <a:r>
              <a:rPr lang="fr-FR" dirty="0" smtClean="0"/>
              <a:t>connaissance</a:t>
            </a:r>
          </a:p>
          <a:p>
            <a:r>
              <a:rPr lang="fr-FR" b="1" dirty="0" smtClean="0"/>
              <a:t>Exposé 03</a:t>
            </a:r>
            <a:r>
              <a:rPr lang="fr-FR" dirty="0" smtClean="0"/>
              <a:t> </a:t>
            </a:r>
            <a:r>
              <a:rPr lang="fr-FR" dirty="0"/>
              <a:t>: Changement technologique, croissance et innovation </a:t>
            </a:r>
            <a:endParaRPr lang="fr-FR" b="1" dirty="0"/>
          </a:p>
          <a:p>
            <a:r>
              <a:rPr lang="fr-FR" b="1" dirty="0" smtClean="0"/>
              <a:t>Exposé 04</a:t>
            </a:r>
            <a:r>
              <a:rPr lang="fr-FR" b="1" dirty="0"/>
              <a:t> </a:t>
            </a:r>
            <a:r>
              <a:rPr lang="fr-FR" dirty="0"/>
              <a:t>: </a:t>
            </a:r>
            <a:r>
              <a:rPr lang="fr-FR" dirty="0" smtClean="0"/>
              <a:t>la méthode agile et management de l’innovation</a:t>
            </a:r>
            <a:endParaRPr lang="fr-FR" dirty="0"/>
          </a:p>
          <a:p>
            <a:r>
              <a:rPr lang="fr-FR" b="1" dirty="0"/>
              <a:t>Exposé </a:t>
            </a:r>
            <a:r>
              <a:rPr lang="fr-FR" b="1" dirty="0" smtClean="0"/>
              <a:t>05</a:t>
            </a:r>
            <a:r>
              <a:rPr lang="fr-FR" dirty="0"/>
              <a:t> </a:t>
            </a:r>
            <a:r>
              <a:rPr lang="fr-FR" dirty="0" smtClean="0"/>
              <a:t>: Les stratégies d’innovation </a:t>
            </a:r>
            <a:endParaRPr lang="fr-FR" dirty="0"/>
          </a:p>
          <a:p>
            <a:r>
              <a:rPr lang="fr-FR" b="1" dirty="0"/>
              <a:t>Exposé </a:t>
            </a:r>
            <a:r>
              <a:rPr lang="fr-FR" b="1" dirty="0" smtClean="0"/>
              <a:t>06</a:t>
            </a:r>
            <a:r>
              <a:rPr lang="fr-FR" b="1" dirty="0"/>
              <a:t> </a:t>
            </a:r>
            <a:r>
              <a:rPr lang="fr-FR" dirty="0"/>
              <a:t>: Education, formation et innovation</a:t>
            </a:r>
            <a:endParaRPr lang="fr-FR" dirty="0" smtClean="0"/>
          </a:p>
          <a:p>
            <a:r>
              <a:rPr lang="fr-FR" b="1" dirty="0" smtClean="0"/>
              <a:t>Exposé 07</a:t>
            </a:r>
            <a:r>
              <a:rPr lang="fr-FR" b="1" dirty="0"/>
              <a:t> </a:t>
            </a:r>
            <a:r>
              <a:rPr lang="fr-FR" dirty="0"/>
              <a:t>: </a:t>
            </a:r>
            <a:r>
              <a:rPr lang="fr-FR" dirty="0" smtClean="0"/>
              <a:t>le droit de propriété à l’innovation </a:t>
            </a:r>
            <a:endParaRPr lang="fr-FR" dirty="0"/>
          </a:p>
          <a:p>
            <a:r>
              <a:rPr lang="fr-FR" b="1" dirty="0"/>
              <a:t>Exposé </a:t>
            </a:r>
            <a:r>
              <a:rPr lang="fr-FR" b="1" dirty="0" smtClean="0"/>
              <a:t>08</a:t>
            </a:r>
            <a:r>
              <a:rPr lang="fr-FR" b="1" dirty="0"/>
              <a:t> </a:t>
            </a:r>
            <a:r>
              <a:rPr lang="fr-FR" dirty="0"/>
              <a:t>: Innovation et imitation     </a:t>
            </a:r>
          </a:p>
          <a:p>
            <a:r>
              <a:rPr lang="fr-FR" b="1" dirty="0"/>
              <a:t>Exposé </a:t>
            </a:r>
            <a:r>
              <a:rPr lang="fr-FR" b="1" dirty="0" smtClean="0"/>
              <a:t>09</a:t>
            </a:r>
            <a:r>
              <a:rPr lang="fr-FR" b="1" dirty="0"/>
              <a:t> </a:t>
            </a:r>
            <a:r>
              <a:rPr lang="fr-FR" dirty="0"/>
              <a:t>: Système financier et innovation </a:t>
            </a:r>
            <a:endParaRPr lang="fr-FR" dirty="0" smtClean="0"/>
          </a:p>
          <a:p>
            <a:r>
              <a:rPr lang="fr-FR" b="1" dirty="0" smtClean="0"/>
              <a:t>Exposé 10</a:t>
            </a:r>
            <a:r>
              <a:rPr lang="fr-FR" b="1" dirty="0"/>
              <a:t> </a:t>
            </a:r>
            <a:r>
              <a:rPr lang="fr-FR" dirty="0" smtClean="0"/>
              <a:t>: Innovation </a:t>
            </a:r>
            <a:r>
              <a:rPr lang="fr-FR" dirty="0"/>
              <a:t>et externalités</a:t>
            </a:r>
          </a:p>
          <a:p>
            <a:r>
              <a:rPr lang="fr-FR" b="1" dirty="0"/>
              <a:t>Exposé </a:t>
            </a:r>
            <a:r>
              <a:rPr lang="fr-FR" b="1" dirty="0" smtClean="0"/>
              <a:t>11</a:t>
            </a:r>
            <a:r>
              <a:rPr lang="fr-FR" b="1" dirty="0"/>
              <a:t> </a:t>
            </a:r>
            <a:r>
              <a:rPr lang="fr-FR" dirty="0"/>
              <a:t>: </a:t>
            </a:r>
            <a:r>
              <a:rPr lang="fr-FR" dirty="0" smtClean="0"/>
              <a:t> Innovation </a:t>
            </a:r>
            <a:r>
              <a:rPr lang="fr-FR" dirty="0"/>
              <a:t>moteur de destruction créatrice et </a:t>
            </a:r>
            <a:r>
              <a:rPr lang="fr-FR" dirty="0" smtClean="0"/>
              <a:t>		           	            mobilité </a:t>
            </a:r>
            <a:r>
              <a:rPr lang="fr-FR" dirty="0"/>
              <a:t>sociale </a:t>
            </a:r>
          </a:p>
          <a:p>
            <a:r>
              <a:rPr lang="fr-FR" b="1" dirty="0"/>
              <a:t>Exposé </a:t>
            </a:r>
            <a:r>
              <a:rPr lang="fr-FR" b="1" dirty="0" smtClean="0"/>
              <a:t>12</a:t>
            </a:r>
            <a:r>
              <a:rPr lang="fr-FR" b="1" dirty="0"/>
              <a:t> </a:t>
            </a:r>
            <a:r>
              <a:rPr lang="fr-FR" dirty="0"/>
              <a:t>:  </a:t>
            </a:r>
            <a:r>
              <a:rPr lang="fr-FR" dirty="0" smtClean="0"/>
              <a:t>Politiques industrielle </a:t>
            </a:r>
            <a:r>
              <a:rPr lang="fr-FR" dirty="0"/>
              <a:t>et institutions de l’innovation</a:t>
            </a:r>
          </a:p>
          <a:p>
            <a:endParaRPr lang="fr-FR" dirty="0"/>
          </a:p>
        </p:txBody>
      </p:sp>
      <p:sp>
        <p:nvSpPr>
          <p:cNvPr id="3" name="Titre 2"/>
          <p:cNvSpPr>
            <a:spLocks noGrp="1"/>
          </p:cNvSpPr>
          <p:nvPr>
            <p:ph type="title"/>
          </p:nvPr>
        </p:nvSpPr>
        <p:spPr>
          <a:xfrm>
            <a:off x="457200" y="152400"/>
            <a:ext cx="8229600" cy="828328"/>
          </a:xfrm>
        </p:spPr>
        <p:txBody>
          <a:bodyPr/>
          <a:lstStyle/>
          <a:p>
            <a:pPr algn="ctr"/>
            <a:r>
              <a:rPr lang="fr-FR" b="1" dirty="0" smtClean="0">
                <a:solidFill>
                  <a:schemeClr val="tx1"/>
                </a:solidFill>
              </a:rPr>
              <a:t>Thèmes des exposés</a:t>
            </a:r>
            <a:endParaRPr lang="fr-FR" b="1" dirty="0">
              <a:solidFill>
                <a:schemeClr val="tx1"/>
              </a:solidFill>
            </a:endParaRPr>
          </a:p>
        </p:txBody>
      </p:sp>
    </p:spTree>
    <p:extLst>
      <p:ext uri="{BB962C8B-B14F-4D97-AF65-F5344CB8AC3E}">
        <p14:creationId xmlns="" xmlns:p14="http://schemas.microsoft.com/office/powerpoint/2010/main" val="31485427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1417</TotalTime>
  <Words>1870</Words>
  <Application>Microsoft Office PowerPoint</Application>
  <PresentationFormat>Affichage à l'écran (4:3)</PresentationFormat>
  <Paragraphs>308</Paragraphs>
  <Slides>30</Slides>
  <Notes>0</Notes>
  <HiddenSlides>0</HiddenSlides>
  <MMClips>0</MMClips>
  <ScaleCrop>false</ScaleCrop>
  <HeadingPairs>
    <vt:vector size="4" baseType="variant">
      <vt:variant>
        <vt:lpstr>Thème</vt:lpstr>
      </vt:variant>
      <vt:variant>
        <vt:i4>1</vt:i4>
      </vt:variant>
      <vt:variant>
        <vt:lpstr>Titres des diapositives</vt:lpstr>
      </vt:variant>
      <vt:variant>
        <vt:i4>30</vt:i4>
      </vt:variant>
    </vt:vector>
  </HeadingPairs>
  <TitlesOfParts>
    <vt:vector size="31" baseType="lpstr">
      <vt:lpstr>Papier</vt:lpstr>
      <vt:lpstr>Master Economie Industrielle  Module: Management de l’innovation   Enseignant : Souman M.O</vt:lpstr>
      <vt:lpstr>Introduction</vt:lpstr>
      <vt:lpstr>Principes de l’économie</vt:lpstr>
      <vt:lpstr>Introduction à l’économie industrielle</vt:lpstr>
      <vt:lpstr>Introduction à l’économie industrielle</vt:lpstr>
      <vt:lpstr>Introduction à l’économie industrielle</vt:lpstr>
      <vt:lpstr>Profit et compétence </vt:lpstr>
      <vt:lpstr>Programme des cours </vt:lpstr>
      <vt:lpstr>Thèmes des exposés</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Changement, Créativité et innovation </vt:lpstr>
      <vt:lpstr>Chapitre I : Structure de Marché et Incitation à l’Innovation</vt:lpstr>
      <vt:lpstr>Chapitre I : Structure de Marché et Incitation à l’Innovation</vt:lpstr>
      <vt:lpstr>Chapitre I : Structure de Marché et Incitation à l’Innovation</vt:lpstr>
      <vt:lpstr>Chapitre I : Structure de Marché et Incitation à l’Innovation</vt:lpstr>
      <vt:lpstr>Diapositive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Economie Industrielle  Module: Management de l’innovation  Enseignant : Sou</dc:title>
  <dc:creator>IDIR</dc:creator>
  <cp:lastModifiedBy>Hp</cp:lastModifiedBy>
  <cp:revision>64</cp:revision>
  <dcterms:created xsi:type="dcterms:W3CDTF">2016-10-11T18:09:14Z</dcterms:created>
  <dcterms:modified xsi:type="dcterms:W3CDTF">2021-02-24T12:43:24Z</dcterms:modified>
</cp:coreProperties>
</file>